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88163" cy="100203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70AD47"/>
    <a:srgbClr val="00B050"/>
    <a:srgbClr val="81FB8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3BFC1-3738-46EC-9B29-2C28B63190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9A311B-E93D-4925-ABA5-E0514BC59A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4EB0E8-24B4-410B-B939-3C7296861A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41B5C-C2B9-4F6B-BF8B-6528EC78275E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12E8FC-8F23-4EFB-B463-AF97B6DDD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73015B-34E9-43D4-B30C-059E1E973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682EA-1D3A-4267-952B-5C9C7F07E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667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2303F-AF4D-41FA-83B2-89DF85D48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68DBB-C1E0-4313-BDBD-810DA06CE1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4E2E55-6BDE-4786-B4B3-ABB0F9FDD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41B5C-C2B9-4F6B-BF8B-6528EC78275E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7EC907-2BEA-43BE-AEF5-DD505009E5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30AB89-BDE1-4FD5-8568-9C4131614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682EA-1D3A-4267-952B-5C9C7F07E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683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CE0D7-F452-4AB9-9DBA-9ACDF7D17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9F4E57-8014-442F-86D1-2DE0A31B73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FFD5A6-A558-432C-9A15-4589CE881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41B5C-C2B9-4F6B-BF8B-6528EC78275E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076B87-F276-43D9-85E9-0F72BD5E1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653AA-4483-432B-B2D1-FC6FA87C9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682EA-1D3A-4267-952B-5C9C7F07E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031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60E31-4203-4D90-BA79-200DAE3E6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E1A59-BF6A-4E29-84BB-3BC8183710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52E145-45DD-4681-9078-093B938BFF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E76B4C-555B-4545-B157-292EB07F7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41B5C-C2B9-4F6B-BF8B-6528EC78275E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9F6C20-B296-4EB5-8812-AECA82D98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DC4AA5-CFD4-4C01-AB85-ED79A3EEC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682EA-1D3A-4267-952B-5C9C7F07E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124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57BC3-E044-4510-AF42-99A5EB805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BEE8CC-9C20-44B2-A15B-76F48124B4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ED8CA4-6E77-40EF-9CE1-DC02A1FDAB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550B4D-484F-41E6-B1A7-85C576A061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F6F01C-D39E-4CDC-9DCB-280D54EC95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9A4D42-C7A8-4F75-A510-DB80AC1A6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41B5C-C2B9-4F6B-BF8B-6528EC78275E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61AA7-E138-4736-B4F2-2C76BDC7E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28C37A-2844-4136-BC1D-E5E4F852F4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682EA-1D3A-4267-952B-5C9C7F07E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584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23C90-6B2A-4264-AC43-0393296B5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AAA6B8-ADE6-4045-967B-9FD7AEEA65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41B5C-C2B9-4F6B-BF8B-6528EC78275E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5E53BB-6BA5-4178-9C3E-5FD82D0D64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70F67F-867B-4248-B542-4B4962B5CD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682EA-1D3A-4267-952B-5C9C7F07E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0252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2DB8D2-1DF1-4747-B0C9-1F83A6885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41B5C-C2B9-4F6B-BF8B-6528EC78275E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AE8B8B-C523-4471-8328-521E128CB7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9B1B0C-619A-408A-BF85-F801D6A3F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682EA-1D3A-4267-952B-5C9C7F07E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828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F19D3-B5EA-4AAF-8C80-C1F6333FF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7538F-0A51-45A5-8E30-431A7A0D8C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476552-3BD8-45D2-B7AA-496D58FD14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940C3B-220B-4963-8660-C0FCDA274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41B5C-C2B9-4F6B-BF8B-6528EC78275E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916A3D-C34A-4833-BD16-ED3907A37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D662CE-FC10-4371-9512-E6B0BACE3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682EA-1D3A-4267-952B-5C9C7F07E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502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67616-28C7-41E3-95BE-7D92E8870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D58EE2-AE77-48B2-A5A2-E107369F163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D80EE4-8AA0-4C28-9312-FC785AC924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D05945-A4E4-41F4-AE8E-4443D9CEA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41B5C-C2B9-4F6B-BF8B-6528EC78275E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C7FF8E-C7A8-40C2-83FC-B9353C4565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01DC14-DF78-457A-82A1-AE67421CD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682EA-1D3A-4267-952B-5C9C7F07E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812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76941-2A8E-4352-A1B5-52CFE6C93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D34EF6-4C12-4D71-89E9-C59A6FD944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906CD4-2922-4DB0-9621-A4814A2390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41B5C-C2B9-4F6B-BF8B-6528EC78275E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1F1D25-F35B-4DEF-AA7C-2CB7F9192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94263-857D-4AB3-837F-3F052C2AA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682EA-1D3A-4267-952B-5C9C7F07E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501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5D14B9-237D-4E2C-B88A-4539503DC0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DAF5E4-FB9B-4AEE-AC80-8AD9918B29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143428-1DF2-4384-80E7-711011ECE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41B5C-C2B9-4F6B-BF8B-6528EC78275E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728882-D9DC-4495-BE1C-0BC19E59E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B992DA-0DD6-4716-B4C1-BD8EF4BB1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682EA-1D3A-4267-952B-5C9C7F07E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916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C6522A-9EAA-477B-96AB-FB5E5365E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AFF540-4C24-44AA-AE69-ED2E2F4EC3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D545F2-C7E2-4031-8C11-4B02DEF3FF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841B5C-C2B9-4F6B-BF8B-6528EC78275E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34B2A3-37A1-4958-9D44-73B87B68E2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12A1D7-AF9B-479A-9444-221E2A7FDA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6682EA-1D3A-4267-952B-5C9C7F07E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591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ps.org.uk/news-andpolicy/bps-code-ethics-and-conduct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entalhealth.org.uk/sites/default/files/FF16%20Wales.pdf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oy, room, food&#10;&#10;Description automatically generated">
            <a:extLst>
              <a:ext uri="{FF2B5EF4-FFF2-40B4-BE49-F238E27FC236}">
                <a16:creationId xmlns:a16="http://schemas.microsoft.com/office/drawing/2014/main" id="{F3D2EBF9-7399-49A9-9DF4-FE987AD041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132" y="0"/>
            <a:ext cx="9731710" cy="6858000"/>
          </a:xfrm>
          <a:prstGeom prst="rect">
            <a:avLst/>
          </a:prstGeom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71C847FC-0FC9-4EAF-A3E6-1F20B1609298}"/>
              </a:ext>
            </a:extLst>
          </p:cNvPr>
          <p:cNvSpPr txBox="1">
            <a:spLocks/>
          </p:cNvSpPr>
          <p:nvPr/>
        </p:nvSpPr>
        <p:spPr>
          <a:xfrm>
            <a:off x="652629" y="1372652"/>
            <a:ext cx="10940716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Forest School Initiative, Nature and Well-Being: Exploring the Link Between Learning in Nature and Children’s</a:t>
            </a:r>
            <a:b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Well-Being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2C3E6DC2-54B6-40BA-A981-1D583ECE7D9E}"/>
              </a:ext>
            </a:extLst>
          </p:cNvPr>
          <p:cNvSpPr txBox="1">
            <a:spLocks/>
          </p:cNvSpPr>
          <p:nvPr/>
        </p:nvSpPr>
        <p:spPr>
          <a:xfrm>
            <a:off x="1550987" y="4657467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1705243</a:t>
            </a:r>
          </a:p>
          <a:p>
            <a:r>
              <a:rPr lang="en-GB" dirty="0"/>
              <a:t>Degree of Bachelor of Science (hons) in Psychology.</a:t>
            </a:r>
          </a:p>
        </p:txBody>
      </p:sp>
    </p:spTree>
    <p:extLst>
      <p:ext uri="{BB962C8B-B14F-4D97-AF65-F5344CB8AC3E}">
        <p14:creationId xmlns:p14="http://schemas.microsoft.com/office/powerpoint/2010/main" val="4173799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896336E0-D48E-4409-83CE-809BEA729711}"/>
              </a:ext>
            </a:extLst>
          </p:cNvPr>
          <p:cNvSpPr txBox="1">
            <a:spLocks/>
          </p:cNvSpPr>
          <p:nvPr/>
        </p:nvSpPr>
        <p:spPr>
          <a:xfrm>
            <a:off x="4410222" y="272256"/>
            <a:ext cx="3371556" cy="889317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Background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E5B7FB-0FEF-4B03-9255-FAE2556D6351}"/>
              </a:ext>
            </a:extLst>
          </p:cNvPr>
          <p:cNvSpPr txBox="1"/>
          <p:nvPr/>
        </p:nvSpPr>
        <p:spPr>
          <a:xfrm>
            <a:off x="1020942" y="1306974"/>
            <a:ext cx="29661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Children’s mental health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B17B65-E240-4C16-96B2-248DE21921B6}"/>
              </a:ext>
            </a:extLst>
          </p:cNvPr>
          <p:cNvSpPr txBox="1"/>
          <p:nvPr/>
        </p:nvSpPr>
        <p:spPr>
          <a:xfrm>
            <a:off x="1" y="1874575"/>
            <a:ext cx="592249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in nine children suffer with a mental health condition (Mental Health Foundation, 2016).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Reports of children as young as five years old experiencing mental health concerns  (Reiss, 2013).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Poor mental health can negatively affect children’s cognitive functioning, including working memory                                                                                                              (Maloney et al., 2014:Maran, 2016).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Higher risk of underperforming with academics (Owens et al., 2012).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C51C4C-3D74-42C1-B9EF-C6B4AC586F02}"/>
              </a:ext>
            </a:extLst>
          </p:cNvPr>
          <p:cNvSpPr txBox="1"/>
          <p:nvPr/>
        </p:nvSpPr>
        <p:spPr>
          <a:xfrm>
            <a:off x="8026236" y="1305653"/>
            <a:ext cx="19916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 exposure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2B31F5-7978-4DB3-A78D-3D61D6795AC0}"/>
              </a:ext>
            </a:extLst>
          </p:cNvPr>
          <p:cNvSpPr txBox="1"/>
          <p:nvPr/>
        </p:nvSpPr>
        <p:spPr>
          <a:xfrm>
            <a:off x="6776348" y="1856182"/>
            <a:ext cx="484866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 can improve poor mental health (Pearson &amp; Craig, 2014).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Mood boosting and Reduces stress  (Thompson et al., 2012: Beyer et al., 2014). 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Serotonin regulates mood, sleep and cognitive functions (Yano et al., 2015: Joffe &amp; Cohen, 1998).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B9896EB-B248-407A-9805-771A49EEA174}"/>
              </a:ext>
            </a:extLst>
          </p:cNvPr>
          <p:cNvSpPr txBox="1"/>
          <p:nvPr/>
        </p:nvSpPr>
        <p:spPr>
          <a:xfrm>
            <a:off x="7146796" y="5262305"/>
            <a:ext cx="44782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HOWEVER……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tends to focus on the benefits for adults rather than children.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32F46A6-743D-4934-BFD2-B0900708A472}"/>
              </a:ext>
            </a:extLst>
          </p:cNvPr>
          <p:cNvCxnSpPr/>
          <p:nvPr/>
        </p:nvCxnSpPr>
        <p:spPr>
          <a:xfrm flipV="1">
            <a:off x="6096000" y="1305653"/>
            <a:ext cx="0" cy="506701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2932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54CC8A8-7456-4F9A-9490-400D87C7C5BD}"/>
              </a:ext>
            </a:extLst>
          </p:cNvPr>
          <p:cNvSpPr txBox="1">
            <a:spLocks/>
          </p:cNvSpPr>
          <p:nvPr/>
        </p:nvSpPr>
        <p:spPr>
          <a:xfrm>
            <a:off x="3908018" y="335407"/>
            <a:ext cx="4089009" cy="889317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Background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FCB36C6-B67C-47A8-9313-B7D1B9F2F305}"/>
              </a:ext>
            </a:extLst>
          </p:cNvPr>
          <p:cNvSpPr txBox="1"/>
          <p:nvPr/>
        </p:nvSpPr>
        <p:spPr>
          <a:xfrm>
            <a:off x="994611" y="1323989"/>
            <a:ext cx="29211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Forest School Model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AC14DE-D7D8-4B01-8A81-BAB05AE5D9DA}"/>
              </a:ext>
            </a:extLst>
          </p:cNvPr>
          <p:cNvSpPr txBox="1"/>
          <p:nvPr/>
        </p:nvSpPr>
        <p:spPr>
          <a:xfrm>
            <a:off x="8014635" y="1323989"/>
            <a:ext cx="28907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Forest School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7436C6-769E-45E0-9E61-062DBECD5AA1}"/>
              </a:ext>
            </a:extLst>
          </p:cNvPr>
          <p:cNvSpPr txBox="1"/>
          <p:nvPr/>
        </p:nvSpPr>
        <p:spPr>
          <a:xfrm>
            <a:off x="150879" y="2155401"/>
            <a:ext cx="566286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Delivery of education in outdoor settings.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Originated in Denmark in 1950’s (Knight, 2013).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Inspired by early childhood pioneer theorist, including Piaget, Gardner and Vygotsky (Mooney, 2001)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Focuses on learning through practical experiences in natural environments (Williams-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Siegfredsen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2017: Pound, 2017).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908DD0-694D-47E1-90A1-215AF4F4077C}"/>
              </a:ext>
            </a:extLst>
          </p:cNvPr>
          <p:cNvSpPr txBox="1"/>
          <p:nvPr/>
        </p:nvSpPr>
        <p:spPr>
          <a:xfrm>
            <a:off x="6705601" y="2151727"/>
            <a:ext cx="494096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Exposure to natural stimuli can influence working memory and attention (Stevenson et l., 2018).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Builds confidence, social skills and improves cognition (O’Brien &amp; Murray, 2007: Harris, 2017).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Attention Restoration Theory (ART) (Kaplan &amp; Kaplan, 1989).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B1B1D8E-5C6E-4CEF-B7E0-781519F145D1}"/>
              </a:ext>
            </a:extLst>
          </p:cNvPr>
          <p:cNvCxnSpPr/>
          <p:nvPr/>
        </p:nvCxnSpPr>
        <p:spPr>
          <a:xfrm flipV="1">
            <a:off x="5952523" y="1323989"/>
            <a:ext cx="0" cy="506701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86064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oy, room, food&#10;&#10;Description automatically generated">
            <a:extLst>
              <a:ext uri="{FF2B5EF4-FFF2-40B4-BE49-F238E27FC236}">
                <a16:creationId xmlns:a16="http://schemas.microsoft.com/office/drawing/2014/main" id="{8F2824EE-B8DD-452D-B93B-5119246E53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4837" y="0"/>
            <a:ext cx="9677736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040072-50AF-4A9E-9B8F-57E8259EB882}"/>
              </a:ext>
            </a:extLst>
          </p:cNvPr>
          <p:cNvSpPr txBox="1"/>
          <p:nvPr/>
        </p:nvSpPr>
        <p:spPr>
          <a:xfrm>
            <a:off x="1425355" y="2391416"/>
            <a:ext cx="939721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exposure to nature through attendance at a Forest School in South Wales influenced children’s well-being?</a:t>
            </a:r>
          </a:p>
        </p:txBody>
      </p:sp>
    </p:spTree>
    <p:extLst>
      <p:ext uri="{BB962C8B-B14F-4D97-AF65-F5344CB8AC3E}">
        <p14:creationId xmlns:p14="http://schemas.microsoft.com/office/powerpoint/2010/main" val="16570256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9CC1B-BBFF-4507-A346-95656CB108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48640"/>
            <a:ext cx="9144000" cy="88931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ADBED5-9DF6-41B6-829D-1043036C9713}"/>
              </a:ext>
            </a:extLst>
          </p:cNvPr>
          <p:cNvSpPr txBox="1"/>
          <p:nvPr/>
        </p:nvSpPr>
        <p:spPr>
          <a:xfrm>
            <a:off x="1083213" y="1186995"/>
            <a:ext cx="25955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Participants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05536B-A4C1-4ED5-AE8D-D1E9111123B0}"/>
              </a:ext>
            </a:extLst>
          </p:cNvPr>
          <p:cNvSpPr txBox="1"/>
          <p:nvPr/>
        </p:nvSpPr>
        <p:spPr>
          <a:xfrm>
            <a:off x="1024598" y="1973779"/>
            <a:ext cx="10142804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Twelve participants took part in the study. This included six children as well as one parent for each child. 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Participants were recruited via verbal invitations at their Forest School.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5D04D2A-73F0-48B5-ABFC-B50D579DBF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4055973"/>
              </p:ext>
            </p:extLst>
          </p:nvPr>
        </p:nvGraphicFramePr>
        <p:xfrm>
          <a:off x="1083213" y="3683892"/>
          <a:ext cx="10142805" cy="2199082"/>
        </p:xfrm>
        <a:graphic>
          <a:graphicData uri="http://schemas.openxmlformats.org/drawingml/2006/table">
            <a:tbl>
              <a:tblPr firstRow="1" firstCol="1" bandRow="1">
                <a:tableStyleId>{912C8C85-51F0-491E-9774-3900AFEF0FD7}</a:tableStyleId>
              </a:tblPr>
              <a:tblGrid>
                <a:gridCol w="2028336">
                  <a:extLst>
                    <a:ext uri="{9D8B030D-6E8A-4147-A177-3AD203B41FA5}">
                      <a16:colId xmlns:a16="http://schemas.microsoft.com/office/drawing/2014/main" val="773581675"/>
                    </a:ext>
                  </a:extLst>
                </a:gridCol>
                <a:gridCol w="2028336">
                  <a:extLst>
                    <a:ext uri="{9D8B030D-6E8A-4147-A177-3AD203B41FA5}">
                      <a16:colId xmlns:a16="http://schemas.microsoft.com/office/drawing/2014/main" val="2452443881"/>
                    </a:ext>
                  </a:extLst>
                </a:gridCol>
                <a:gridCol w="2028336">
                  <a:extLst>
                    <a:ext uri="{9D8B030D-6E8A-4147-A177-3AD203B41FA5}">
                      <a16:colId xmlns:a16="http://schemas.microsoft.com/office/drawing/2014/main" val="3940074245"/>
                    </a:ext>
                  </a:extLst>
                </a:gridCol>
                <a:gridCol w="2028336">
                  <a:extLst>
                    <a:ext uri="{9D8B030D-6E8A-4147-A177-3AD203B41FA5}">
                      <a16:colId xmlns:a16="http://schemas.microsoft.com/office/drawing/2014/main" val="2443020025"/>
                    </a:ext>
                  </a:extLst>
                </a:gridCol>
                <a:gridCol w="2029461">
                  <a:extLst>
                    <a:ext uri="{9D8B030D-6E8A-4147-A177-3AD203B41FA5}">
                      <a16:colId xmlns:a16="http://schemas.microsoft.com/office/drawing/2014/main" val="3589221379"/>
                    </a:ext>
                  </a:extLst>
                </a:gridCol>
              </a:tblGrid>
              <a:tr h="51620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Participant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Gender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Age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Time spent at FS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Respondent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90108644"/>
                  </a:ext>
                </a:extLst>
              </a:tr>
              <a:tr h="25159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Child 1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Male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4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6+ months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Parent 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54022011"/>
                  </a:ext>
                </a:extLst>
              </a:tr>
              <a:tr h="25159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Child 2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Male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5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 Months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Parent 2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27310071"/>
                  </a:ext>
                </a:extLst>
              </a:tr>
              <a:tr h="25159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Child 3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Male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5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5 weeks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Parent 3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01129100"/>
                  </a:ext>
                </a:extLst>
              </a:tr>
              <a:tr h="25159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Child 4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Female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4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6 weeks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Parent 4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04245238"/>
                  </a:ext>
                </a:extLst>
              </a:tr>
              <a:tr h="25159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Child 5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Female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6 weeks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Parent 5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61498986"/>
                  </a:ext>
                </a:extLst>
              </a:tr>
              <a:tr h="25159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Child 6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Male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4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6 weeks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Parent 6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75950490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8A1C3C1-E5DF-4D90-BF7B-D14A904CCED1}"/>
              </a:ext>
            </a:extLst>
          </p:cNvPr>
          <p:cNvSpPr txBox="1"/>
          <p:nvPr/>
        </p:nvSpPr>
        <p:spPr>
          <a:xfrm>
            <a:off x="7863840" y="5981448"/>
            <a:ext cx="3486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1: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Demographic information</a:t>
            </a:r>
          </a:p>
        </p:txBody>
      </p:sp>
    </p:spTree>
    <p:extLst>
      <p:ext uri="{BB962C8B-B14F-4D97-AF65-F5344CB8AC3E}">
        <p14:creationId xmlns:p14="http://schemas.microsoft.com/office/powerpoint/2010/main" val="2376178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19E509-21B1-421E-9038-B07D2A3B0A57}"/>
              </a:ext>
            </a:extLst>
          </p:cNvPr>
          <p:cNvSpPr txBox="1"/>
          <p:nvPr/>
        </p:nvSpPr>
        <p:spPr>
          <a:xfrm>
            <a:off x="327405" y="937020"/>
            <a:ext cx="15183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EF6ABF-CD2D-48A0-8C0D-1DB7D736195E}"/>
              </a:ext>
            </a:extLst>
          </p:cNvPr>
          <p:cNvSpPr txBox="1"/>
          <p:nvPr/>
        </p:nvSpPr>
        <p:spPr>
          <a:xfrm>
            <a:off x="327405" y="2544931"/>
            <a:ext cx="20826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Materials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CB2719-BB5C-47D3-B56C-C273FEE7EB51}"/>
              </a:ext>
            </a:extLst>
          </p:cNvPr>
          <p:cNvSpPr txBox="1"/>
          <p:nvPr/>
        </p:nvSpPr>
        <p:spPr>
          <a:xfrm>
            <a:off x="327405" y="1796020"/>
            <a:ext cx="94893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design consisting of semi-structured observations and qualitative survey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203D60-48D1-45A4-A6A3-0BC95926E5CA}"/>
              </a:ext>
            </a:extLst>
          </p:cNvPr>
          <p:cNvSpPr txBox="1"/>
          <p:nvPr/>
        </p:nvSpPr>
        <p:spPr>
          <a:xfrm>
            <a:off x="339947" y="3320869"/>
            <a:ext cx="1015687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Observations</a:t>
            </a:r>
            <a:b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Structured template adapted from Leuven scale of well-being (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Laevers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Heylen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2003).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Followed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Laevers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(2005) observational guidance and recorded the level of well-being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(i.e. 1-extremely low through to 5-extremely high).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Observations followed specific well-being explanations set out by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Laevers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(2011).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63C5AF-351E-478B-9157-5F32220BA151}"/>
              </a:ext>
            </a:extLst>
          </p:cNvPr>
          <p:cNvSpPr txBox="1"/>
          <p:nvPr/>
        </p:nvSpPr>
        <p:spPr>
          <a:xfrm>
            <a:off x="327405" y="5415587"/>
            <a:ext cx="9196545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Survey</a:t>
            </a:r>
            <a:b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survey consisting of ten open ended questions sent via email or given as a hard copy.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BFF6E2-CD96-4B36-9DA6-35BEF8FAC371}"/>
              </a:ext>
            </a:extLst>
          </p:cNvPr>
          <p:cNvSpPr txBox="1"/>
          <p:nvPr/>
        </p:nvSpPr>
        <p:spPr>
          <a:xfrm>
            <a:off x="4586068" y="98474"/>
            <a:ext cx="24929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A931160-96C7-4ED2-A900-5F5D1C476533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9696913" y="-3542"/>
            <a:ext cx="23281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95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717F7AC-4C6D-40C3-89B0-90B6EDDD8A4D}"/>
              </a:ext>
            </a:extLst>
          </p:cNvPr>
          <p:cNvSpPr txBox="1"/>
          <p:nvPr/>
        </p:nvSpPr>
        <p:spPr>
          <a:xfrm>
            <a:off x="4716039" y="781203"/>
            <a:ext cx="22198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Procedure</a:t>
            </a:r>
          </a:p>
          <a:p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08629B-329C-42BA-B6A5-A073D94967DE}"/>
              </a:ext>
            </a:extLst>
          </p:cNvPr>
          <p:cNvSpPr txBox="1"/>
          <p:nvPr/>
        </p:nvSpPr>
        <p:spPr>
          <a:xfrm>
            <a:off x="875406" y="4464423"/>
            <a:ext cx="1090074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Three weeks of observations (Intermitted). Each child was observed for 20 minutes per each per session.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Parents were sent a qualitative survey by email.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Hard copy of qualitative survey was provided to parents who had not completed via email.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932C0E-E2A9-4D2C-8C66-67BC25A7B5BF}"/>
              </a:ext>
            </a:extLst>
          </p:cNvPr>
          <p:cNvSpPr txBox="1"/>
          <p:nvPr/>
        </p:nvSpPr>
        <p:spPr>
          <a:xfrm>
            <a:off x="4579463" y="8373"/>
            <a:ext cx="24929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C3F21A12-CC27-4CCD-BCED-513B03F1BD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4733621"/>
              </p:ext>
            </p:extLst>
          </p:nvPr>
        </p:nvGraphicFramePr>
        <p:xfrm>
          <a:off x="2032000" y="1595340"/>
          <a:ext cx="8128000" cy="28346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136115087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393724258"/>
                    </a:ext>
                  </a:extLst>
                </a:gridCol>
              </a:tblGrid>
              <a:tr h="371243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Ethical Considerations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Pilot Study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107713"/>
                  </a:ext>
                </a:extLst>
              </a:tr>
              <a:tr h="2284575"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v"/>
                      </a:pP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Ethical approval</a:t>
                      </a: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v"/>
                      </a:pP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Information sheet</a:t>
                      </a: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v"/>
                      </a:pP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Participant consent</a:t>
                      </a: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v"/>
                      </a:pP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Children assent</a:t>
                      </a: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v"/>
                      </a:pP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Debrief</a:t>
                      </a:r>
                      <a:b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indent="0" algn="l">
                        <a:buFont typeface="Wingdings" panose="05000000000000000000" pitchFamily="2" charset="2"/>
                        <a:buNone/>
                      </a:pPr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 (BPS Code of Ethics and Conduct, 2018).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Pilot trial of qualitive survey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Outcome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61900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58356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5EF4910-E440-4049-8A76-4BD4E3ADECF9}"/>
              </a:ext>
            </a:extLst>
          </p:cNvPr>
          <p:cNvSpPr txBox="1"/>
          <p:nvPr/>
        </p:nvSpPr>
        <p:spPr>
          <a:xfrm>
            <a:off x="4586068" y="98474"/>
            <a:ext cx="233910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Results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F90F37-B5A9-4C58-BE7A-A277AD1A8ADF}"/>
              </a:ext>
            </a:extLst>
          </p:cNvPr>
          <p:cNvSpPr txBox="1"/>
          <p:nvPr/>
        </p:nvSpPr>
        <p:spPr>
          <a:xfrm>
            <a:off x="633047" y="1021804"/>
            <a:ext cx="2510880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Observation Analysis</a:t>
            </a:r>
          </a:p>
          <a:p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2FC469-26B4-418D-BFBB-DB9306F9D45F}"/>
              </a:ext>
            </a:extLst>
          </p:cNvPr>
          <p:cNvSpPr txBox="1"/>
          <p:nvPr/>
        </p:nvSpPr>
        <p:spPr>
          <a:xfrm>
            <a:off x="633047" y="1455988"/>
            <a:ext cx="7217040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Observational notes were arranged on a table for each participant.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Frequent behaviours were considered key well-being behaviours.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Sub-themes were determined and categorised accordingly.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9E8712C9-EAFE-484A-B262-87E544C992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7261051"/>
              </p:ext>
            </p:extLst>
          </p:nvPr>
        </p:nvGraphicFramePr>
        <p:xfrm>
          <a:off x="773722" y="2813502"/>
          <a:ext cx="2982352" cy="3764927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982352">
                  <a:extLst>
                    <a:ext uri="{9D8B030D-6E8A-4147-A177-3AD203B41FA5}">
                      <a16:colId xmlns:a16="http://schemas.microsoft.com/office/drawing/2014/main" val="1267052353"/>
                    </a:ext>
                  </a:extLst>
                </a:gridCol>
              </a:tblGrid>
              <a:tr h="101479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Confidence and </a:t>
                      </a:r>
                      <a:b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Self-esteem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8267528"/>
                  </a:ext>
                </a:extLst>
              </a:tr>
              <a:tr h="1287097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Interaction with others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Friendship forming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Team work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1428923"/>
                  </a:ext>
                </a:extLst>
              </a:tr>
              <a:tr h="1287097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Risk taking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Long term attendee and risk.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Mud play became more appealing.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3630023"/>
                  </a:ext>
                </a:extLst>
              </a:tr>
            </a:tbl>
          </a:graphicData>
        </a:graphic>
      </p:graphicFrame>
      <p:graphicFrame>
        <p:nvGraphicFramePr>
          <p:cNvPr id="9" name="Table 7">
            <a:extLst>
              <a:ext uri="{FF2B5EF4-FFF2-40B4-BE49-F238E27FC236}">
                <a16:creationId xmlns:a16="http://schemas.microsoft.com/office/drawing/2014/main" id="{915C581D-82ED-4F05-9C2B-DF264832F5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4464233"/>
              </p:ext>
            </p:extLst>
          </p:nvPr>
        </p:nvGraphicFramePr>
        <p:xfrm>
          <a:off x="4604824" y="2813503"/>
          <a:ext cx="2982352" cy="376492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982352">
                  <a:extLst>
                    <a:ext uri="{9D8B030D-6E8A-4147-A177-3AD203B41FA5}">
                      <a16:colId xmlns:a16="http://schemas.microsoft.com/office/drawing/2014/main" val="1267052353"/>
                    </a:ext>
                  </a:extLst>
                </a:gridCol>
              </a:tblGrid>
              <a:tr h="983172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Enjoyment without Restraint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8267528"/>
                  </a:ext>
                </a:extLst>
              </a:tr>
              <a:tr h="1534761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Exploration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Some children enjoyed the space.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Some took longer to explore.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1428923"/>
                  </a:ext>
                </a:extLst>
              </a:tr>
              <a:tr h="1246993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Rules and behaviour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Children followed specific instruction.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Behaviour improved.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3630023"/>
                  </a:ext>
                </a:extLst>
              </a:tr>
            </a:tbl>
          </a:graphicData>
        </a:graphic>
      </p:graphicFrame>
      <p:graphicFrame>
        <p:nvGraphicFramePr>
          <p:cNvPr id="10" name="Table 7">
            <a:extLst>
              <a:ext uri="{FF2B5EF4-FFF2-40B4-BE49-F238E27FC236}">
                <a16:creationId xmlns:a16="http://schemas.microsoft.com/office/drawing/2014/main" id="{47D55048-5B42-4B5A-9710-045BCB3C3B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5677784"/>
              </p:ext>
            </p:extLst>
          </p:nvPr>
        </p:nvGraphicFramePr>
        <p:xfrm>
          <a:off x="8452337" y="2813538"/>
          <a:ext cx="2982352" cy="3764891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982352">
                  <a:extLst>
                    <a:ext uri="{9D8B030D-6E8A-4147-A177-3AD203B41FA5}">
                      <a16:colId xmlns:a16="http://schemas.microsoft.com/office/drawing/2014/main" val="1267052353"/>
                    </a:ext>
                  </a:extLst>
                </a:gridCol>
              </a:tblGrid>
              <a:tr h="972511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Relaxation and Inner-peace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8267528"/>
                  </a:ext>
                </a:extLst>
              </a:tr>
              <a:tr h="2792380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development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Children became more relaxed by 3</a:t>
                      </a:r>
                      <a:r>
                        <a:rPr lang="en-GB" b="0" baseline="30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rd</a:t>
                      </a:r>
                      <a:r>
                        <a:rPr lang="en-GB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week.</a:t>
                      </a:r>
                      <a:br>
                        <a:rPr lang="en-GB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endParaRPr lang="en-GB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Less timid/nervous</a:t>
                      </a:r>
                      <a:br>
                        <a:rPr lang="en-GB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endParaRPr lang="en-GB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Children became more aware of others.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14289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86301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E12CEE0-A3A2-49A4-B697-985CBAD79948}"/>
              </a:ext>
            </a:extLst>
          </p:cNvPr>
          <p:cNvSpPr txBox="1"/>
          <p:nvPr/>
        </p:nvSpPr>
        <p:spPr>
          <a:xfrm>
            <a:off x="4586068" y="98474"/>
            <a:ext cx="233910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Results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BF5EB7-E31A-4216-B69D-49A75899C8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346" y="2835361"/>
            <a:ext cx="3529432" cy="358385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CD44E5F-6C19-4217-9B49-D4C8E19DA2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8" y="6448368"/>
            <a:ext cx="3924848" cy="4096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F977E28-439F-40F3-82A0-E00C5FB7D6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4033" y="2835361"/>
            <a:ext cx="3529432" cy="358385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A07B320-ACED-44CC-B0DF-A17B2F1C94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60976" y="2835361"/>
            <a:ext cx="3529432" cy="358385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9235A3C-35A6-4946-9C2B-586C5601BF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44316" y="6448368"/>
            <a:ext cx="5417732" cy="40963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803F3B1-918D-4AA7-8B44-D52C78AF515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63268" y="6448368"/>
            <a:ext cx="3924848" cy="27626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A28674B-0B44-4B9D-AFC3-3388B5A8699B}"/>
              </a:ext>
            </a:extLst>
          </p:cNvPr>
          <p:cNvSpPr txBox="1"/>
          <p:nvPr/>
        </p:nvSpPr>
        <p:spPr>
          <a:xfrm>
            <a:off x="3086120" y="1528472"/>
            <a:ext cx="56252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Overall well-being for each item improved per week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88637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797E740-4546-480F-A044-522FCC41724A}"/>
              </a:ext>
            </a:extLst>
          </p:cNvPr>
          <p:cNvSpPr txBox="1"/>
          <p:nvPr/>
        </p:nvSpPr>
        <p:spPr>
          <a:xfrm>
            <a:off x="4670475" y="0"/>
            <a:ext cx="233910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Results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2159AA-CF1D-4A39-8675-BAC11C3CB811}"/>
              </a:ext>
            </a:extLst>
          </p:cNvPr>
          <p:cNvSpPr txBox="1"/>
          <p:nvPr/>
        </p:nvSpPr>
        <p:spPr>
          <a:xfrm>
            <a:off x="491125" y="1437292"/>
            <a:ext cx="473745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Survey Analysis</a:t>
            </a:r>
          </a:p>
          <a:p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Thematic Analysis (Braun &amp; Clarke, 2006). </a:t>
            </a:r>
          </a:p>
        </p:txBody>
      </p:sp>
      <p:sp>
        <p:nvSpPr>
          <p:cNvPr id="6" name="Text Box 2">
            <a:extLst>
              <a:ext uri="{FF2B5EF4-FFF2-40B4-BE49-F238E27FC236}">
                <a16:creationId xmlns:a16="http://schemas.microsoft.com/office/drawing/2014/main" id="{7E0277E5-DC3E-4A72-A6B7-81202463FEAE}"/>
              </a:ext>
            </a:extLst>
          </p:cNvPr>
          <p:cNvSpPr txBox="1"/>
          <p:nvPr/>
        </p:nvSpPr>
        <p:spPr>
          <a:xfrm>
            <a:off x="7637514" y="1437292"/>
            <a:ext cx="2520464" cy="522288"/>
          </a:xfrm>
          <a:prstGeom prst="rect">
            <a:avLst/>
          </a:prstGeom>
          <a:solidFill>
            <a:srgbClr val="70AD47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Themes/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Sub-Themes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Box 2">
            <a:extLst>
              <a:ext uri="{FF2B5EF4-FFF2-40B4-BE49-F238E27FC236}">
                <a16:creationId xmlns:a16="http://schemas.microsoft.com/office/drawing/2014/main" id="{58048872-DDA0-4644-807D-18BF47C978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2832" y="2397424"/>
            <a:ext cx="4778605" cy="1231105"/>
          </a:xfrm>
          <a:prstGeom prst="rect">
            <a:avLst/>
          </a:prstGeom>
          <a:solidFill>
            <a:srgbClr val="70AD47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  <a:headEnd/>
            <a:tailEnd/>
          </a:ln>
          <a:effectLst/>
        </p:spPr>
        <p:txBody>
          <a:bodyPr rot="0" vert="horz" wrap="square" lIns="91440" tIns="45720" rIns="91440" bIns="45720" anchor="t" anchorCtr="0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Outdoor Environment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Challenges of the Forest School Approach</a:t>
            </a:r>
            <a:br>
              <a:rPr kumimoji="0" lang="en-GB" sz="10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GB" sz="11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Box 4">
            <a:extLst>
              <a:ext uri="{FF2B5EF4-FFF2-40B4-BE49-F238E27FC236}">
                <a16:creationId xmlns:a16="http://schemas.microsoft.com/office/drawing/2014/main" id="{EAC271B6-F7CC-4642-91A1-91DCEA922571}"/>
              </a:ext>
            </a:extLst>
          </p:cNvPr>
          <p:cNvSpPr txBox="1"/>
          <p:nvPr/>
        </p:nvSpPr>
        <p:spPr>
          <a:xfrm>
            <a:off x="6742832" y="3839763"/>
            <a:ext cx="4778605" cy="1149100"/>
          </a:xfrm>
          <a:prstGeom prst="rect">
            <a:avLst/>
          </a:prstGeom>
          <a:solidFill>
            <a:srgbClr val="70AD47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Socializing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Making Friends</a:t>
            </a:r>
            <a:b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Support Network</a:t>
            </a:r>
          </a:p>
        </p:txBody>
      </p:sp>
      <p:sp>
        <p:nvSpPr>
          <p:cNvPr id="11" name="Text Box 5">
            <a:extLst>
              <a:ext uri="{FF2B5EF4-FFF2-40B4-BE49-F238E27FC236}">
                <a16:creationId xmlns:a16="http://schemas.microsoft.com/office/drawing/2014/main" id="{29F79DC8-014B-4411-8935-024F0F4C2234}"/>
              </a:ext>
            </a:extLst>
          </p:cNvPr>
          <p:cNvSpPr txBox="1"/>
          <p:nvPr/>
        </p:nvSpPr>
        <p:spPr>
          <a:xfrm>
            <a:off x="6742833" y="5200097"/>
            <a:ext cx="4778605" cy="1149100"/>
          </a:xfrm>
          <a:prstGeom prst="rect">
            <a:avLst/>
          </a:prstGeom>
          <a:solidFill>
            <a:srgbClr val="70AD47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Transferable skills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Creativity</a:t>
            </a:r>
            <a:b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Independence </a:t>
            </a:r>
          </a:p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GB" sz="11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BC6478-E645-4B24-8FEF-2BA05E13CE91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1150700" y="2614864"/>
            <a:ext cx="3418302" cy="3734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7248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2296BC-47C6-4139-A6C8-1B20C5B3E60D}"/>
              </a:ext>
            </a:extLst>
          </p:cNvPr>
          <p:cNvSpPr txBox="1"/>
          <p:nvPr/>
        </p:nvSpPr>
        <p:spPr>
          <a:xfrm>
            <a:off x="4586068" y="98474"/>
            <a:ext cx="33009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Discussion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24683C-591F-46E8-B2BE-78B838ACAEA4}"/>
              </a:ext>
            </a:extLst>
          </p:cNvPr>
          <p:cNvSpPr txBox="1"/>
          <p:nvPr/>
        </p:nvSpPr>
        <p:spPr>
          <a:xfrm>
            <a:off x="820613" y="1457897"/>
            <a:ext cx="1083181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did this research support the current literature?</a:t>
            </a:r>
          </a:p>
          <a:p>
            <a:pPr algn="ctr"/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Positive well-being behaviours became more prevalent by the third session for majority of the children.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75F9EF-6ED9-4C42-B4F4-8410A98D2BE6}"/>
              </a:ext>
            </a:extLst>
          </p:cNvPr>
          <p:cNvSpPr txBox="1"/>
          <p:nvPr/>
        </p:nvSpPr>
        <p:spPr>
          <a:xfrm>
            <a:off x="2131870" y="3893234"/>
            <a:ext cx="8209299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for future research</a:t>
            </a:r>
          </a:p>
          <a:p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Forest School research should observe children for a longer period of time.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Nature, well-being and educational attainment.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into early intervention for children's well-being (Eco therapies).</a:t>
            </a:r>
          </a:p>
        </p:txBody>
      </p:sp>
    </p:spTree>
    <p:extLst>
      <p:ext uri="{BB962C8B-B14F-4D97-AF65-F5344CB8AC3E}">
        <p14:creationId xmlns:p14="http://schemas.microsoft.com/office/powerpoint/2010/main" val="37101847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oy, room, food&#10;&#10;Description automatically generated">
            <a:extLst>
              <a:ext uri="{FF2B5EF4-FFF2-40B4-BE49-F238E27FC236}">
                <a16:creationId xmlns:a16="http://schemas.microsoft.com/office/drawing/2014/main" id="{53DDA5E3-63A3-4EA1-BC4F-9937BB33A9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132" y="0"/>
            <a:ext cx="9677736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C0D72F9-6AE6-496F-87E3-6D1B77812A8B}"/>
              </a:ext>
            </a:extLst>
          </p:cNvPr>
          <p:cNvSpPr txBox="1"/>
          <p:nvPr/>
        </p:nvSpPr>
        <p:spPr>
          <a:xfrm>
            <a:off x="1662086" y="2958096"/>
            <a:ext cx="848281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went well?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were the limitations?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could have been different?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were the challenges of this research?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did I learn from this experience?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0D7CE2-D729-4458-BB15-654814BEA284}"/>
              </a:ext>
            </a:extLst>
          </p:cNvPr>
          <p:cNvSpPr txBox="1"/>
          <p:nvPr/>
        </p:nvSpPr>
        <p:spPr>
          <a:xfrm>
            <a:off x="4080742" y="1397294"/>
            <a:ext cx="31854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Reflection</a:t>
            </a:r>
          </a:p>
        </p:txBody>
      </p:sp>
    </p:spTree>
    <p:extLst>
      <p:ext uri="{BB962C8B-B14F-4D97-AF65-F5344CB8AC3E}">
        <p14:creationId xmlns:p14="http://schemas.microsoft.com/office/powerpoint/2010/main" val="15978546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97B6858-0E53-41E2-A59C-FC5E20EFA023}"/>
              </a:ext>
            </a:extLst>
          </p:cNvPr>
          <p:cNvSpPr txBox="1"/>
          <p:nvPr/>
        </p:nvSpPr>
        <p:spPr>
          <a:xfrm>
            <a:off x="307145" y="171672"/>
            <a:ext cx="11228363" cy="6403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endParaRPr lang="en-GB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Beyer, K., Kaltenbach, A., Szabo, A.,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Bogar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Nieto, F., &amp;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Malecki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 (2014). Exposure to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neighborhood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green space and mental </a:t>
            </a:r>
            <a:b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health: Evidence from the survey of the health of  Wisconsin.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Environmental Research and Public </a:t>
            </a:r>
            <a:b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Health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11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3453–3472.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10.3390/ijerph110303453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BPS Code of Ethics and Conduct (2018). Retrieved from 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https://www.bps.org.uk/news-andpolicy/bps-code-ethics-and-conduct</a:t>
            </a: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Braun, V., &amp; Clarke, V. (2006). Using thematic analysis in psychology.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Qualitative Research in Psychology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77–101.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b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10.1191/1478088706qp063oa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Harris, F. (2017). Outdoor learning spaces: The case of forest school.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Area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50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222–231. doi:10.1111/area.12360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Joffe, H., &amp; Cohen, L. S. (1998).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Estrogen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serotonin, and mood disturbance: where is the therapeutic bridge?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Biological </a:t>
            </a:r>
            <a:b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Psychiatry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44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(9), 798–811.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10.1016/s0006-3223(98)00169-3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Kaplan, R., &amp; Kaplan, S. (1989).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Experience of Nature: A Psychological Perspective. 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Ann Arbor, MI: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Ulrichs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Bookstore.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Knight, S. (2013).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Forest School and Outdoor Learning in the Early Years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Thousand Oaks, CA: SAGE Publications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59373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A82B247-2D25-462A-8848-5FD7876C5EE9}"/>
              </a:ext>
            </a:extLst>
          </p:cNvPr>
          <p:cNvSpPr txBox="1"/>
          <p:nvPr/>
        </p:nvSpPr>
        <p:spPr>
          <a:xfrm>
            <a:off x="232117" y="70338"/>
            <a:ext cx="11727766" cy="6675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Laevers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F. (2005). Well-being and involvement in care settings.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Process-Oriented Self- Evaluation Instrument. Kind &amp; </a:t>
            </a:r>
            <a:r>
              <a:rPr lang="en-GB" sz="16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Gezin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b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Research Centre for Experiential Education. (Manual: http://www.kindengezin.be/img/sics-ziko-manual. pdf)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u="sng" dirty="0" err="1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Laevers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F. (2011). Experiential education: Making care and education more effective through well-being and involvement. 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Encyclopaedia </a:t>
            </a:r>
            <a:b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on Early Childhood Development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1-5.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Laevers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F., &amp;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Heylen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 (2003).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Involvement of Children and Teacher Style: Insights from ani International Study on Experiential </a:t>
            </a:r>
            <a:b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Education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Leuven: Leuven University Press.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Maloney, E. A.,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Sattizahn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R., &amp;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Beilock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L. (2014). Anxiety and cognition.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Wiley Interdisciplinary Reviews: Cognitive Science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</a:t>
            </a:r>
            <a:b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403–411.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10.1002/wcs.1299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Mental Health Foundation (2016). 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Mental Health in Wales: Fundamental facts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 Retrieved from </a:t>
            </a:r>
            <a:b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https://www.mentalhealth.org.uk/sites/default/files/FF16%20Wales.pdf</a:t>
            </a: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Mooney, C. G. (2001).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Theories of childhood: An Introduction to Dewey, Montessori, Erikson, Piaget, and Vygotsky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St. Paul, MN: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Redleaf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Press.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Moran, T. P. (2016). Anxiety and working memory capacity: A meta-analysis and narrative review.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Psychological Bulletin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142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(8), 831–864. </a:t>
            </a:r>
            <a:b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10.1037/bul0000051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O’Brien, L., &amp; Murray, R. (2007). Forest School and its impacts on young children: Case studies in Britain.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Urban Forestry &amp; Urban  </a:t>
            </a:r>
            <a:b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Greening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249–265. doi:10.1016/j.ufug.2007.03.006</a:t>
            </a:r>
          </a:p>
        </p:txBody>
      </p:sp>
    </p:spTree>
    <p:extLst>
      <p:ext uri="{BB962C8B-B14F-4D97-AF65-F5344CB8AC3E}">
        <p14:creationId xmlns:p14="http://schemas.microsoft.com/office/powerpoint/2010/main" val="25609088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2070FD-97D3-43ED-AB13-A233833F76C1}"/>
              </a:ext>
            </a:extLst>
          </p:cNvPr>
          <p:cNvSpPr txBox="1"/>
          <p:nvPr/>
        </p:nvSpPr>
        <p:spPr>
          <a:xfrm>
            <a:off x="225084" y="253219"/>
            <a:ext cx="11746522" cy="61010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Owens, M., Stevenson, J.,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Hadwin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A., &amp; Norgate, R. (2012). Anxiety and depression in academic performance: An </a:t>
            </a:r>
            <a:b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exploration of the mediating factors of worry and working memory.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School Psychology International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33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433–449.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b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10.1177/0143034311427433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Pearson, D. G., &amp; Craig, T. (2014). The great outdoors? Exploring the mental health benefits of natural </a:t>
            </a:r>
            <a:b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environments.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Psychology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10.3389/fpsyg.2014.01178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Pound, L. (2017).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 Children Learn-Book 1: From Montessori to </a:t>
            </a:r>
            <a:r>
              <a:rPr lang="en-GB" sz="16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Vygosky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-Educational Theories and Approaches Made </a:t>
            </a:r>
            <a:b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Easy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(Vol. 1). Andrews UK Limited.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Reiss, F. (2013). Socioeconomic inequalities and mental health problems in children and adolescents: A systematic </a:t>
            </a:r>
            <a:b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review.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 Science &amp; Medicine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90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24–31. doi:10.1016/j.socscimed.2013.04.026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Stevenson, M. P.,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Schilhab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T., &amp; Bentsen, P. (2018). Attention restoration theory II: a systematic review to clarify attention </a:t>
            </a:r>
            <a:b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processes affected by exposure to natural environments.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Toxicology and Environmental Health, Part B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21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</a:t>
            </a:r>
            <a:b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227–268. doi:10.1080/10937404.2018.1505571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Thompson, C. W., Roe, J., Aspinall, P., Mitchell, R.,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Clow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&amp; Miller, D. (2012). More green space is linked to less stress in </a:t>
            </a:r>
            <a:b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deprived communities: Evidence from salivary cortisol patterns.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Landscape and Urban Planning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105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221–229.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b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10.1016/j.landurbplan.2011.12.015</a:t>
            </a:r>
          </a:p>
        </p:txBody>
      </p:sp>
    </p:spTree>
    <p:extLst>
      <p:ext uri="{BB962C8B-B14F-4D97-AF65-F5344CB8AC3E}">
        <p14:creationId xmlns:p14="http://schemas.microsoft.com/office/powerpoint/2010/main" val="29143468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7B2804-9CBE-437D-BC3E-3FB485DB02B4}"/>
              </a:ext>
            </a:extLst>
          </p:cNvPr>
          <p:cNvSpPr txBox="1"/>
          <p:nvPr/>
        </p:nvSpPr>
        <p:spPr>
          <a:xfrm>
            <a:off x="309489" y="450166"/>
            <a:ext cx="11535508" cy="16280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Williams-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Siegfredsen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(2017).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the Danish Forest School Approach Early Years Education in Practice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b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Florence: Taylor and Francis.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Yano, J. M., Yu, K., Donaldson, G. P., Shastri, G. G., Ann, P., Ma, L., … Hsiao, E. Y. (2015). Indigenous bacteria from the </a:t>
            </a:r>
            <a:b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gut microbiota regulate host serotonin biosynthesis.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Cell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161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264–276.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10.1016/j.cell.2015.02.047</a:t>
            </a:r>
          </a:p>
        </p:txBody>
      </p:sp>
    </p:spTree>
    <p:extLst>
      <p:ext uri="{BB962C8B-B14F-4D97-AF65-F5344CB8AC3E}">
        <p14:creationId xmlns:p14="http://schemas.microsoft.com/office/powerpoint/2010/main" val="8122262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2390</TotalTime>
  <Words>1798</Words>
  <Application>Microsoft Office PowerPoint</Application>
  <PresentationFormat>Widescreen</PresentationFormat>
  <Paragraphs>178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Methods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Forest School Initiative, Nature and Well-Being: Exploring the Link Between Learning in Nature and Children’s Well-Being</dc:title>
  <dc:creator>Amy89</dc:creator>
  <cp:lastModifiedBy>Amy89</cp:lastModifiedBy>
  <cp:revision>78</cp:revision>
  <cp:lastPrinted>2020-05-16T14:07:14Z</cp:lastPrinted>
  <dcterms:created xsi:type="dcterms:W3CDTF">2020-05-09T12:41:55Z</dcterms:created>
  <dcterms:modified xsi:type="dcterms:W3CDTF">2020-05-16T18:23:19Z</dcterms:modified>
</cp:coreProperties>
</file>