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20" autoAdjust="0"/>
    <p:restoredTop sz="94610"/>
  </p:normalViewPr>
  <p:slideViewPr>
    <p:cSldViewPr snapToGrid="0" snapToObjects="1">
      <p:cViewPr varScale="1">
        <p:scale>
          <a:sx n="147" d="100"/>
          <a:sy n="147" d="100"/>
        </p:scale>
        <p:origin x="834"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61433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D4A3E"/>
        </a:solidFill>
        <a:effectLst/>
      </p:bgPr>
    </p:bg>
    <p:spTree>
      <p:nvGrpSpPr>
        <p:cNvPr id="1" name=""/>
        <p:cNvGrpSpPr/>
        <p:nvPr/>
      </p:nvGrpSpPr>
      <p:grpSpPr>
        <a:xfrm>
          <a:off x="0" y="0"/>
          <a:ext cx="0" cy="0"/>
          <a:chOff x="0" y="0"/>
          <a:chExt cx="0" cy="0"/>
        </a:xfrm>
      </p:grpSpPr>
      <p:sp>
        <p:nvSpPr>
          <p:cNvPr id="2" name="Shape 0"/>
          <p:cNvSpPr/>
          <p:nvPr/>
        </p:nvSpPr>
        <p:spPr>
          <a:xfrm>
            <a:off x="0" y="0"/>
            <a:ext cx="320040" cy="5143500"/>
          </a:xfrm>
          <a:prstGeom prst="rect">
            <a:avLst/>
          </a:prstGeom>
          <a:solidFill>
            <a:srgbClr val="E8A838"/>
          </a:solidFill>
          <a:ln w="12700">
            <a:solidFill>
              <a:srgbClr val="E8A838"/>
            </a:solidFill>
            <a:prstDash val="solid"/>
          </a:ln>
        </p:spPr>
        <p:txBody>
          <a:bodyPr/>
          <a:lstStyle/>
          <a:p>
            <a:endParaRPr lang="en-GB" noProof="0" dirty="0"/>
          </a:p>
        </p:txBody>
      </p:sp>
      <p:sp>
        <p:nvSpPr>
          <p:cNvPr id="3" name="Shape 1"/>
          <p:cNvSpPr/>
          <p:nvPr/>
        </p:nvSpPr>
        <p:spPr>
          <a:xfrm>
            <a:off x="320040" y="4023360"/>
            <a:ext cx="8823960" cy="1120140"/>
          </a:xfrm>
          <a:prstGeom prst="rect">
            <a:avLst/>
          </a:prstGeom>
          <a:solidFill>
            <a:srgbClr val="3D6B5C"/>
          </a:solidFill>
          <a:ln w="12700">
            <a:solidFill>
              <a:srgbClr val="3D6B5C"/>
            </a:solidFill>
            <a:prstDash val="solid"/>
          </a:ln>
        </p:spPr>
        <p:txBody>
          <a:bodyPr/>
          <a:lstStyle/>
          <a:p>
            <a:endParaRPr lang="en-GB" noProof="0" dirty="0"/>
          </a:p>
        </p:txBody>
      </p:sp>
      <p:sp>
        <p:nvSpPr>
          <p:cNvPr id="4" name="Text 2"/>
          <p:cNvSpPr/>
          <p:nvPr/>
        </p:nvSpPr>
        <p:spPr>
          <a:xfrm>
            <a:off x="594360" y="640080"/>
            <a:ext cx="8229600" cy="731520"/>
          </a:xfrm>
          <a:prstGeom prst="rect">
            <a:avLst/>
          </a:prstGeom>
          <a:noFill/>
          <a:ln/>
        </p:spPr>
        <p:txBody>
          <a:bodyPr wrap="square" lIns="0" tIns="0" rIns="0" bIns="0" rtlCol="0" anchor="ctr"/>
          <a:lstStyle/>
          <a:p>
            <a:pPr marL="0" indent="0">
              <a:buNone/>
            </a:pPr>
            <a:r>
              <a:rPr lang="en-GB" sz="3400" b="1" noProof="0" dirty="0">
                <a:solidFill>
                  <a:srgbClr val="FFFFFF"/>
                </a:solidFill>
                <a:latin typeface="Trebuchet MS" pitchFamily="34" charset="0"/>
                <a:ea typeface="Trebuchet MS" pitchFamily="34" charset="-122"/>
                <a:cs typeface="Trebuchet MS" pitchFamily="34" charset="-120"/>
              </a:rPr>
              <a:t>Supporting Isaac:</a:t>
            </a:r>
            <a:endParaRPr lang="en-GB" sz="3400" noProof="0" dirty="0"/>
          </a:p>
        </p:txBody>
      </p:sp>
      <p:sp>
        <p:nvSpPr>
          <p:cNvPr id="5" name="Text 3"/>
          <p:cNvSpPr/>
          <p:nvPr/>
        </p:nvSpPr>
        <p:spPr>
          <a:xfrm>
            <a:off x="594360" y="1371600"/>
            <a:ext cx="7772400" cy="640080"/>
          </a:xfrm>
          <a:prstGeom prst="rect">
            <a:avLst/>
          </a:prstGeom>
          <a:noFill/>
          <a:ln/>
        </p:spPr>
        <p:txBody>
          <a:bodyPr wrap="square" lIns="0" tIns="0" rIns="0" bIns="0" rtlCol="0" anchor="ctr"/>
          <a:lstStyle/>
          <a:p>
            <a:pPr marL="0" indent="0">
              <a:buNone/>
            </a:pPr>
            <a:r>
              <a:rPr lang="en-GB" sz="2000" noProof="0" dirty="0">
                <a:solidFill>
                  <a:srgbClr val="C8DED5"/>
                </a:solidFill>
                <a:latin typeface="Calibri" pitchFamily="34" charset="0"/>
                <a:ea typeface="Calibri" pitchFamily="34" charset="-122"/>
                <a:cs typeface="Calibri" pitchFamily="34" charset="-120"/>
              </a:rPr>
              <a:t>A Vygotskian Approach to Early Childhood Development</a:t>
            </a:r>
            <a:endParaRPr lang="en-GB" sz="2000" noProof="0" dirty="0"/>
          </a:p>
        </p:txBody>
      </p:sp>
      <p:sp>
        <p:nvSpPr>
          <p:cNvPr id="6" name="Shape 4"/>
          <p:cNvSpPr/>
          <p:nvPr/>
        </p:nvSpPr>
        <p:spPr>
          <a:xfrm>
            <a:off x="594360" y="2103120"/>
            <a:ext cx="2286000" cy="45720"/>
          </a:xfrm>
          <a:prstGeom prst="rect">
            <a:avLst/>
          </a:prstGeom>
          <a:solidFill>
            <a:srgbClr val="E8A838"/>
          </a:solidFill>
          <a:ln w="12700">
            <a:solidFill>
              <a:srgbClr val="E8A838"/>
            </a:solidFill>
            <a:prstDash val="solid"/>
          </a:ln>
        </p:spPr>
        <p:txBody>
          <a:bodyPr/>
          <a:lstStyle/>
          <a:p>
            <a:endParaRPr lang="en-GB" noProof="0" dirty="0"/>
          </a:p>
        </p:txBody>
      </p:sp>
      <p:sp>
        <p:nvSpPr>
          <p:cNvPr id="7" name="Text 5"/>
          <p:cNvSpPr/>
          <p:nvPr/>
        </p:nvSpPr>
        <p:spPr>
          <a:xfrm>
            <a:off x="594360" y="2331720"/>
            <a:ext cx="7315200" cy="320040"/>
          </a:xfrm>
          <a:prstGeom prst="rect">
            <a:avLst/>
          </a:prstGeom>
          <a:noFill/>
          <a:ln/>
        </p:spPr>
        <p:txBody>
          <a:bodyPr wrap="square" lIns="0" tIns="0" rIns="0" bIns="0" rtlCol="0" anchor="ctr"/>
          <a:lstStyle/>
          <a:p>
            <a:pPr marL="0" indent="0">
              <a:buNone/>
            </a:pPr>
            <a:r>
              <a:rPr lang="en-GB" sz="1300" noProof="0" dirty="0">
                <a:solidFill>
                  <a:srgbClr val="84B59F"/>
                </a:solidFill>
                <a:latin typeface="Calibri" pitchFamily="34" charset="0"/>
                <a:ea typeface="Calibri" pitchFamily="34" charset="-122"/>
                <a:cs typeface="Calibri" pitchFamily="34" charset="-120"/>
              </a:rPr>
              <a:t>Psychology in Health and Social Care  |  </a:t>
            </a:r>
            <a:r>
              <a:rPr lang="en-GB" sz="1300" noProof="0" dirty="0" err="1">
                <a:solidFill>
                  <a:srgbClr val="84B59F"/>
                </a:solidFill>
                <a:latin typeface="Calibri" pitchFamily="34" charset="0"/>
                <a:ea typeface="Calibri" pitchFamily="34" charset="-122"/>
                <a:cs typeface="Calibri" pitchFamily="34" charset="-120"/>
              </a:rPr>
              <a:t>LCHS4010</a:t>
            </a:r>
            <a:endParaRPr lang="en-GB" sz="1300" noProof="0" dirty="0"/>
          </a:p>
        </p:txBody>
      </p:sp>
      <p:sp>
        <p:nvSpPr>
          <p:cNvPr id="8" name="Text 6"/>
          <p:cNvSpPr/>
          <p:nvPr/>
        </p:nvSpPr>
        <p:spPr>
          <a:xfrm>
            <a:off x="594360" y="2626162"/>
            <a:ext cx="7772400" cy="274320"/>
          </a:xfrm>
          <a:prstGeom prst="rect">
            <a:avLst/>
          </a:prstGeom>
          <a:noFill/>
          <a:ln/>
        </p:spPr>
        <p:txBody>
          <a:bodyPr wrap="square" lIns="0" tIns="0" rIns="0" bIns="0" rtlCol="0" anchor="ctr"/>
          <a:lstStyle/>
          <a:p>
            <a:pPr marL="0" indent="0">
              <a:buNone/>
            </a:pPr>
            <a:endParaRPr lang="en-GB" sz="1100" noProof="0" dirty="0"/>
          </a:p>
        </p:txBody>
      </p:sp>
      <p:sp>
        <p:nvSpPr>
          <p:cNvPr id="9" name="Text 7"/>
          <p:cNvSpPr/>
          <p:nvPr/>
        </p:nvSpPr>
        <p:spPr>
          <a:xfrm>
            <a:off x="594360" y="4160520"/>
            <a:ext cx="8229600" cy="320040"/>
          </a:xfrm>
          <a:prstGeom prst="rect">
            <a:avLst/>
          </a:prstGeom>
          <a:noFill/>
          <a:ln/>
        </p:spPr>
        <p:txBody>
          <a:bodyPr wrap="square" lIns="0" tIns="0" rIns="0" bIns="0" rtlCol="0" anchor="ctr"/>
          <a:lstStyle/>
          <a:p>
            <a:pPr marL="0" indent="0">
              <a:buNone/>
            </a:pPr>
            <a:r>
              <a:rPr lang="en-GB" sz="1200" noProof="0" dirty="0">
                <a:solidFill>
                  <a:srgbClr val="C8DED5"/>
                </a:solidFill>
                <a:latin typeface="Calibri" pitchFamily="34" charset="0"/>
                <a:ea typeface="Calibri" pitchFamily="34" charset="-122"/>
                <a:cs typeface="Calibri" pitchFamily="34" charset="-120"/>
              </a:rPr>
              <a:t>Scenario: Trainee Early Years Support Worker | Children's Centre, London</a:t>
            </a:r>
            <a:endParaRPr lang="en-GB" sz="1200" noProof="0" dirty="0"/>
          </a:p>
        </p:txBody>
      </p:sp>
      <p:sp>
        <p:nvSpPr>
          <p:cNvPr id="10" name="Text 8"/>
          <p:cNvSpPr/>
          <p:nvPr/>
        </p:nvSpPr>
        <p:spPr>
          <a:xfrm>
            <a:off x="594360" y="4480560"/>
            <a:ext cx="7315200" cy="274320"/>
          </a:xfrm>
          <a:prstGeom prst="rect">
            <a:avLst/>
          </a:prstGeom>
          <a:noFill/>
          <a:ln/>
        </p:spPr>
        <p:txBody>
          <a:bodyPr wrap="square" lIns="0" tIns="0" rIns="0" bIns="0" rtlCol="0" anchor="ctr"/>
          <a:lstStyle/>
          <a:p>
            <a:pPr marL="0" indent="0">
              <a:buNone/>
            </a:pPr>
            <a:r>
              <a:rPr lang="en-GB" sz="1100" i="1" noProof="0" dirty="0">
                <a:solidFill>
                  <a:srgbClr val="84B59F"/>
                </a:solidFill>
                <a:latin typeface="Calibri" pitchFamily="34" charset="0"/>
                <a:ea typeface="Calibri" pitchFamily="34" charset="-122"/>
                <a:cs typeface="Calibri" pitchFamily="34" charset="-120"/>
              </a:rPr>
              <a:t>Isaac | 4-Year-Old | Multi-Agency Early Help Plan</a:t>
            </a:r>
            <a:endParaRPr lang="en-GB" sz="1100" noProof="0" dirty="0"/>
          </a:p>
        </p:txBody>
      </p:sp>
      <p:sp>
        <p:nvSpPr>
          <p:cNvPr id="12" name="TextBox 11">
            <a:extLst>
              <a:ext uri="{FF2B5EF4-FFF2-40B4-BE49-F238E27FC236}">
                <a16:creationId xmlns:a16="http://schemas.microsoft.com/office/drawing/2014/main" id="{86E1165F-3BBC-4E0D-BAF7-BF246744CAD4}"/>
              </a:ext>
            </a:extLst>
          </p:cNvPr>
          <p:cNvSpPr txBox="1"/>
          <p:nvPr/>
        </p:nvSpPr>
        <p:spPr>
          <a:xfrm>
            <a:off x="640080" y="3174802"/>
            <a:ext cx="7772400" cy="523220"/>
          </a:xfrm>
          <a:prstGeom prst="rect">
            <a:avLst/>
          </a:prstGeom>
          <a:noFill/>
        </p:spPr>
        <p:txBody>
          <a:bodyPr wrap="square">
            <a:spAutoFit/>
          </a:bodyPr>
          <a:lstStyle/>
          <a:p>
            <a:pPr marL="0" indent="0">
              <a:buNone/>
            </a:pPr>
            <a:r>
              <a:rPr lang="en-GB" sz="1400" noProof="0" dirty="0">
                <a:solidFill>
                  <a:srgbClr val="FFC000"/>
                </a:solidFill>
                <a:latin typeface="Calibri" pitchFamily="34" charset="0"/>
                <a:ea typeface="Calibri" pitchFamily="34" charset="-122"/>
                <a:cs typeface="Calibri" pitchFamily="34" charset="-120"/>
              </a:rPr>
              <a:t>Student </a:t>
            </a:r>
            <a:r>
              <a:rPr lang="en-GB" sz="1400" dirty="0">
                <a:solidFill>
                  <a:srgbClr val="FFC000"/>
                </a:solidFill>
                <a:latin typeface="Calibri" pitchFamily="34" charset="0"/>
                <a:ea typeface="Calibri" pitchFamily="34" charset="-122"/>
                <a:cs typeface="Calibri" pitchFamily="34" charset="-120"/>
              </a:rPr>
              <a:t>Name</a:t>
            </a:r>
            <a:r>
              <a:rPr lang="en-GB" sz="1400" noProof="0" dirty="0">
                <a:solidFill>
                  <a:srgbClr val="FFC000"/>
                </a:solidFill>
                <a:latin typeface="Calibri" pitchFamily="34" charset="0"/>
                <a:ea typeface="Calibri" pitchFamily="34" charset="-122"/>
                <a:cs typeface="Calibri" pitchFamily="34" charset="-120"/>
              </a:rPr>
              <a:t>:  Alieena Asad</a:t>
            </a:r>
          </a:p>
          <a:p>
            <a:pPr marL="0" indent="0">
              <a:buNone/>
            </a:pPr>
            <a:r>
              <a:rPr lang="en-GB" sz="1400" dirty="0">
                <a:solidFill>
                  <a:srgbClr val="FFC000"/>
                </a:solidFill>
              </a:rPr>
              <a:t>Student ID: 2509442</a:t>
            </a:r>
            <a:endParaRPr lang="en-GB" sz="1400" noProof="0" dirty="0">
              <a:solidFill>
                <a:srgbClr val="FFC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200" b="1" noProof="0" dirty="0">
                <a:solidFill>
                  <a:srgbClr val="FFFFFF"/>
                </a:solidFill>
                <a:latin typeface="Trebuchet MS" pitchFamily="34" charset="0"/>
                <a:ea typeface="Trebuchet MS" pitchFamily="34" charset="-122"/>
                <a:cs typeface="Trebuchet MS" pitchFamily="34" charset="-120"/>
              </a:rPr>
              <a:t>Case Introduction: Who is Isaac?</a:t>
            </a:r>
            <a:endParaRPr lang="en-GB" sz="2200" noProof="0" dirty="0"/>
          </a:p>
        </p:txBody>
      </p:sp>
      <p:sp>
        <p:nvSpPr>
          <p:cNvPr id="4" name="Shape 2"/>
          <p:cNvSpPr/>
          <p:nvPr/>
        </p:nvSpPr>
        <p:spPr>
          <a:xfrm>
            <a:off x="274320" y="777240"/>
            <a:ext cx="4023360" cy="10058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5" name="Text 3"/>
          <p:cNvSpPr/>
          <p:nvPr/>
        </p:nvSpPr>
        <p:spPr>
          <a:xfrm>
            <a:off x="365760" y="804672"/>
            <a:ext cx="3840480" cy="320040"/>
          </a:xfrm>
          <a:prstGeom prst="rect">
            <a:avLst/>
          </a:prstGeom>
          <a:noFill/>
          <a:ln/>
        </p:spPr>
        <p:txBody>
          <a:bodyPr wrap="square" lIns="0" tIns="0" rIns="0" bIns="0" rtlCol="0" anchor="ctr"/>
          <a:lstStyle/>
          <a:p>
            <a:r>
              <a:rPr lang="en-GB" sz="1400" noProof="0" dirty="0"/>
              <a:t>🏠 </a:t>
            </a:r>
            <a:r>
              <a:rPr lang="en-GB" sz="1300" b="1" noProof="0" dirty="0">
                <a:solidFill>
                  <a:srgbClr val="50808E"/>
                </a:solidFill>
                <a:latin typeface="Trebuchet MS" pitchFamily="34" charset="0"/>
                <a:ea typeface="Trebuchet MS" pitchFamily="34" charset="-122"/>
                <a:cs typeface="Trebuchet MS" pitchFamily="34" charset="-120"/>
              </a:rPr>
              <a:t>Family Context</a:t>
            </a:r>
            <a:endParaRPr lang="en-GB" sz="1300" noProof="0" dirty="0"/>
          </a:p>
        </p:txBody>
      </p:sp>
      <p:sp>
        <p:nvSpPr>
          <p:cNvPr id="6" name="Text 4"/>
          <p:cNvSpPr/>
          <p:nvPr/>
        </p:nvSpPr>
        <p:spPr>
          <a:xfrm>
            <a:off x="365760" y="1115568"/>
            <a:ext cx="3749040" cy="640080"/>
          </a:xfrm>
          <a:prstGeom prst="rect">
            <a:avLst/>
          </a:prstGeom>
          <a:noFill/>
          <a:ln/>
        </p:spPr>
        <p:txBody>
          <a:bodyPr wrap="square" lIns="0" tIns="0" rIns="0" bIns="0" rtlCol="0" anchor="ctr"/>
          <a:lstStyle/>
          <a:p>
            <a:r>
              <a:rPr lang="en-GB" sz="1150" b="1"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Single-parent household
</a:t>
            </a:r>
            <a:r>
              <a:rPr lang="en-GB" sz="1150" b="1" noProof="0" dirty="0">
                <a:solidFill>
                  <a:srgbClr val="E8A838"/>
                </a:solidFill>
                <a:latin typeface="Calibri" pitchFamily="34" charset="0"/>
                <a:ea typeface="Calibri" pitchFamily="34" charset="-122"/>
                <a:cs typeface="Calibri" pitchFamily="34" charset="-120"/>
              </a:rPr>
              <a:t>• </a:t>
            </a:r>
            <a:r>
              <a:rPr lang="en-GB" sz="1200" noProof="0" dirty="0"/>
              <a:t>Childbirth related depression </a:t>
            </a:r>
            <a:r>
              <a:rPr lang="en-GB" sz="1150" noProof="0" dirty="0">
                <a:solidFill>
                  <a:srgbClr val="1A2E26"/>
                </a:solidFill>
                <a:latin typeface="Calibri" pitchFamily="34" charset="0"/>
                <a:ea typeface="Calibri" pitchFamily="34" charset="-122"/>
                <a:cs typeface="Calibri" pitchFamily="34" charset="-120"/>
              </a:rPr>
              <a:t>
</a:t>
            </a:r>
            <a:r>
              <a:rPr lang="en-GB" sz="1150" b="1" noProof="0" dirty="0">
                <a:solidFill>
                  <a:srgbClr val="E8A838"/>
                </a:solidFill>
                <a:latin typeface="Calibri" pitchFamily="34" charset="0"/>
                <a:ea typeface="Calibri" pitchFamily="34" charset="-122"/>
                <a:cs typeface="Calibri" pitchFamily="34" charset="-120"/>
              </a:rPr>
              <a:t>• </a:t>
            </a:r>
            <a:r>
              <a:rPr lang="en-GB" sz="1200" noProof="0" dirty="0"/>
              <a:t>Migrated from another part of the UK </a:t>
            </a:r>
            <a:r>
              <a:rPr lang="en-GB" sz="1150" noProof="0" dirty="0">
                <a:solidFill>
                  <a:srgbClr val="1A2E26"/>
                </a:solidFill>
                <a:latin typeface="Calibri" pitchFamily="34" charset="0"/>
                <a:ea typeface="Calibri" pitchFamily="34" charset="-122"/>
                <a:cs typeface="Calibri" pitchFamily="34" charset="-120"/>
              </a:rPr>
              <a:t>
</a:t>
            </a:r>
            <a:r>
              <a:rPr lang="en-GB" sz="1150" b="1" noProof="0" dirty="0">
                <a:solidFill>
                  <a:srgbClr val="E8A838"/>
                </a:solidFill>
                <a:latin typeface="Calibri" pitchFamily="34" charset="0"/>
                <a:ea typeface="Calibri" pitchFamily="34" charset="-122"/>
                <a:cs typeface="Calibri" pitchFamily="34" charset="-120"/>
              </a:rPr>
              <a:t>• </a:t>
            </a:r>
            <a:r>
              <a:rPr lang="en-GB" sz="1200" noProof="0" dirty="0"/>
              <a:t>Narrow circle of support</a:t>
            </a:r>
            <a:endParaRPr lang="en-GB" sz="1150" noProof="0" dirty="0"/>
          </a:p>
        </p:txBody>
      </p:sp>
      <p:sp>
        <p:nvSpPr>
          <p:cNvPr id="7" name="Shape 5"/>
          <p:cNvSpPr/>
          <p:nvPr/>
        </p:nvSpPr>
        <p:spPr>
          <a:xfrm>
            <a:off x="4846320" y="777240"/>
            <a:ext cx="4023360" cy="10058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8" name="Text 6"/>
          <p:cNvSpPr/>
          <p:nvPr/>
        </p:nvSpPr>
        <p:spPr>
          <a:xfrm>
            <a:off x="4937760" y="804672"/>
            <a:ext cx="3840480" cy="320040"/>
          </a:xfrm>
          <a:prstGeom prst="rect">
            <a:avLst/>
          </a:prstGeom>
          <a:noFill/>
          <a:ln/>
        </p:spPr>
        <p:txBody>
          <a:bodyPr wrap="square" lIns="0" tIns="0" rIns="0" bIns="0" rtlCol="0" anchor="ctr"/>
          <a:lstStyle/>
          <a:p>
            <a:r>
              <a:rPr lang="en-GB" sz="1400" noProof="0" dirty="0"/>
              <a:t>👀 </a:t>
            </a:r>
            <a:r>
              <a:rPr lang="en-GB" sz="1300" b="1" noProof="0" dirty="0">
                <a:solidFill>
                  <a:srgbClr val="50808E"/>
                </a:solidFill>
                <a:latin typeface="Trebuchet MS" pitchFamily="34" charset="0"/>
              </a:rPr>
              <a:t>Workers Comments</a:t>
            </a:r>
            <a:endParaRPr lang="en-GB" sz="1300" noProof="0" dirty="0"/>
          </a:p>
        </p:txBody>
      </p:sp>
      <p:sp>
        <p:nvSpPr>
          <p:cNvPr id="9" name="Text 7"/>
          <p:cNvSpPr/>
          <p:nvPr/>
        </p:nvSpPr>
        <p:spPr>
          <a:xfrm>
            <a:off x="4937760" y="1115568"/>
            <a:ext cx="3749040" cy="640080"/>
          </a:xfrm>
          <a:prstGeom prst="rect">
            <a:avLst/>
          </a:prstGeom>
          <a:noFill/>
          <a:ln/>
        </p:spPr>
        <p:txBody>
          <a:bodyPr wrap="square" lIns="0" tIns="0" rIns="0" bIns="0" rtlCol="0" anchor="ctr"/>
          <a:lstStyle/>
          <a:p>
            <a:r>
              <a:rPr lang="en-GB" sz="1150" b="1" noProof="0" dirty="0">
                <a:solidFill>
                  <a:srgbClr val="E8A838"/>
                </a:solidFill>
                <a:latin typeface="Calibri" pitchFamily="34" charset="0"/>
                <a:ea typeface="Calibri" pitchFamily="34" charset="-122"/>
                <a:cs typeface="Calibri" pitchFamily="34" charset="-120"/>
              </a:rPr>
              <a:t>• </a:t>
            </a:r>
            <a:r>
              <a:rPr lang="en-GB" sz="1200" noProof="0" dirty="0"/>
              <a:t>Unengaged during playtime </a:t>
            </a:r>
            <a:r>
              <a:rPr lang="en-GB" sz="1150" noProof="0" dirty="0">
                <a:solidFill>
                  <a:srgbClr val="1A2E26"/>
                </a:solidFill>
                <a:latin typeface="Calibri" pitchFamily="34" charset="0"/>
                <a:ea typeface="Calibri" pitchFamily="34" charset="-122"/>
                <a:cs typeface="Calibri" pitchFamily="34" charset="-120"/>
              </a:rPr>
              <a:t>
</a:t>
            </a:r>
            <a:r>
              <a:rPr lang="en-GB" sz="1150" b="1" noProof="0" dirty="0">
                <a:solidFill>
                  <a:srgbClr val="E8A838"/>
                </a:solidFill>
                <a:latin typeface="Calibri" pitchFamily="34" charset="0"/>
                <a:ea typeface="Calibri" pitchFamily="34" charset="-122"/>
                <a:cs typeface="Calibri" pitchFamily="34" charset="-120"/>
              </a:rPr>
              <a:t>• </a:t>
            </a:r>
            <a:r>
              <a:rPr lang="en-GB" sz="1200" noProof="0" dirty="0"/>
              <a:t>Protest at separation </a:t>
            </a:r>
            <a:r>
              <a:rPr lang="en-GB" sz="1150" noProof="0" dirty="0">
                <a:solidFill>
                  <a:srgbClr val="1A2E26"/>
                </a:solidFill>
                <a:latin typeface="Calibri" pitchFamily="34" charset="0"/>
                <a:ea typeface="Calibri" pitchFamily="34" charset="-122"/>
                <a:cs typeface="Calibri" pitchFamily="34" charset="-120"/>
              </a:rPr>
              <a:t>
</a:t>
            </a:r>
            <a:r>
              <a:rPr lang="en-GB" sz="1150" b="1"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Language development delays
</a:t>
            </a:r>
            <a:r>
              <a:rPr lang="en-GB" sz="1150" b="1"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Struggles to join group activities</a:t>
            </a:r>
            <a:endParaRPr lang="en-GB" sz="1150" noProof="0" dirty="0"/>
          </a:p>
        </p:txBody>
      </p:sp>
      <p:sp>
        <p:nvSpPr>
          <p:cNvPr id="10" name="Shape 8"/>
          <p:cNvSpPr/>
          <p:nvPr/>
        </p:nvSpPr>
        <p:spPr>
          <a:xfrm>
            <a:off x="274320" y="1920240"/>
            <a:ext cx="4023360" cy="86868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1" name="Text 9"/>
          <p:cNvSpPr/>
          <p:nvPr/>
        </p:nvSpPr>
        <p:spPr>
          <a:xfrm>
            <a:off x="365760" y="1947672"/>
            <a:ext cx="3840480" cy="274320"/>
          </a:xfrm>
          <a:prstGeom prst="rect">
            <a:avLst/>
          </a:prstGeom>
          <a:noFill/>
          <a:ln/>
        </p:spPr>
        <p:txBody>
          <a:bodyPr wrap="square" lIns="0" tIns="0" rIns="0" bIns="0" rtlCol="0" anchor="ctr"/>
          <a:lstStyle/>
          <a:p>
            <a:r>
              <a:rPr lang="en-GB" sz="1400" noProof="0" dirty="0"/>
              <a:t>👩‍👦</a:t>
            </a:r>
            <a:r>
              <a:rPr lang="en-GB" sz="1300" b="1" noProof="0" dirty="0">
                <a:solidFill>
                  <a:srgbClr val="50808E"/>
                </a:solidFill>
                <a:latin typeface="Trebuchet MS" pitchFamily="34" charset="0"/>
                <a:ea typeface="Trebuchet MS" pitchFamily="34" charset="-122"/>
                <a:cs typeface="Trebuchet MS" pitchFamily="34" charset="-120"/>
              </a:rPr>
              <a:t>Maternal Report</a:t>
            </a:r>
            <a:endParaRPr lang="en-GB" sz="1300" noProof="0" dirty="0"/>
          </a:p>
        </p:txBody>
      </p:sp>
      <p:sp>
        <p:nvSpPr>
          <p:cNvPr id="12" name="Text 10"/>
          <p:cNvSpPr/>
          <p:nvPr/>
        </p:nvSpPr>
        <p:spPr>
          <a:xfrm>
            <a:off x="365760" y="2221992"/>
            <a:ext cx="3749040" cy="530352"/>
          </a:xfrm>
          <a:prstGeom prst="rect">
            <a:avLst/>
          </a:prstGeom>
          <a:noFill/>
          <a:ln/>
        </p:spPr>
        <p:txBody>
          <a:bodyPr wrap="square" lIns="0" tIns="0" rIns="0" bIns="0" rtlCol="0" anchor="ctr"/>
          <a:lstStyle/>
          <a:p>
            <a:r>
              <a:rPr lang="en-GB" sz="1150" b="1"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Sleep difficulties
</a:t>
            </a:r>
            <a:r>
              <a:rPr lang="en-GB" sz="1150" b="1" noProof="0" dirty="0">
                <a:solidFill>
                  <a:srgbClr val="E8A838"/>
                </a:solidFill>
                <a:latin typeface="Calibri" pitchFamily="34" charset="0"/>
                <a:ea typeface="Calibri" pitchFamily="34" charset="-122"/>
                <a:cs typeface="Calibri" pitchFamily="34" charset="-120"/>
              </a:rPr>
              <a:t>•</a:t>
            </a:r>
            <a:r>
              <a:rPr lang="en-GB" sz="1150"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Needy behaviour
</a:t>
            </a:r>
            <a:r>
              <a:rPr lang="en-GB" sz="1150" b="1" noProof="0" dirty="0">
                <a:solidFill>
                  <a:srgbClr val="E8A838"/>
                </a:solidFill>
                <a:latin typeface="Calibri" pitchFamily="34" charset="0"/>
                <a:ea typeface="Calibri" pitchFamily="34" charset="-122"/>
                <a:cs typeface="Calibri" pitchFamily="34" charset="-120"/>
              </a:rPr>
              <a:t>• </a:t>
            </a:r>
            <a:r>
              <a:rPr lang="en-GB" sz="1200" noProof="0" dirty="0"/>
              <a:t>Limited independent play at home</a:t>
            </a:r>
            <a:endParaRPr lang="en-GB" sz="1150" noProof="0" dirty="0"/>
          </a:p>
        </p:txBody>
      </p:sp>
      <p:sp>
        <p:nvSpPr>
          <p:cNvPr id="13" name="Shape 11"/>
          <p:cNvSpPr/>
          <p:nvPr/>
        </p:nvSpPr>
        <p:spPr>
          <a:xfrm>
            <a:off x="4846320" y="1920240"/>
            <a:ext cx="4023360" cy="86868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4" name="Text 12"/>
          <p:cNvSpPr/>
          <p:nvPr/>
        </p:nvSpPr>
        <p:spPr>
          <a:xfrm>
            <a:off x="4937760" y="1947672"/>
            <a:ext cx="3840480" cy="274320"/>
          </a:xfrm>
          <a:prstGeom prst="rect">
            <a:avLst/>
          </a:prstGeom>
          <a:noFill/>
          <a:ln/>
        </p:spPr>
        <p:txBody>
          <a:bodyPr wrap="square" lIns="0" tIns="0" rIns="0" bIns="0" rtlCol="0" anchor="ctr"/>
          <a:lstStyle/>
          <a:p>
            <a:r>
              <a:rPr lang="en-GB" sz="1400" noProof="0" dirty="0"/>
              <a:t>🧒 </a:t>
            </a:r>
            <a:r>
              <a:rPr lang="en-GB" sz="1300" b="1" noProof="0" dirty="0">
                <a:solidFill>
                  <a:srgbClr val="50808E"/>
                </a:solidFill>
                <a:latin typeface="Trebuchet MS" pitchFamily="34" charset="0"/>
                <a:ea typeface="Trebuchet MS" pitchFamily="34" charset="-122"/>
                <a:cs typeface="Trebuchet MS" pitchFamily="34" charset="-120"/>
              </a:rPr>
              <a:t>Childcare History</a:t>
            </a:r>
            <a:endParaRPr lang="en-GB" sz="1300" noProof="0" dirty="0"/>
          </a:p>
        </p:txBody>
      </p:sp>
      <p:sp>
        <p:nvSpPr>
          <p:cNvPr id="15" name="Text 13"/>
          <p:cNvSpPr/>
          <p:nvPr/>
        </p:nvSpPr>
        <p:spPr>
          <a:xfrm>
            <a:off x="4937760" y="2221992"/>
            <a:ext cx="3749040" cy="530352"/>
          </a:xfrm>
          <a:prstGeom prst="rect">
            <a:avLst/>
          </a:prstGeom>
          <a:noFill/>
          <a:ln/>
        </p:spPr>
        <p:txBody>
          <a:bodyPr wrap="square" lIns="0" tIns="0" rIns="0" bIns="0" rtlCol="0" anchor="ctr"/>
          <a:lstStyle/>
          <a:p>
            <a:pPr marL="0" indent="0">
              <a:buNone/>
            </a:pPr>
            <a:r>
              <a:rPr lang="en-GB" sz="1150" b="1"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Upset arrangements over 2 years
</a:t>
            </a:r>
            <a:r>
              <a:rPr lang="en-GB" sz="1150" b="1"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Inconsistent caregivers and environments
</a:t>
            </a:r>
            <a:r>
              <a:rPr lang="en-GB" sz="1150" b="1" noProof="0" dirty="0">
                <a:solidFill>
                  <a:srgbClr val="E8A838"/>
                </a:solidFill>
                <a:latin typeface="Calibri" pitchFamily="34" charset="0"/>
                <a:ea typeface="Calibri" pitchFamily="34" charset="-122"/>
                <a:cs typeface="Calibri" pitchFamily="34" charset="-120"/>
              </a:rPr>
              <a:t>• </a:t>
            </a:r>
            <a:r>
              <a:rPr lang="en-GB" sz="1150" noProof="0" dirty="0">
                <a:solidFill>
                  <a:srgbClr val="1A2E26"/>
                </a:solidFill>
                <a:latin typeface="Calibri" pitchFamily="34" charset="0"/>
                <a:ea typeface="Calibri" pitchFamily="34" charset="-122"/>
                <a:cs typeface="Calibri" pitchFamily="34" charset="-120"/>
              </a:rPr>
              <a:t>Now attending the Children's Centre</a:t>
            </a:r>
            <a:endParaRPr lang="en-GB" sz="1150" noProof="0" dirty="0"/>
          </a:p>
        </p:txBody>
      </p:sp>
      <p:sp>
        <p:nvSpPr>
          <p:cNvPr id="16" name="Shape 14"/>
          <p:cNvSpPr/>
          <p:nvPr/>
        </p:nvSpPr>
        <p:spPr>
          <a:xfrm>
            <a:off x="274320" y="2926080"/>
            <a:ext cx="8595360" cy="685800"/>
          </a:xfrm>
          <a:prstGeom prst="rect">
            <a:avLst/>
          </a:prstGeom>
          <a:solidFill>
            <a:srgbClr val="50808E"/>
          </a:solidFill>
          <a:ln w="12700">
            <a:solidFill>
              <a:srgbClr val="50808E"/>
            </a:solidFill>
            <a:prstDash val="solid"/>
          </a:ln>
        </p:spPr>
        <p:txBody>
          <a:bodyPr/>
          <a:lstStyle/>
          <a:p>
            <a:endParaRPr lang="en-GB" noProof="0" dirty="0"/>
          </a:p>
        </p:txBody>
      </p:sp>
      <p:sp>
        <p:nvSpPr>
          <p:cNvPr id="17" name="Text 15"/>
          <p:cNvSpPr/>
          <p:nvPr/>
        </p:nvSpPr>
        <p:spPr>
          <a:xfrm>
            <a:off x="457200" y="2971800"/>
            <a:ext cx="8229600" cy="594360"/>
          </a:xfrm>
          <a:prstGeom prst="rect">
            <a:avLst/>
          </a:prstGeom>
          <a:noFill/>
          <a:ln/>
        </p:spPr>
        <p:txBody>
          <a:bodyPr wrap="square" lIns="0" tIns="0" rIns="0" bIns="0" rtlCol="0" anchor="ctr"/>
          <a:lstStyle/>
          <a:p>
            <a:pPr algn="ctr"/>
            <a:r>
              <a:rPr lang="en-GB" sz="1400" noProof="0" dirty="0"/>
              <a:t>“Isaac’s growth depends on his social world and experiences.”</a:t>
            </a:r>
            <a:endParaRPr lang="en-GB" sz="1300" noProof="0" dirty="0"/>
          </a:p>
        </p:txBody>
      </p:sp>
      <p:sp>
        <p:nvSpPr>
          <p:cNvPr id="18" name="Text 16"/>
          <p:cNvSpPr/>
          <p:nvPr/>
        </p:nvSpPr>
        <p:spPr>
          <a:xfrm>
            <a:off x="365760" y="3749040"/>
            <a:ext cx="8229600" cy="228600"/>
          </a:xfrm>
          <a:prstGeom prst="rect">
            <a:avLst/>
          </a:prstGeom>
          <a:noFill/>
          <a:ln/>
        </p:spPr>
        <p:txBody>
          <a:bodyPr wrap="square" lIns="0" tIns="0" rIns="0" bIns="0" rtlCol="0" anchor="ctr"/>
          <a:lstStyle/>
          <a:p>
            <a:pPr marL="0" indent="0">
              <a:buNone/>
            </a:pPr>
            <a:r>
              <a:rPr lang="en-GB" sz="1000" i="1" noProof="0" dirty="0">
                <a:solidFill>
                  <a:srgbClr val="6B8F83"/>
                </a:solidFill>
                <a:latin typeface="Calibri" pitchFamily="34" charset="0"/>
                <a:ea typeface="Calibri" pitchFamily="34" charset="-122"/>
                <a:cs typeface="Calibri" pitchFamily="34" charset="-120"/>
              </a:rPr>
              <a:t>Bronfenbrenner, 1979; Bowlby, 1988</a:t>
            </a:r>
            <a:endParaRPr lang="en-GB" sz="1000" noProof="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000" b="1" noProof="0" dirty="0">
                <a:solidFill>
                  <a:srgbClr val="FFFFFF"/>
                </a:solidFill>
                <a:latin typeface="Trebuchet MS" pitchFamily="34" charset="0"/>
                <a:ea typeface="Trebuchet MS" pitchFamily="34" charset="-122"/>
                <a:cs typeface="Trebuchet MS" pitchFamily="34" charset="-120"/>
              </a:rPr>
              <a:t>Theory Selection: Why Vygotsky's Sociocultural Theory?</a:t>
            </a:r>
            <a:endParaRPr lang="en-GB" sz="2000" noProof="0" dirty="0"/>
          </a:p>
        </p:txBody>
      </p:sp>
      <p:sp>
        <p:nvSpPr>
          <p:cNvPr id="4" name="Shape 2"/>
          <p:cNvSpPr/>
          <p:nvPr/>
        </p:nvSpPr>
        <p:spPr>
          <a:xfrm>
            <a:off x="274320" y="749808"/>
            <a:ext cx="2743200" cy="26060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5" name="Shape 3"/>
          <p:cNvSpPr/>
          <p:nvPr/>
        </p:nvSpPr>
        <p:spPr>
          <a:xfrm>
            <a:off x="274320" y="777240"/>
            <a:ext cx="2743200" cy="384048"/>
          </a:xfrm>
          <a:prstGeom prst="rect">
            <a:avLst/>
          </a:prstGeom>
          <a:solidFill>
            <a:srgbClr val="69A297"/>
          </a:solidFill>
          <a:ln w="12700">
            <a:solidFill>
              <a:srgbClr val="69A297"/>
            </a:solidFill>
            <a:prstDash val="solid"/>
          </a:ln>
        </p:spPr>
        <p:txBody>
          <a:bodyPr/>
          <a:lstStyle/>
          <a:p>
            <a:endParaRPr lang="en-GB" noProof="0" dirty="0"/>
          </a:p>
        </p:txBody>
      </p:sp>
      <p:sp>
        <p:nvSpPr>
          <p:cNvPr id="6" name="Text 4"/>
          <p:cNvSpPr/>
          <p:nvPr/>
        </p:nvSpPr>
        <p:spPr>
          <a:xfrm>
            <a:off x="365760" y="804672"/>
            <a:ext cx="2560320" cy="329184"/>
          </a:xfrm>
          <a:prstGeom prst="rect">
            <a:avLst/>
          </a:prstGeom>
          <a:noFill/>
          <a:ln/>
        </p:spPr>
        <p:txBody>
          <a:bodyPr wrap="square" lIns="0" tIns="0" rIns="0" bIns="0" rtlCol="0" anchor="ctr"/>
          <a:lstStyle/>
          <a:p>
            <a:r>
              <a:rPr lang="en-GB" sz="1400" noProof="0" dirty="0"/>
              <a:t> </a:t>
            </a:r>
            <a:r>
              <a:rPr lang="en-GB" sz="1250" b="1" noProof="0" dirty="0">
                <a:solidFill>
                  <a:srgbClr val="FFFFFF"/>
                </a:solidFill>
                <a:latin typeface="Trebuchet MS" pitchFamily="34" charset="0"/>
                <a:ea typeface="Trebuchet MS" pitchFamily="34" charset="-122"/>
                <a:cs typeface="Trebuchet MS" pitchFamily="34" charset="-120"/>
              </a:rPr>
              <a:t>Social Context is Central</a:t>
            </a:r>
            <a:endParaRPr lang="en-GB" sz="1250" noProof="0" dirty="0"/>
          </a:p>
        </p:txBody>
      </p:sp>
      <p:sp>
        <p:nvSpPr>
          <p:cNvPr id="7" name="Text 5"/>
          <p:cNvSpPr/>
          <p:nvPr/>
        </p:nvSpPr>
        <p:spPr>
          <a:xfrm>
            <a:off x="365760" y="1225296"/>
            <a:ext cx="2560320" cy="1691640"/>
          </a:xfrm>
          <a:prstGeom prst="rect">
            <a:avLst/>
          </a:prstGeom>
          <a:noFill/>
          <a:ln/>
        </p:spPr>
        <p:txBody>
          <a:bodyPr wrap="square" lIns="0" tIns="0" rIns="0" bIns="0" rtlCol="0" anchor="ctr"/>
          <a:lstStyle/>
          <a:p>
            <a:r>
              <a:rPr lang="en-GB" sz="1200" noProof="0" dirty="0"/>
              <a:t>Isaac’s growth depends on his social environment. Vygotsky (1978) said that learning comes through interaction, which Isaac lacks.</a:t>
            </a:r>
            <a:endParaRPr lang="en-GB" sz="1150" noProof="0" dirty="0"/>
          </a:p>
        </p:txBody>
      </p:sp>
      <p:sp>
        <p:nvSpPr>
          <p:cNvPr id="8" name="Text 6"/>
          <p:cNvSpPr/>
          <p:nvPr/>
        </p:nvSpPr>
        <p:spPr>
          <a:xfrm>
            <a:off x="365760" y="3200400"/>
            <a:ext cx="2560320" cy="182880"/>
          </a:xfrm>
          <a:prstGeom prst="rect">
            <a:avLst/>
          </a:prstGeom>
          <a:noFill/>
          <a:ln/>
        </p:spPr>
        <p:txBody>
          <a:bodyPr wrap="square" lIns="0" tIns="0" rIns="0" bIns="0" rtlCol="0" anchor="ctr"/>
          <a:lstStyle/>
          <a:p>
            <a:pPr marL="0" indent="0">
              <a:buNone/>
            </a:pPr>
            <a:r>
              <a:rPr lang="en-GB" sz="950" i="1" noProof="0" dirty="0">
                <a:solidFill>
                  <a:srgbClr val="6B8F83"/>
                </a:solidFill>
                <a:latin typeface="Calibri" pitchFamily="34" charset="0"/>
                <a:ea typeface="Calibri" pitchFamily="34" charset="-122"/>
                <a:cs typeface="Calibri" pitchFamily="34" charset="-120"/>
              </a:rPr>
              <a:t>(Vygotsky, 1978)</a:t>
            </a:r>
            <a:endParaRPr lang="en-GB" sz="950" noProof="0" dirty="0"/>
          </a:p>
        </p:txBody>
      </p:sp>
      <p:sp>
        <p:nvSpPr>
          <p:cNvPr id="9" name="Shape 7"/>
          <p:cNvSpPr/>
          <p:nvPr/>
        </p:nvSpPr>
        <p:spPr>
          <a:xfrm>
            <a:off x="3200400" y="777240"/>
            <a:ext cx="2743200" cy="26060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0" name="Shape 8"/>
          <p:cNvSpPr/>
          <p:nvPr/>
        </p:nvSpPr>
        <p:spPr>
          <a:xfrm>
            <a:off x="3200400" y="777240"/>
            <a:ext cx="2743200" cy="384048"/>
          </a:xfrm>
          <a:prstGeom prst="rect">
            <a:avLst/>
          </a:prstGeom>
          <a:solidFill>
            <a:srgbClr val="69A297"/>
          </a:solidFill>
          <a:ln w="12700">
            <a:solidFill>
              <a:srgbClr val="69A297"/>
            </a:solidFill>
            <a:prstDash val="solid"/>
          </a:ln>
        </p:spPr>
        <p:txBody>
          <a:bodyPr/>
          <a:lstStyle/>
          <a:p>
            <a:endParaRPr lang="en-GB" noProof="0" dirty="0"/>
          </a:p>
        </p:txBody>
      </p:sp>
      <p:sp>
        <p:nvSpPr>
          <p:cNvPr id="11" name="Text 9"/>
          <p:cNvSpPr/>
          <p:nvPr/>
        </p:nvSpPr>
        <p:spPr>
          <a:xfrm>
            <a:off x="3291840" y="804672"/>
            <a:ext cx="2560320" cy="329184"/>
          </a:xfrm>
          <a:prstGeom prst="rect">
            <a:avLst/>
          </a:prstGeom>
          <a:noFill/>
          <a:ln/>
        </p:spPr>
        <p:txBody>
          <a:bodyPr wrap="square" lIns="0" tIns="0" rIns="0" bIns="0" rtlCol="0" anchor="ctr"/>
          <a:lstStyle/>
          <a:p>
            <a:r>
              <a:rPr lang="en-GB" sz="1250" b="1" noProof="0" dirty="0">
                <a:solidFill>
                  <a:srgbClr val="FFFFFF"/>
                </a:solidFill>
                <a:latin typeface="Trebuchet MS" pitchFamily="34" charset="0"/>
                <a:ea typeface="Trebuchet MS" pitchFamily="34" charset="-122"/>
                <a:cs typeface="Trebuchet MS" pitchFamily="34" charset="-120"/>
              </a:rPr>
              <a:t>Explains Language Delays</a:t>
            </a:r>
            <a:endParaRPr lang="en-GB" sz="1250" noProof="0" dirty="0"/>
          </a:p>
        </p:txBody>
      </p:sp>
      <p:sp>
        <p:nvSpPr>
          <p:cNvPr id="12" name="Text 10"/>
          <p:cNvSpPr/>
          <p:nvPr/>
        </p:nvSpPr>
        <p:spPr>
          <a:xfrm>
            <a:off x="3291840" y="1225296"/>
            <a:ext cx="2560320" cy="1691640"/>
          </a:xfrm>
          <a:prstGeom prst="rect">
            <a:avLst/>
          </a:prstGeom>
          <a:noFill/>
          <a:ln/>
        </p:spPr>
        <p:txBody>
          <a:bodyPr wrap="square" lIns="0" tIns="0" rIns="0" bIns="0" rtlCol="0" anchor="ctr"/>
          <a:lstStyle/>
          <a:p>
            <a:r>
              <a:rPr lang="en-GB" sz="1200" noProof="0" dirty="0"/>
              <a:t>Vygotsky saw language as key to thinking. Because Isaac has little talk with caregivers, his speech is delayed.</a:t>
            </a:r>
            <a:endParaRPr lang="en-GB" sz="1150" noProof="0" dirty="0"/>
          </a:p>
        </p:txBody>
      </p:sp>
      <p:sp>
        <p:nvSpPr>
          <p:cNvPr id="13" name="Text 11"/>
          <p:cNvSpPr/>
          <p:nvPr/>
        </p:nvSpPr>
        <p:spPr>
          <a:xfrm>
            <a:off x="3291840" y="3200400"/>
            <a:ext cx="2560320" cy="182880"/>
          </a:xfrm>
          <a:prstGeom prst="rect">
            <a:avLst/>
          </a:prstGeom>
          <a:noFill/>
          <a:ln/>
        </p:spPr>
        <p:txBody>
          <a:bodyPr wrap="square" lIns="0" tIns="0" rIns="0" bIns="0" rtlCol="0" anchor="ctr"/>
          <a:lstStyle/>
          <a:p>
            <a:pPr marL="0" indent="0">
              <a:buNone/>
            </a:pPr>
            <a:r>
              <a:rPr lang="en-GB" sz="950" i="1" noProof="0" dirty="0">
                <a:solidFill>
                  <a:srgbClr val="6B8F83"/>
                </a:solidFill>
                <a:latin typeface="Calibri" pitchFamily="34" charset="0"/>
                <a:ea typeface="Calibri" pitchFamily="34" charset="-122"/>
                <a:cs typeface="Calibri" pitchFamily="34" charset="-120"/>
              </a:rPr>
              <a:t>(Daniels, 2016)</a:t>
            </a:r>
            <a:endParaRPr lang="en-GB" sz="950" noProof="0" dirty="0"/>
          </a:p>
        </p:txBody>
      </p:sp>
      <p:sp>
        <p:nvSpPr>
          <p:cNvPr id="14" name="Shape 12"/>
          <p:cNvSpPr/>
          <p:nvPr/>
        </p:nvSpPr>
        <p:spPr>
          <a:xfrm>
            <a:off x="6126480" y="777240"/>
            <a:ext cx="2743200" cy="26060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5" name="Shape 13"/>
          <p:cNvSpPr/>
          <p:nvPr/>
        </p:nvSpPr>
        <p:spPr>
          <a:xfrm>
            <a:off x="6126480" y="777240"/>
            <a:ext cx="2743200" cy="384048"/>
          </a:xfrm>
          <a:prstGeom prst="rect">
            <a:avLst/>
          </a:prstGeom>
          <a:solidFill>
            <a:srgbClr val="69A297"/>
          </a:solidFill>
          <a:ln w="12700">
            <a:solidFill>
              <a:srgbClr val="69A297"/>
            </a:solidFill>
            <a:prstDash val="solid"/>
          </a:ln>
        </p:spPr>
        <p:txBody>
          <a:bodyPr/>
          <a:lstStyle/>
          <a:p>
            <a:endParaRPr lang="en-GB" noProof="0" dirty="0"/>
          </a:p>
        </p:txBody>
      </p:sp>
      <p:sp>
        <p:nvSpPr>
          <p:cNvPr id="16" name="Text 14"/>
          <p:cNvSpPr/>
          <p:nvPr/>
        </p:nvSpPr>
        <p:spPr>
          <a:xfrm>
            <a:off x="6217920" y="804672"/>
            <a:ext cx="2560320" cy="329184"/>
          </a:xfrm>
          <a:prstGeom prst="rect">
            <a:avLst/>
          </a:prstGeom>
          <a:noFill/>
          <a:ln/>
        </p:spPr>
        <p:txBody>
          <a:bodyPr wrap="square" lIns="0" tIns="0" rIns="0" bIns="0" rtlCol="0" anchor="ctr"/>
          <a:lstStyle/>
          <a:p>
            <a:r>
              <a:rPr lang="en-GB" sz="1400" noProof="0" dirty="0"/>
              <a:t> </a:t>
            </a:r>
            <a:r>
              <a:rPr lang="en-GB" sz="1250" b="1" noProof="0" dirty="0">
                <a:solidFill>
                  <a:srgbClr val="FFFFFF"/>
                </a:solidFill>
                <a:latin typeface="Trebuchet MS" pitchFamily="34" charset="0"/>
                <a:ea typeface="Trebuchet MS" pitchFamily="34" charset="-122"/>
                <a:cs typeface="Trebuchet MS" pitchFamily="34" charset="-120"/>
              </a:rPr>
              <a:t>Guides Intervention</a:t>
            </a:r>
            <a:endParaRPr lang="en-GB" sz="1250" noProof="0" dirty="0"/>
          </a:p>
        </p:txBody>
      </p:sp>
      <p:sp>
        <p:nvSpPr>
          <p:cNvPr id="17" name="Text 15"/>
          <p:cNvSpPr/>
          <p:nvPr/>
        </p:nvSpPr>
        <p:spPr>
          <a:xfrm>
            <a:off x="6217920" y="1225296"/>
            <a:ext cx="2560320" cy="1691640"/>
          </a:xfrm>
          <a:prstGeom prst="rect">
            <a:avLst/>
          </a:prstGeom>
          <a:noFill/>
          <a:ln/>
        </p:spPr>
        <p:txBody>
          <a:bodyPr wrap="square" lIns="0" tIns="0" rIns="0" bIns="0" rtlCol="0" anchor="ctr"/>
          <a:lstStyle/>
          <a:p>
            <a:r>
              <a:rPr lang="en-GB" sz="1200" noProof="0" dirty="0"/>
              <a:t>The Zone of Proximal Development gives a clear way to plan support — staff can see what Isaac can do with help and guide his learning step by step.</a:t>
            </a:r>
            <a:endParaRPr lang="en-GB" sz="1150" noProof="0" dirty="0"/>
          </a:p>
        </p:txBody>
      </p:sp>
      <p:sp>
        <p:nvSpPr>
          <p:cNvPr id="18" name="Text 16"/>
          <p:cNvSpPr/>
          <p:nvPr/>
        </p:nvSpPr>
        <p:spPr>
          <a:xfrm>
            <a:off x="6217920" y="3200400"/>
            <a:ext cx="2560320" cy="182880"/>
          </a:xfrm>
          <a:prstGeom prst="rect">
            <a:avLst/>
          </a:prstGeom>
          <a:noFill/>
          <a:ln/>
        </p:spPr>
        <p:txBody>
          <a:bodyPr wrap="square" lIns="0" tIns="0" rIns="0" bIns="0" rtlCol="0" anchor="ctr"/>
          <a:lstStyle/>
          <a:p>
            <a:pPr marL="0" indent="0">
              <a:buNone/>
            </a:pPr>
            <a:r>
              <a:rPr lang="en-GB" sz="950" i="1" noProof="0" dirty="0">
                <a:solidFill>
                  <a:srgbClr val="6B8F83"/>
                </a:solidFill>
                <a:latin typeface="Calibri" pitchFamily="34" charset="0"/>
                <a:ea typeface="Calibri" pitchFamily="34" charset="-122"/>
                <a:cs typeface="Calibri" pitchFamily="34" charset="-120"/>
              </a:rPr>
              <a:t>(Wood, Bruner &amp; Ross, 1976)</a:t>
            </a:r>
            <a:endParaRPr lang="en-GB" sz="950" noProof="0" dirty="0"/>
          </a:p>
        </p:txBody>
      </p:sp>
      <p:sp>
        <p:nvSpPr>
          <p:cNvPr id="20" name="Text 18"/>
          <p:cNvSpPr/>
          <p:nvPr/>
        </p:nvSpPr>
        <p:spPr>
          <a:xfrm>
            <a:off x="457200" y="3566160"/>
            <a:ext cx="8229600" cy="548640"/>
          </a:xfrm>
          <a:prstGeom prst="rect">
            <a:avLst/>
          </a:prstGeom>
          <a:noFill/>
          <a:ln/>
        </p:spPr>
        <p:txBody>
          <a:bodyPr wrap="square" lIns="0" tIns="0" rIns="0" bIns="0" rtlCol="0" anchor="ctr"/>
          <a:lstStyle/>
          <a:p>
            <a:pPr marL="0" indent="0">
              <a:buNone/>
            </a:pPr>
            <a:endParaRPr lang="en-GB" sz="1050" noProof="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200" b="1" noProof="0" dirty="0">
                <a:solidFill>
                  <a:srgbClr val="FFFFFF"/>
                </a:solidFill>
                <a:latin typeface="Trebuchet MS" pitchFamily="34" charset="0"/>
                <a:ea typeface="Trebuchet MS" pitchFamily="34" charset="-122"/>
                <a:cs typeface="Trebuchet MS" pitchFamily="34" charset="-120"/>
              </a:rPr>
              <a:t>Vygotsky's Sociocultural Theory: Key Concepts</a:t>
            </a:r>
            <a:endParaRPr lang="en-GB" sz="2200" noProof="0" dirty="0"/>
          </a:p>
        </p:txBody>
      </p:sp>
      <p:sp>
        <p:nvSpPr>
          <p:cNvPr id="4" name="Shape 2"/>
          <p:cNvSpPr/>
          <p:nvPr/>
        </p:nvSpPr>
        <p:spPr>
          <a:xfrm>
            <a:off x="274320" y="777240"/>
            <a:ext cx="4160520" cy="12344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5" name="Shape 3"/>
          <p:cNvSpPr/>
          <p:nvPr/>
        </p:nvSpPr>
        <p:spPr>
          <a:xfrm>
            <a:off x="274320" y="777240"/>
            <a:ext cx="109728" cy="1234440"/>
          </a:xfrm>
          <a:prstGeom prst="rect">
            <a:avLst/>
          </a:prstGeom>
          <a:solidFill>
            <a:srgbClr val="84B59F"/>
          </a:solidFill>
          <a:ln w="12700">
            <a:solidFill>
              <a:srgbClr val="84B59F"/>
            </a:solidFill>
            <a:prstDash val="solid"/>
          </a:ln>
        </p:spPr>
        <p:txBody>
          <a:bodyPr/>
          <a:lstStyle/>
          <a:p>
            <a:endParaRPr lang="en-GB" noProof="0" dirty="0"/>
          </a:p>
        </p:txBody>
      </p:sp>
      <p:sp>
        <p:nvSpPr>
          <p:cNvPr id="6" name="Text 4"/>
          <p:cNvSpPr/>
          <p:nvPr/>
        </p:nvSpPr>
        <p:spPr>
          <a:xfrm>
            <a:off x="475488" y="850392"/>
            <a:ext cx="3840480" cy="274320"/>
          </a:xfrm>
          <a:prstGeom prst="rect">
            <a:avLst/>
          </a:prstGeom>
          <a:noFill/>
          <a:ln/>
        </p:spPr>
        <p:txBody>
          <a:bodyPr wrap="square" lIns="0" tIns="0" rIns="0" bIns="0" rtlCol="0" anchor="ctr"/>
          <a:lstStyle/>
          <a:p>
            <a:r>
              <a:rPr lang="en-GB" sz="1400" noProof="0" dirty="0"/>
              <a:t>🤝 </a:t>
            </a:r>
            <a:r>
              <a:rPr lang="en-GB" sz="1250" b="1" noProof="0" dirty="0">
                <a:solidFill>
                  <a:srgbClr val="50808E"/>
                </a:solidFill>
                <a:latin typeface="Trebuchet MS" pitchFamily="34" charset="0"/>
                <a:ea typeface="Trebuchet MS" pitchFamily="34" charset="-122"/>
                <a:cs typeface="Trebuchet MS" pitchFamily="34" charset="-120"/>
              </a:rPr>
              <a:t>Social Interaction</a:t>
            </a:r>
            <a:endParaRPr lang="en-GB" sz="1250" noProof="0" dirty="0"/>
          </a:p>
        </p:txBody>
      </p:sp>
      <p:sp>
        <p:nvSpPr>
          <p:cNvPr id="7" name="Text 5"/>
          <p:cNvSpPr/>
          <p:nvPr/>
        </p:nvSpPr>
        <p:spPr>
          <a:xfrm>
            <a:off x="475488" y="1143000"/>
            <a:ext cx="3840480" cy="804672"/>
          </a:xfrm>
          <a:prstGeom prst="rect">
            <a:avLst/>
          </a:prstGeom>
          <a:noFill/>
          <a:ln/>
        </p:spPr>
        <p:txBody>
          <a:bodyPr wrap="square" lIns="0" tIns="0" rIns="0" bIns="0" rtlCol="0" anchor="ctr"/>
          <a:lstStyle/>
          <a:p>
            <a:r>
              <a:rPr lang="en-GB" sz="1100" noProof="0" dirty="0"/>
              <a:t>Children grow through interaction with more knowledgeable people. According to Vygotsky (1978), language, play, and guided activities drive cognitive development.</a:t>
            </a:r>
          </a:p>
        </p:txBody>
      </p:sp>
      <p:sp>
        <p:nvSpPr>
          <p:cNvPr id="8" name="Shape 6"/>
          <p:cNvSpPr/>
          <p:nvPr/>
        </p:nvSpPr>
        <p:spPr>
          <a:xfrm>
            <a:off x="4709160" y="777240"/>
            <a:ext cx="4160520" cy="12344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9" name="Shape 7"/>
          <p:cNvSpPr/>
          <p:nvPr/>
        </p:nvSpPr>
        <p:spPr>
          <a:xfrm>
            <a:off x="4709160" y="777240"/>
            <a:ext cx="109728" cy="1234440"/>
          </a:xfrm>
          <a:prstGeom prst="rect">
            <a:avLst/>
          </a:prstGeom>
          <a:solidFill>
            <a:srgbClr val="84B59F"/>
          </a:solidFill>
          <a:ln w="12700">
            <a:solidFill>
              <a:srgbClr val="84B59F"/>
            </a:solidFill>
            <a:prstDash val="solid"/>
          </a:ln>
        </p:spPr>
        <p:txBody>
          <a:bodyPr/>
          <a:lstStyle/>
          <a:p>
            <a:endParaRPr lang="en-GB" noProof="0" dirty="0"/>
          </a:p>
        </p:txBody>
      </p:sp>
      <p:sp>
        <p:nvSpPr>
          <p:cNvPr id="10" name="Text 8"/>
          <p:cNvSpPr/>
          <p:nvPr/>
        </p:nvSpPr>
        <p:spPr>
          <a:xfrm>
            <a:off x="4910328" y="850392"/>
            <a:ext cx="3840480" cy="274320"/>
          </a:xfrm>
          <a:prstGeom prst="rect">
            <a:avLst/>
          </a:prstGeom>
          <a:noFill/>
          <a:ln/>
        </p:spPr>
        <p:txBody>
          <a:bodyPr wrap="square" lIns="0" tIns="0" rIns="0" bIns="0" rtlCol="0" anchor="ctr"/>
          <a:lstStyle/>
          <a:p>
            <a:r>
              <a:rPr lang="en-GB" sz="1400" noProof="0" dirty="0"/>
              <a:t>📘  </a:t>
            </a:r>
            <a:r>
              <a:rPr lang="en-GB" sz="1250" b="1" noProof="0" dirty="0">
                <a:solidFill>
                  <a:srgbClr val="50808E"/>
                </a:solidFill>
                <a:latin typeface="Trebuchet MS" pitchFamily="34" charset="0"/>
                <a:ea typeface="Trebuchet MS" pitchFamily="34" charset="-122"/>
                <a:cs typeface="Trebuchet MS" pitchFamily="34" charset="-120"/>
              </a:rPr>
              <a:t>Zone of Proximal Development (</a:t>
            </a:r>
            <a:r>
              <a:rPr lang="en-GB" sz="1250" b="1" noProof="0" dirty="0" err="1">
                <a:solidFill>
                  <a:srgbClr val="50808E"/>
                </a:solidFill>
                <a:latin typeface="Trebuchet MS" pitchFamily="34" charset="0"/>
                <a:ea typeface="Trebuchet MS" pitchFamily="34" charset="-122"/>
                <a:cs typeface="Trebuchet MS" pitchFamily="34" charset="-120"/>
              </a:rPr>
              <a:t>ZDP</a:t>
            </a:r>
            <a:r>
              <a:rPr lang="en-GB" sz="1250" b="1" dirty="0">
                <a:solidFill>
                  <a:srgbClr val="50808E"/>
                </a:solidFill>
                <a:latin typeface="Trebuchet MS" pitchFamily="34" charset="0"/>
                <a:ea typeface="Trebuchet MS" pitchFamily="34" charset="-122"/>
                <a:cs typeface="Trebuchet MS" pitchFamily="34" charset="-120"/>
              </a:rPr>
              <a:t>)</a:t>
            </a:r>
            <a:endParaRPr lang="en-GB" sz="1250" noProof="0" dirty="0"/>
          </a:p>
        </p:txBody>
      </p:sp>
      <p:sp>
        <p:nvSpPr>
          <p:cNvPr id="11" name="Text 9"/>
          <p:cNvSpPr/>
          <p:nvPr/>
        </p:nvSpPr>
        <p:spPr>
          <a:xfrm>
            <a:off x="4910328" y="1143000"/>
            <a:ext cx="3840480" cy="804672"/>
          </a:xfrm>
          <a:prstGeom prst="rect">
            <a:avLst/>
          </a:prstGeom>
          <a:noFill/>
          <a:ln/>
        </p:spPr>
        <p:txBody>
          <a:bodyPr wrap="square" lIns="0" tIns="0" rIns="0" bIns="0" rtlCol="0" anchor="ctr"/>
          <a:lstStyle/>
          <a:p>
            <a:r>
              <a:rPr lang="en-GB" sz="1100" noProof="0" dirty="0"/>
              <a:t>The Zone of Proximal Development is the gap between what a child can do alone and what they can do with help. Learning happens in this gap (Vygotsky, 1978).</a:t>
            </a:r>
          </a:p>
        </p:txBody>
      </p:sp>
      <p:sp>
        <p:nvSpPr>
          <p:cNvPr id="12" name="Shape 10"/>
          <p:cNvSpPr/>
          <p:nvPr/>
        </p:nvSpPr>
        <p:spPr>
          <a:xfrm>
            <a:off x="274320" y="2148840"/>
            <a:ext cx="4160520" cy="12344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3" name="Shape 11"/>
          <p:cNvSpPr/>
          <p:nvPr/>
        </p:nvSpPr>
        <p:spPr>
          <a:xfrm>
            <a:off x="274320" y="2148840"/>
            <a:ext cx="109728" cy="1234440"/>
          </a:xfrm>
          <a:prstGeom prst="rect">
            <a:avLst/>
          </a:prstGeom>
          <a:solidFill>
            <a:srgbClr val="84B59F"/>
          </a:solidFill>
          <a:ln w="12700">
            <a:solidFill>
              <a:srgbClr val="84B59F"/>
            </a:solidFill>
            <a:prstDash val="solid"/>
          </a:ln>
        </p:spPr>
        <p:txBody>
          <a:bodyPr/>
          <a:lstStyle/>
          <a:p>
            <a:endParaRPr lang="en-GB" noProof="0" dirty="0"/>
          </a:p>
        </p:txBody>
      </p:sp>
      <p:sp>
        <p:nvSpPr>
          <p:cNvPr id="14" name="Text 12"/>
          <p:cNvSpPr/>
          <p:nvPr/>
        </p:nvSpPr>
        <p:spPr>
          <a:xfrm>
            <a:off x="475488" y="2221992"/>
            <a:ext cx="3840480" cy="274320"/>
          </a:xfrm>
          <a:prstGeom prst="rect">
            <a:avLst/>
          </a:prstGeom>
          <a:noFill/>
          <a:ln/>
        </p:spPr>
        <p:txBody>
          <a:bodyPr wrap="square" lIns="0" tIns="0" rIns="0" bIns="0" rtlCol="0" anchor="ctr"/>
          <a:lstStyle/>
          <a:p>
            <a:r>
              <a:rPr lang="en-GB" sz="1400" noProof="0" dirty="0"/>
              <a:t>🧩 </a:t>
            </a:r>
            <a:r>
              <a:rPr lang="en-GB" sz="1250" b="1" noProof="0" dirty="0">
                <a:solidFill>
                  <a:srgbClr val="50808E"/>
                </a:solidFill>
                <a:latin typeface="Trebuchet MS" pitchFamily="34" charset="0"/>
                <a:ea typeface="Trebuchet MS" pitchFamily="34" charset="-122"/>
                <a:cs typeface="Trebuchet MS" pitchFamily="34" charset="-120"/>
              </a:rPr>
              <a:t>Scaffolding</a:t>
            </a:r>
            <a:endParaRPr lang="en-GB" sz="1250" noProof="0" dirty="0"/>
          </a:p>
        </p:txBody>
      </p:sp>
      <p:sp>
        <p:nvSpPr>
          <p:cNvPr id="15" name="Text 13"/>
          <p:cNvSpPr/>
          <p:nvPr/>
        </p:nvSpPr>
        <p:spPr>
          <a:xfrm>
            <a:off x="475488" y="2514600"/>
            <a:ext cx="3840480" cy="804672"/>
          </a:xfrm>
          <a:prstGeom prst="rect">
            <a:avLst/>
          </a:prstGeom>
          <a:noFill/>
          <a:ln/>
        </p:spPr>
        <p:txBody>
          <a:bodyPr wrap="square" lIns="0" tIns="0" rIns="0" bIns="0" rtlCol="0" anchor="ctr"/>
          <a:lstStyle/>
          <a:p>
            <a:r>
              <a:rPr lang="en-GB" sz="1100" noProof="0" dirty="0"/>
              <a:t>A knowledgeable helper provides short‑term support that fades as competence grows (Wood, Bruner &amp; Ross, 1976).</a:t>
            </a:r>
          </a:p>
        </p:txBody>
      </p:sp>
      <p:sp>
        <p:nvSpPr>
          <p:cNvPr id="16" name="Shape 14"/>
          <p:cNvSpPr/>
          <p:nvPr/>
        </p:nvSpPr>
        <p:spPr>
          <a:xfrm>
            <a:off x="4709160" y="2148840"/>
            <a:ext cx="4160520" cy="12344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7" name="Shape 15"/>
          <p:cNvSpPr/>
          <p:nvPr/>
        </p:nvSpPr>
        <p:spPr>
          <a:xfrm>
            <a:off x="4709160" y="2148840"/>
            <a:ext cx="109728" cy="1234440"/>
          </a:xfrm>
          <a:prstGeom prst="rect">
            <a:avLst/>
          </a:prstGeom>
          <a:solidFill>
            <a:srgbClr val="84B59F"/>
          </a:solidFill>
          <a:ln w="12700">
            <a:solidFill>
              <a:srgbClr val="84B59F"/>
            </a:solidFill>
            <a:prstDash val="solid"/>
          </a:ln>
        </p:spPr>
        <p:txBody>
          <a:bodyPr/>
          <a:lstStyle/>
          <a:p>
            <a:endParaRPr lang="en-GB" noProof="0" dirty="0"/>
          </a:p>
        </p:txBody>
      </p:sp>
      <p:sp>
        <p:nvSpPr>
          <p:cNvPr id="18" name="Text 16"/>
          <p:cNvSpPr/>
          <p:nvPr/>
        </p:nvSpPr>
        <p:spPr>
          <a:xfrm>
            <a:off x="4910328" y="2221992"/>
            <a:ext cx="3840480" cy="274320"/>
          </a:xfrm>
          <a:prstGeom prst="rect">
            <a:avLst/>
          </a:prstGeom>
          <a:noFill/>
          <a:ln/>
        </p:spPr>
        <p:txBody>
          <a:bodyPr wrap="square" lIns="0" tIns="0" rIns="0" bIns="0" rtlCol="0" anchor="ctr"/>
          <a:lstStyle/>
          <a:p>
            <a:r>
              <a:rPr lang="en-GB" sz="1400" noProof="0" dirty="0"/>
              <a:t>🗣️ </a:t>
            </a:r>
            <a:r>
              <a:rPr lang="en-GB" sz="1250" b="1" noProof="0" dirty="0">
                <a:solidFill>
                  <a:srgbClr val="50808E"/>
                </a:solidFill>
                <a:latin typeface="Trebuchet MS" pitchFamily="34" charset="0"/>
                <a:ea typeface="Trebuchet MS" pitchFamily="34" charset="-122"/>
                <a:cs typeface="Trebuchet MS" pitchFamily="34" charset="-120"/>
              </a:rPr>
              <a:t>Language as Tool</a:t>
            </a:r>
            <a:endParaRPr lang="en-GB" sz="1250" noProof="0" dirty="0"/>
          </a:p>
        </p:txBody>
      </p:sp>
      <p:sp>
        <p:nvSpPr>
          <p:cNvPr id="19" name="Text 17"/>
          <p:cNvSpPr/>
          <p:nvPr/>
        </p:nvSpPr>
        <p:spPr>
          <a:xfrm>
            <a:off x="4910328" y="2514600"/>
            <a:ext cx="3840480" cy="804672"/>
          </a:xfrm>
          <a:prstGeom prst="rect">
            <a:avLst/>
          </a:prstGeom>
          <a:noFill/>
          <a:ln/>
        </p:spPr>
        <p:txBody>
          <a:bodyPr wrap="square" lIns="0" tIns="0" rIns="0" bIns="0" rtlCol="0" anchor="ctr"/>
          <a:lstStyle/>
          <a:p>
            <a:r>
              <a:rPr lang="en-GB" sz="1100" noProof="0" dirty="0"/>
              <a:t>Language is more than communication it is the main tool for thinking. Talking to oneself (private speech) later develops into inner speech and self‑control (</a:t>
            </a:r>
            <a:r>
              <a:rPr lang="en-GB" sz="1100" noProof="0" dirty="0" err="1"/>
              <a:t>Wertsch</a:t>
            </a:r>
            <a:r>
              <a:rPr lang="en-GB" sz="1100" noProof="0" dirty="0"/>
              <a:t>, 1991).</a:t>
            </a:r>
          </a:p>
        </p:txBody>
      </p:sp>
      <p:sp>
        <p:nvSpPr>
          <p:cNvPr id="20" name="Shape 18"/>
          <p:cNvSpPr/>
          <p:nvPr/>
        </p:nvSpPr>
        <p:spPr>
          <a:xfrm>
            <a:off x="274320" y="3520440"/>
            <a:ext cx="4160520" cy="12344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21" name="Shape 19"/>
          <p:cNvSpPr/>
          <p:nvPr/>
        </p:nvSpPr>
        <p:spPr>
          <a:xfrm>
            <a:off x="274320" y="3520440"/>
            <a:ext cx="109728" cy="1234440"/>
          </a:xfrm>
          <a:prstGeom prst="rect">
            <a:avLst/>
          </a:prstGeom>
          <a:solidFill>
            <a:srgbClr val="84B59F"/>
          </a:solidFill>
          <a:ln w="12700">
            <a:solidFill>
              <a:srgbClr val="84B59F"/>
            </a:solidFill>
            <a:prstDash val="solid"/>
          </a:ln>
        </p:spPr>
        <p:txBody>
          <a:bodyPr/>
          <a:lstStyle/>
          <a:p>
            <a:endParaRPr lang="en-GB" noProof="0" dirty="0"/>
          </a:p>
        </p:txBody>
      </p:sp>
      <p:sp>
        <p:nvSpPr>
          <p:cNvPr id="22" name="Text 20"/>
          <p:cNvSpPr/>
          <p:nvPr/>
        </p:nvSpPr>
        <p:spPr>
          <a:xfrm>
            <a:off x="475488" y="3593592"/>
            <a:ext cx="3840480" cy="274320"/>
          </a:xfrm>
          <a:prstGeom prst="rect">
            <a:avLst/>
          </a:prstGeom>
          <a:noFill/>
          <a:ln/>
        </p:spPr>
        <p:txBody>
          <a:bodyPr wrap="square" lIns="0" tIns="0" rIns="0" bIns="0" rtlCol="0" anchor="ctr"/>
          <a:lstStyle/>
          <a:p>
            <a:r>
              <a:rPr lang="en-GB" sz="1400" noProof="0" dirty="0"/>
              <a:t>🎭 </a:t>
            </a:r>
            <a:r>
              <a:rPr lang="en-GB" sz="1250" b="1" noProof="0" dirty="0">
                <a:solidFill>
                  <a:srgbClr val="50808E"/>
                </a:solidFill>
                <a:latin typeface="Trebuchet MS" pitchFamily="34" charset="0"/>
                <a:ea typeface="Trebuchet MS" pitchFamily="34" charset="-122"/>
                <a:cs typeface="Trebuchet MS" pitchFamily="34" charset="-120"/>
              </a:rPr>
              <a:t>Cultural Tools</a:t>
            </a:r>
            <a:endParaRPr lang="en-GB" sz="1250" noProof="0" dirty="0"/>
          </a:p>
        </p:txBody>
      </p:sp>
      <p:sp>
        <p:nvSpPr>
          <p:cNvPr id="23" name="Text 21"/>
          <p:cNvSpPr/>
          <p:nvPr/>
        </p:nvSpPr>
        <p:spPr>
          <a:xfrm>
            <a:off x="475488" y="3886200"/>
            <a:ext cx="3840480" cy="804672"/>
          </a:xfrm>
          <a:prstGeom prst="rect">
            <a:avLst/>
          </a:prstGeom>
          <a:noFill/>
          <a:ln/>
        </p:spPr>
        <p:txBody>
          <a:bodyPr wrap="square" lIns="0" tIns="0" rIns="0" bIns="0" rtlCol="0" anchor="ctr"/>
          <a:lstStyle/>
          <a:p>
            <a:r>
              <a:rPr lang="en-GB" sz="1100" noProof="0" dirty="0"/>
              <a:t>Children learn to use cultural tools such as stories, symbols, and routines with the help of more knowledgeable people. Early years settings provide rich opportunities for this (Rogoff, 1990).</a:t>
            </a:r>
          </a:p>
        </p:txBody>
      </p:sp>
      <p:sp>
        <p:nvSpPr>
          <p:cNvPr id="24" name="Shape 22"/>
          <p:cNvSpPr/>
          <p:nvPr/>
        </p:nvSpPr>
        <p:spPr>
          <a:xfrm>
            <a:off x="4709160" y="3520440"/>
            <a:ext cx="4160520" cy="123444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25" name="Shape 23"/>
          <p:cNvSpPr/>
          <p:nvPr/>
        </p:nvSpPr>
        <p:spPr>
          <a:xfrm>
            <a:off x="4709160" y="3520440"/>
            <a:ext cx="109728" cy="1234440"/>
          </a:xfrm>
          <a:prstGeom prst="rect">
            <a:avLst/>
          </a:prstGeom>
          <a:solidFill>
            <a:srgbClr val="84B59F"/>
          </a:solidFill>
          <a:ln w="12700">
            <a:solidFill>
              <a:srgbClr val="84B59F"/>
            </a:solidFill>
            <a:prstDash val="solid"/>
          </a:ln>
        </p:spPr>
        <p:txBody>
          <a:bodyPr/>
          <a:lstStyle/>
          <a:p>
            <a:endParaRPr lang="en-GB" noProof="0" dirty="0"/>
          </a:p>
        </p:txBody>
      </p:sp>
      <p:sp>
        <p:nvSpPr>
          <p:cNvPr id="26" name="Text 24"/>
          <p:cNvSpPr/>
          <p:nvPr/>
        </p:nvSpPr>
        <p:spPr>
          <a:xfrm>
            <a:off x="4910328" y="3606061"/>
            <a:ext cx="3840480" cy="249382"/>
          </a:xfrm>
          <a:prstGeom prst="rect">
            <a:avLst/>
          </a:prstGeom>
          <a:noFill/>
          <a:ln/>
        </p:spPr>
        <p:txBody>
          <a:bodyPr wrap="square" lIns="0" tIns="0" rIns="0" bIns="0" rtlCol="0" anchor="ctr"/>
          <a:lstStyle/>
          <a:p>
            <a:r>
              <a:rPr lang="en-GB" sz="1400" noProof="0" dirty="0"/>
              <a:t>👦 </a:t>
            </a:r>
            <a:r>
              <a:rPr lang="en-GB" sz="1250" b="1" noProof="0" dirty="0">
                <a:solidFill>
                  <a:srgbClr val="50808E"/>
                </a:solidFill>
                <a:latin typeface="Trebuchet MS" pitchFamily="34" charset="0"/>
                <a:ea typeface="Trebuchet MS" pitchFamily="34" charset="-122"/>
                <a:cs typeface="Trebuchet MS" pitchFamily="34" charset="-120"/>
              </a:rPr>
              <a:t>Relevance to Isaac</a:t>
            </a:r>
            <a:endParaRPr lang="en-GB" sz="1250" noProof="0" dirty="0"/>
          </a:p>
        </p:txBody>
      </p:sp>
      <p:sp>
        <p:nvSpPr>
          <p:cNvPr id="27" name="Text 25"/>
          <p:cNvSpPr/>
          <p:nvPr/>
        </p:nvSpPr>
        <p:spPr>
          <a:xfrm>
            <a:off x="4910328" y="3886200"/>
            <a:ext cx="3840480" cy="804672"/>
          </a:xfrm>
          <a:prstGeom prst="rect">
            <a:avLst/>
          </a:prstGeom>
          <a:noFill/>
          <a:ln/>
        </p:spPr>
        <p:txBody>
          <a:bodyPr wrap="square" lIns="0" tIns="0" rIns="0" bIns="0" rtlCol="0" anchor="ctr"/>
          <a:lstStyle/>
          <a:p>
            <a:r>
              <a:rPr lang="en-GB" sz="1100" noProof="0" dirty="0"/>
              <a:t>Isaac’s limited social contact, disrupted caregiving, and language delays show that he has reduced access to the Zone of Proximal Development and lacks the scaffolding needed to support his learning.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100" b="1" noProof="0" dirty="0">
                <a:solidFill>
                  <a:srgbClr val="FFFFFF"/>
                </a:solidFill>
                <a:latin typeface="Trebuchet MS" pitchFamily="34" charset="0"/>
                <a:ea typeface="Trebuchet MS" pitchFamily="34" charset="-122"/>
                <a:cs typeface="Trebuchet MS" pitchFamily="34" charset="-120"/>
              </a:rPr>
              <a:t>Applying Vygotsky's Theory to Isaac's Experiences</a:t>
            </a:r>
            <a:endParaRPr lang="en-GB" sz="2100" noProof="0" dirty="0"/>
          </a:p>
        </p:txBody>
      </p:sp>
      <p:sp>
        <p:nvSpPr>
          <p:cNvPr id="4" name="Shape 2"/>
          <p:cNvSpPr/>
          <p:nvPr/>
        </p:nvSpPr>
        <p:spPr>
          <a:xfrm>
            <a:off x="274320" y="713232"/>
            <a:ext cx="8595360" cy="347472"/>
          </a:xfrm>
          <a:prstGeom prst="rect">
            <a:avLst/>
          </a:prstGeom>
          <a:solidFill>
            <a:srgbClr val="69A297"/>
          </a:solidFill>
          <a:ln w="12700">
            <a:solidFill>
              <a:srgbClr val="69A297"/>
            </a:solidFill>
            <a:prstDash val="solid"/>
          </a:ln>
        </p:spPr>
        <p:txBody>
          <a:bodyPr/>
          <a:lstStyle/>
          <a:p>
            <a:endParaRPr lang="en-GB" noProof="0" dirty="0"/>
          </a:p>
        </p:txBody>
      </p:sp>
      <p:sp>
        <p:nvSpPr>
          <p:cNvPr id="5" name="Text 3"/>
          <p:cNvSpPr/>
          <p:nvPr/>
        </p:nvSpPr>
        <p:spPr>
          <a:xfrm>
            <a:off x="365760" y="731520"/>
            <a:ext cx="2743200" cy="292608"/>
          </a:xfrm>
          <a:prstGeom prst="rect">
            <a:avLst/>
          </a:prstGeom>
          <a:noFill/>
          <a:ln/>
        </p:spPr>
        <p:txBody>
          <a:bodyPr wrap="square" lIns="0" tIns="0" rIns="0" bIns="0" rtlCol="0" anchor="ctr"/>
          <a:lstStyle/>
          <a:p>
            <a:r>
              <a:rPr lang="en-GB" sz="1200" noProof="0" dirty="0"/>
              <a:t>👦 </a:t>
            </a:r>
            <a:r>
              <a:rPr lang="en-GB" sz="1200" b="1" noProof="0" dirty="0">
                <a:solidFill>
                  <a:srgbClr val="FFFFFF"/>
                </a:solidFill>
                <a:latin typeface="Trebuchet MS" pitchFamily="34" charset="0"/>
                <a:ea typeface="Trebuchet MS" pitchFamily="34" charset="-122"/>
                <a:cs typeface="Trebuchet MS" pitchFamily="34" charset="-120"/>
              </a:rPr>
              <a:t>Isaac's Experience</a:t>
            </a:r>
            <a:endParaRPr lang="en-GB" sz="1200" noProof="0" dirty="0"/>
          </a:p>
        </p:txBody>
      </p:sp>
      <p:sp>
        <p:nvSpPr>
          <p:cNvPr id="6" name="Text 4"/>
          <p:cNvSpPr/>
          <p:nvPr/>
        </p:nvSpPr>
        <p:spPr>
          <a:xfrm>
            <a:off x="3291840" y="731520"/>
            <a:ext cx="2926080" cy="292608"/>
          </a:xfrm>
          <a:prstGeom prst="rect">
            <a:avLst/>
          </a:prstGeom>
          <a:noFill/>
          <a:ln/>
        </p:spPr>
        <p:txBody>
          <a:bodyPr wrap="square" lIns="0" tIns="0" rIns="0" bIns="0" rtlCol="0" anchor="ctr"/>
          <a:lstStyle/>
          <a:p>
            <a:r>
              <a:rPr lang="en-GB" sz="1200" noProof="0" dirty="0"/>
              <a:t>📖 </a:t>
            </a:r>
            <a:r>
              <a:rPr lang="en-GB" sz="1200" b="1" noProof="0" dirty="0">
                <a:solidFill>
                  <a:srgbClr val="FFFFFF"/>
                </a:solidFill>
                <a:latin typeface="Trebuchet MS" pitchFamily="34" charset="0"/>
                <a:ea typeface="Trebuchet MS" pitchFamily="34" charset="-122"/>
                <a:cs typeface="Trebuchet MS" pitchFamily="34" charset="-120"/>
              </a:rPr>
              <a:t>Vygotskian Explanation</a:t>
            </a:r>
            <a:endParaRPr lang="en-GB" sz="1200" noProof="0" dirty="0"/>
          </a:p>
        </p:txBody>
      </p:sp>
      <p:sp>
        <p:nvSpPr>
          <p:cNvPr id="7" name="Text 5"/>
          <p:cNvSpPr/>
          <p:nvPr/>
        </p:nvSpPr>
        <p:spPr>
          <a:xfrm>
            <a:off x="6400800" y="731520"/>
            <a:ext cx="2377440" cy="292608"/>
          </a:xfrm>
          <a:prstGeom prst="rect">
            <a:avLst/>
          </a:prstGeom>
          <a:noFill/>
          <a:ln/>
        </p:spPr>
        <p:txBody>
          <a:bodyPr wrap="square" lIns="0" tIns="0" rIns="0" bIns="0" rtlCol="0" anchor="ctr"/>
          <a:lstStyle/>
          <a:p>
            <a:r>
              <a:rPr lang="en-GB" sz="1200" noProof="0" dirty="0"/>
              <a:t>🌱 </a:t>
            </a:r>
            <a:r>
              <a:rPr lang="en-GB" sz="1200" b="1" noProof="0" dirty="0">
                <a:solidFill>
                  <a:srgbClr val="FFFFFF"/>
                </a:solidFill>
                <a:latin typeface="Trebuchet MS" pitchFamily="34" charset="0"/>
                <a:ea typeface="Trebuchet MS" pitchFamily="34" charset="-122"/>
                <a:cs typeface="Trebuchet MS" pitchFamily="34" charset="-120"/>
              </a:rPr>
              <a:t>Developmental Impact</a:t>
            </a:r>
            <a:endParaRPr lang="en-GB" sz="1200" noProof="0" dirty="0"/>
          </a:p>
        </p:txBody>
      </p:sp>
      <p:sp>
        <p:nvSpPr>
          <p:cNvPr id="8" name="Shape 6"/>
          <p:cNvSpPr/>
          <p:nvPr/>
        </p:nvSpPr>
        <p:spPr>
          <a:xfrm>
            <a:off x="274320" y="1097280"/>
            <a:ext cx="8595360" cy="676656"/>
          </a:xfrm>
          <a:prstGeom prst="rect">
            <a:avLst/>
          </a:prstGeom>
          <a:solidFill>
            <a:srgbClr val="EEF4F1"/>
          </a:solidFill>
          <a:ln w="12700">
            <a:solidFill>
              <a:srgbClr val="D0E4DC"/>
            </a:solidFill>
            <a:prstDash val="solid"/>
          </a:ln>
        </p:spPr>
        <p:txBody>
          <a:bodyPr/>
          <a:lstStyle/>
          <a:p>
            <a:endParaRPr lang="en-GB" noProof="0" dirty="0"/>
          </a:p>
        </p:txBody>
      </p:sp>
      <p:sp>
        <p:nvSpPr>
          <p:cNvPr id="9" name="Text 7"/>
          <p:cNvSpPr/>
          <p:nvPr/>
        </p:nvSpPr>
        <p:spPr>
          <a:xfrm>
            <a:off x="365760" y="1152144"/>
            <a:ext cx="2743200" cy="548640"/>
          </a:xfrm>
          <a:prstGeom prst="rect">
            <a:avLst/>
          </a:prstGeom>
          <a:noFill/>
          <a:ln/>
        </p:spPr>
        <p:txBody>
          <a:bodyPr wrap="square" lIns="0" tIns="0" rIns="0" bIns="0" rtlCol="0" anchor="ctr"/>
          <a:lstStyle/>
          <a:p>
            <a:r>
              <a:rPr lang="en-GB" sz="1050" b="1" noProof="0" dirty="0"/>
              <a:t>Unstable childcare</a:t>
            </a:r>
          </a:p>
        </p:txBody>
      </p:sp>
      <p:sp>
        <p:nvSpPr>
          <p:cNvPr id="10" name="Text 8"/>
          <p:cNvSpPr/>
          <p:nvPr/>
        </p:nvSpPr>
        <p:spPr>
          <a:xfrm>
            <a:off x="3291840" y="1152144"/>
            <a:ext cx="2926080" cy="548640"/>
          </a:xfrm>
          <a:prstGeom prst="rect">
            <a:avLst/>
          </a:prstGeom>
          <a:noFill/>
          <a:ln/>
        </p:spPr>
        <p:txBody>
          <a:bodyPr wrap="square" lIns="0" tIns="0" rIns="0" bIns="0" rtlCol="0" anchor="ctr"/>
          <a:lstStyle/>
          <a:p>
            <a:r>
              <a:rPr lang="en-GB" sz="1000" noProof="0" dirty="0"/>
              <a:t>When more knowledgeable others are inconsistent, Isaac has unstable access to the Zone of Proximal Development, which means fewer chances for scaffolding.</a:t>
            </a:r>
          </a:p>
        </p:txBody>
      </p:sp>
      <p:sp>
        <p:nvSpPr>
          <p:cNvPr id="11" name="Text 9"/>
          <p:cNvSpPr/>
          <p:nvPr/>
        </p:nvSpPr>
        <p:spPr>
          <a:xfrm>
            <a:off x="6400800" y="1152144"/>
            <a:ext cx="2377440" cy="548640"/>
          </a:xfrm>
          <a:prstGeom prst="rect">
            <a:avLst/>
          </a:prstGeom>
          <a:noFill/>
          <a:ln/>
        </p:spPr>
        <p:txBody>
          <a:bodyPr wrap="square" lIns="0" tIns="0" rIns="0" bIns="0" rtlCol="0" anchor="ctr"/>
          <a:lstStyle/>
          <a:p>
            <a:r>
              <a:rPr lang="en-GB" sz="1000" i="1" noProof="0" dirty="0">
                <a:solidFill>
                  <a:srgbClr val="002060"/>
                </a:solidFill>
              </a:rPr>
              <a:t>Slower thinking and language growth</a:t>
            </a:r>
          </a:p>
        </p:txBody>
      </p:sp>
      <p:sp>
        <p:nvSpPr>
          <p:cNvPr id="12" name="Shape 10"/>
          <p:cNvSpPr/>
          <p:nvPr/>
        </p:nvSpPr>
        <p:spPr>
          <a:xfrm>
            <a:off x="274320" y="1865376"/>
            <a:ext cx="8595360" cy="676656"/>
          </a:xfrm>
          <a:prstGeom prst="rect">
            <a:avLst/>
          </a:prstGeom>
          <a:solidFill>
            <a:srgbClr val="FFFFFF"/>
          </a:solidFill>
          <a:ln w="12700">
            <a:solidFill>
              <a:srgbClr val="D0E4DC"/>
            </a:solidFill>
            <a:prstDash val="solid"/>
          </a:ln>
        </p:spPr>
        <p:txBody>
          <a:bodyPr/>
          <a:lstStyle/>
          <a:p>
            <a:endParaRPr lang="en-GB" noProof="0" dirty="0"/>
          </a:p>
        </p:txBody>
      </p:sp>
      <p:sp>
        <p:nvSpPr>
          <p:cNvPr id="13" name="Text 11"/>
          <p:cNvSpPr/>
          <p:nvPr/>
        </p:nvSpPr>
        <p:spPr>
          <a:xfrm>
            <a:off x="365760" y="1865376"/>
            <a:ext cx="2743200" cy="548640"/>
          </a:xfrm>
          <a:prstGeom prst="rect">
            <a:avLst/>
          </a:prstGeom>
          <a:noFill/>
          <a:ln/>
        </p:spPr>
        <p:txBody>
          <a:bodyPr wrap="square" lIns="0" tIns="0" rIns="0" bIns="0" rtlCol="0" anchor="ctr"/>
          <a:lstStyle/>
          <a:p>
            <a:r>
              <a:rPr lang="en-GB" sz="1050" b="1" noProof="0" dirty="0"/>
              <a:t>Low mood in mothers after having a baby</a:t>
            </a:r>
          </a:p>
        </p:txBody>
      </p:sp>
      <p:sp>
        <p:nvSpPr>
          <p:cNvPr id="14" name="Text 12"/>
          <p:cNvSpPr/>
          <p:nvPr/>
        </p:nvSpPr>
        <p:spPr>
          <a:xfrm>
            <a:off x="3291840" y="1920240"/>
            <a:ext cx="2926080" cy="548640"/>
          </a:xfrm>
          <a:prstGeom prst="rect">
            <a:avLst/>
          </a:prstGeom>
          <a:noFill/>
          <a:ln/>
        </p:spPr>
        <p:txBody>
          <a:bodyPr wrap="square" lIns="0" tIns="0" rIns="0" bIns="0" rtlCol="0" anchor="ctr"/>
          <a:lstStyle/>
          <a:p>
            <a:r>
              <a:rPr lang="en-GB" sz="1000" noProof="0" dirty="0"/>
              <a:t>When the main more knowledgeable person is unavailable or inconsistent, Isaac loses steady access to the Zone of Proximal Development and has fewer chances for verbal and emotional support.</a:t>
            </a:r>
          </a:p>
        </p:txBody>
      </p:sp>
      <p:sp>
        <p:nvSpPr>
          <p:cNvPr id="15" name="Text 13"/>
          <p:cNvSpPr/>
          <p:nvPr/>
        </p:nvSpPr>
        <p:spPr>
          <a:xfrm>
            <a:off x="6400800" y="1865376"/>
            <a:ext cx="2377440" cy="548640"/>
          </a:xfrm>
          <a:prstGeom prst="rect">
            <a:avLst/>
          </a:prstGeom>
          <a:noFill/>
          <a:ln/>
        </p:spPr>
        <p:txBody>
          <a:bodyPr wrap="square" lIns="0" tIns="0" rIns="0" bIns="0" rtlCol="0" anchor="ctr"/>
          <a:lstStyle/>
          <a:p>
            <a:r>
              <a:rPr lang="en-GB" sz="1000" i="1" noProof="0" dirty="0">
                <a:solidFill>
                  <a:srgbClr val="002060"/>
                </a:solidFill>
              </a:rPr>
              <a:t>Without a secure base, self‑control does not fully develop.</a:t>
            </a:r>
          </a:p>
        </p:txBody>
      </p:sp>
      <p:sp>
        <p:nvSpPr>
          <p:cNvPr id="16" name="Shape 14"/>
          <p:cNvSpPr/>
          <p:nvPr/>
        </p:nvSpPr>
        <p:spPr>
          <a:xfrm>
            <a:off x="274320" y="2523744"/>
            <a:ext cx="8595360" cy="676656"/>
          </a:xfrm>
          <a:prstGeom prst="rect">
            <a:avLst/>
          </a:prstGeom>
          <a:solidFill>
            <a:srgbClr val="EEF4F1"/>
          </a:solidFill>
          <a:ln w="12700">
            <a:solidFill>
              <a:srgbClr val="D0E4DC"/>
            </a:solidFill>
            <a:prstDash val="solid"/>
          </a:ln>
        </p:spPr>
        <p:txBody>
          <a:bodyPr/>
          <a:lstStyle/>
          <a:p>
            <a:endParaRPr lang="en-GB" noProof="0" dirty="0"/>
          </a:p>
        </p:txBody>
      </p:sp>
      <p:sp>
        <p:nvSpPr>
          <p:cNvPr id="17" name="Text 15"/>
          <p:cNvSpPr/>
          <p:nvPr/>
        </p:nvSpPr>
        <p:spPr>
          <a:xfrm>
            <a:off x="365760" y="2578608"/>
            <a:ext cx="2743200" cy="548640"/>
          </a:xfrm>
          <a:prstGeom prst="rect">
            <a:avLst/>
          </a:prstGeom>
          <a:noFill/>
          <a:ln/>
        </p:spPr>
        <p:txBody>
          <a:bodyPr wrap="square" lIns="0" tIns="0" rIns="0" bIns="0" rtlCol="0" anchor="ctr"/>
          <a:lstStyle/>
          <a:p>
            <a:pPr marL="0" indent="0">
              <a:buNone/>
            </a:pPr>
            <a:r>
              <a:rPr lang="en-GB" sz="1050" b="1" noProof="0" dirty="0">
                <a:solidFill>
                  <a:srgbClr val="1A2E26"/>
                </a:solidFill>
                <a:latin typeface="Calibri" pitchFamily="34" charset="0"/>
                <a:ea typeface="Calibri" pitchFamily="34" charset="-122"/>
                <a:cs typeface="Calibri" pitchFamily="34" charset="-120"/>
              </a:rPr>
              <a:t>Language delays</a:t>
            </a:r>
            <a:endParaRPr lang="en-GB" sz="1050" noProof="0" dirty="0"/>
          </a:p>
        </p:txBody>
      </p:sp>
      <p:sp>
        <p:nvSpPr>
          <p:cNvPr id="18" name="Text 16"/>
          <p:cNvSpPr/>
          <p:nvPr/>
        </p:nvSpPr>
        <p:spPr>
          <a:xfrm>
            <a:off x="3291840" y="2578608"/>
            <a:ext cx="2926080" cy="548640"/>
          </a:xfrm>
          <a:prstGeom prst="rect">
            <a:avLst/>
          </a:prstGeom>
          <a:noFill/>
          <a:ln/>
        </p:spPr>
        <p:txBody>
          <a:bodyPr wrap="square" lIns="0" tIns="0" rIns="0" bIns="0" rtlCol="0" anchor="ctr"/>
          <a:lstStyle/>
          <a:p>
            <a:r>
              <a:rPr lang="en-GB" sz="1000" noProof="0" dirty="0"/>
              <a:t>When children don’t get enough talk, private speech fails to grow, and thinking is impaired. Without guidance from knowledgeable others, Isaac cannot use language to regulate himself (Vygotsky, 1978).</a:t>
            </a:r>
          </a:p>
        </p:txBody>
      </p:sp>
      <p:sp>
        <p:nvSpPr>
          <p:cNvPr id="19" name="Text 17"/>
          <p:cNvSpPr/>
          <p:nvPr/>
        </p:nvSpPr>
        <p:spPr>
          <a:xfrm>
            <a:off x="6400800" y="2578608"/>
            <a:ext cx="2377440" cy="548640"/>
          </a:xfrm>
          <a:prstGeom prst="rect">
            <a:avLst/>
          </a:prstGeom>
          <a:noFill/>
          <a:ln/>
        </p:spPr>
        <p:txBody>
          <a:bodyPr wrap="square" lIns="0" tIns="0" rIns="0" bIns="0" rtlCol="0" anchor="ctr"/>
          <a:lstStyle/>
          <a:p>
            <a:r>
              <a:rPr lang="en-GB" sz="1000" i="1" noProof="0" dirty="0">
                <a:solidFill>
                  <a:srgbClr val="002060"/>
                </a:solidFill>
              </a:rPr>
              <a:t>Early reading skills and social communication are both affected.</a:t>
            </a:r>
          </a:p>
        </p:txBody>
      </p:sp>
      <p:sp>
        <p:nvSpPr>
          <p:cNvPr id="20" name="Shape 18"/>
          <p:cNvSpPr/>
          <p:nvPr/>
        </p:nvSpPr>
        <p:spPr>
          <a:xfrm>
            <a:off x="274320" y="3236976"/>
            <a:ext cx="8595360" cy="676656"/>
          </a:xfrm>
          <a:prstGeom prst="rect">
            <a:avLst/>
          </a:prstGeom>
          <a:solidFill>
            <a:srgbClr val="FFFFFF"/>
          </a:solidFill>
          <a:ln w="12700">
            <a:solidFill>
              <a:srgbClr val="D0E4DC"/>
            </a:solidFill>
            <a:prstDash val="solid"/>
          </a:ln>
        </p:spPr>
        <p:txBody>
          <a:bodyPr/>
          <a:lstStyle/>
          <a:p>
            <a:endParaRPr lang="en-GB" noProof="0" dirty="0"/>
          </a:p>
        </p:txBody>
      </p:sp>
      <p:sp>
        <p:nvSpPr>
          <p:cNvPr id="21" name="Text 19"/>
          <p:cNvSpPr/>
          <p:nvPr/>
        </p:nvSpPr>
        <p:spPr>
          <a:xfrm>
            <a:off x="365760" y="3291840"/>
            <a:ext cx="2743200" cy="548640"/>
          </a:xfrm>
          <a:prstGeom prst="rect">
            <a:avLst/>
          </a:prstGeom>
          <a:noFill/>
          <a:ln/>
        </p:spPr>
        <p:txBody>
          <a:bodyPr wrap="square" lIns="0" tIns="0" rIns="0" bIns="0" rtlCol="0" anchor="ctr"/>
          <a:lstStyle/>
          <a:p>
            <a:pPr marL="0" indent="0">
              <a:buNone/>
            </a:pPr>
            <a:r>
              <a:rPr lang="en-GB" sz="1050" b="1" noProof="0" dirty="0">
                <a:solidFill>
                  <a:srgbClr val="1A2E26"/>
                </a:solidFill>
                <a:latin typeface="Calibri" pitchFamily="34" charset="0"/>
                <a:ea typeface="Calibri" pitchFamily="34" charset="-122"/>
                <a:cs typeface="Calibri" pitchFamily="34" charset="-120"/>
              </a:rPr>
              <a:t>Withdrawal in group activities</a:t>
            </a:r>
            <a:endParaRPr lang="en-GB" sz="1050" noProof="0" dirty="0"/>
          </a:p>
        </p:txBody>
      </p:sp>
      <p:sp>
        <p:nvSpPr>
          <p:cNvPr id="22" name="Text 20"/>
          <p:cNvSpPr/>
          <p:nvPr/>
        </p:nvSpPr>
        <p:spPr>
          <a:xfrm>
            <a:off x="3291840" y="3291840"/>
            <a:ext cx="2926080" cy="548640"/>
          </a:xfrm>
          <a:prstGeom prst="rect">
            <a:avLst/>
          </a:prstGeom>
          <a:noFill/>
          <a:ln/>
        </p:spPr>
        <p:txBody>
          <a:bodyPr wrap="square" lIns="0" tIns="0" rIns="0" bIns="0" rtlCol="0" anchor="ctr"/>
          <a:lstStyle/>
          <a:p>
            <a:r>
              <a:rPr lang="en-GB" sz="1000" noProof="0" dirty="0"/>
              <a:t>Children miss out on cultural tools when play isn’t guided by others.</a:t>
            </a:r>
          </a:p>
        </p:txBody>
      </p:sp>
      <p:sp>
        <p:nvSpPr>
          <p:cNvPr id="23" name="Text 21"/>
          <p:cNvSpPr/>
          <p:nvPr/>
        </p:nvSpPr>
        <p:spPr>
          <a:xfrm>
            <a:off x="6400800" y="3291840"/>
            <a:ext cx="2377440" cy="548640"/>
          </a:xfrm>
          <a:prstGeom prst="rect">
            <a:avLst/>
          </a:prstGeom>
          <a:noFill/>
          <a:ln/>
        </p:spPr>
        <p:txBody>
          <a:bodyPr wrap="square" lIns="0" tIns="0" rIns="0" bIns="0" rtlCol="0" anchor="ctr"/>
          <a:lstStyle/>
          <a:p>
            <a:r>
              <a:rPr lang="en-GB" sz="1000" i="1" noProof="0" dirty="0">
                <a:solidFill>
                  <a:srgbClr val="002060"/>
                </a:solidFill>
              </a:rPr>
              <a:t>Children struggle to understand others and work together.</a:t>
            </a:r>
          </a:p>
        </p:txBody>
      </p:sp>
      <p:sp>
        <p:nvSpPr>
          <p:cNvPr id="24" name="Shape 22"/>
          <p:cNvSpPr/>
          <p:nvPr/>
        </p:nvSpPr>
        <p:spPr>
          <a:xfrm>
            <a:off x="274320" y="3950208"/>
            <a:ext cx="8595360" cy="676656"/>
          </a:xfrm>
          <a:prstGeom prst="rect">
            <a:avLst/>
          </a:prstGeom>
          <a:solidFill>
            <a:srgbClr val="EEF4F1"/>
          </a:solidFill>
          <a:ln w="12700">
            <a:solidFill>
              <a:srgbClr val="D0E4DC"/>
            </a:solidFill>
            <a:prstDash val="solid"/>
          </a:ln>
        </p:spPr>
        <p:txBody>
          <a:bodyPr/>
          <a:lstStyle/>
          <a:p>
            <a:endParaRPr lang="en-GB" noProof="0" dirty="0"/>
          </a:p>
        </p:txBody>
      </p:sp>
      <p:sp>
        <p:nvSpPr>
          <p:cNvPr id="25" name="Text 23"/>
          <p:cNvSpPr/>
          <p:nvPr/>
        </p:nvSpPr>
        <p:spPr>
          <a:xfrm>
            <a:off x="365760" y="4005072"/>
            <a:ext cx="2743200" cy="548640"/>
          </a:xfrm>
          <a:prstGeom prst="rect">
            <a:avLst/>
          </a:prstGeom>
          <a:noFill/>
          <a:ln/>
        </p:spPr>
        <p:txBody>
          <a:bodyPr wrap="square" lIns="0" tIns="0" rIns="0" bIns="0" rtlCol="0" anchor="ctr"/>
          <a:lstStyle/>
          <a:p>
            <a:pPr marL="0" indent="0">
              <a:buNone/>
            </a:pPr>
            <a:r>
              <a:rPr lang="en-GB" sz="1050" b="1" noProof="0" dirty="0">
                <a:solidFill>
                  <a:srgbClr val="1A2E26"/>
                </a:solidFill>
                <a:latin typeface="Calibri" pitchFamily="34" charset="0"/>
                <a:ea typeface="Calibri" pitchFamily="34" charset="-122"/>
                <a:cs typeface="Calibri" pitchFamily="34" charset="-120"/>
              </a:rPr>
              <a:t>Separation distress</a:t>
            </a:r>
            <a:endParaRPr lang="en-GB" sz="1050" noProof="0" dirty="0"/>
          </a:p>
        </p:txBody>
      </p:sp>
      <p:sp>
        <p:nvSpPr>
          <p:cNvPr id="26" name="Text 24"/>
          <p:cNvSpPr/>
          <p:nvPr/>
        </p:nvSpPr>
        <p:spPr>
          <a:xfrm>
            <a:off x="3291840" y="4005072"/>
            <a:ext cx="2926080" cy="548640"/>
          </a:xfrm>
          <a:prstGeom prst="rect">
            <a:avLst/>
          </a:prstGeom>
          <a:noFill/>
          <a:ln/>
        </p:spPr>
        <p:txBody>
          <a:bodyPr wrap="square" lIns="0" tIns="0" rIns="0" bIns="0" rtlCol="0" anchor="ctr"/>
          <a:lstStyle/>
          <a:p>
            <a:r>
              <a:rPr lang="en-GB" sz="1000" noProof="0" dirty="0"/>
              <a:t>No safe space built with new adults, so changes aren’t supported step by step.</a:t>
            </a:r>
          </a:p>
        </p:txBody>
      </p:sp>
      <p:sp>
        <p:nvSpPr>
          <p:cNvPr id="27" name="Text 25"/>
          <p:cNvSpPr/>
          <p:nvPr/>
        </p:nvSpPr>
        <p:spPr>
          <a:xfrm>
            <a:off x="6400800" y="4005072"/>
            <a:ext cx="2377440" cy="548640"/>
          </a:xfrm>
          <a:prstGeom prst="rect">
            <a:avLst/>
          </a:prstGeom>
          <a:noFill/>
          <a:ln/>
        </p:spPr>
        <p:txBody>
          <a:bodyPr wrap="square" lIns="0" tIns="0" rIns="0" bIns="0" rtlCol="0" anchor="ctr"/>
          <a:lstStyle/>
          <a:p>
            <a:r>
              <a:rPr lang="en-GB" sz="1000" i="1" noProof="0" dirty="0">
                <a:solidFill>
                  <a:srgbClr val="002060"/>
                </a:solidFill>
              </a:rPr>
              <a:t>Worry stops children from engaging in lessons.</a:t>
            </a:r>
          </a:p>
        </p:txBody>
      </p:sp>
      <p:sp>
        <p:nvSpPr>
          <p:cNvPr id="28" name="Text 26"/>
          <p:cNvSpPr/>
          <p:nvPr/>
        </p:nvSpPr>
        <p:spPr>
          <a:xfrm>
            <a:off x="365760" y="4892040"/>
            <a:ext cx="8229600" cy="201168"/>
          </a:xfrm>
          <a:prstGeom prst="rect">
            <a:avLst/>
          </a:prstGeom>
          <a:noFill/>
          <a:ln/>
        </p:spPr>
        <p:txBody>
          <a:bodyPr wrap="square" lIns="0" tIns="0" rIns="0" bIns="0" rtlCol="0" anchor="ctr"/>
          <a:lstStyle/>
          <a:p>
            <a:pPr marL="0" indent="0">
              <a:buNone/>
            </a:pPr>
            <a:r>
              <a:rPr lang="en-GB" sz="950" i="1" noProof="0" dirty="0">
                <a:solidFill>
                  <a:srgbClr val="6B8F83"/>
                </a:solidFill>
                <a:latin typeface="Calibri" pitchFamily="34" charset="0"/>
                <a:ea typeface="Calibri" pitchFamily="34" charset="-122"/>
                <a:cs typeface="Calibri" pitchFamily="34" charset="-120"/>
              </a:rPr>
              <a:t>Sources: Vygotsky (1978); Daniels (2016); </a:t>
            </a:r>
            <a:r>
              <a:rPr lang="en-GB" sz="950" i="1" noProof="0" dirty="0" err="1">
                <a:solidFill>
                  <a:srgbClr val="6B8F83"/>
                </a:solidFill>
                <a:latin typeface="Calibri" pitchFamily="34" charset="0"/>
                <a:ea typeface="Calibri" pitchFamily="34" charset="-122"/>
                <a:cs typeface="Calibri" pitchFamily="34" charset="-120"/>
              </a:rPr>
              <a:t>Wertsch</a:t>
            </a:r>
            <a:r>
              <a:rPr lang="en-GB" sz="950" i="1" noProof="0" dirty="0">
                <a:solidFill>
                  <a:srgbClr val="6B8F83"/>
                </a:solidFill>
                <a:latin typeface="Calibri" pitchFamily="34" charset="0"/>
                <a:ea typeface="Calibri" pitchFamily="34" charset="-122"/>
                <a:cs typeface="Calibri" pitchFamily="34" charset="-120"/>
              </a:rPr>
              <a:t> (1991); Rogoff (1990)</a:t>
            </a:r>
            <a:endParaRPr lang="en-GB" sz="950" noProof="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000" b="1" noProof="0" dirty="0">
                <a:solidFill>
                  <a:srgbClr val="FFFFFF"/>
                </a:solidFill>
                <a:latin typeface="Trebuchet MS" pitchFamily="34" charset="0"/>
                <a:ea typeface="Trebuchet MS" pitchFamily="34" charset="-122"/>
                <a:cs typeface="Trebuchet MS" pitchFamily="34" charset="-120"/>
              </a:rPr>
              <a:t>Nature &amp; Nurture Factors: Biological and Environmental Influences</a:t>
            </a:r>
            <a:endParaRPr lang="en-GB" sz="2000" noProof="0" dirty="0"/>
          </a:p>
        </p:txBody>
      </p:sp>
      <p:sp>
        <p:nvSpPr>
          <p:cNvPr id="4" name="Shape 2"/>
          <p:cNvSpPr/>
          <p:nvPr/>
        </p:nvSpPr>
        <p:spPr>
          <a:xfrm>
            <a:off x="274320" y="749808"/>
            <a:ext cx="4023360" cy="324612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5" name="Shape 3"/>
          <p:cNvSpPr/>
          <p:nvPr/>
        </p:nvSpPr>
        <p:spPr>
          <a:xfrm>
            <a:off x="274320" y="749808"/>
            <a:ext cx="4023360" cy="402336"/>
          </a:xfrm>
          <a:prstGeom prst="rect">
            <a:avLst/>
          </a:prstGeom>
          <a:solidFill>
            <a:srgbClr val="50808E"/>
          </a:solidFill>
          <a:ln w="12700">
            <a:solidFill>
              <a:srgbClr val="50808E"/>
            </a:solidFill>
            <a:prstDash val="solid"/>
          </a:ln>
        </p:spPr>
        <p:txBody>
          <a:bodyPr/>
          <a:lstStyle/>
          <a:p>
            <a:endParaRPr lang="en-GB" noProof="0" dirty="0"/>
          </a:p>
        </p:txBody>
      </p:sp>
      <p:sp>
        <p:nvSpPr>
          <p:cNvPr id="6" name="Text 4"/>
          <p:cNvSpPr/>
          <p:nvPr/>
        </p:nvSpPr>
        <p:spPr>
          <a:xfrm>
            <a:off x="365760" y="777240"/>
            <a:ext cx="3840480" cy="329184"/>
          </a:xfrm>
          <a:prstGeom prst="rect">
            <a:avLst/>
          </a:prstGeom>
          <a:noFill/>
          <a:ln/>
        </p:spPr>
        <p:txBody>
          <a:bodyPr wrap="square" lIns="0" tIns="0" rIns="0" bIns="0" rtlCol="0" anchor="ctr"/>
          <a:lstStyle/>
          <a:p>
            <a:r>
              <a:rPr lang="en-GB" sz="1400" noProof="0" dirty="0"/>
              <a:t> </a:t>
            </a:r>
            <a:r>
              <a:rPr lang="en-GB" sz="1300" b="1" noProof="0" dirty="0">
                <a:solidFill>
                  <a:srgbClr val="FFFFFF"/>
                </a:solidFill>
                <a:latin typeface="Trebuchet MS" pitchFamily="34" charset="0"/>
              </a:rPr>
              <a:t>NATURE</a:t>
            </a:r>
            <a:r>
              <a:rPr lang="en-GB" sz="1300" b="1" noProof="0" dirty="0">
                <a:solidFill>
                  <a:srgbClr val="FFFFFF"/>
                </a:solidFill>
                <a:latin typeface="Trebuchet MS" pitchFamily="34" charset="0"/>
                <a:ea typeface="Trebuchet MS" pitchFamily="34" charset="-122"/>
                <a:cs typeface="Trebuchet MS" pitchFamily="34" charset="-120"/>
              </a:rPr>
              <a:t>  |  Biological Influences</a:t>
            </a:r>
            <a:endParaRPr lang="en-GB" sz="1300" noProof="0" dirty="0"/>
          </a:p>
        </p:txBody>
      </p:sp>
      <p:sp>
        <p:nvSpPr>
          <p:cNvPr id="7" name="Text 5"/>
          <p:cNvSpPr/>
          <p:nvPr/>
        </p:nvSpPr>
        <p:spPr>
          <a:xfrm>
            <a:off x="411480" y="1243584"/>
            <a:ext cx="3749040" cy="256032"/>
          </a:xfrm>
          <a:prstGeom prst="rect">
            <a:avLst/>
          </a:prstGeom>
          <a:noFill/>
          <a:ln/>
        </p:spPr>
        <p:txBody>
          <a:bodyPr wrap="square" lIns="0" tIns="0" rIns="0" bIns="0" rtlCol="0" anchor="ctr"/>
          <a:lstStyle/>
          <a:p>
            <a:pPr marL="0" indent="0">
              <a:buNone/>
            </a:pPr>
            <a:r>
              <a:rPr lang="en-GB" sz="1150" b="1" noProof="0" dirty="0">
                <a:solidFill>
                  <a:srgbClr val="50808E"/>
                </a:solidFill>
                <a:latin typeface="Calibri" pitchFamily="34" charset="0"/>
                <a:ea typeface="Calibri" pitchFamily="34" charset="-122"/>
                <a:cs typeface="Calibri" pitchFamily="34" charset="-120"/>
              </a:rPr>
              <a:t>Temperament</a:t>
            </a:r>
            <a:endParaRPr lang="en-GB" sz="1150" noProof="0" dirty="0"/>
          </a:p>
        </p:txBody>
      </p:sp>
      <p:sp>
        <p:nvSpPr>
          <p:cNvPr id="8" name="Text 6"/>
          <p:cNvSpPr/>
          <p:nvPr/>
        </p:nvSpPr>
        <p:spPr>
          <a:xfrm>
            <a:off x="411480" y="1499616"/>
            <a:ext cx="3749040" cy="566928"/>
          </a:xfrm>
          <a:prstGeom prst="rect">
            <a:avLst/>
          </a:prstGeom>
          <a:noFill/>
          <a:ln/>
        </p:spPr>
        <p:txBody>
          <a:bodyPr wrap="square" lIns="0" tIns="0" rIns="0" bIns="0" rtlCol="0" anchor="ctr"/>
          <a:lstStyle/>
          <a:p>
            <a:r>
              <a:rPr lang="en-GB" sz="1050" noProof="0" dirty="0"/>
              <a:t>Isaac may have a cautious temperament a biological tendency toward shyness and withdrawal (Thomas &amp; Chess, 1977).</a:t>
            </a:r>
          </a:p>
        </p:txBody>
      </p:sp>
      <p:sp>
        <p:nvSpPr>
          <p:cNvPr id="9" name="Text 7"/>
          <p:cNvSpPr/>
          <p:nvPr/>
        </p:nvSpPr>
        <p:spPr>
          <a:xfrm>
            <a:off x="411480" y="2139696"/>
            <a:ext cx="3749040" cy="256032"/>
          </a:xfrm>
          <a:prstGeom prst="rect">
            <a:avLst/>
          </a:prstGeom>
          <a:noFill/>
          <a:ln/>
        </p:spPr>
        <p:txBody>
          <a:bodyPr wrap="square" lIns="0" tIns="0" rIns="0" bIns="0" rtlCol="0" anchor="ctr"/>
          <a:lstStyle/>
          <a:p>
            <a:pPr marL="0" indent="0">
              <a:buNone/>
            </a:pPr>
            <a:r>
              <a:rPr lang="en-GB" sz="1150" b="1" noProof="0" dirty="0">
                <a:solidFill>
                  <a:srgbClr val="50808E"/>
                </a:solidFill>
                <a:latin typeface="Calibri" pitchFamily="34" charset="0"/>
                <a:ea typeface="Calibri" pitchFamily="34" charset="-122"/>
                <a:cs typeface="Calibri" pitchFamily="34" charset="-120"/>
              </a:rPr>
              <a:t>Early Brain Development.</a:t>
            </a:r>
            <a:endParaRPr lang="en-GB" sz="1150" noProof="0" dirty="0"/>
          </a:p>
        </p:txBody>
      </p:sp>
      <p:sp>
        <p:nvSpPr>
          <p:cNvPr id="10" name="Text 8"/>
          <p:cNvSpPr/>
          <p:nvPr/>
        </p:nvSpPr>
        <p:spPr>
          <a:xfrm>
            <a:off x="411480" y="2395728"/>
            <a:ext cx="3749040" cy="566928"/>
          </a:xfrm>
          <a:prstGeom prst="rect">
            <a:avLst/>
          </a:prstGeom>
          <a:noFill/>
          <a:ln/>
        </p:spPr>
        <p:txBody>
          <a:bodyPr wrap="square" lIns="0" tIns="0" rIns="0" bIns="0" rtlCol="0" anchor="ctr"/>
          <a:lstStyle/>
          <a:p>
            <a:r>
              <a:rPr lang="en-GB" sz="1050" noProof="0" dirty="0"/>
              <a:t>In early childhood, sensitive periods mean that stress and deprivation can change how the brain builds systems for controlling emotions (Shonkoff &amp; Phillips, 2000)</a:t>
            </a:r>
          </a:p>
        </p:txBody>
      </p:sp>
      <p:sp>
        <p:nvSpPr>
          <p:cNvPr id="11" name="Text 9"/>
          <p:cNvSpPr/>
          <p:nvPr/>
        </p:nvSpPr>
        <p:spPr>
          <a:xfrm>
            <a:off x="411480" y="3035808"/>
            <a:ext cx="3749040" cy="256032"/>
          </a:xfrm>
          <a:prstGeom prst="rect">
            <a:avLst/>
          </a:prstGeom>
          <a:noFill/>
          <a:ln/>
        </p:spPr>
        <p:txBody>
          <a:bodyPr wrap="square" lIns="0" tIns="0" rIns="0" bIns="0" rtlCol="0" anchor="ctr"/>
          <a:lstStyle/>
          <a:p>
            <a:pPr marL="0" indent="0">
              <a:buNone/>
            </a:pPr>
            <a:r>
              <a:rPr lang="en-GB" sz="1150" b="1" noProof="0" dirty="0">
                <a:solidFill>
                  <a:srgbClr val="50808E"/>
                </a:solidFill>
                <a:latin typeface="Calibri" pitchFamily="34" charset="0"/>
                <a:ea typeface="Calibri" pitchFamily="34" charset="-122"/>
                <a:cs typeface="Calibri" pitchFamily="34" charset="-120"/>
              </a:rPr>
              <a:t>Genetic Risk</a:t>
            </a:r>
            <a:endParaRPr lang="en-GB" sz="1150" noProof="0" dirty="0"/>
          </a:p>
        </p:txBody>
      </p:sp>
      <p:sp>
        <p:nvSpPr>
          <p:cNvPr id="12" name="Text 10"/>
          <p:cNvSpPr/>
          <p:nvPr/>
        </p:nvSpPr>
        <p:spPr>
          <a:xfrm>
            <a:off x="411480" y="3291840"/>
            <a:ext cx="3749040" cy="566928"/>
          </a:xfrm>
          <a:prstGeom prst="rect">
            <a:avLst/>
          </a:prstGeom>
          <a:noFill/>
          <a:ln/>
        </p:spPr>
        <p:txBody>
          <a:bodyPr wrap="square" lIns="0" tIns="0" rIns="0" bIns="0" rtlCol="0" anchor="ctr"/>
          <a:lstStyle/>
          <a:p>
            <a:r>
              <a:rPr lang="en-GB" sz="1050" noProof="0" dirty="0"/>
              <a:t>Maternal depression may run in families, and early stress can change how cortisol is regulated (Gunnar &amp; Quevedo, 2007).</a:t>
            </a:r>
          </a:p>
        </p:txBody>
      </p:sp>
      <p:sp>
        <p:nvSpPr>
          <p:cNvPr id="13" name="Shape 11"/>
          <p:cNvSpPr/>
          <p:nvPr/>
        </p:nvSpPr>
        <p:spPr>
          <a:xfrm>
            <a:off x="4846320" y="749808"/>
            <a:ext cx="4023360" cy="324612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4" name="Shape 12"/>
          <p:cNvSpPr/>
          <p:nvPr/>
        </p:nvSpPr>
        <p:spPr>
          <a:xfrm>
            <a:off x="4846320" y="749808"/>
            <a:ext cx="4023360" cy="402336"/>
          </a:xfrm>
          <a:prstGeom prst="rect">
            <a:avLst/>
          </a:prstGeom>
          <a:solidFill>
            <a:srgbClr val="69A297"/>
          </a:solidFill>
          <a:ln w="12700">
            <a:solidFill>
              <a:srgbClr val="69A297"/>
            </a:solidFill>
            <a:prstDash val="solid"/>
          </a:ln>
        </p:spPr>
        <p:txBody>
          <a:bodyPr/>
          <a:lstStyle/>
          <a:p>
            <a:endParaRPr lang="en-GB" noProof="0" dirty="0"/>
          </a:p>
        </p:txBody>
      </p:sp>
      <p:sp>
        <p:nvSpPr>
          <p:cNvPr id="15" name="Text 13"/>
          <p:cNvSpPr/>
          <p:nvPr/>
        </p:nvSpPr>
        <p:spPr>
          <a:xfrm>
            <a:off x="4937760" y="777240"/>
            <a:ext cx="3931920" cy="329184"/>
          </a:xfrm>
          <a:prstGeom prst="rect">
            <a:avLst/>
          </a:prstGeom>
          <a:noFill/>
          <a:ln/>
        </p:spPr>
        <p:txBody>
          <a:bodyPr wrap="square" lIns="0" tIns="0" rIns="0" bIns="0" rtlCol="0" anchor="ctr"/>
          <a:lstStyle/>
          <a:p>
            <a:r>
              <a:rPr lang="en-GB" sz="1300" b="1" noProof="0" dirty="0">
                <a:solidFill>
                  <a:srgbClr val="FFFFFF"/>
                </a:solidFill>
                <a:latin typeface="Trebuchet MS" pitchFamily="34" charset="0"/>
              </a:rPr>
              <a:t>NURTURE FACTOR</a:t>
            </a:r>
            <a:r>
              <a:rPr lang="en-GB" sz="1300" b="1" noProof="0" dirty="0">
                <a:solidFill>
                  <a:srgbClr val="FFFFFF"/>
                </a:solidFill>
                <a:latin typeface="Trebuchet MS" pitchFamily="34" charset="0"/>
                <a:ea typeface="Trebuchet MS" pitchFamily="34" charset="-122"/>
                <a:cs typeface="Trebuchet MS" pitchFamily="34" charset="-120"/>
              </a:rPr>
              <a:t>  | Environmental Influences</a:t>
            </a:r>
            <a:endParaRPr lang="en-GB" sz="1300" noProof="0" dirty="0"/>
          </a:p>
        </p:txBody>
      </p:sp>
      <p:sp>
        <p:nvSpPr>
          <p:cNvPr id="16" name="Text 14"/>
          <p:cNvSpPr/>
          <p:nvPr/>
        </p:nvSpPr>
        <p:spPr>
          <a:xfrm>
            <a:off x="4937760" y="1243584"/>
            <a:ext cx="3749040" cy="256032"/>
          </a:xfrm>
          <a:prstGeom prst="rect">
            <a:avLst/>
          </a:prstGeom>
          <a:noFill/>
          <a:ln/>
        </p:spPr>
        <p:txBody>
          <a:bodyPr wrap="square" lIns="0" tIns="0" rIns="0" bIns="0" rtlCol="0" anchor="ctr"/>
          <a:lstStyle/>
          <a:p>
            <a:pPr marL="0" indent="0">
              <a:buNone/>
            </a:pPr>
            <a:r>
              <a:rPr lang="en-GB" sz="1150" b="1" noProof="0" dirty="0">
                <a:solidFill>
                  <a:srgbClr val="69A297"/>
                </a:solidFill>
                <a:latin typeface="Calibri" pitchFamily="34" charset="0"/>
                <a:ea typeface="Calibri" pitchFamily="34" charset="-122"/>
                <a:cs typeface="Calibri" pitchFamily="34" charset="-120"/>
              </a:rPr>
              <a:t>Caregiving Quality</a:t>
            </a:r>
            <a:endParaRPr lang="en-GB" sz="1150" noProof="0" dirty="0"/>
          </a:p>
        </p:txBody>
      </p:sp>
      <p:sp>
        <p:nvSpPr>
          <p:cNvPr id="17" name="Text 15"/>
          <p:cNvSpPr/>
          <p:nvPr/>
        </p:nvSpPr>
        <p:spPr>
          <a:xfrm>
            <a:off x="4937760" y="1499616"/>
            <a:ext cx="3749040" cy="566928"/>
          </a:xfrm>
          <a:prstGeom prst="rect">
            <a:avLst/>
          </a:prstGeom>
          <a:noFill/>
          <a:ln/>
        </p:spPr>
        <p:txBody>
          <a:bodyPr wrap="square" lIns="0" tIns="0" rIns="0" bIns="0" rtlCol="0" anchor="ctr"/>
          <a:lstStyle/>
          <a:p>
            <a:r>
              <a:rPr lang="en-GB" sz="1050" noProof="0" dirty="0"/>
              <a:t>Inconsistent and distressed caregiving disrupts guidance and secure attachment the emotional base children need to take risks in learning (Siraj‑Blatchford, 2010).</a:t>
            </a:r>
          </a:p>
        </p:txBody>
      </p:sp>
      <p:sp>
        <p:nvSpPr>
          <p:cNvPr id="18" name="Text 16"/>
          <p:cNvSpPr/>
          <p:nvPr/>
        </p:nvSpPr>
        <p:spPr>
          <a:xfrm>
            <a:off x="4937760" y="2139696"/>
            <a:ext cx="3749040" cy="256032"/>
          </a:xfrm>
          <a:prstGeom prst="rect">
            <a:avLst/>
          </a:prstGeom>
          <a:noFill/>
          <a:ln/>
        </p:spPr>
        <p:txBody>
          <a:bodyPr wrap="square" lIns="0" tIns="0" rIns="0" bIns="0" rtlCol="0" anchor="ctr"/>
          <a:lstStyle/>
          <a:p>
            <a:pPr marL="0" indent="0">
              <a:buNone/>
            </a:pPr>
            <a:r>
              <a:rPr lang="en-GB" sz="1150" b="1" noProof="0" dirty="0">
                <a:solidFill>
                  <a:srgbClr val="69A297"/>
                </a:solidFill>
                <a:latin typeface="Calibri" pitchFamily="34" charset="0"/>
                <a:ea typeface="Calibri" pitchFamily="34" charset="-122"/>
                <a:cs typeface="Calibri" pitchFamily="34" charset="-120"/>
              </a:rPr>
              <a:t>Relocation &amp; Transition</a:t>
            </a:r>
            <a:endParaRPr lang="en-GB" sz="1150" noProof="0" dirty="0"/>
          </a:p>
        </p:txBody>
      </p:sp>
      <p:sp>
        <p:nvSpPr>
          <p:cNvPr id="19" name="Text 17"/>
          <p:cNvSpPr/>
          <p:nvPr/>
        </p:nvSpPr>
        <p:spPr>
          <a:xfrm>
            <a:off x="4937760" y="2395728"/>
            <a:ext cx="3749040" cy="566928"/>
          </a:xfrm>
          <a:prstGeom prst="rect">
            <a:avLst/>
          </a:prstGeom>
          <a:noFill/>
          <a:ln/>
        </p:spPr>
        <p:txBody>
          <a:bodyPr wrap="square" lIns="0" tIns="0" rIns="0" bIns="0" rtlCol="0" anchor="ctr"/>
          <a:lstStyle/>
          <a:p>
            <a:r>
              <a:rPr lang="en-GB" sz="1050" noProof="0" dirty="0"/>
              <a:t>Moving disrupted existing social networks. Bronfenbrenner (1979) highlights transitions as major stressors within the microsystem.</a:t>
            </a:r>
          </a:p>
        </p:txBody>
      </p:sp>
      <p:sp>
        <p:nvSpPr>
          <p:cNvPr id="20" name="Text 18"/>
          <p:cNvSpPr/>
          <p:nvPr/>
        </p:nvSpPr>
        <p:spPr>
          <a:xfrm>
            <a:off x="4937760" y="3035808"/>
            <a:ext cx="3749040" cy="256032"/>
          </a:xfrm>
          <a:prstGeom prst="rect">
            <a:avLst/>
          </a:prstGeom>
          <a:noFill/>
          <a:ln/>
        </p:spPr>
        <p:txBody>
          <a:bodyPr wrap="square" lIns="0" tIns="0" rIns="0" bIns="0" rtlCol="0" anchor="ctr"/>
          <a:lstStyle/>
          <a:p>
            <a:pPr marL="0" indent="0">
              <a:buNone/>
            </a:pPr>
            <a:r>
              <a:rPr lang="en-GB" sz="1150" b="1" noProof="0" dirty="0">
                <a:solidFill>
                  <a:srgbClr val="69A297"/>
                </a:solidFill>
                <a:latin typeface="Calibri" pitchFamily="34" charset="0"/>
                <a:ea typeface="Calibri" pitchFamily="34" charset="-122"/>
                <a:cs typeface="Calibri" pitchFamily="34" charset="-120"/>
              </a:rPr>
              <a:t>Social Interaction</a:t>
            </a:r>
            <a:endParaRPr lang="en-GB" sz="1150" noProof="0" dirty="0"/>
          </a:p>
        </p:txBody>
      </p:sp>
      <p:sp>
        <p:nvSpPr>
          <p:cNvPr id="21" name="Text 19"/>
          <p:cNvSpPr/>
          <p:nvPr/>
        </p:nvSpPr>
        <p:spPr>
          <a:xfrm>
            <a:off x="4937760" y="3291840"/>
            <a:ext cx="3749040" cy="566928"/>
          </a:xfrm>
          <a:prstGeom prst="rect">
            <a:avLst/>
          </a:prstGeom>
          <a:noFill/>
          <a:ln/>
        </p:spPr>
        <p:txBody>
          <a:bodyPr wrap="square" lIns="0" tIns="0" rIns="0" bIns="0" rtlCol="0" anchor="ctr"/>
          <a:lstStyle/>
          <a:p>
            <a:r>
              <a:rPr lang="en-GB" sz="1050" noProof="0" dirty="0"/>
              <a:t>Limited play with peers reduces opportunities to build knowledge together, get peer support, and take in cultural tools (Rogoff, 1990).</a:t>
            </a:r>
          </a:p>
        </p:txBody>
      </p:sp>
      <p:sp>
        <p:nvSpPr>
          <p:cNvPr id="22" name="Shape 20"/>
          <p:cNvSpPr/>
          <p:nvPr/>
        </p:nvSpPr>
        <p:spPr>
          <a:xfrm>
            <a:off x="274320" y="4114800"/>
            <a:ext cx="8595360" cy="868680"/>
          </a:xfrm>
          <a:prstGeom prst="rect">
            <a:avLst/>
          </a:prstGeom>
          <a:solidFill>
            <a:srgbClr val="2D4A3E"/>
          </a:solidFill>
          <a:ln w="12700">
            <a:solidFill>
              <a:srgbClr val="2D4A3E"/>
            </a:solidFill>
            <a:prstDash val="solid"/>
          </a:ln>
        </p:spPr>
        <p:txBody>
          <a:bodyPr/>
          <a:lstStyle/>
          <a:p>
            <a:endParaRPr lang="en-GB" noProof="0" dirty="0"/>
          </a:p>
        </p:txBody>
      </p:sp>
      <p:sp>
        <p:nvSpPr>
          <p:cNvPr id="23" name="Text 21"/>
          <p:cNvSpPr/>
          <p:nvPr/>
        </p:nvSpPr>
        <p:spPr>
          <a:xfrm>
            <a:off x="457200" y="4151376"/>
            <a:ext cx="8229600" cy="725424"/>
          </a:xfrm>
          <a:prstGeom prst="rect">
            <a:avLst/>
          </a:prstGeom>
          <a:noFill/>
          <a:ln/>
        </p:spPr>
        <p:txBody>
          <a:bodyPr wrap="square" lIns="0" tIns="0" rIns="0" bIns="0" rtlCol="0" anchor="ctr"/>
          <a:lstStyle/>
          <a:p>
            <a:pPr marL="0" indent="0" algn="ctr">
              <a:buNone/>
            </a:pPr>
            <a:endParaRPr lang="en-GB" sz="1100" i="1" noProof="0" dirty="0">
              <a:solidFill>
                <a:schemeClr val="bg1"/>
              </a:solidFill>
              <a:latin typeface="Calibri" pitchFamily="34" charset="0"/>
              <a:ea typeface="Calibri" pitchFamily="34" charset="-122"/>
              <a:cs typeface="Calibri" pitchFamily="34" charset="-120"/>
            </a:endParaRPr>
          </a:p>
          <a:p>
            <a:pPr algn="ctr"/>
            <a:r>
              <a:rPr lang="en-GB" sz="1100" i="1" noProof="0" dirty="0">
                <a:solidFill>
                  <a:schemeClr val="bg1"/>
                </a:solidFill>
              </a:rPr>
              <a:t>Vygotsky (1978) accepted that biology prepares children to learn, but he argued that social experience drives development — both are shaping Isaac at the same time.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200" b="1" noProof="0" dirty="0">
                <a:solidFill>
                  <a:srgbClr val="FFFFFF"/>
                </a:solidFill>
                <a:latin typeface="Trebuchet MS" pitchFamily="34" charset="0"/>
                <a:ea typeface="Trebuchet MS" pitchFamily="34" charset="-122"/>
                <a:cs typeface="Trebuchet MS" pitchFamily="34" charset="-120"/>
              </a:rPr>
              <a:t>Theory Informed Support Plan for Isaac</a:t>
            </a:r>
            <a:endParaRPr lang="en-GB" sz="2200" noProof="0" dirty="0"/>
          </a:p>
        </p:txBody>
      </p:sp>
      <p:sp>
        <p:nvSpPr>
          <p:cNvPr id="4" name="Shape 2"/>
          <p:cNvSpPr/>
          <p:nvPr/>
        </p:nvSpPr>
        <p:spPr>
          <a:xfrm>
            <a:off x="274320" y="749808"/>
            <a:ext cx="4160520" cy="128016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6" name="Text 4"/>
          <p:cNvSpPr/>
          <p:nvPr/>
        </p:nvSpPr>
        <p:spPr>
          <a:xfrm>
            <a:off x="365760" y="841248"/>
            <a:ext cx="329184" cy="329184"/>
          </a:xfrm>
          <a:prstGeom prst="rect">
            <a:avLst/>
          </a:prstGeom>
          <a:noFill/>
          <a:ln/>
        </p:spPr>
        <p:txBody>
          <a:bodyPr wrap="square" lIns="0" tIns="0" rIns="0" bIns="0" rtlCol="0" anchor="ctr"/>
          <a:lstStyle/>
          <a:p>
            <a:pPr marL="0" indent="0" algn="ctr">
              <a:buNone/>
            </a:pPr>
            <a:r>
              <a:rPr lang="en-GB" sz="1300" b="1" noProof="0" dirty="0">
                <a:solidFill>
                  <a:srgbClr val="FFFFFF"/>
                </a:solidFill>
                <a:latin typeface="Trebuchet MS" pitchFamily="34" charset="0"/>
                <a:ea typeface="Trebuchet MS" pitchFamily="34" charset="-122"/>
                <a:cs typeface="Trebuchet MS" pitchFamily="34" charset="-120"/>
              </a:rPr>
              <a:t>1</a:t>
            </a:r>
            <a:endParaRPr lang="en-GB" sz="1300" noProof="0" dirty="0"/>
          </a:p>
        </p:txBody>
      </p:sp>
      <p:sp>
        <p:nvSpPr>
          <p:cNvPr id="7" name="Text 5"/>
          <p:cNvSpPr/>
          <p:nvPr/>
        </p:nvSpPr>
        <p:spPr>
          <a:xfrm>
            <a:off x="786384" y="841248"/>
            <a:ext cx="3474720" cy="310896"/>
          </a:xfrm>
          <a:prstGeom prst="rect">
            <a:avLst/>
          </a:prstGeom>
          <a:noFill/>
          <a:ln/>
        </p:spPr>
        <p:txBody>
          <a:bodyPr wrap="square" lIns="0" tIns="0" rIns="0" bIns="0" rtlCol="0" anchor="ctr"/>
          <a:lstStyle/>
          <a:p>
            <a:r>
              <a:rPr lang="en-GB" sz="1400" b="1" noProof="0" dirty="0">
                <a:solidFill>
                  <a:schemeClr val="accent6">
                    <a:lumMod val="75000"/>
                  </a:schemeClr>
                </a:solidFill>
              </a:rPr>
              <a:t>Assisted play time</a:t>
            </a:r>
            <a:endParaRPr lang="en-GB" sz="1250" b="1" noProof="0" dirty="0">
              <a:solidFill>
                <a:schemeClr val="accent6">
                  <a:lumMod val="75000"/>
                </a:schemeClr>
              </a:solidFill>
            </a:endParaRPr>
          </a:p>
        </p:txBody>
      </p:sp>
      <p:sp>
        <p:nvSpPr>
          <p:cNvPr id="8" name="Text 6"/>
          <p:cNvSpPr/>
          <p:nvPr/>
        </p:nvSpPr>
        <p:spPr>
          <a:xfrm>
            <a:off x="411480" y="1207008"/>
            <a:ext cx="3886200" cy="566928"/>
          </a:xfrm>
          <a:prstGeom prst="rect">
            <a:avLst/>
          </a:prstGeom>
          <a:noFill/>
          <a:ln/>
        </p:spPr>
        <p:txBody>
          <a:bodyPr wrap="square" lIns="0" tIns="0" rIns="0" bIns="0" rtlCol="0" anchor="ctr"/>
          <a:lstStyle/>
          <a:p>
            <a:r>
              <a:rPr lang="en-GB" sz="1050" noProof="0" dirty="0"/>
              <a:t>Staff take the role of teachers, engaging Isaac in play in his zone of learning, and reduce help as he builds confidence</a:t>
            </a:r>
          </a:p>
        </p:txBody>
      </p:sp>
      <p:sp>
        <p:nvSpPr>
          <p:cNvPr id="9" name="Text 7"/>
          <p:cNvSpPr/>
          <p:nvPr/>
        </p:nvSpPr>
        <p:spPr>
          <a:xfrm>
            <a:off x="411480" y="1801368"/>
            <a:ext cx="3886200" cy="201168"/>
          </a:xfrm>
          <a:prstGeom prst="rect">
            <a:avLst/>
          </a:prstGeom>
          <a:noFill/>
          <a:ln/>
        </p:spPr>
        <p:txBody>
          <a:bodyPr wrap="square" lIns="0" tIns="0" rIns="0" bIns="0" rtlCol="0" anchor="ctr"/>
          <a:lstStyle/>
          <a:p>
            <a:pPr marL="0" indent="0">
              <a:buNone/>
            </a:pPr>
            <a:r>
              <a:rPr lang="en-GB" sz="900" i="1" noProof="0" dirty="0">
                <a:solidFill>
                  <a:srgbClr val="6B8F83"/>
                </a:solidFill>
                <a:latin typeface="Calibri" pitchFamily="34" charset="0"/>
                <a:ea typeface="Calibri" pitchFamily="34" charset="-122"/>
                <a:cs typeface="Calibri" pitchFamily="34" charset="-120"/>
              </a:rPr>
              <a:t>Wood, Bruner &amp; Ross, 1976</a:t>
            </a:r>
            <a:endParaRPr lang="en-GB" sz="900" noProof="0" dirty="0"/>
          </a:p>
        </p:txBody>
      </p:sp>
      <p:sp>
        <p:nvSpPr>
          <p:cNvPr id="10" name="Shape 8"/>
          <p:cNvSpPr/>
          <p:nvPr/>
        </p:nvSpPr>
        <p:spPr>
          <a:xfrm>
            <a:off x="4709160" y="749808"/>
            <a:ext cx="4160520" cy="128016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2" name="Text 10"/>
          <p:cNvSpPr/>
          <p:nvPr/>
        </p:nvSpPr>
        <p:spPr>
          <a:xfrm>
            <a:off x="4800600" y="841248"/>
            <a:ext cx="329184" cy="329184"/>
          </a:xfrm>
          <a:prstGeom prst="rect">
            <a:avLst/>
          </a:prstGeom>
          <a:noFill/>
          <a:ln/>
        </p:spPr>
        <p:txBody>
          <a:bodyPr wrap="square" lIns="0" tIns="0" rIns="0" bIns="0" rtlCol="0" anchor="ctr"/>
          <a:lstStyle/>
          <a:p>
            <a:pPr marL="0" indent="0" algn="ctr">
              <a:buNone/>
            </a:pPr>
            <a:endParaRPr lang="en-GB" sz="1300" noProof="0" dirty="0"/>
          </a:p>
        </p:txBody>
      </p:sp>
      <p:sp>
        <p:nvSpPr>
          <p:cNvPr id="13" name="Text 11"/>
          <p:cNvSpPr/>
          <p:nvPr/>
        </p:nvSpPr>
        <p:spPr>
          <a:xfrm>
            <a:off x="5221224" y="841248"/>
            <a:ext cx="3474720" cy="310896"/>
          </a:xfrm>
          <a:prstGeom prst="rect">
            <a:avLst/>
          </a:prstGeom>
          <a:noFill/>
          <a:ln/>
        </p:spPr>
        <p:txBody>
          <a:bodyPr wrap="square" lIns="0" tIns="0" rIns="0" bIns="0" rtlCol="0" anchor="ctr"/>
          <a:lstStyle/>
          <a:p>
            <a:pPr marL="0" indent="0">
              <a:buNone/>
            </a:pPr>
            <a:r>
              <a:rPr lang="en-GB" sz="1250" b="1" noProof="0" dirty="0">
                <a:solidFill>
                  <a:srgbClr val="50808E"/>
                </a:solidFill>
                <a:latin typeface="Trebuchet MS" pitchFamily="34" charset="0"/>
                <a:ea typeface="Trebuchet MS" pitchFamily="34" charset="-122"/>
                <a:cs typeface="Trebuchet MS" pitchFamily="34" charset="-120"/>
              </a:rPr>
              <a:t>Language Filled Environment</a:t>
            </a:r>
            <a:endParaRPr lang="en-GB" sz="1250" noProof="0" dirty="0"/>
          </a:p>
        </p:txBody>
      </p:sp>
      <p:sp>
        <p:nvSpPr>
          <p:cNvPr id="14" name="Text 12"/>
          <p:cNvSpPr/>
          <p:nvPr/>
        </p:nvSpPr>
        <p:spPr>
          <a:xfrm>
            <a:off x="4846320" y="1207008"/>
            <a:ext cx="3886200" cy="566928"/>
          </a:xfrm>
          <a:prstGeom prst="rect">
            <a:avLst/>
          </a:prstGeom>
          <a:noFill/>
          <a:ln/>
        </p:spPr>
        <p:txBody>
          <a:bodyPr wrap="square" lIns="0" tIns="0" rIns="0" bIns="0" rtlCol="0" anchor="ctr"/>
          <a:lstStyle/>
          <a:p>
            <a:r>
              <a:rPr lang="en-GB" sz="1050" noProof="0" dirty="0"/>
              <a:t>Talk through play by giving a running commentary, sharing stories, rhymes, and songs. Build on Isaac’s words by expanding them to help his language grow.</a:t>
            </a:r>
          </a:p>
        </p:txBody>
      </p:sp>
      <p:sp>
        <p:nvSpPr>
          <p:cNvPr id="15" name="Text 13"/>
          <p:cNvSpPr/>
          <p:nvPr/>
        </p:nvSpPr>
        <p:spPr>
          <a:xfrm>
            <a:off x="4846320" y="1801368"/>
            <a:ext cx="3886200" cy="201168"/>
          </a:xfrm>
          <a:prstGeom prst="rect">
            <a:avLst/>
          </a:prstGeom>
          <a:noFill/>
          <a:ln/>
        </p:spPr>
        <p:txBody>
          <a:bodyPr wrap="square" lIns="0" tIns="0" rIns="0" bIns="0" rtlCol="0" anchor="ctr"/>
          <a:lstStyle/>
          <a:p>
            <a:pPr marL="0" indent="0">
              <a:buNone/>
            </a:pPr>
            <a:r>
              <a:rPr lang="en-GB" sz="900" i="1" noProof="0" dirty="0">
                <a:solidFill>
                  <a:srgbClr val="6B8F83"/>
                </a:solidFill>
                <a:latin typeface="Calibri" pitchFamily="34" charset="0"/>
                <a:ea typeface="Calibri" pitchFamily="34" charset="-122"/>
                <a:cs typeface="Calibri" pitchFamily="34" charset="-120"/>
              </a:rPr>
              <a:t>Vygotsky, 1978; Siraj-Blatchford, 2010</a:t>
            </a:r>
            <a:endParaRPr lang="en-GB" sz="900" noProof="0" dirty="0"/>
          </a:p>
        </p:txBody>
      </p:sp>
      <p:sp>
        <p:nvSpPr>
          <p:cNvPr id="16" name="Shape 14"/>
          <p:cNvSpPr/>
          <p:nvPr/>
        </p:nvSpPr>
        <p:spPr>
          <a:xfrm>
            <a:off x="274320" y="2167128"/>
            <a:ext cx="4160520" cy="128016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18" name="Text 16"/>
          <p:cNvSpPr/>
          <p:nvPr/>
        </p:nvSpPr>
        <p:spPr>
          <a:xfrm>
            <a:off x="365760" y="2258568"/>
            <a:ext cx="329184" cy="329184"/>
          </a:xfrm>
          <a:prstGeom prst="rect">
            <a:avLst/>
          </a:prstGeom>
          <a:noFill/>
          <a:ln/>
        </p:spPr>
        <p:txBody>
          <a:bodyPr wrap="square" lIns="0" tIns="0" rIns="0" bIns="0" rtlCol="0" anchor="ctr"/>
          <a:lstStyle/>
          <a:p>
            <a:pPr marL="0" indent="0" algn="ctr">
              <a:buNone/>
            </a:pPr>
            <a:r>
              <a:rPr lang="en-GB" sz="1300" b="1" noProof="0" dirty="0">
                <a:solidFill>
                  <a:srgbClr val="FFFFFF"/>
                </a:solidFill>
                <a:latin typeface="Trebuchet MS" pitchFamily="34" charset="0"/>
                <a:ea typeface="Trebuchet MS" pitchFamily="34" charset="-122"/>
                <a:cs typeface="Trebuchet MS" pitchFamily="34" charset="-120"/>
              </a:rPr>
              <a:t>3</a:t>
            </a:r>
            <a:endParaRPr lang="en-GB" sz="1300" noProof="0" dirty="0"/>
          </a:p>
        </p:txBody>
      </p:sp>
      <p:sp>
        <p:nvSpPr>
          <p:cNvPr id="19" name="Text 17"/>
          <p:cNvSpPr/>
          <p:nvPr/>
        </p:nvSpPr>
        <p:spPr>
          <a:xfrm>
            <a:off x="786384" y="2258568"/>
            <a:ext cx="3474720" cy="310896"/>
          </a:xfrm>
          <a:prstGeom prst="rect">
            <a:avLst/>
          </a:prstGeom>
          <a:noFill/>
          <a:ln/>
        </p:spPr>
        <p:txBody>
          <a:bodyPr wrap="square" lIns="0" tIns="0" rIns="0" bIns="0" rtlCol="0" anchor="ctr"/>
          <a:lstStyle/>
          <a:p>
            <a:r>
              <a:rPr lang="en-GB" sz="1400" b="1" noProof="0" dirty="0">
                <a:solidFill>
                  <a:schemeClr val="accent6">
                    <a:lumMod val="75000"/>
                  </a:schemeClr>
                </a:solidFill>
              </a:rPr>
              <a:t>Gentle separation process</a:t>
            </a:r>
            <a:endParaRPr lang="en-GB" sz="1250" b="1" noProof="0" dirty="0">
              <a:solidFill>
                <a:schemeClr val="accent6">
                  <a:lumMod val="75000"/>
                </a:schemeClr>
              </a:solidFill>
            </a:endParaRPr>
          </a:p>
        </p:txBody>
      </p:sp>
      <p:sp>
        <p:nvSpPr>
          <p:cNvPr id="20" name="Text 18"/>
          <p:cNvSpPr/>
          <p:nvPr/>
        </p:nvSpPr>
        <p:spPr>
          <a:xfrm>
            <a:off x="411480" y="2624328"/>
            <a:ext cx="3886200" cy="566928"/>
          </a:xfrm>
          <a:prstGeom prst="rect">
            <a:avLst/>
          </a:prstGeom>
          <a:noFill/>
          <a:ln/>
        </p:spPr>
        <p:txBody>
          <a:bodyPr wrap="square" lIns="0" tIns="0" rIns="0" bIns="0" rtlCol="0" anchor="ctr"/>
          <a:lstStyle/>
          <a:p>
            <a:r>
              <a:rPr lang="en-GB" sz="1050" noProof="0" dirty="0"/>
              <a:t>Give Isaac a visual object, like a photo of his mum, and build a predictable routine to support separation and help him regulate himself. The object works as a cultural tool in Vygotsky’s sense, helping Isaac manage emotions until he can do it on his own (Vygotsky, 1978).</a:t>
            </a:r>
          </a:p>
        </p:txBody>
      </p:sp>
      <p:sp>
        <p:nvSpPr>
          <p:cNvPr id="21" name="Text 19"/>
          <p:cNvSpPr/>
          <p:nvPr/>
        </p:nvSpPr>
        <p:spPr>
          <a:xfrm>
            <a:off x="411480" y="3218688"/>
            <a:ext cx="3886200" cy="201168"/>
          </a:xfrm>
          <a:prstGeom prst="rect">
            <a:avLst/>
          </a:prstGeom>
          <a:noFill/>
          <a:ln/>
        </p:spPr>
        <p:txBody>
          <a:bodyPr wrap="square" lIns="0" tIns="0" rIns="0" bIns="0" rtlCol="0" anchor="ctr"/>
          <a:lstStyle/>
          <a:p>
            <a:pPr marL="0" indent="0">
              <a:buNone/>
            </a:pPr>
            <a:r>
              <a:rPr lang="en-GB" sz="900" i="1" noProof="0" dirty="0">
                <a:solidFill>
                  <a:srgbClr val="6B8F83"/>
                </a:solidFill>
                <a:latin typeface="Calibri" pitchFamily="34" charset="0"/>
                <a:ea typeface="Calibri" pitchFamily="34" charset="-122"/>
                <a:cs typeface="Calibri" pitchFamily="34" charset="-120"/>
              </a:rPr>
              <a:t>Bowlby, 1988; Gerhardt, 2004</a:t>
            </a:r>
            <a:endParaRPr lang="en-GB" sz="900" noProof="0" dirty="0"/>
          </a:p>
        </p:txBody>
      </p:sp>
      <p:sp>
        <p:nvSpPr>
          <p:cNvPr id="22" name="Shape 20"/>
          <p:cNvSpPr/>
          <p:nvPr/>
        </p:nvSpPr>
        <p:spPr>
          <a:xfrm>
            <a:off x="4709160" y="2167128"/>
            <a:ext cx="4160520" cy="128016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24" name="Text 22"/>
          <p:cNvSpPr/>
          <p:nvPr/>
        </p:nvSpPr>
        <p:spPr>
          <a:xfrm>
            <a:off x="4800600" y="2258568"/>
            <a:ext cx="329184" cy="329184"/>
          </a:xfrm>
          <a:prstGeom prst="rect">
            <a:avLst/>
          </a:prstGeom>
          <a:noFill/>
          <a:ln/>
        </p:spPr>
        <p:txBody>
          <a:bodyPr wrap="square" lIns="0" tIns="0" rIns="0" bIns="0" rtlCol="0" anchor="ctr"/>
          <a:lstStyle/>
          <a:p>
            <a:pPr marL="0" indent="0" algn="ctr">
              <a:buNone/>
            </a:pPr>
            <a:r>
              <a:rPr lang="en-GB" sz="1300" b="1" noProof="0" dirty="0">
                <a:solidFill>
                  <a:srgbClr val="FFFFFF"/>
                </a:solidFill>
                <a:latin typeface="Trebuchet MS" pitchFamily="34" charset="0"/>
                <a:ea typeface="Trebuchet MS" pitchFamily="34" charset="-122"/>
                <a:cs typeface="Trebuchet MS" pitchFamily="34" charset="-120"/>
              </a:rPr>
              <a:t>4</a:t>
            </a:r>
            <a:endParaRPr lang="en-GB" sz="1300" noProof="0" dirty="0"/>
          </a:p>
        </p:txBody>
      </p:sp>
      <p:sp>
        <p:nvSpPr>
          <p:cNvPr id="25" name="Text 23"/>
          <p:cNvSpPr/>
          <p:nvPr/>
        </p:nvSpPr>
        <p:spPr>
          <a:xfrm>
            <a:off x="5221224" y="2258568"/>
            <a:ext cx="3474720" cy="310896"/>
          </a:xfrm>
          <a:prstGeom prst="rect">
            <a:avLst/>
          </a:prstGeom>
          <a:noFill/>
          <a:ln/>
        </p:spPr>
        <p:txBody>
          <a:bodyPr wrap="square" lIns="0" tIns="0" rIns="0" bIns="0" rtlCol="0" anchor="ctr"/>
          <a:lstStyle/>
          <a:p>
            <a:pPr marL="0" indent="0">
              <a:buNone/>
            </a:pPr>
            <a:r>
              <a:rPr lang="en-GB" sz="1250" b="1" noProof="0" dirty="0">
                <a:solidFill>
                  <a:srgbClr val="50808E"/>
                </a:solidFill>
                <a:latin typeface="Trebuchet MS" pitchFamily="34" charset="0"/>
                <a:ea typeface="Trebuchet MS" pitchFamily="34" charset="-122"/>
                <a:cs typeface="Trebuchet MS" pitchFamily="34" charset="-120"/>
              </a:rPr>
              <a:t>Parental Support &amp; Displaying</a:t>
            </a:r>
            <a:endParaRPr lang="en-GB" sz="1250" noProof="0" dirty="0"/>
          </a:p>
        </p:txBody>
      </p:sp>
      <p:sp>
        <p:nvSpPr>
          <p:cNvPr id="26" name="Text 24"/>
          <p:cNvSpPr/>
          <p:nvPr/>
        </p:nvSpPr>
        <p:spPr>
          <a:xfrm>
            <a:off x="4846320" y="2624328"/>
            <a:ext cx="3886200" cy="566928"/>
          </a:xfrm>
          <a:prstGeom prst="rect">
            <a:avLst/>
          </a:prstGeom>
          <a:noFill/>
          <a:ln/>
        </p:spPr>
        <p:txBody>
          <a:bodyPr wrap="square" lIns="0" tIns="0" rIns="0" bIns="0" rtlCol="0" anchor="ctr"/>
          <a:lstStyle/>
          <a:p>
            <a:r>
              <a:rPr lang="en-GB" sz="1050" noProof="0" dirty="0"/>
              <a:t>Work with Isaac’s mother to show her how to interact warmly and step‑by‑step with Isaac. Help her wellbeing by connecting her with a Family Support Worker.</a:t>
            </a:r>
          </a:p>
        </p:txBody>
      </p:sp>
      <p:sp>
        <p:nvSpPr>
          <p:cNvPr id="27" name="Text 25"/>
          <p:cNvSpPr/>
          <p:nvPr/>
        </p:nvSpPr>
        <p:spPr>
          <a:xfrm>
            <a:off x="4846320" y="3218688"/>
            <a:ext cx="3886200" cy="201168"/>
          </a:xfrm>
          <a:prstGeom prst="rect">
            <a:avLst/>
          </a:prstGeom>
          <a:noFill/>
          <a:ln/>
        </p:spPr>
        <p:txBody>
          <a:bodyPr wrap="square" lIns="0" tIns="0" rIns="0" bIns="0" rtlCol="0" anchor="ctr"/>
          <a:lstStyle/>
          <a:p>
            <a:pPr marL="0" indent="0">
              <a:buNone/>
            </a:pPr>
            <a:r>
              <a:rPr lang="en-GB" sz="900" i="1" noProof="0" dirty="0">
                <a:solidFill>
                  <a:srgbClr val="6B8F83"/>
                </a:solidFill>
                <a:latin typeface="Calibri" pitchFamily="34" charset="0"/>
                <a:ea typeface="Calibri" pitchFamily="34" charset="-122"/>
                <a:cs typeface="Calibri" pitchFamily="34" charset="-120"/>
              </a:rPr>
              <a:t>Siraj-Blatchford, 2010; Bronfenbrenner, 1979</a:t>
            </a:r>
            <a:endParaRPr lang="en-GB" sz="900" noProof="0" dirty="0"/>
          </a:p>
        </p:txBody>
      </p:sp>
      <p:sp>
        <p:nvSpPr>
          <p:cNvPr id="28" name="Shape 26"/>
          <p:cNvSpPr/>
          <p:nvPr/>
        </p:nvSpPr>
        <p:spPr>
          <a:xfrm>
            <a:off x="274320" y="3584448"/>
            <a:ext cx="4160520" cy="128016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30" name="Text 28"/>
          <p:cNvSpPr/>
          <p:nvPr/>
        </p:nvSpPr>
        <p:spPr>
          <a:xfrm>
            <a:off x="365760" y="3675888"/>
            <a:ext cx="329184" cy="329184"/>
          </a:xfrm>
          <a:prstGeom prst="rect">
            <a:avLst/>
          </a:prstGeom>
          <a:noFill/>
          <a:ln/>
        </p:spPr>
        <p:txBody>
          <a:bodyPr wrap="square" lIns="0" tIns="0" rIns="0" bIns="0" rtlCol="0" anchor="ctr"/>
          <a:lstStyle/>
          <a:p>
            <a:pPr marL="0" indent="0" algn="ctr">
              <a:buNone/>
            </a:pPr>
            <a:endParaRPr lang="en-GB" sz="1300" noProof="0" dirty="0"/>
          </a:p>
        </p:txBody>
      </p:sp>
      <p:sp>
        <p:nvSpPr>
          <p:cNvPr id="31" name="Text 29"/>
          <p:cNvSpPr/>
          <p:nvPr/>
        </p:nvSpPr>
        <p:spPr>
          <a:xfrm>
            <a:off x="786384" y="3675888"/>
            <a:ext cx="3474720" cy="310896"/>
          </a:xfrm>
          <a:prstGeom prst="rect">
            <a:avLst/>
          </a:prstGeom>
          <a:noFill/>
          <a:ln/>
        </p:spPr>
        <p:txBody>
          <a:bodyPr wrap="square" lIns="0" tIns="0" rIns="0" bIns="0" rtlCol="0" anchor="ctr"/>
          <a:lstStyle/>
          <a:p>
            <a:r>
              <a:rPr lang="en-GB" sz="1400" b="1" noProof="0" dirty="0">
                <a:solidFill>
                  <a:schemeClr val="accent6">
                    <a:lumMod val="75000"/>
                  </a:schemeClr>
                </a:solidFill>
              </a:rPr>
              <a:t>Social play groups</a:t>
            </a:r>
            <a:endParaRPr lang="en-GB" sz="1250" b="1" noProof="0" dirty="0">
              <a:solidFill>
                <a:schemeClr val="accent6">
                  <a:lumMod val="75000"/>
                </a:schemeClr>
              </a:solidFill>
            </a:endParaRPr>
          </a:p>
        </p:txBody>
      </p:sp>
      <p:sp>
        <p:nvSpPr>
          <p:cNvPr id="32" name="Text 30"/>
          <p:cNvSpPr/>
          <p:nvPr/>
        </p:nvSpPr>
        <p:spPr>
          <a:xfrm>
            <a:off x="411480" y="4041648"/>
            <a:ext cx="3886200" cy="566928"/>
          </a:xfrm>
          <a:prstGeom prst="rect">
            <a:avLst/>
          </a:prstGeom>
          <a:noFill/>
          <a:ln/>
        </p:spPr>
        <p:txBody>
          <a:bodyPr wrap="square" lIns="0" tIns="0" rIns="0" bIns="0" rtlCol="0" anchor="ctr"/>
          <a:lstStyle/>
          <a:p>
            <a:r>
              <a:rPr lang="en-GB" sz="1050" noProof="0" dirty="0"/>
              <a:t>Playing in small, familiar groups supports teamwork and gives Isaac natural chances to learn in his </a:t>
            </a:r>
            <a:r>
              <a:rPr lang="en-GB" sz="1050" noProof="0" dirty="0" err="1"/>
              <a:t>ZPD</a:t>
            </a:r>
            <a:endParaRPr lang="en-GB" sz="1050" noProof="0" dirty="0"/>
          </a:p>
        </p:txBody>
      </p:sp>
      <p:sp>
        <p:nvSpPr>
          <p:cNvPr id="33" name="Text 31"/>
          <p:cNvSpPr/>
          <p:nvPr/>
        </p:nvSpPr>
        <p:spPr>
          <a:xfrm>
            <a:off x="411480" y="4636008"/>
            <a:ext cx="3886200" cy="201168"/>
          </a:xfrm>
          <a:prstGeom prst="rect">
            <a:avLst/>
          </a:prstGeom>
          <a:noFill/>
          <a:ln/>
        </p:spPr>
        <p:txBody>
          <a:bodyPr wrap="square" lIns="0" tIns="0" rIns="0" bIns="0" rtlCol="0" anchor="ctr"/>
          <a:lstStyle/>
          <a:p>
            <a:pPr marL="0" indent="0">
              <a:buNone/>
            </a:pPr>
            <a:r>
              <a:rPr lang="en-GB" sz="900" i="1" noProof="0" dirty="0">
                <a:solidFill>
                  <a:srgbClr val="6B8F83"/>
                </a:solidFill>
                <a:latin typeface="Calibri" pitchFamily="34" charset="0"/>
                <a:ea typeface="Calibri" pitchFamily="34" charset="-122"/>
                <a:cs typeface="Calibri" pitchFamily="34" charset="-120"/>
              </a:rPr>
              <a:t>Rogoff, 1990</a:t>
            </a:r>
            <a:endParaRPr lang="en-GB" sz="900" noProof="0" dirty="0"/>
          </a:p>
        </p:txBody>
      </p:sp>
      <p:sp>
        <p:nvSpPr>
          <p:cNvPr id="34" name="Shape 32"/>
          <p:cNvSpPr/>
          <p:nvPr/>
        </p:nvSpPr>
        <p:spPr>
          <a:xfrm>
            <a:off x="4709160" y="3584448"/>
            <a:ext cx="4160520" cy="128016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36" name="Text 34"/>
          <p:cNvSpPr/>
          <p:nvPr/>
        </p:nvSpPr>
        <p:spPr>
          <a:xfrm>
            <a:off x="4800600" y="3675888"/>
            <a:ext cx="329184" cy="329184"/>
          </a:xfrm>
          <a:prstGeom prst="rect">
            <a:avLst/>
          </a:prstGeom>
          <a:noFill/>
          <a:ln/>
        </p:spPr>
        <p:txBody>
          <a:bodyPr wrap="square" lIns="0" tIns="0" rIns="0" bIns="0" rtlCol="0" anchor="ctr"/>
          <a:lstStyle/>
          <a:p>
            <a:pPr marL="0" indent="0" algn="ctr">
              <a:buNone/>
            </a:pPr>
            <a:endParaRPr lang="en-GB" sz="1300" noProof="0" dirty="0"/>
          </a:p>
        </p:txBody>
      </p:sp>
      <p:sp>
        <p:nvSpPr>
          <p:cNvPr id="37" name="Text 35"/>
          <p:cNvSpPr/>
          <p:nvPr/>
        </p:nvSpPr>
        <p:spPr>
          <a:xfrm>
            <a:off x="5221224" y="3675888"/>
            <a:ext cx="3474720" cy="310896"/>
          </a:xfrm>
          <a:prstGeom prst="rect">
            <a:avLst/>
          </a:prstGeom>
          <a:noFill/>
          <a:ln/>
        </p:spPr>
        <p:txBody>
          <a:bodyPr wrap="square" lIns="0" tIns="0" rIns="0" bIns="0" rtlCol="0" anchor="ctr"/>
          <a:lstStyle/>
          <a:p>
            <a:pPr marL="0" indent="0">
              <a:buNone/>
            </a:pPr>
            <a:r>
              <a:rPr lang="en-GB" sz="1250" b="1" noProof="0" dirty="0">
                <a:solidFill>
                  <a:srgbClr val="50808E"/>
                </a:solidFill>
                <a:latin typeface="Trebuchet MS" pitchFamily="34" charset="0"/>
                <a:ea typeface="Trebuchet MS" pitchFamily="34" charset="-122"/>
                <a:cs typeface="Trebuchet MS" pitchFamily="34" charset="-120"/>
              </a:rPr>
              <a:t>Multi-Agency Collaboration</a:t>
            </a:r>
            <a:endParaRPr lang="en-GB" sz="1250" noProof="0" dirty="0"/>
          </a:p>
        </p:txBody>
      </p:sp>
      <p:sp>
        <p:nvSpPr>
          <p:cNvPr id="38" name="Text 36"/>
          <p:cNvSpPr/>
          <p:nvPr/>
        </p:nvSpPr>
        <p:spPr>
          <a:xfrm>
            <a:off x="4892040" y="4110228"/>
            <a:ext cx="3886200" cy="566928"/>
          </a:xfrm>
          <a:prstGeom prst="rect">
            <a:avLst/>
          </a:prstGeom>
          <a:noFill/>
          <a:ln/>
        </p:spPr>
        <p:txBody>
          <a:bodyPr wrap="square" lIns="0" tIns="0" rIns="0" bIns="0" rtlCol="0" anchor="ctr"/>
          <a:lstStyle/>
          <a:p>
            <a:r>
              <a:rPr lang="en-GB" sz="1050" noProof="0" dirty="0"/>
              <a:t>Work with Speech and Language Therapy, Health Visitors, and Child and Adolescent Mental Health Services (CAMHS) when needed. Share developmental observations with other professionals to provide coordinated support for Isaac</a:t>
            </a:r>
          </a:p>
          <a:p>
            <a:pPr marL="0" indent="0">
              <a:buNone/>
            </a:pPr>
            <a:endParaRPr lang="en-GB" sz="1050" noProof="0" dirty="0"/>
          </a:p>
        </p:txBody>
      </p:sp>
      <p:sp>
        <p:nvSpPr>
          <p:cNvPr id="39" name="Text 37"/>
          <p:cNvSpPr/>
          <p:nvPr/>
        </p:nvSpPr>
        <p:spPr>
          <a:xfrm>
            <a:off x="4846320" y="4636008"/>
            <a:ext cx="3886200" cy="201168"/>
          </a:xfrm>
          <a:prstGeom prst="rect">
            <a:avLst/>
          </a:prstGeom>
          <a:noFill/>
          <a:ln/>
        </p:spPr>
        <p:txBody>
          <a:bodyPr wrap="square" lIns="0" tIns="0" rIns="0" bIns="0" rtlCol="0" anchor="ctr"/>
          <a:lstStyle/>
          <a:p>
            <a:pPr marL="0" indent="0">
              <a:buNone/>
            </a:pPr>
            <a:r>
              <a:rPr lang="en-GB" sz="900" i="1" noProof="0" dirty="0">
                <a:solidFill>
                  <a:srgbClr val="6B8F83"/>
                </a:solidFill>
                <a:latin typeface="Calibri" pitchFamily="34" charset="0"/>
                <a:ea typeface="Calibri" pitchFamily="34" charset="-122"/>
                <a:cs typeface="Calibri" pitchFamily="34" charset="-120"/>
              </a:rPr>
              <a:t>DfE, 2021 (</a:t>
            </a:r>
            <a:r>
              <a:rPr lang="en-GB" sz="900" i="1" noProof="0" dirty="0" err="1">
                <a:solidFill>
                  <a:srgbClr val="6B8F83"/>
                </a:solidFill>
                <a:latin typeface="Calibri" pitchFamily="34" charset="0"/>
                <a:ea typeface="Calibri" pitchFamily="34" charset="-122"/>
                <a:cs typeface="Calibri" pitchFamily="34" charset="-120"/>
              </a:rPr>
              <a:t>EYFS</a:t>
            </a:r>
            <a:r>
              <a:rPr lang="en-GB" sz="900" i="1" noProof="0" dirty="0">
                <a:solidFill>
                  <a:srgbClr val="6B8F83"/>
                </a:solidFill>
                <a:latin typeface="Calibri" pitchFamily="34" charset="0"/>
                <a:ea typeface="Calibri" pitchFamily="34" charset="-122"/>
                <a:cs typeface="Calibri" pitchFamily="34" charset="-120"/>
              </a:rPr>
              <a:t> Framework)</a:t>
            </a:r>
            <a:endParaRPr lang="en-GB" sz="900" noProof="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000" b="1" noProof="0" dirty="0">
                <a:solidFill>
                  <a:srgbClr val="FFFFFF"/>
                </a:solidFill>
                <a:latin typeface="Trebuchet MS" pitchFamily="34" charset="0"/>
                <a:ea typeface="Trebuchet MS" pitchFamily="34" charset="-122"/>
                <a:cs typeface="Trebuchet MS" pitchFamily="34" charset="-120"/>
              </a:rPr>
              <a:t>Critical Evaluation of Vygotsky's Sociocultural Theory</a:t>
            </a:r>
            <a:endParaRPr lang="en-GB" sz="2000" noProof="0" dirty="0"/>
          </a:p>
        </p:txBody>
      </p:sp>
      <p:sp>
        <p:nvSpPr>
          <p:cNvPr id="4" name="Shape 2"/>
          <p:cNvSpPr/>
          <p:nvPr/>
        </p:nvSpPr>
        <p:spPr>
          <a:xfrm>
            <a:off x="274320" y="749808"/>
            <a:ext cx="4023360" cy="201168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5" name="Shape 3"/>
          <p:cNvSpPr/>
          <p:nvPr/>
        </p:nvSpPr>
        <p:spPr>
          <a:xfrm>
            <a:off x="274320" y="749808"/>
            <a:ext cx="4023360" cy="365760"/>
          </a:xfrm>
          <a:prstGeom prst="rect">
            <a:avLst/>
          </a:prstGeom>
          <a:solidFill>
            <a:srgbClr val="69A297"/>
          </a:solidFill>
          <a:ln w="12700">
            <a:solidFill>
              <a:srgbClr val="69A297"/>
            </a:solidFill>
            <a:prstDash val="solid"/>
          </a:ln>
        </p:spPr>
        <p:txBody>
          <a:bodyPr/>
          <a:lstStyle/>
          <a:p>
            <a:endParaRPr lang="en-GB" noProof="0" dirty="0"/>
          </a:p>
        </p:txBody>
      </p:sp>
      <p:sp>
        <p:nvSpPr>
          <p:cNvPr id="6" name="Text 4"/>
          <p:cNvSpPr/>
          <p:nvPr/>
        </p:nvSpPr>
        <p:spPr>
          <a:xfrm>
            <a:off x="365760" y="768096"/>
            <a:ext cx="3840480" cy="310896"/>
          </a:xfrm>
          <a:prstGeom prst="rect">
            <a:avLst/>
          </a:prstGeom>
          <a:noFill/>
          <a:ln/>
        </p:spPr>
        <p:txBody>
          <a:bodyPr wrap="square" lIns="0" tIns="0" rIns="0" bIns="0" rtlCol="0" anchor="ctr"/>
          <a:lstStyle/>
          <a:p>
            <a:r>
              <a:rPr lang="en-GB" sz="1300" b="1" noProof="0" dirty="0">
                <a:solidFill>
                  <a:srgbClr val="FFFFFF"/>
                </a:solidFill>
                <a:latin typeface="Trebuchet MS" pitchFamily="34" charset="0"/>
                <a:ea typeface="Trebuchet MS" pitchFamily="34" charset="-122"/>
                <a:cs typeface="Trebuchet MS" pitchFamily="34" charset="-120"/>
              </a:rPr>
              <a:t>  ADVANTAGES</a:t>
            </a:r>
            <a:endParaRPr lang="en-GB" sz="1300" noProof="0" dirty="0"/>
          </a:p>
        </p:txBody>
      </p:sp>
      <p:sp>
        <p:nvSpPr>
          <p:cNvPr id="7" name="Text 5"/>
          <p:cNvSpPr/>
          <p:nvPr/>
        </p:nvSpPr>
        <p:spPr>
          <a:xfrm>
            <a:off x="365760" y="1170432"/>
            <a:ext cx="3794760" cy="1508760"/>
          </a:xfrm>
          <a:prstGeom prst="rect">
            <a:avLst/>
          </a:prstGeom>
          <a:noFill/>
          <a:ln/>
        </p:spPr>
        <p:txBody>
          <a:bodyPr wrap="square" lIns="0" tIns="0" rIns="0" bIns="0" rtlCol="0" anchor="ctr"/>
          <a:lstStyle/>
          <a:p>
            <a:r>
              <a:rPr lang="en-GB" sz="1100" noProof="0" dirty="0">
                <a:solidFill>
                  <a:srgbClr val="1A2E26"/>
                </a:solidFill>
                <a:latin typeface="Calibri" pitchFamily="34" charset="0"/>
                <a:ea typeface="Calibri" pitchFamily="34" charset="-122"/>
                <a:cs typeface="Calibri" pitchFamily="34" charset="-120"/>
              </a:rPr>
              <a:t>• </a:t>
            </a:r>
            <a:r>
              <a:rPr lang="en-GB" sz="1100" b="1" noProof="0" dirty="0"/>
              <a:t>Useful in practice</a:t>
            </a:r>
            <a:r>
              <a:rPr lang="en-GB" sz="1100" noProof="0" dirty="0"/>
              <a:t> helps practitioners plan activities and support children's learning.</a:t>
            </a:r>
            <a:r>
              <a:rPr lang="en-GB" sz="1100" noProof="0" dirty="0">
                <a:solidFill>
                  <a:srgbClr val="1A2E26"/>
                </a:solidFill>
                <a:latin typeface="Calibri" pitchFamily="34" charset="0"/>
                <a:ea typeface="Calibri" pitchFamily="34" charset="-122"/>
                <a:cs typeface="Calibri" pitchFamily="34" charset="-120"/>
              </a:rPr>
              <a:t>
• </a:t>
            </a:r>
            <a:r>
              <a:rPr lang="en-GB" sz="1100" b="1" noProof="0" dirty="0"/>
              <a:t>Respects diversity</a:t>
            </a:r>
            <a:r>
              <a:rPr lang="en-GB" sz="1100" noProof="0" dirty="0"/>
              <a:t> recognizes that children learn through different cultural experiences and tools.</a:t>
            </a:r>
            <a:r>
              <a:rPr lang="en-GB" sz="1100" noProof="0" dirty="0">
                <a:solidFill>
                  <a:srgbClr val="1A2E26"/>
                </a:solidFill>
                <a:latin typeface="Calibri" pitchFamily="34" charset="0"/>
                <a:ea typeface="Calibri" pitchFamily="34" charset="-122"/>
                <a:cs typeface="Calibri" pitchFamily="34" charset="-120"/>
              </a:rPr>
              <a:t>
• </a:t>
            </a:r>
            <a:r>
              <a:rPr lang="en-GB" sz="1100" b="1" noProof="0" dirty="0"/>
              <a:t>Holistic approach</a:t>
            </a:r>
            <a:r>
              <a:rPr lang="en-GB" sz="1100" noProof="0" dirty="0"/>
              <a:t> considers cognitive, social, and emotional development together.</a:t>
            </a:r>
            <a:r>
              <a:rPr lang="en-GB" sz="1100" noProof="0" dirty="0">
                <a:solidFill>
                  <a:srgbClr val="1A2E26"/>
                </a:solidFill>
                <a:latin typeface="Calibri" pitchFamily="34" charset="0"/>
                <a:ea typeface="Calibri" pitchFamily="34" charset="-122"/>
                <a:cs typeface="Calibri" pitchFamily="34" charset="-120"/>
              </a:rPr>
              <a:t>
• </a:t>
            </a:r>
            <a:r>
              <a:rPr lang="en-GB" sz="1100" b="1" noProof="0" dirty="0"/>
              <a:t>Supported by research</a:t>
            </a:r>
            <a:r>
              <a:rPr lang="en-GB" sz="1100" noProof="0" dirty="0"/>
              <a:t> — evidence shows that social interaction plays an important role in learning (Daniels, 2016; Rogoff, 1990).</a:t>
            </a:r>
          </a:p>
        </p:txBody>
      </p:sp>
      <p:sp>
        <p:nvSpPr>
          <p:cNvPr id="8" name="Shape 6"/>
          <p:cNvSpPr/>
          <p:nvPr/>
        </p:nvSpPr>
        <p:spPr>
          <a:xfrm>
            <a:off x="4846320" y="749808"/>
            <a:ext cx="4023360" cy="2011680"/>
          </a:xfrm>
          <a:prstGeom prst="rect">
            <a:avLst/>
          </a:prstGeom>
          <a:solidFill>
            <a:srgbClr val="FFFFFF"/>
          </a:solidFill>
          <a:ln w="12700">
            <a:solidFill>
              <a:srgbClr val="C8DED5"/>
            </a:solidFill>
            <a:prstDash val="solid"/>
          </a:ln>
          <a:effectLst>
            <a:outerShdw blurRad="63500" dist="25400" dir="8100000" algn="bl" rotWithShape="0">
              <a:srgbClr val="000000">
                <a:alpha val="12000"/>
              </a:srgbClr>
            </a:outerShdw>
          </a:effectLst>
        </p:spPr>
        <p:txBody>
          <a:bodyPr/>
          <a:lstStyle/>
          <a:p>
            <a:endParaRPr lang="en-GB" noProof="0" dirty="0"/>
          </a:p>
        </p:txBody>
      </p:sp>
      <p:sp>
        <p:nvSpPr>
          <p:cNvPr id="9" name="Shape 7"/>
          <p:cNvSpPr/>
          <p:nvPr/>
        </p:nvSpPr>
        <p:spPr>
          <a:xfrm>
            <a:off x="4846320" y="749808"/>
            <a:ext cx="4023360" cy="365760"/>
          </a:xfrm>
          <a:prstGeom prst="rect">
            <a:avLst/>
          </a:prstGeom>
          <a:solidFill>
            <a:srgbClr val="C0392B"/>
          </a:solidFill>
          <a:ln w="12700">
            <a:solidFill>
              <a:srgbClr val="C0392B"/>
            </a:solidFill>
            <a:prstDash val="solid"/>
          </a:ln>
        </p:spPr>
        <p:txBody>
          <a:bodyPr/>
          <a:lstStyle/>
          <a:p>
            <a:endParaRPr lang="en-GB" noProof="0" dirty="0"/>
          </a:p>
        </p:txBody>
      </p:sp>
      <p:sp>
        <p:nvSpPr>
          <p:cNvPr id="10" name="Text 8"/>
          <p:cNvSpPr/>
          <p:nvPr/>
        </p:nvSpPr>
        <p:spPr>
          <a:xfrm>
            <a:off x="4937760" y="768096"/>
            <a:ext cx="3840480" cy="310896"/>
          </a:xfrm>
          <a:prstGeom prst="rect">
            <a:avLst/>
          </a:prstGeom>
          <a:noFill/>
          <a:ln/>
        </p:spPr>
        <p:txBody>
          <a:bodyPr wrap="square" lIns="0" tIns="0" rIns="0" bIns="0" rtlCol="0" anchor="ctr"/>
          <a:lstStyle/>
          <a:p>
            <a:r>
              <a:rPr lang="en-GB" sz="1300" b="1" noProof="0" dirty="0">
                <a:solidFill>
                  <a:srgbClr val="FFFFFF"/>
                </a:solidFill>
                <a:latin typeface="Trebuchet MS" pitchFamily="34" charset="0"/>
                <a:ea typeface="Trebuchet MS" pitchFamily="34" charset="-122"/>
                <a:cs typeface="Trebuchet MS" pitchFamily="34" charset="-120"/>
              </a:rPr>
              <a:t> </a:t>
            </a:r>
            <a:r>
              <a:rPr lang="en-GB" sz="1400" noProof="0" dirty="0"/>
              <a:t>WEAKNESSES</a:t>
            </a:r>
            <a:endParaRPr lang="en-GB" sz="1300" noProof="0" dirty="0"/>
          </a:p>
        </p:txBody>
      </p:sp>
      <p:sp>
        <p:nvSpPr>
          <p:cNvPr id="11" name="Text 9"/>
          <p:cNvSpPr/>
          <p:nvPr/>
        </p:nvSpPr>
        <p:spPr>
          <a:xfrm>
            <a:off x="4937760" y="1170432"/>
            <a:ext cx="3794760" cy="1508760"/>
          </a:xfrm>
          <a:prstGeom prst="rect">
            <a:avLst/>
          </a:prstGeom>
          <a:noFill/>
          <a:ln/>
        </p:spPr>
        <p:txBody>
          <a:bodyPr wrap="square" lIns="0" tIns="0" rIns="0" bIns="0" rtlCol="0" anchor="ctr"/>
          <a:lstStyle/>
          <a:p>
            <a:r>
              <a:rPr lang="en-GB" sz="1100" noProof="0" dirty="0">
                <a:solidFill>
                  <a:srgbClr val="1A2E26"/>
                </a:solidFill>
                <a:latin typeface="Calibri" pitchFamily="34" charset="0"/>
                <a:ea typeface="Calibri" pitchFamily="34" charset="-122"/>
                <a:cs typeface="Calibri" pitchFamily="34" charset="-120"/>
              </a:rPr>
              <a:t>• </a:t>
            </a:r>
            <a:r>
              <a:rPr lang="en-GB" sz="1100" b="1" noProof="0" dirty="0"/>
              <a:t>Pays less attention to biology</a:t>
            </a:r>
            <a:r>
              <a:rPr lang="en-GB" sz="1100" noProof="0" dirty="0"/>
              <a:t> — does not fully explain the role of genes and natural development.</a:t>
            </a:r>
            <a:r>
              <a:rPr lang="en-GB" sz="1100" noProof="0" dirty="0">
                <a:solidFill>
                  <a:srgbClr val="1A2E26"/>
                </a:solidFill>
                <a:latin typeface="Calibri" pitchFamily="34" charset="0"/>
                <a:ea typeface="Calibri" pitchFamily="34" charset="-122"/>
                <a:cs typeface="Calibri" pitchFamily="34" charset="-120"/>
              </a:rPr>
              <a:t>
• </a:t>
            </a:r>
            <a:r>
              <a:rPr lang="en-GB" sz="1100" b="1" noProof="0" dirty="0" err="1"/>
              <a:t>ZPD</a:t>
            </a:r>
            <a:r>
              <a:rPr lang="en-GB" sz="1100" b="1" noProof="0" dirty="0"/>
              <a:t> is hard to measure</a:t>
            </a:r>
            <a:r>
              <a:rPr lang="en-GB" sz="1100" noProof="0" dirty="0"/>
              <a:t> — it can be difficult to identify a child's exact Zone of Proximal Development.</a:t>
            </a:r>
            <a:r>
              <a:rPr lang="en-GB" sz="1100" noProof="0" dirty="0">
                <a:solidFill>
                  <a:srgbClr val="1A2E26"/>
                </a:solidFill>
                <a:latin typeface="Calibri" pitchFamily="34" charset="0"/>
                <a:ea typeface="Calibri" pitchFamily="34" charset="-122"/>
                <a:cs typeface="Calibri" pitchFamily="34" charset="-120"/>
              </a:rPr>
              <a:t>
• </a:t>
            </a:r>
            <a:r>
              <a:rPr lang="en-GB" sz="1100" b="1" noProof="0" dirty="0"/>
              <a:t>Cultural differences</a:t>
            </a:r>
            <a:r>
              <a:rPr lang="en-GB" sz="1100" noProof="0" dirty="0"/>
              <a:t> — the theory was developed in the Soviet Union, so some ideas may not apply equally to all cultures</a:t>
            </a:r>
            <a:r>
              <a:rPr lang="en-GB" sz="1100" noProof="0" dirty="0">
                <a:solidFill>
                  <a:srgbClr val="1A2E26"/>
                </a:solidFill>
                <a:latin typeface="Calibri" pitchFamily="34" charset="0"/>
                <a:ea typeface="Calibri" pitchFamily="34" charset="-122"/>
                <a:cs typeface="Calibri" pitchFamily="34" charset="-120"/>
              </a:rPr>
              <a:t>
• </a:t>
            </a:r>
            <a:r>
              <a:rPr lang="en-GB" sz="1100" b="1" noProof="0" dirty="0"/>
              <a:t>Limited focus on emotions and attachment</a:t>
            </a:r>
            <a:r>
              <a:rPr lang="en-GB" sz="1100" noProof="0" dirty="0"/>
              <a:t> — it explains learning well but gives less attention to emotional relationships (Daniels, 2016).</a:t>
            </a:r>
          </a:p>
        </p:txBody>
      </p:sp>
      <p:sp>
        <p:nvSpPr>
          <p:cNvPr id="12" name="Shape 10"/>
          <p:cNvSpPr/>
          <p:nvPr/>
        </p:nvSpPr>
        <p:spPr>
          <a:xfrm>
            <a:off x="274320" y="2880360"/>
            <a:ext cx="8595360" cy="987552"/>
          </a:xfrm>
          <a:prstGeom prst="rect">
            <a:avLst/>
          </a:prstGeom>
          <a:solidFill>
            <a:srgbClr val="EEF4F1"/>
          </a:solidFill>
          <a:ln w="12700">
            <a:solidFill>
              <a:srgbClr val="C8DED5"/>
            </a:solidFill>
            <a:prstDash val="solid"/>
          </a:ln>
        </p:spPr>
        <p:txBody>
          <a:bodyPr/>
          <a:lstStyle/>
          <a:p>
            <a:endParaRPr lang="en-GB" noProof="0" dirty="0"/>
          </a:p>
        </p:txBody>
      </p:sp>
      <p:sp>
        <p:nvSpPr>
          <p:cNvPr id="13" name="Text 11"/>
          <p:cNvSpPr/>
          <p:nvPr/>
        </p:nvSpPr>
        <p:spPr>
          <a:xfrm>
            <a:off x="411480" y="2907792"/>
            <a:ext cx="8229600" cy="274320"/>
          </a:xfrm>
          <a:prstGeom prst="rect">
            <a:avLst/>
          </a:prstGeom>
          <a:noFill/>
          <a:ln/>
        </p:spPr>
        <p:txBody>
          <a:bodyPr wrap="square" lIns="0" tIns="0" rIns="0" bIns="0" rtlCol="0" anchor="ctr"/>
          <a:lstStyle/>
          <a:p>
            <a:pPr marL="0" indent="0">
              <a:buNone/>
            </a:pPr>
            <a:r>
              <a:rPr lang="en-GB" sz="1250" b="1" noProof="0" dirty="0">
                <a:solidFill>
                  <a:srgbClr val="50808E"/>
                </a:solidFill>
                <a:latin typeface="Trebuchet MS" pitchFamily="34" charset="0"/>
                <a:ea typeface="Trebuchet MS" pitchFamily="34" charset="-122"/>
                <a:cs typeface="Trebuchet MS" pitchFamily="34" charset="-120"/>
              </a:rPr>
              <a:t>Cultural &amp; Contextual Considerations for London's Diverse Communities</a:t>
            </a:r>
            <a:endParaRPr lang="en-GB" sz="1250" noProof="0" dirty="0"/>
          </a:p>
        </p:txBody>
      </p:sp>
      <p:sp>
        <p:nvSpPr>
          <p:cNvPr id="14" name="Text 12"/>
          <p:cNvSpPr/>
          <p:nvPr/>
        </p:nvSpPr>
        <p:spPr>
          <a:xfrm>
            <a:off x="411480" y="3182112"/>
            <a:ext cx="8229600" cy="640080"/>
          </a:xfrm>
          <a:prstGeom prst="rect">
            <a:avLst/>
          </a:prstGeom>
          <a:noFill/>
          <a:ln/>
        </p:spPr>
        <p:txBody>
          <a:bodyPr wrap="square" lIns="0" tIns="0" rIns="0" bIns="0" rtlCol="0" anchor="ctr"/>
          <a:lstStyle/>
          <a:p>
            <a:r>
              <a:rPr lang="en-GB" sz="1050" noProof="0" dirty="0"/>
              <a:t>Isaac's family has moved home and may have a different cultural background. Vygotsky's theory recognises that children learn through their family's language, culture, and experiences. Practitioners should respect Isaac's culture by using his home language where possible, including familiar stories, and involving family and community members in his learning (Rogoff, 1990; Siraj-Blatchford, 2010).</a:t>
            </a:r>
          </a:p>
        </p:txBody>
      </p:sp>
      <p:sp>
        <p:nvSpPr>
          <p:cNvPr id="15" name="Shape 13"/>
          <p:cNvSpPr/>
          <p:nvPr/>
        </p:nvSpPr>
        <p:spPr>
          <a:xfrm>
            <a:off x="274320" y="3986784"/>
            <a:ext cx="8595360" cy="987552"/>
          </a:xfrm>
          <a:prstGeom prst="rect">
            <a:avLst/>
          </a:prstGeom>
          <a:solidFill>
            <a:srgbClr val="2D4A3E"/>
          </a:solidFill>
          <a:ln w="12700">
            <a:solidFill>
              <a:srgbClr val="2D4A3E"/>
            </a:solidFill>
            <a:prstDash val="solid"/>
          </a:ln>
        </p:spPr>
        <p:txBody>
          <a:bodyPr/>
          <a:lstStyle/>
          <a:p>
            <a:endParaRPr lang="en-GB" noProof="0" dirty="0"/>
          </a:p>
        </p:txBody>
      </p:sp>
      <p:sp>
        <p:nvSpPr>
          <p:cNvPr id="16" name="Text 14"/>
          <p:cNvSpPr/>
          <p:nvPr/>
        </p:nvSpPr>
        <p:spPr>
          <a:xfrm>
            <a:off x="457200" y="4023360"/>
            <a:ext cx="8229600" cy="896112"/>
          </a:xfrm>
          <a:prstGeom prst="rect">
            <a:avLst/>
          </a:prstGeom>
          <a:noFill/>
          <a:ln/>
        </p:spPr>
        <p:txBody>
          <a:bodyPr wrap="square" lIns="0" tIns="0" rIns="0" bIns="0" rtlCol="0" anchor="ctr"/>
          <a:lstStyle/>
          <a:p>
            <a:pPr algn="ctr"/>
            <a:r>
              <a:rPr lang="en-GB" sz="1100" i="1" noProof="0" dirty="0">
                <a:solidFill>
                  <a:schemeClr val="bg1"/>
                </a:solidFill>
              </a:rPr>
              <a:t>Despite its limitations, Vygotsky's theory remains highly relevant in early years practice. It emphasizes that children learn through support and interaction with others, making it particularly useful for supporting Isaac's development (Daniels, 2016).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4F8F6"/>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D4A3E"/>
          </a:solidFill>
          <a:ln w="12700">
            <a:solidFill>
              <a:srgbClr val="2D4A3E"/>
            </a:solidFill>
            <a:prstDash val="solid"/>
          </a:ln>
        </p:spPr>
        <p:txBody>
          <a:bodyPr/>
          <a:lstStyle/>
          <a:p>
            <a:endParaRPr lang="en-GB" noProof="0" dirty="0"/>
          </a:p>
        </p:txBody>
      </p:sp>
      <p:sp>
        <p:nvSpPr>
          <p:cNvPr id="3" name="Text 1"/>
          <p:cNvSpPr/>
          <p:nvPr/>
        </p:nvSpPr>
        <p:spPr>
          <a:xfrm>
            <a:off x="365760" y="73152"/>
            <a:ext cx="8412480" cy="493776"/>
          </a:xfrm>
          <a:prstGeom prst="rect">
            <a:avLst/>
          </a:prstGeom>
          <a:noFill/>
          <a:ln/>
        </p:spPr>
        <p:txBody>
          <a:bodyPr wrap="square" lIns="0" tIns="0" rIns="0" bIns="0" rtlCol="0" anchor="ctr"/>
          <a:lstStyle/>
          <a:p>
            <a:pPr marL="0" indent="0">
              <a:buNone/>
            </a:pPr>
            <a:r>
              <a:rPr lang="en-GB" sz="2200" b="1" noProof="0" dirty="0">
                <a:solidFill>
                  <a:srgbClr val="FFFFFF"/>
                </a:solidFill>
                <a:latin typeface="Trebuchet MS" pitchFamily="34" charset="0"/>
                <a:ea typeface="Trebuchet MS" pitchFamily="34" charset="-122"/>
                <a:cs typeface="Trebuchet MS" pitchFamily="34" charset="-120"/>
              </a:rPr>
              <a:t>References</a:t>
            </a:r>
            <a:endParaRPr lang="en-GB" sz="2200" noProof="0" dirty="0"/>
          </a:p>
        </p:txBody>
      </p:sp>
      <p:sp>
        <p:nvSpPr>
          <p:cNvPr id="5" name="Text 3"/>
          <p:cNvSpPr/>
          <p:nvPr/>
        </p:nvSpPr>
        <p:spPr>
          <a:xfrm>
            <a:off x="457200" y="731520"/>
            <a:ext cx="8229600" cy="219456"/>
          </a:xfrm>
          <a:prstGeom prst="rect">
            <a:avLst/>
          </a:prstGeom>
          <a:noFill/>
          <a:ln/>
        </p:spPr>
        <p:txBody>
          <a:bodyPr wrap="square" lIns="0" tIns="0" rIns="0" bIns="0" rtlCol="0" anchor="ctr"/>
          <a:lstStyle/>
          <a:p>
            <a:pPr marL="0" indent="0">
              <a:buNone/>
            </a:pPr>
            <a:endParaRPr lang="en-GB" sz="1050" noProof="0" dirty="0"/>
          </a:p>
        </p:txBody>
      </p:sp>
      <p:sp>
        <p:nvSpPr>
          <p:cNvPr id="6" name="Shape 4"/>
          <p:cNvSpPr/>
          <p:nvPr/>
        </p:nvSpPr>
        <p:spPr>
          <a:xfrm>
            <a:off x="274320" y="1024128"/>
            <a:ext cx="8595360" cy="265176"/>
          </a:xfrm>
          <a:prstGeom prst="rect">
            <a:avLst/>
          </a:prstGeom>
          <a:solidFill>
            <a:srgbClr val="EEF4F1"/>
          </a:solidFill>
          <a:ln w="12700">
            <a:solidFill>
              <a:srgbClr val="D0E4DC"/>
            </a:solidFill>
            <a:prstDash val="solid"/>
          </a:ln>
        </p:spPr>
        <p:txBody>
          <a:bodyPr/>
          <a:lstStyle/>
          <a:p>
            <a:endParaRPr lang="en-GB" noProof="0" dirty="0"/>
          </a:p>
        </p:txBody>
      </p:sp>
      <p:sp>
        <p:nvSpPr>
          <p:cNvPr id="7" name="Text 5"/>
          <p:cNvSpPr/>
          <p:nvPr/>
        </p:nvSpPr>
        <p:spPr>
          <a:xfrm>
            <a:off x="365760" y="1042416"/>
            <a:ext cx="8412480" cy="228600"/>
          </a:xfrm>
          <a:prstGeom prst="rect">
            <a:avLst/>
          </a:prstGeom>
          <a:noFill/>
          <a:ln/>
        </p:spPr>
        <p:txBody>
          <a:bodyPr wrap="square" lIns="0" tIns="0" rIns="0" bIns="0" rtlCol="0" anchor="ctr"/>
          <a:lstStyle/>
          <a:p>
            <a:r>
              <a:rPr lang="en-GB" sz="900" dirty="0"/>
              <a:t>Bowlby, J. (1988) </a:t>
            </a:r>
            <a:r>
              <a:rPr lang="en-GB" sz="900" i="1" dirty="0"/>
              <a:t>A Secure Base: Parent-Child Attachment and Healthy Human Development.</a:t>
            </a:r>
            <a:r>
              <a:rPr lang="en-GB" sz="900" dirty="0"/>
              <a:t> London: Basic Books.</a:t>
            </a:r>
            <a:endParaRPr lang="en-GB" sz="900" noProof="0" dirty="0"/>
          </a:p>
        </p:txBody>
      </p:sp>
      <p:sp>
        <p:nvSpPr>
          <p:cNvPr id="8" name="Shape 6"/>
          <p:cNvSpPr/>
          <p:nvPr/>
        </p:nvSpPr>
        <p:spPr>
          <a:xfrm>
            <a:off x="274320" y="1307592"/>
            <a:ext cx="8595360" cy="265176"/>
          </a:xfrm>
          <a:prstGeom prst="rect">
            <a:avLst/>
          </a:prstGeom>
          <a:solidFill>
            <a:srgbClr val="FFFFFF"/>
          </a:solidFill>
          <a:ln w="12700">
            <a:solidFill>
              <a:srgbClr val="D0E4DC"/>
            </a:solidFill>
            <a:prstDash val="solid"/>
          </a:ln>
        </p:spPr>
        <p:txBody>
          <a:bodyPr/>
          <a:lstStyle/>
          <a:p>
            <a:endParaRPr lang="en-GB" noProof="0" dirty="0"/>
          </a:p>
        </p:txBody>
      </p:sp>
      <p:sp>
        <p:nvSpPr>
          <p:cNvPr id="9" name="Text 7"/>
          <p:cNvSpPr/>
          <p:nvPr/>
        </p:nvSpPr>
        <p:spPr>
          <a:xfrm>
            <a:off x="365760" y="1325880"/>
            <a:ext cx="8412480" cy="228600"/>
          </a:xfrm>
          <a:prstGeom prst="rect">
            <a:avLst/>
          </a:prstGeom>
          <a:noFill/>
          <a:ln/>
        </p:spPr>
        <p:txBody>
          <a:bodyPr wrap="square" lIns="0" tIns="0" rIns="0" bIns="0" rtlCol="0" anchor="ctr"/>
          <a:lstStyle/>
          <a:p>
            <a:r>
              <a:rPr lang="en-GB" sz="900" dirty="0"/>
              <a:t>Bronfenbrenner, U. (1979) </a:t>
            </a:r>
            <a:r>
              <a:rPr lang="en-GB" sz="900" i="1" dirty="0"/>
              <a:t>The Ecology of Human Development: Experiments by Nature and Design.</a:t>
            </a:r>
            <a:r>
              <a:rPr lang="en-GB" sz="900" dirty="0"/>
              <a:t> Cambridge, MA: Harvard University Press.</a:t>
            </a:r>
            <a:endParaRPr lang="en-GB" sz="900" noProof="0" dirty="0"/>
          </a:p>
        </p:txBody>
      </p:sp>
      <p:sp>
        <p:nvSpPr>
          <p:cNvPr id="10" name="Shape 8"/>
          <p:cNvSpPr/>
          <p:nvPr/>
        </p:nvSpPr>
        <p:spPr>
          <a:xfrm>
            <a:off x="274320" y="1591056"/>
            <a:ext cx="8595360" cy="265176"/>
          </a:xfrm>
          <a:prstGeom prst="rect">
            <a:avLst/>
          </a:prstGeom>
          <a:solidFill>
            <a:srgbClr val="EEF4F1"/>
          </a:solidFill>
          <a:ln w="12700">
            <a:solidFill>
              <a:srgbClr val="D0E4DC"/>
            </a:solidFill>
            <a:prstDash val="solid"/>
          </a:ln>
        </p:spPr>
        <p:txBody>
          <a:bodyPr/>
          <a:lstStyle/>
          <a:p>
            <a:endParaRPr lang="en-GB" noProof="0" dirty="0"/>
          </a:p>
        </p:txBody>
      </p:sp>
      <p:sp>
        <p:nvSpPr>
          <p:cNvPr id="11" name="Text 9"/>
          <p:cNvSpPr/>
          <p:nvPr/>
        </p:nvSpPr>
        <p:spPr>
          <a:xfrm>
            <a:off x="365760" y="1609344"/>
            <a:ext cx="8412480" cy="228600"/>
          </a:xfrm>
          <a:prstGeom prst="rect">
            <a:avLst/>
          </a:prstGeom>
          <a:noFill/>
          <a:ln/>
        </p:spPr>
        <p:txBody>
          <a:bodyPr wrap="square" lIns="0" tIns="0" rIns="0" bIns="0" rtlCol="0" anchor="ctr"/>
          <a:lstStyle/>
          <a:p>
            <a:r>
              <a:rPr lang="en-GB" sz="900" dirty="0"/>
              <a:t>Daniels, H. (2016) </a:t>
            </a:r>
            <a:r>
              <a:rPr lang="en-GB" sz="900" i="1" dirty="0"/>
              <a:t>Vygotsky and Pedagogy.</a:t>
            </a:r>
            <a:r>
              <a:rPr lang="en-GB" sz="900" dirty="0"/>
              <a:t> 2nd </a:t>
            </a:r>
            <a:r>
              <a:rPr lang="en-GB" sz="900" dirty="0" err="1"/>
              <a:t>edn</a:t>
            </a:r>
            <a:r>
              <a:rPr lang="en-GB" sz="900" dirty="0"/>
              <a:t>. Abingdon: Routledge.</a:t>
            </a:r>
            <a:endParaRPr lang="en-GB" sz="900" noProof="0" dirty="0"/>
          </a:p>
        </p:txBody>
      </p:sp>
      <p:sp>
        <p:nvSpPr>
          <p:cNvPr id="12" name="Shape 10"/>
          <p:cNvSpPr/>
          <p:nvPr/>
        </p:nvSpPr>
        <p:spPr>
          <a:xfrm>
            <a:off x="274320" y="1874520"/>
            <a:ext cx="8595360" cy="265176"/>
          </a:xfrm>
          <a:prstGeom prst="rect">
            <a:avLst/>
          </a:prstGeom>
          <a:solidFill>
            <a:srgbClr val="FFFFFF"/>
          </a:solidFill>
          <a:ln w="12700">
            <a:solidFill>
              <a:srgbClr val="D0E4DC"/>
            </a:solidFill>
            <a:prstDash val="solid"/>
          </a:ln>
        </p:spPr>
        <p:txBody>
          <a:bodyPr/>
          <a:lstStyle/>
          <a:p>
            <a:endParaRPr lang="en-GB" noProof="0" dirty="0"/>
          </a:p>
        </p:txBody>
      </p:sp>
      <p:sp>
        <p:nvSpPr>
          <p:cNvPr id="13" name="Text 11"/>
          <p:cNvSpPr/>
          <p:nvPr/>
        </p:nvSpPr>
        <p:spPr>
          <a:xfrm>
            <a:off x="365760" y="1892808"/>
            <a:ext cx="8412480" cy="228600"/>
          </a:xfrm>
          <a:prstGeom prst="rect">
            <a:avLst/>
          </a:prstGeom>
          <a:noFill/>
          <a:ln/>
        </p:spPr>
        <p:txBody>
          <a:bodyPr wrap="square" lIns="0" tIns="0" rIns="0" bIns="0" rtlCol="0" anchor="ctr"/>
          <a:lstStyle/>
          <a:p>
            <a:r>
              <a:rPr lang="en-GB" sz="900" dirty="0"/>
              <a:t>Department for Education (DfE) (2021) </a:t>
            </a:r>
            <a:r>
              <a:rPr lang="en-GB" sz="900" i="1" dirty="0"/>
              <a:t>Statutory Framework for the Early Years Foundation Stage.</a:t>
            </a:r>
            <a:r>
              <a:rPr lang="en-GB" sz="900" dirty="0"/>
              <a:t> London: DfE. Available at: </a:t>
            </a:r>
            <a:r>
              <a:rPr lang="en-GB" sz="900" dirty="0">
                <a:hlinkClick r:id="rId3"/>
              </a:rPr>
              <a:t>https://</a:t>
            </a:r>
            <a:r>
              <a:rPr lang="en-GB" sz="900" dirty="0" err="1">
                <a:hlinkClick r:id="rId3"/>
              </a:rPr>
              <a:t>www.gov.uk</a:t>
            </a:r>
            <a:r>
              <a:rPr lang="en-GB" sz="900" dirty="0">
                <a:hlinkClick r:id="rId3"/>
              </a:rPr>
              <a:t>/government/publications/early-years-foundation-stage-framework--2</a:t>
            </a:r>
            <a:r>
              <a:rPr lang="en-GB" sz="900" dirty="0"/>
              <a:t> (Accessed: 1 June 2026).</a:t>
            </a:r>
            <a:endParaRPr lang="en-GB" sz="900" noProof="0" dirty="0"/>
          </a:p>
        </p:txBody>
      </p:sp>
      <p:sp>
        <p:nvSpPr>
          <p:cNvPr id="14" name="Shape 12"/>
          <p:cNvSpPr/>
          <p:nvPr/>
        </p:nvSpPr>
        <p:spPr>
          <a:xfrm>
            <a:off x="274320" y="2157984"/>
            <a:ext cx="8595360" cy="265176"/>
          </a:xfrm>
          <a:prstGeom prst="rect">
            <a:avLst/>
          </a:prstGeom>
          <a:solidFill>
            <a:srgbClr val="EEF4F1"/>
          </a:solidFill>
          <a:ln w="12700">
            <a:solidFill>
              <a:srgbClr val="D0E4DC"/>
            </a:solidFill>
            <a:prstDash val="solid"/>
          </a:ln>
        </p:spPr>
        <p:txBody>
          <a:bodyPr/>
          <a:lstStyle/>
          <a:p>
            <a:endParaRPr lang="en-GB" noProof="0" dirty="0"/>
          </a:p>
        </p:txBody>
      </p:sp>
      <p:sp>
        <p:nvSpPr>
          <p:cNvPr id="15" name="Text 13"/>
          <p:cNvSpPr/>
          <p:nvPr/>
        </p:nvSpPr>
        <p:spPr>
          <a:xfrm>
            <a:off x="365760" y="2176272"/>
            <a:ext cx="8412480" cy="228600"/>
          </a:xfrm>
          <a:prstGeom prst="rect">
            <a:avLst/>
          </a:prstGeom>
          <a:noFill/>
          <a:ln/>
        </p:spPr>
        <p:txBody>
          <a:bodyPr wrap="square" lIns="0" tIns="0" rIns="0" bIns="0" rtlCol="0" anchor="ctr"/>
          <a:lstStyle/>
          <a:p>
            <a:r>
              <a:rPr lang="en-GB" sz="900" dirty="0"/>
              <a:t>Gerhardt, S. (2004) </a:t>
            </a:r>
            <a:r>
              <a:rPr lang="en-GB" sz="900" i="1" dirty="0"/>
              <a:t>Why Love Matters: How Affection Shapes a Baby's Brain.</a:t>
            </a:r>
            <a:r>
              <a:rPr lang="en-GB" sz="900" dirty="0"/>
              <a:t> London: Brunner-Routledge.</a:t>
            </a:r>
            <a:endParaRPr lang="en-GB" sz="900" noProof="0" dirty="0"/>
          </a:p>
        </p:txBody>
      </p:sp>
      <p:sp>
        <p:nvSpPr>
          <p:cNvPr id="16" name="Shape 14"/>
          <p:cNvSpPr/>
          <p:nvPr/>
        </p:nvSpPr>
        <p:spPr>
          <a:xfrm>
            <a:off x="274320" y="2441448"/>
            <a:ext cx="8595360" cy="265176"/>
          </a:xfrm>
          <a:prstGeom prst="rect">
            <a:avLst/>
          </a:prstGeom>
          <a:solidFill>
            <a:srgbClr val="FFFFFF"/>
          </a:solidFill>
          <a:ln w="12700">
            <a:solidFill>
              <a:srgbClr val="D0E4DC"/>
            </a:solidFill>
            <a:prstDash val="solid"/>
          </a:ln>
        </p:spPr>
        <p:txBody>
          <a:bodyPr/>
          <a:lstStyle/>
          <a:p>
            <a:endParaRPr lang="en-GB" noProof="0" dirty="0"/>
          </a:p>
        </p:txBody>
      </p:sp>
      <p:sp>
        <p:nvSpPr>
          <p:cNvPr id="17" name="Text 15"/>
          <p:cNvSpPr/>
          <p:nvPr/>
        </p:nvSpPr>
        <p:spPr>
          <a:xfrm>
            <a:off x="365760" y="2459736"/>
            <a:ext cx="8412480" cy="228600"/>
          </a:xfrm>
          <a:prstGeom prst="rect">
            <a:avLst/>
          </a:prstGeom>
          <a:noFill/>
          <a:ln/>
        </p:spPr>
        <p:txBody>
          <a:bodyPr wrap="square" lIns="0" tIns="0" rIns="0" bIns="0" rtlCol="0" anchor="ctr"/>
          <a:lstStyle/>
          <a:p>
            <a:r>
              <a:rPr lang="en-GB" sz="900" dirty="0"/>
              <a:t>Gunnar, M. and Quevedo, K. (2007) 'The neurobiology of stress and development', </a:t>
            </a:r>
            <a:r>
              <a:rPr lang="en-GB" sz="900" i="1" dirty="0"/>
              <a:t>Annual Review of Psychology,</a:t>
            </a:r>
            <a:r>
              <a:rPr lang="en-GB" sz="900" dirty="0"/>
              <a:t> 58, pp. 145–173.</a:t>
            </a:r>
            <a:endParaRPr lang="en-GB" sz="900" noProof="0" dirty="0"/>
          </a:p>
        </p:txBody>
      </p:sp>
      <p:sp>
        <p:nvSpPr>
          <p:cNvPr id="18" name="Shape 16"/>
          <p:cNvSpPr/>
          <p:nvPr/>
        </p:nvSpPr>
        <p:spPr>
          <a:xfrm>
            <a:off x="274320" y="2724912"/>
            <a:ext cx="8595360" cy="265176"/>
          </a:xfrm>
          <a:prstGeom prst="rect">
            <a:avLst/>
          </a:prstGeom>
          <a:solidFill>
            <a:srgbClr val="EEF4F1"/>
          </a:solidFill>
          <a:ln w="12700">
            <a:solidFill>
              <a:srgbClr val="D0E4DC"/>
            </a:solidFill>
            <a:prstDash val="solid"/>
          </a:ln>
        </p:spPr>
        <p:txBody>
          <a:bodyPr/>
          <a:lstStyle/>
          <a:p>
            <a:endParaRPr lang="en-GB" noProof="0" dirty="0"/>
          </a:p>
        </p:txBody>
      </p:sp>
      <p:sp>
        <p:nvSpPr>
          <p:cNvPr id="19" name="Text 17"/>
          <p:cNvSpPr/>
          <p:nvPr/>
        </p:nvSpPr>
        <p:spPr>
          <a:xfrm>
            <a:off x="365760" y="2743200"/>
            <a:ext cx="8412480" cy="228600"/>
          </a:xfrm>
          <a:prstGeom prst="rect">
            <a:avLst/>
          </a:prstGeom>
          <a:noFill/>
          <a:ln/>
        </p:spPr>
        <p:txBody>
          <a:bodyPr wrap="square" lIns="0" tIns="0" rIns="0" bIns="0" rtlCol="0" anchor="ctr"/>
          <a:lstStyle/>
          <a:p>
            <a:r>
              <a:rPr lang="en-GB" sz="900" dirty="0"/>
              <a:t>Rogoff, B. (1990) </a:t>
            </a:r>
            <a:r>
              <a:rPr lang="en-GB" sz="900" i="1" dirty="0"/>
              <a:t>Apprenticeship in Thinking: Cognitive Development in Social Context.</a:t>
            </a:r>
            <a:r>
              <a:rPr lang="en-GB" sz="900" dirty="0"/>
              <a:t> New York: Oxford University Press.</a:t>
            </a:r>
            <a:endParaRPr lang="en-GB" sz="900" noProof="0" dirty="0"/>
          </a:p>
        </p:txBody>
      </p:sp>
      <p:sp>
        <p:nvSpPr>
          <p:cNvPr id="20" name="Shape 18"/>
          <p:cNvSpPr/>
          <p:nvPr/>
        </p:nvSpPr>
        <p:spPr>
          <a:xfrm>
            <a:off x="274320" y="3008376"/>
            <a:ext cx="8595360" cy="265176"/>
          </a:xfrm>
          <a:prstGeom prst="rect">
            <a:avLst/>
          </a:prstGeom>
          <a:solidFill>
            <a:srgbClr val="FFFFFF"/>
          </a:solidFill>
          <a:ln w="12700">
            <a:solidFill>
              <a:srgbClr val="D0E4DC"/>
            </a:solidFill>
            <a:prstDash val="solid"/>
          </a:ln>
        </p:spPr>
        <p:txBody>
          <a:bodyPr/>
          <a:lstStyle/>
          <a:p>
            <a:endParaRPr lang="en-GB" noProof="0" dirty="0"/>
          </a:p>
        </p:txBody>
      </p:sp>
      <p:sp>
        <p:nvSpPr>
          <p:cNvPr id="21" name="Text 19"/>
          <p:cNvSpPr/>
          <p:nvPr/>
        </p:nvSpPr>
        <p:spPr>
          <a:xfrm>
            <a:off x="365760" y="3026664"/>
            <a:ext cx="8412480" cy="228600"/>
          </a:xfrm>
          <a:prstGeom prst="rect">
            <a:avLst/>
          </a:prstGeom>
          <a:noFill/>
          <a:ln/>
        </p:spPr>
        <p:txBody>
          <a:bodyPr wrap="square" lIns="0" tIns="0" rIns="0" bIns="0" rtlCol="0" anchor="ctr"/>
          <a:lstStyle/>
          <a:p>
            <a:r>
              <a:rPr lang="en-GB" sz="900" dirty="0"/>
              <a:t>Shonkoff, J. P. and Phillips, D. A. (eds.) (2000) </a:t>
            </a:r>
            <a:r>
              <a:rPr lang="en-GB" sz="900" i="1" dirty="0"/>
              <a:t>From Neurons to Neighbourhoods: The Science of Early Childhood Development.</a:t>
            </a:r>
            <a:r>
              <a:rPr lang="en-GB" sz="900" dirty="0"/>
              <a:t> Washington, DC: National Academy Press.</a:t>
            </a:r>
            <a:endParaRPr lang="en-GB" sz="900" noProof="0" dirty="0"/>
          </a:p>
        </p:txBody>
      </p:sp>
      <p:sp>
        <p:nvSpPr>
          <p:cNvPr id="22" name="Shape 20"/>
          <p:cNvSpPr/>
          <p:nvPr/>
        </p:nvSpPr>
        <p:spPr>
          <a:xfrm>
            <a:off x="274320" y="3291840"/>
            <a:ext cx="8595360" cy="265176"/>
          </a:xfrm>
          <a:prstGeom prst="rect">
            <a:avLst/>
          </a:prstGeom>
          <a:solidFill>
            <a:srgbClr val="EEF4F1"/>
          </a:solidFill>
          <a:ln w="12700">
            <a:solidFill>
              <a:srgbClr val="D0E4DC"/>
            </a:solidFill>
            <a:prstDash val="solid"/>
          </a:ln>
        </p:spPr>
        <p:txBody>
          <a:bodyPr/>
          <a:lstStyle/>
          <a:p>
            <a:endParaRPr lang="en-GB" noProof="0" dirty="0"/>
          </a:p>
        </p:txBody>
      </p:sp>
      <p:sp>
        <p:nvSpPr>
          <p:cNvPr id="23" name="Text 21"/>
          <p:cNvSpPr/>
          <p:nvPr/>
        </p:nvSpPr>
        <p:spPr>
          <a:xfrm>
            <a:off x="365760" y="3310128"/>
            <a:ext cx="8412480" cy="228600"/>
          </a:xfrm>
          <a:prstGeom prst="rect">
            <a:avLst/>
          </a:prstGeom>
          <a:noFill/>
          <a:ln/>
        </p:spPr>
        <p:txBody>
          <a:bodyPr wrap="square" lIns="0" tIns="0" rIns="0" bIns="0" rtlCol="0" anchor="ctr"/>
          <a:lstStyle/>
          <a:p>
            <a:r>
              <a:rPr lang="en-GB" sz="900" dirty="0"/>
              <a:t>Siraj-Blatchford, I. (2010) 'A focus on pedagogy: Case studies of effective practice', in Sylva, K. et al. (eds.) </a:t>
            </a:r>
            <a:r>
              <a:rPr lang="en-GB" sz="900" i="1" dirty="0"/>
              <a:t>Early Childhood Matters.</a:t>
            </a:r>
            <a:r>
              <a:rPr lang="en-GB" sz="900" dirty="0"/>
              <a:t> Abingdon: Routledge, pp. 149–165.</a:t>
            </a:r>
            <a:endParaRPr lang="en-GB" sz="900" noProof="0" dirty="0"/>
          </a:p>
        </p:txBody>
      </p:sp>
      <p:sp>
        <p:nvSpPr>
          <p:cNvPr id="25" name="Text 23"/>
          <p:cNvSpPr/>
          <p:nvPr/>
        </p:nvSpPr>
        <p:spPr>
          <a:xfrm>
            <a:off x="365760" y="3593592"/>
            <a:ext cx="8412480" cy="228600"/>
          </a:xfrm>
          <a:prstGeom prst="rect">
            <a:avLst/>
          </a:prstGeom>
          <a:noFill/>
          <a:ln/>
        </p:spPr>
        <p:txBody>
          <a:bodyPr wrap="square" lIns="0" tIns="0" rIns="0" bIns="0" rtlCol="0" anchor="ctr"/>
          <a:lstStyle/>
          <a:p>
            <a:pPr marL="0" indent="0">
              <a:buNone/>
            </a:pPr>
            <a:endParaRPr lang="en-GB" sz="900" noProof="0" dirty="0"/>
          </a:p>
        </p:txBody>
      </p:sp>
      <p:sp>
        <p:nvSpPr>
          <p:cNvPr id="26" name="Shape 24"/>
          <p:cNvSpPr/>
          <p:nvPr/>
        </p:nvSpPr>
        <p:spPr>
          <a:xfrm>
            <a:off x="274320" y="3593592"/>
            <a:ext cx="8595360" cy="265176"/>
          </a:xfrm>
          <a:prstGeom prst="rect">
            <a:avLst/>
          </a:prstGeom>
          <a:solidFill>
            <a:srgbClr val="EEF4F1"/>
          </a:solidFill>
          <a:ln w="12700">
            <a:solidFill>
              <a:srgbClr val="D0E4DC"/>
            </a:solidFill>
            <a:prstDash val="solid"/>
          </a:ln>
        </p:spPr>
        <p:txBody>
          <a:bodyPr/>
          <a:lstStyle/>
          <a:p>
            <a:endParaRPr lang="en-GB" noProof="0" dirty="0"/>
          </a:p>
        </p:txBody>
      </p:sp>
      <p:sp>
        <p:nvSpPr>
          <p:cNvPr id="27" name="Text 25"/>
          <p:cNvSpPr/>
          <p:nvPr/>
        </p:nvSpPr>
        <p:spPr>
          <a:xfrm>
            <a:off x="365760" y="3630168"/>
            <a:ext cx="8412480" cy="228600"/>
          </a:xfrm>
          <a:prstGeom prst="rect">
            <a:avLst/>
          </a:prstGeom>
          <a:noFill/>
          <a:ln/>
        </p:spPr>
        <p:txBody>
          <a:bodyPr wrap="square" lIns="0" tIns="0" rIns="0" bIns="0" rtlCol="0" anchor="ctr"/>
          <a:lstStyle/>
          <a:p>
            <a:r>
              <a:rPr lang="en-GB" sz="900" dirty="0"/>
              <a:t>Thomas, A. and Chess, S. (1977) </a:t>
            </a:r>
            <a:r>
              <a:rPr lang="en-GB" sz="900" i="1" dirty="0"/>
              <a:t>Temperament and Development.</a:t>
            </a:r>
            <a:r>
              <a:rPr lang="en-GB" sz="900" dirty="0"/>
              <a:t> New York: Brunner/Mazel.</a:t>
            </a:r>
            <a:endParaRPr lang="en-GB" sz="900" noProof="0" dirty="0"/>
          </a:p>
        </p:txBody>
      </p:sp>
      <p:sp>
        <p:nvSpPr>
          <p:cNvPr id="28" name="Shape 26"/>
          <p:cNvSpPr/>
          <p:nvPr/>
        </p:nvSpPr>
        <p:spPr>
          <a:xfrm>
            <a:off x="274320" y="3895344"/>
            <a:ext cx="8595360" cy="265176"/>
          </a:xfrm>
          <a:prstGeom prst="rect">
            <a:avLst/>
          </a:prstGeom>
          <a:solidFill>
            <a:srgbClr val="FFFFFF"/>
          </a:solidFill>
          <a:ln w="12700">
            <a:solidFill>
              <a:srgbClr val="D0E4DC"/>
            </a:solidFill>
            <a:prstDash val="solid"/>
          </a:ln>
        </p:spPr>
        <p:txBody>
          <a:bodyPr/>
          <a:lstStyle/>
          <a:p>
            <a:endParaRPr lang="en-GB" noProof="0" dirty="0"/>
          </a:p>
        </p:txBody>
      </p:sp>
      <p:sp>
        <p:nvSpPr>
          <p:cNvPr id="29" name="Text 27"/>
          <p:cNvSpPr/>
          <p:nvPr/>
        </p:nvSpPr>
        <p:spPr>
          <a:xfrm>
            <a:off x="365760" y="3913632"/>
            <a:ext cx="8412480" cy="228600"/>
          </a:xfrm>
          <a:prstGeom prst="rect">
            <a:avLst/>
          </a:prstGeom>
          <a:noFill/>
          <a:ln/>
        </p:spPr>
        <p:txBody>
          <a:bodyPr wrap="square" lIns="0" tIns="0" rIns="0" bIns="0" rtlCol="0" anchor="ctr"/>
          <a:lstStyle/>
          <a:p>
            <a:r>
              <a:rPr lang="en-GB" sz="900" dirty="0"/>
              <a:t>Vygotsky, L. S. (1978) </a:t>
            </a:r>
            <a:r>
              <a:rPr lang="en-GB" sz="900" i="1" dirty="0"/>
              <a:t>Mind in Society: The Development of Higher Psychological Processes.</a:t>
            </a:r>
            <a:r>
              <a:rPr lang="en-GB" sz="900" dirty="0"/>
              <a:t> Cambridge, MA: Harvard University Press.</a:t>
            </a:r>
            <a:endParaRPr lang="en-GB" sz="900" noProof="0" dirty="0"/>
          </a:p>
        </p:txBody>
      </p:sp>
      <p:sp>
        <p:nvSpPr>
          <p:cNvPr id="30" name="Shape 28"/>
          <p:cNvSpPr/>
          <p:nvPr/>
        </p:nvSpPr>
        <p:spPr>
          <a:xfrm>
            <a:off x="274320" y="4178808"/>
            <a:ext cx="8595360" cy="265176"/>
          </a:xfrm>
          <a:prstGeom prst="rect">
            <a:avLst/>
          </a:prstGeom>
          <a:solidFill>
            <a:srgbClr val="EEF4F1"/>
          </a:solidFill>
          <a:ln w="12700">
            <a:solidFill>
              <a:srgbClr val="D0E4DC"/>
            </a:solidFill>
            <a:prstDash val="solid"/>
          </a:ln>
        </p:spPr>
        <p:txBody>
          <a:bodyPr/>
          <a:lstStyle/>
          <a:p>
            <a:endParaRPr lang="en-GB" noProof="0" dirty="0"/>
          </a:p>
        </p:txBody>
      </p:sp>
      <p:sp>
        <p:nvSpPr>
          <p:cNvPr id="31" name="Text 29"/>
          <p:cNvSpPr/>
          <p:nvPr/>
        </p:nvSpPr>
        <p:spPr>
          <a:xfrm>
            <a:off x="365760" y="4197096"/>
            <a:ext cx="8412480" cy="228600"/>
          </a:xfrm>
          <a:prstGeom prst="rect">
            <a:avLst/>
          </a:prstGeom>
          <a:noFill/>
          <a:ln/>
        </p:spPr>
        <p:txBody>
          <a:bodyPr wrap="square" lIns="0" tIns="0" rIns="0" bIns="0" rtlCol="0" anchor="ctr"/>
          <a:lstStyle/>
          <a:p>
            <a:r>
              <a:rPr lang="en-GB" sz="900" dirty="0" err="1"/>
              <a:t>Wertsch</a:t>
            </a:r>
            <a:r>
              <a:rPr lang="en-GB" sz="900" dirty="0"/>
              <a:t>, J. V. (1991) </a:t>
            </a:r>
            <a:r>
              <a:rPr lang="en-GB" sz="900" i="1" dirty="0"/>
              <a:t>Voices of the Mind: A Sociocultural Approach to Mediated Action.</a:t>
            </a:r>
            <a:r>
              <a:rPr lang="en-GB" sz="900" dirty="0"/>
              <a:t> Cambridge, MA: Harvard University Press.</a:t>
            </a:r>
            <a:endParaRPr lang="en-GB" sz="900" noProof="0" dirty="0"/>
          </a:p>
        </p:txBody>
      </p:sp>
      <p:sp>
        <p:nvSpPr>
          <p:cNvPr id="32" name="Shape 30"/>
          <p:cNvSpPr/>
          <p:nvPr/>
        </p:nvSpPr>
        <p:spPr>
          <a:xfrm>
            <a:off x="274320" y="4462272"/>
            <a:ext cx="8595360" cy="265176"/>
          </a:xfrm>
          <a:prstGeom prst="rect">
            <a:avLst/>
          </a:prstGeom>
          <a:solidFill>
            <a:srgbClr val="FFFFFF"/>
          </a:solidFill>
          <a:ln w="12700">
            <a:solidFill>
              <a:srgbClr val="D0E4DC"/>
            </a:solidFill>
            <a:prstDash val="solid"/>
          </a:ln>
        </p:spPr>
        <p:txBody>
          <a:bodyPr/>
          <a:lstStyle/>
          <a:p>
            <a:endParaRPr lang="en-GB" noProof="0" dirty="0"/>
          </a:p>
        </p:txBody>
      </p:sp>
      <p:sp>
        <p:nvSpPr>
          <p:cNvPr id="33" name="Text 31"/>
          <p:cNvSpPr/>
          <p:nvPr/>
        </p:nvSpPr>
        <p:spPr>
          <a:xfrm>
            <a:off x="365760" y="4517136"/>
            <a:ext cx="8412480" cy="228600"/>
          </a:xfrm>
          <a:prstGeom prst="rect">
            <a:avLst/>
          </a:prstGeom>
          <a:noFill/>
          <a:ln/>
        </p:spPr>
        <p:txBody>
          <a:bodyPr wrap="square" lIns="0" tIns="0" rIns="0" bIns="0" rtlCol="0" anchor="ctr"/>
          <a:lstStyle/>
          <a:p>
            <a:r>
              <a:rPr lang="en-GB" sz="900" dirty="0"/>
              <a:t>Wood, D., Bruner, J. S. and Ross, G. (1976) 'The role of tutoring in problem solving', </a:t>
            </a:r>
            <a:r>
              <a:rPr lang="en-GB" sz="900" i="1" dirty="0"/>
              <a:t>Journal of Child Psychology and Psychiatry,</a:t>
            </a:r>
            <a:r>
              <a:rPr lang="en-GB" sz="900" dirty="0"/>
              <a:t> 17(2), pp. 89–100.</a:t>
            </a:r>
            <a:endParaRPr lang="en-GB" sz="900" noProof="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1845</Words>
  <Application>Microsoft Office PowerPoint</Application>
  <PresentationFormat>On-screen Show (16:9)</PresentationFormat>
  <Paragraphs>131</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Isaac: A Vygotskian Approach to Early Years Development</dc:title>
  <dc:subject>PptxGenJS Presentation</dc:subject>
  <dc:creator>PptxGenJS</dc:creator>
  <cp:lastModifiedBy>Alieena Asad (2509442)</cp:lastModifiedBy>
  <cp:revision>30</cp:revision>
  <dcterms:created xsi:type="dcterms:W3CDTF">2026-06-03T06:19:39Z</dcterms:created>
  <dcterms:modified xsi:type="dcterms:W3CDTF">2026-06-25T12:15:04Z</dcterms:modified>
</cp:coreProperties>
</file>