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0" r:id="rId3"/>
    <p:sldId id="271" r:id="rId4"/>
    <p:sldId id="257" r:id="rId5"/>
    <p:sldId id="258" r:id="rId6"/>
    <p:sldId id="263" r:id="rId7"/>
    <p:sldId id="260" r:id="rId8"/>
    <p:sldId id="262" r:id="rId9"/>
    <p:sldId id="259" r:id="rId10"/>
    <p:sldId id="264" r:id="rId11"/>
    <p:sldId id="265" r:id="rId12"/>
    <p:sldId id="267" r:id="rId13"/>
    <p:sldId id="266" r:id="rId14"/>
    <p:sldId id="261"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84371" autoAdjust="0"/>
  </p:normalViewPr>
  <p:slideViewPr>
    <p:cSldViewPr snapToGrid="0">
      <p:cViewPr varScale="1">
        <p:scale>
          <a:sx n="93" d="100"/>
          <a:sy n="93" d="100"/>
        </p:scale>
        <p:origin x="960" y="90"/>
      </p:cViewPr>
      <p:guideLst/>
    </p:cSldViewPr>
  </p:slideViewPr>
  <p:notesTextViewPr>
    <p:cViewPr>
      <p:scale>
        <a:sx n="1" d="1"/>
        <a:sy n="1" d="1"/>
      </p:scale>
      <p:origin x="0" y="0"/>
    </p:cViewPr>
  </p:notesTextViewPr>
  <p:notesViewPr>
    <p:cSldViewPr snapToGrid="0">
      <p:cViewPr varScale="1">
        <p:scale>
          <a:sx n="91" d="100"/>
          <a:sy n="91" d="100"/>
        </p:scale>
        <p:origin x="376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35FB4FDB-3C6A-4ECB-957B-99508FB06188}"/>
    <pc:docChg chg="modSld">
      <pc:chgData name="Julie Thomas" userId="2af13b6d24d29b42" providerId="LiveId" clId="{35FB4FDB-3C6A-4ECB-957B-99508FB06188}" dt="2024-04-18T17:08:51.207" v="26" actId="1076"/>
      <pc:docMkLst>
        <pc:docMk/>
      </pc:docMkLst>
      <pc:sldChg chg="modSp mod">
        <pc:chgData name="Julie Thomas" userId="2af13b6d24d29b42" providerId="LiveId" clId="{35FB4FDB-3C6A-4ECB-957B-99508FB06188}" dt="2024-04-18T17:08:51.207" v="26" actId="1076"/>
        <pc:sldMkLst>
          <pc:docMk/>
          <pc:sldMk cId="381212603" sldId="256"/>
        </pc:sldMkLst>
        <pc:spChg chg="mod">
          <ac:chgData name="Julie Thomas" userId="2af13b6d24d29b42" providerId="LiveId" clId="{35FB4FDB-3C6A-4ECB-957B-99508FB06188}" dt="2024-04-18T17:08:48.281" v="25" actId="1076"/>
          <ac:spMkLst>
            <pc:docMk/>
            <pc:sldMk cId="381212603" sldId="256"/>
            <ac:spMk id="2" creationId="{1FEC8E73-0309-4552-AE1C-CE8A6E1A94ED}"/>
          </ac:spMkLst>
        </pc:spChg>
        <pc:spChg chg="mod">
          <ac:chgData name="Julie Thomas" userId="2af13b6d24d29b42" providerId="LiveId" clId="{35FB4FDB-3C6A-4ECB-957B-99508FB06188}" dt="2024-04-18T17:08:51.207" v="26" actId="1076"/>
          <ac:spMkLst>
            <pc:docMk/>
            <pc:sldMk cId="381212603" sldId="256"/>
            <ac:spMk id="3" creationId="{A9791DC8-B1D7-49AC-8778-BF3C3D4BBF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B0D809-840F-477A-8DD4-29A337AB3AC7}" type="datetimeFigureOut">
              <a:rPr lang="en-GB" smtClean="0"/>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3100-EF03-4D3D-9A51-F7975E82378D}" type="slidenum">
              <a:rPr lang="en-GB" smtClean="0"/>
              <a:t>‹#›</a:t>
            </a:fld>
            <a:endParaRPr lang="en-GB"/>
          </a:p>
        </p:txBody>
      </p:sp>
    </p:spTree>
    <p:extLst>
      <p:ext uri="{BB962C8B-B14F-4D97-AF65-F5344CB8AC3E}">
        <p14:creationId xmlns:p14="http://schemas.microsoft.com/office/powerpoint/2010/main" val="98678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a:p>
            <a:endParaRPr lang="en-GB" dirty="0"/>
          </a:p>
          <a:p>
            <a:r>
              <a:rPr lang="en-GB" dirty="0"/>
              <a:t>One such author that discusses this – Jo Owen ‘How to Manage’. </a:t>
            </a:r>
          </a:p>
        </p:txBody>
      </p:sp>
      <p:sp>
        <p:nvSpPr>
          <p:cNvPr id="4" name="Slide Number Placeholder 3"/>
          <p:cNvSpPr>
            <a:spLocks noGrp="1"/>
          </p:cNvSpPr>
          <p:nvPr>
            <p:ph type="sldNum" sz="quarter" idx="5"/>
          </p:nvPr>
        </p:nvSpPr>
        <p:spPr/>
        <p:txBody>
          <a:bodyPr/>
          <a:lstStyle/>
          <a:p>
            <a:fld id="{8C483100-EF03-4D3D-9A51-F7975E82378D}" type="slidenum">
              <a:rPr lang="en-GB" smtClean="0"/>
              <a:t>5</a:t>
            </a:fld>
            <a:endParaRPr lang="en-GB"/>
          </a:p>
        </p:txBody>
      </p:sp>
    </p:spTree>
    <p:extLst>
      <p:ext uri="{BB962C8B-B14F-4D97-AF65-F5344CB8AC3E}">
        <p14:creationId xmlns:p14="http://schemas.microsoft.com/office/powerpoint/2010/main" val="1459092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 that EI is the foundation for these skills?</a:t>
            </a:r>
          </a:p>
          <a:p>
            <a:endParaRPr lang="en-GB" dirty="0"/>
          </a:p>
          <a:p>
            <a:r>
              <a:rPr lang="en-GB" dirty="0"/>
              <a:t>Self-management and relationship management are key. </a:t>
            </a:r>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2116639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between EI and mental health/well-being.</a:t>
            </a:r>
          </a:p>
          <a:p>
            <a:endParaRPr lang="en-GB" dirty="0"/>
          </a:p>
          <a:p>
            <a:r>
              <a:rPr lang="en-GB" dirty="0"/>
              <a:t>Good EI skills help you manage your response to stress. </a:t>
            </a:r>
          </a:p>
        </p:txBody>
      </p:sp>
      <p:sp>
        <p:nvSpPr>
          <p:cNvPr id="4" name="Slide Number Placeholder 3"/>
          <p:cNvSpPr>
            <a:spLocks noGrp="1"/>
          </p:cNvSpPr>
          <p:nvPr>
            <p:ph type="sldNum" sz="quarter" idx="5"/>
          </p:nvPr>
        </p:nvSpPr>
        <p:spPr/>
        <p:txBody>
          <a:bodyPr/>
          <a:lstStyle/>
          <a:p>
            <a:fld id="{8C483100-EF03-4D3D-9A51-F7975E82378D}" type="slidenum">
              <a:rPr lang="en-GB" smtClean="0"/>
              <a:t>9</a:t>
            </a:fld>
            <a:endParaRPr lang="en-GB"/>
          </a:p>
        </p:txBody>
      </p:sp>
    </p:spTree>
    <p:extLst>
      <p:ext uri="{BB962C8B-B14F-4D97-AF65-F5344CB8AC3E}">
        <p14:creationId xmlns:p14="http://schemas.microsoft.com/office/powerpoint/2010/main" val="2255988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&lt;iframe width="560" height="315" </a:t>
            </a:r>
            <a:r>
              <a:rPr lang="en-GB" dirty="0" err="1"/>
              <a:t>src</a:t>
            </a:r>
            <a:r>
              <a:rPr lang="en-GB" dirty="0"/>
              <a:t>="https://www.youtube.com/embed/WICq_Pj8ZUk" frameborder="0" allow="accelerometer; </a:t>
            </a:r>
            <a:r>
              <a:rPr lang="en-GB" dirty="0" err="1"/>
              <a:t>autoplay</a:t>
            </a:r>
            <a:r>
              <a:rPr lang="en-GB" dirty="0"/>
              <a:t>; encrypted-media; gyroscope; picture-in-picture" </a:t>
            </a:r>
            <a:r>
              <a:rPr lang="en-GB" dirty="0" err="1"/>
              <a:t>allowfullscreen</a:t>
            </a:r>
            <a:r>
              <a:rPr lang="en-GB" dirty="0"/>
              <a:t>&gt;&lt;/iframe&gt;</a:t>
            </a:r>
          </a:p>
        </p:txBody>
      </p:sp>
      <p:sp>
        <p:nvSpPr>
          <p:cNvPr id="4" name="Slide Number Placeholder 3"/>
          <p:cNvSpPr>
            <a:spLocks noGrp="1"/>
          </p:cNvSpPr>
          <p:nvPr>
            <p:ph type="sldNum" sz="quarter" idx="5"/>
          </p:nvPr>
        </p:nvSpPr>
        <p:spPr/>
        <p:txBody>
          <a:bodyPr/>
          <a:lstStyle/>
          <a:p>
            <a:fld id="{8C483100-EF03-4D3D-9A51-F7975E82378D}" type="slidenum">
              <a:rPr lang="en-GB" smtClean="0"/>
              <a:t>12</a:t>
            </a:fld>
            <a:endParaRPr lang="en-GB"/>
          </a:p>
        </p:txBody>
      </p:sp>
    </p:spTree>
    <p:extLst>
      <p:ext uri="{BB962C8B-B14F-4D97-AF65-F5344CB8AC3E}">
        <p14:creationId xmlns:p14="http://schemas.microsoft.com/office/powerpoint/2010/main" val="44111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87009"/>
          </a:xfrm>
        </p:spPr>
        <p:txBody>
          <a:bodyPr/>
          <a:lstStyle/>
          <a:p>
            <a:r>
              <a:rPr lang="en-GB" dirty="0"/>
              <a:t>Extract from Bradberry (2017) - Emotional intelligence is made up of four core skills that pair up under two primary competencies: personal competence and social competence.</a:t>
            </a:r>
          </a:p>
          <a:p>
            <a:endParaRPr lang="en-GB" dirty="0"/>
          </a:p>
          <a:p>
            <a:r>
              <a:rPr lang="en-GB" b="1" dirty="0"/>
              <a:t>Personal competence</a:t>
            </a:r>
            <a:r>
              <a:rPr lang="en-GB"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b="1" dirty="0"/>
              <a:t>- Self-Awareness</a:t>
            </a:r>
            <a:r>
              <a:rPr lang="en-GB" dirty="0"/>
              <a:t> is your ability to accurately perceive your emotions and stay aware of them as they happen.</a:t>
            </a:r>
          </a:p>
          <a:p>
            <a:r>
              <a:rPr lang="en-GB" b="1" dirty="0"/>
              <a:t>- Self-Management</a:t>
            </a:r>
            <a:r>
              <a:rPr lang="en-GB" dirty="0"/>
              <a:t> is your ability to use awareness of your emotions to stay flexible and positively direct your behaviour.</a:t>
            </a:r>
          </a:p>
          <a:p>
            <a:endParaRPr lang="en-GB" b="1" dirty="0"/>
          </a:p>
          <a:p>
            <a:r>
              <a:rPr lang="en-GB" b="1" dirty="0"/>
              <a:t>Social competence</a:t>
            </a:r>
            <a:r>
              <a:rPr lang="en-GB" dirty="0"/>
              <a:t> is made up of your social awareness and relationship management skills; social competence is your ability to understand other people’s moods, behaviour, and motives in order to respond effectively and improve the quality of your relationships.</a:t>
            </a:r>
          </a:p>
          <a:p>
            <a:r>
              <a:rPr lang="en-GB" b="1" dirty="0"/>
              <a:t>- Social Awareness</a:t>
            </a:r>
            <a:r>
              <a:rPr lang="en-GB" dirty="0"/>
              <a:t> is your ability to accurately pick up on emotions in other people and understand what is really going on.</a:t>
            </a:r>
          </a:p>
          <a:p>
            <a:r>
              <a:rPr lang="en-GB" b="1" dirty="0"/>
              <a:t>- Relationship Management</a:t>
            </a:r>
            <a:r>
              <a:rPr lang="en-GB" dirty="0"/>
              <a:t> is your ability to use awareness of your emotions and the others’ emotions to manage interactions successfully.</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14</a:t>
            </a:fld>
            <a:endParaRPr lang="en-GB"/>
          </a:p>
        </p:txBody>
      </p:sp>
    </p:spTree>
    <p:extLst>
      <p:ext uri="{BB962C8B-B14F-4D97-AF65-F5344CB8AC3E}">
        <p14:creationId xmlns:p14="http://schemas.microsoft.com/office/powerpoint/2010/main" val="772969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matrix, the capacities are broken down into:</a:t>
            </a:r>
          </a:p>
          <a:p>
            <a:r>
              <a:rPr lang="en-GB" dirty="0"/>
              <a:t>Self-reflection.</a:t>
            </a:r>
          </a:p>
          <a:p>
            <a:r>
              <a:rPr lang="en-GB" dirty="0"/>
              <a:t>Self-regulation/self-soothing.</a:t>
            </a:r>
          </a:p>
          <a:p>
            <a:r>
              <a:rPr lang="en-GB" dirty="0"/>
              <a:t>Empathy.</a:t>
            </a:r>
          </a:p>
          <a:p>
            <a:r>
              <a:rPr lang="en-GB" dirty="0"/>
              <a:t> </a:t>
            </a:r>
          </a:p>
          <a:p>
            <a:r>
              <a:rPr lang="en-GB" dirty="0"/>
              <a:t>Competencies are broken down into:</a:t>
            </a:r>
          </a:p>
          <a:p>
            <a:r>
              <a:rPr lang="en-GB" dirty="0"/>
              <a:t>Emotional self-awareness.</a:t>
            </a:r>
          </a:p>
          <a:p>
            <a:r>
              <a:rPr lang="en-GB" dirty="0"/>
              <a:t>Accurate self-assessment.</a:t>
            </a:r>
          </a:p>
          <a:p>
            <a:r>
              <a:rPr lang="en-GB" dirty="0"/>
              <a:t>Self-control.</a:t>
            </a:r>
          </a:p>
          <a:p>
            <a:r>
              <a:rPr lang="en-GB" dirty="0"/>
              <a:t>Innovativeness.</a:t>
            </a:r>
          </a:p>
          <a:p>
            <a:r>
              <a:rPr lang="en-GB" dirty="0"/>
              <a:t>Adaptability.</a:t>
            </a:r>
          </a:p>
          <a:p>
            <a:r>
              <a:rPr lang="en-GB" dirty="0"/>
              <a:t>Resilience.</a:t>
            </a:r>
          </a:p>
          <a:p>
            <a:r>
              <a:rPr lang="en-GB" dirty="0"/>
              <a:t>Trustworthiness.</a:t>
            </a:r>
          </a:p>
          <a:p>
            <a:r>
              <a:rPr lang="en-GB" dirty="0"/>
              <a:t>Conscientiousness.</a:t>
            </a:r>
          </a:p>
          <a:p>
            <a:r>
              <a:rPr lang="en-GB" dirty="0"/>
              <a:t>Accurate self-assessment.</a:t>
            </a:r>
          </a:p>
          <a:p>
            <a:r>
              <a:rPr lang="en-GB" dirty="0"/>
              <a:t>Developing others.</a:t>
            </a:r>
          </a:p>
          <a:p>
            <a:r>
              <a:rPr lang="en-GB" dirty="0"/>
              <a:t>Political awareness.</a:t>
            </a:r>
          </a:p>
          <a:p>
            <a:r>
              <a:rPr lang="en-GB" dirty="0"/>
              <a:t>Conflict management.</a:t>
            </a:r>
          </a:p>
          <a:p>
            <a:r>
              <a:rPr lang="en-GB" dirty="0"/>
              <a:t>Building team bonds.</a:t>
            </a:r>
          </a:p>
          <a:p>
            <a:r>
              <a:rPr lang="en-GB" dirty="0"/>
              <a:t>Leadership.</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16</a:t>
            </a:fld>
            <a:endParaRPr lang="en-GB"/>
          </a:p>
        </p:txBody>
      </p:sp>
    </p:spTree>
    <p:extLst>
      <p:ext uri="{BB962C8B-B14F-4D97-AF65-F5344CB8AC3E}">
        <p14:creationId xmlns:p14="http://schemas.microsoft.com/office/powerpoint/2010/main" val="503328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14863DF-57BA-43CA-85C0-699446D04BBB}" type="datetimeFigureOut">
              <a:rPr lang="en-GB" smtClean="0"/>
              <a:t>18/04/2024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4292719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18/04/2024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80414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4863DF-57BA-43CA-85C0-699446D04BBB}" type="datetimeFigureOut">
              <a:rPr lang="en-GB" smtClean="0"/>
              <a:t>18/04/2024</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693142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4863DF-57BA-43CA-85C0-699446D04BBB}" type="datetimeFigureOut">
              <a:rPr lang="en-GB" smtClean="0"/>
              <a:t>18/04/2024</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31040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4863DF-57BA-43CA-85C0-699446D04BBB}" type="datetimeFigureOut">
              <a:rPr lang="en-GB" smtClean="0"/>
              <a:t>18/04/2024</a:t>
            </a:fld>
            <a:endParaRPr lang="en-GB"/>
          </a:p>
        </p:txBody>
      </p:sp>
      <p:sp>
        <p:nvSpPr>
          <p:cNvPr id="9" name="Slide Number Placeholder 8"/>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193707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4863DF-57BA-43CA-85C0-699446D04BBB}" type="datetimeFigureOut">
              <a:rPr lang="en-GB" smtClean="0"/>
              <a:t>18/04/2024</a:t>
            </a:fld>
            <a:endParaRPr lang="en-GB"/>
          </a:p>
        </p:txBody>
      </p:sp>
      <p:sp>
        <p:nvSpPr>
          <p:cNvPr id="5" name="Slide Number Placeholder 4"/>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1425001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863DF-57BA-43CA-85C0-699446D04BBB}" type="datetimeFigureOut">
              <a:rPr lang="en-GB" smtClean="0"/>
              <a:t>18/04/2024</a:t>
            </a:fld>
            <a:endParaRPr lang="en-GB"/>
          </a:p>
        </p:txBody>
      </p:sp>
      <p:sp>
        <p:nvSpPr>
          <p:cNvPr id="4" name="Slide Number Placeholder 3"/>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14225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18/04/2024</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247357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18/04/2024</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87572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18/04/2024</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3464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18/04/2024</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48703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14863DF-57BA-43CA-85C0-699446D04BBB}" type="datetimeFigureOut">
              <a:rPr lang="en-GB" smtClean="0"/>
              <a:t>18/04/2024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5F546DC-190E-49D8-88E8-8327BC439FD5}" type="slidenum">
              <a:rPr lang="en-GB" smtClean="0"/>
              <a:t>‹#›</a:t>
            </a:fld>
            <a:endParaRPr lang="en-GB"/>
          </a:p>
        </p:txBody>
      </p:sp>
    </p:spTree>
    <p:extLst>
      <p:ext uri="{BB962C8B-B14F-4D97-AF65-F5344CB8AC3E}">
        <p14:creationId xmlns:p14="http://schemas.microsoft.com/office/powerpoint/2010/main" val="2016206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greatergood.berkeley.edu/quizzes/ei_quiz"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WICq_Pj8ZUk?feature=oembed" TargetMode="Externa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8E73-0309-4552-AE1C-CE8A6E1A94ED}"/>
              </a:ext>
            </a:extLst>
          </p:cNvPr>
          <p:cNvSpPr>
            <a:spLocks noGrp="1"/>
          </p:cNvSpPr>
          <p:nvPr>
            <p:ph type="ctrTitle"/>
          </p:nvPr>
        </p:nvSpPr>
        <p:spPr>
          <a:xfrm>
            <a:off x="1301842" y="1360785"/>
            <a:ext cx="10363200" cy="1470025"/>
          </a:xfrm>
        </p:spPr>
        <p:txBody>
          <a:bodyPr/>
          <a:lstStyle/>
          <a:p>
            <a:r>
              <a:rPr lang="en-GB" dirty="0"/>
              <a:t>Emotional Intelligence - Introduction</a:t>
            </a:r>
          </a:p>
        </p:txBody>
      </p:sp>
      <p:sp>
        <p:nvSpPr>
          <p:cNvPr id="3" name="Subtitle 2">
            <a:extLst>
              <a:ext uri="{FF2B5EF4-FFF2-40B4-BE49-F238E27FC236}">
                <a16:creationId xmlns:a16="http://schemas.microsoft.com/office/drawing/2014/main" id="{A9791DC8-B1D7-49AC-8778-BF3C3D4BBFBE}"/>
              </a:ext>
            </a:extLst>
          </p:cNvPr>
          <p:cNvSpPr>
            <a:spLocks noGrp="1"/>
          </p:cNvSpPr>
          <p:nvPr>
            <p:ph type="subTitle" idx="1"/>
          </p:nvPr>
        </p:nvSpPr>
        <p:spPr>
          <a:xfrm>
            <a:off x="2216242" y="2994601"/>
            <a:ext cx="8534400" cy="1752600"/>
          </a:xfrm>
        </p:spPr>
        <p:txBody>
          <a:bodyPr/>
          <a:lstStyle/>
          <a:p>
            <a:r>
              <a:rPr lang="en-GB" dirty="0"/>
              <a:t>Julie Thomas</a:t>
            </a:r>
          </a:p>
          <a:p>
            <a:r>
              <a:rPr lang="en-GB" dirty="0"/>
              <a:t>Week 1</a:t>
            </a:r>
          </a:p>
        </p:txBody>
      </p:sp>
    </p:spTree>
    <p:extLst>
      <p:ext uri="{BB962C8B-B14F-4D97-AF65-F5344CB8AC3E}">
        <p14:creationId xmlns:p14="http://schemas.microsoft.com/office/powerpoint/2010/main" val="38121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772E-55E5-46D8-A154-D4FFAE4D49B4}"/>
              </a:ext>
            </a:extLst>
          </p:cNvPr>
          <p:cNvSpPr>
            <a:spLocks noGrp="1"/>
          </p:cNvSpPr>
          <p:nvPr>
            <p:ph type="title"/>
          </p:nvPr>
        </p:nvSpPr>
        <p:spPr/>
        <p:txBody>
          <a:bodyPr/>
          <a:lstStyle/>
          <a:p>
            <a:r>
              <a:rPr lang="en-GB" dirty="0"/>
              <a:t>Learning Objectives for Today</a:t>
            </a:r>
          </a:p>
        </p:txBody>
      </p:sp>
      <p:sp>
        <p:nvSpPr>
          <p:cNvPr id="3" name="Content Placeholder 2">
            <a:extLst>
              <a:ext uri="{FF2B5EF4-FFF2-40B4-BE49-F238E27FC236}">
                <a16:creationId xmlns:a16="http://schemas.microsoft.com/office/drawing/2014/main" id="{D8704788-0F79-45F2-9596-71F32722A918}"/>
              </a:ext>
            </a:extLst>
          </p:cNvPr>
          <p:cNvSpPr>
            <a:spLocks noGrp="1"/>
          </p:cNvSpPr>
          <p:nvPr>
            <p:ph idx="1"/>
          </p:nvPr>
        </p:nvSpPr>
        <p:spPr/>
        <p:txBody>
          <a:bodyPr/>
          <a:lstStyle/>
          <a:p>
            <a:r>
              <a:rPr lang="en-GB" dirty="0"/>
              <a:t>To understand the meaning of emotional intelligence</a:t>
            </a:r>
          </a:p>
          <a:p>
            <a:r>
              <a:rPr lang="en-GB" dirty="0"/>
              <a:t>To understand the link between EI and performance</a:t>
            </a:r>
          </a:p>
          <a:p>
            <a:r>
              <a:rPr lang="en-GB" dirty="0"/>
              <a:t>To understand the link between EI and positive mental health</a:t>
            </a:r>
          </a:p>
          <a:p>
            <a:r>
              <a:rPr lang="en-GB" dirty="0"/>
              <a:t>To recognise thought leaders in the subject and associated frameworks</a:t>
            </a:r>
          </a:p>
        </p:txBody>
      </p:sp>
    </p:spTree>
    <p:extLst>
      <p:ext uri="{BB962C8B-B14F-4D97-AF65-F5344CB8AC3E}">
        <p14:creationId xmlns:p14="http://schemas.microsoft.com/office/powerpoint/2010/main" val="1717013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FE29-41DE-43B4-B707-A52BBACA9249}"/>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065CA6BB-2F72-4033-A08D-A47CB96F785B}"/>
              </a:ext>
            </a:extLst>
          </p:cNvPr>
          <p:cNvSpPr>
            <a:spLocks noGrp="1"/>
          </p:cNvSpPr>
          <p:nvPr>
            <p:ph idx="1"/>
          </p:nvPr>
        </p:nvSpPr>
        <p:spPr/>
        <p:txBody>
          <a:bodyPr/>
          <a:lstStyle/>
          <a:p>
            <a:r>
              <a:rPr lang="en-GB" dirty="0">
                <a:hlinkClick r:id="rId2"/>
              </a:rPr>
              <a:t>https://greatergood.berkeley.edu/quizzes/ei_quiz</a:t>
            </a:r>
            <a:endParaRPr lang="en-GB" dirty="0"/>
          </a:p>
          <a:p>
            <a:endParaRPr lang="en-GB" dirty="0"/>
          </a:p>
          <a:p>
            <a:r>
              <a:rPr lang="en-GB" dirty="0"/>
              <a:t>Let’s do this together!</a:t>
            </a:r>
          </a:p>
        </p:txBody>
      </p:sp>
    </p:spTree>
    <p:extLst>
      <p:ext uri="{BB962C8B-B14F-4D97-AF65-F5344CB8AC3E}">
        <p14:creationId xmlns:p14="http://schemas.microsoft.com/office/powerpoint/2010/main" val="149755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p:txBody>
          <a:bodyPr>
            <a:normAutofit fontScale="850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r>
              <a:rPr lang="en-GB" dirty="0"/>
              <a:t>Decades of research now point to emotional intelligence as the critical factor that sets star performers apart from the rest of the pack. It is an essential trait for managers and leaders. </a:t>
            </a:r>
          </a:p>
          <a:p>
            <a:endParaRPr lang="en-GB" dirty="0"/>
          </a:p>
          <a:p>
            <a:r>
              <a:rPr lang="en-GB" dirty="0"/>
              <a:t>Good news – you can increase your level of emotional intelligence with practise. </a:t>
            </a:r>
          </a:p>
        </p:txBody>
      </p:sp>
    </p:spTree>
    <p:extLst>
      <p:ext uri="{BB962C8B-B14F-4D97-AF65-F5344CB8AC3E}">
        <p14:creationId xmlns:p14="http://schemas.microsoft.com/office/powerpoint/2010/main" val="3824304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B2554-D2F8-47D6-AD91-A6725373CD90}"/>
              </a:ext>
            </a:extLst>
          </p:cNvPr>
          <p:cNvSpPr>
            <a:spLocks noGrp="1"/>
          </p:cNvSpPr>
          <p:nvPr>
            <p:ph type="title"/>
          </p:nvPr>
        </p:nvSpPr>
        <p:spPr/>
        <p:txBody>
          <a:bodyPr/>
          <a:lstStyle/>
          <a:p>
            <a:r>
              <a:rPr lang="en-GB" dirty="0"/>
              <a:t>What managers need</a:t>
            </a:r>
          </a:p>
        </p:txBody>
      </p:sp>
      <p:sp>
        <p:nvSpPr>
          <p:cNvPr id="3" name="Content Placeholder 2">
            <a:extLst>
              <a:ext uri="{FF2B5EF4-FFF2-40B4-BE49-F238E27FC236}">
                <a16:creationId xmlns:a16="http://schemas.microsoft.com/office/drawing/2014/main" id="{EAE8409D-ED03-48F1-85C5-D5C337008663}"/>
              </a:ext>
            </a:extLst>
          </p:cNvPr>
          <p:cNvSpPr>
            <a:spLocks noGrp="1"/>
          </p:cNvSpPr>
          <p:nvPr>
            <p:ph idx="1"/>
          </p:nvPr>
        </p:nvSpPr>
        <p:spPr/>
        <p:txBody>
          <a:bodyPr/>
          <a:lstStyle/>
          <a:p>
            <a:endParaRPr lang="en-GB" dirty="0"/>
          </a:p>
        </p:txBody>
      </p:sp>
      <p:sp>
        <p:nvSpPr>
          <p:cNvPr id="4" name="Flowchart: Connector 3">
            <a:extLst>
              <a:ext uri="{FF2B5EF4-FFF2-40B4-BE49-F238E27FC236}">
                <a16:creationId xmlns:a16="http://schemas.microsoft.com/office/drawing/2014/main" id="{E932B831-D293-4FEC-946C-BE60D4BD5822}"/>
              </a:ext>
            </a:extLst>
          </p:cNvPr>
          <p:cNvSpPr/>
          <p:nvPr/>
        </p:nvSpPr>
        <p:spPr>
          <a:xfrm>
            <a:off x="4232082" y="2241045"/>
            <a:ext cx="1486894"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F7587B-8276-4280-9EF3-D38073721673}"/>
              </a:ext>
            </a:extLst>
          </p:cNvPr>
          <p:cNvSpPr txBox="1"/>
          <p:nvPr/>
        </p:nvSpPr>
        <p:spPr>
          <a:xfrm>
            <a:off x="4572000" y="2532186"/>
            <a:ext cx="866692" cy="769441"/>
          </a:xfrm>
          <a:prstGeom prst="rect">
            <a:avLst/>
          </a:prstGeom>
          <a:noFill/>
        </p:spPr>
        <p:txBody>
          <a:bodyPr wrap="square" rtlCol="0">
            <a:spAutoFit/>
          </a:bodyPr>
          <a:lstStyle/>
          <a:p>
            <a:r>
              <a:rPr lang="en-GB" sz="4400" dirty="0"/>
              <a:t>IQ</a:t>
            </a:r>
          </a:p>
        </p:txBody>
      </p:sp>
      <p:sp>
        <p:nvSpPr>
          <p:cNvPr id="6" name="Flowchart: Connector 5">
            <a:extLst>
              <a:ext uri="{FF2B5EF4-FFF2-40B4-BE49-F238E27FC236}">
                <a16:creationId xmlns:a16="http://schemas.microsoft.com/office/drawing/2014/main" id="{7DECB9A0-5012-4A08-9C82-E4156FFF0EC7}"/>
              </a:ext>
            </a:extLst>
          </p:cNvPr>
          <p:cNvSpPr/>
          <p:nvPr/>
        </p:nvSpPr>
        <p:spPr>
          <a:xfrm>
            <a:off x="5510254" y="2241045"/>
            <a:ext cx="1359672"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2601517-4E43-4996-9B2F-1E580CB81CFE}"/>
              </a:ext>
            </a:extLst>
          </p:cNvPr>
          <p:cNvSpPr/>
          <p:nvPr/>
        </p:nvSpPr>
        <p:spPr>
          <a:xfrm>
            <a:off x="4933784" y="3186333"/>
            <a:ext cx="1359673" cy="13517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66F668B-FFD8-4779-AD40-C26A051CE360}"/>
              </a:ext>
            </a:extLst>
          </p:cNvPr>
          <p:cNvSpPr txBox="1"/>
          <p:nvPr/>
        </p:nvSpPr>
        <p:spPr>
          <a:xfrm>
            <a:off x="5780598" y="2532185"/>
            <a:ext cx="946205" cy="769441"/>
          </a:xfrm>
          <a:prstGeom prst="rect">
            <a:avLst/>
          </a:prstGeom>
          <a:noFill/>
        </p:spPr>
        <p:txBody>
          <a:bodyPr wrap="square" rtlCol="0">
            <a:spAutoFit/>
          </a:bodyPr>
          <a:lstStyle/>
          <a:p>
            <a:r>
              <a:rPr lang="en-GB" sz="4400" dirty="0"/>
              <a:t>EQ</a:t>
            </a:r>
          </a:p>
        </p:txBody>
      </p:sp>
      <p:sp>
        <p:nvSpPr>
          <p:cNvPr id="9" name="TextBox 8">
            <a:extLst>
              <a:ext uri="{FF2B5EF4-FFF2-40B4-BE49-F238E27FC236}">
                <a16:creationId xmlns:a16="http://schemas.microsoft.com/office/drawing/2014/main" id="{8EE3BF09-C439-48B7-97C6-09399D9094E4}"/>
              </a:ext>
            </a:extLst>
          </p:cNvPr>
          <p:cNvSpPr txBox="1"/>
          <p:nvPr/>
        </p:nvSpPr>
        <p:spPr>
          <a:xfrm>
            <a:off x="5196179" y="3477472"/>
            <a:ext cx="978009" cy="769441"/>
          </a:xfrm>
          <a:prstGeom prst="rect">
            <a:avLst/>
          </a:prstGeom>
          <a:noFill/>
        </p:spPr>
        <p:txBody>
          <a:bodyPr wrap="square" rtlCol="0">
            <a:spAutoFit/>
          </a:bodyPr>
          <a:lstStyle/>
          <a:p>
            <a:r>
              <a:rPr lang="en-GB" sz="4400" dirty="0"/>
              <a:t>PQ</a:t>
            </a:r>
          </a:p>
        </p:txBody>
      </p:sp>
    </p:spTree>
    <p:extLst>
      <p:ext uri="{BB962C8B-B14F-4D97-AF65-F5344CB8AC3E}">
        <p14:creationId xmlns:p14="http://schemas.microsoft.com/office/powerpoint/2010/main" val="3825844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E4A818-39CE-424A-912F-226C5A24F9B5}"/>
              </a:ext>
            </a:extLst>
          </p:cNvPr>
          <p:cNvPicPr>
            <a:picLocks noChangeAspect="1"/>
          </p:cNvPicPr>
          <p:nvPr/>
        </p:nvPicPr>
        <p:blipFill>
          <a:blip r:embed="rId3"/>
          <a:stretch>
            <a:fillRect/>
          </a:stretch>
        </p:blipFill>
        <p:spPr>
          <a:xfrm>
            <a:off x="3194242" y="249382"/>
            <a:ext cx="6496242" cy="6608618"/>
          </a:xfrm>
          <a:prstGeom prst="rect">
            <a:avLst/>
          </a:prstGeom>
        </p:spPr>
      </p:pic>
    </p:spTree>
    <p:extLst>
      <p:ext uri="{BB962C8B-B14F-4D97-AF65-F5344CB8AC3E}">
        <p14:creationId xmlns:p14="http://schemas.microsoft.com/office/powerpoint/2010/main" val="8019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609600" y="102637"/>
            <a:ext cx="10972800" cy="569167"/>
          </a:xfrm>
        </p:spPr>
        <p:txBody>
          <a:bodyPr>
            <a:normAutofit fontScale="90000"/>
          </a:bodyPr>
          <a:lstStyle/>
          <a:p>
            <a:r>
              <a:rPr lang="en-GB" dirty="0"/>
              <a:t>The link between EI and Performance</a:t>
            </a:r>
          </a:p>
        </p:txBody>
      </p:sp>
      <p:sp>
        <p:nvSpPr>
          <p:cNvPr id="3" name="Content Placeholder 2">
            <a:extLst>
              <a:ext uri="{FF2B5EF4-FFF2-40B4-BE49-F238E27FC236}">
                <a16:creationId xmlns:a16="http://schemas.microsoft.com/office/drawing/2014/main" id="{BB40C023-4CB6-4110-9B13-3E418E333C8A}"/>
              </a:ext>
            </a:extLst>
          </p:cNvPr>
          <p:cNvSpPr>
            <a:spLocks noGrp="1"/>
          </p:cNvSpPr>
          <p:nvPr>
            <p:ph idx="1"/>
          </p:nvPr>
        </p:nvSpPr>
        <p:spPr>
          <a:xfrm>
            <a:off x="699796" y="793102"/>
            <a:ext cx="10882604" cy="4724131"/>
          </a:xfrm>
        </p:spPr>
        <p:txBody>
          <a:bodyPr/>
          <a:lstStyle/>
          <a:p>
            <a:pPr marL="0" indent="0">
              <a:buNone/>
            </a:pPr>
            <a:r>
              <a:rPr lang="en-GB" sz="2000" dirty="0"/>
              <a:t>EI is a strong predictor of performance, according to some studies (</a:t>
            </a:r>
            <a:r>
              <a:rPr lang="en-GB" sz="2000" dirty="0" err="1"/>
              <a:t>TalentSmart</a:t>
            </a:r>
            <a:r>
              <a:rPr lang="en-GB" sz="2000" dirty="0"/>
              <a:t>, 2020). </a:t>
            </a:r>
          </a:p>
          <a:p>
            <a:endParaRPr lang="en-GB" dirty="0"/>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2"/>
          <a:stretch>
            <a:fillRect/>
          </a:stretch>
        </p:blipFill>
        <p:spPr>
          <a:xfrm>
            <a:off x="1776412" y="1600201"/>
            <a:ext cx="8639175" cy="4067175"/>
          </a:xfrm>
          <a:prstGeom prst="rect">
            <a:avLst/>
          </a:prstGeom>
        </p:spPr>
      </p:pic>
    </p:spTree>
    <p:extLst>
      <p:ext uri="{BB962C8B-B14F-4D97-AF65-F5344CB8AC3E}">
        <p14:creationId xmlns:p14="http://schemas.microsoft.com/office/powerpoint/2010/main" val="1701967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93964" y="152400"/>
            <a:ext cx="11790218" cy="1265238"/>
          </a:xfrm>
        </p:spPr>
        <p:txBody>
          <a:bodyPr>
            <a:normAutofit/>
          </a:bodyPr>
          <a:lstStyle/>
          <a:p>
            <a:r>
              <a:rPr lang="en-GB" sz="3600" dirty="0"/>
              <a:t>Organisational Benefits of EI Training (</a:t>
            </a:r>
            <a:r>
              <a:rPr lang="en-GB" sz="3600" dirty="0" err="1"/>
              <a:t>TalentSmart</a:t>
            </a:r>
            <a:r>
              <a:rPr lang="en-GB" sz="3600" dirty="0"/>
              <a:t>, 2016)</a:t>
            </a:r>
          </a:p>
        </p:txBody>
      </p: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609600" y="1417638"/>
            <a:ext cx="10972800" cy="4099595"/>
          </a:xfrm>
        </p:spPr>
        <p:txBody>
          <a:bodyPr>
            <a:normAutofit fontScale="70000" lnSpcReduction="20000"/>
          </a:bodyPr>
          <a:lstStyle/>
          <a:p>
            <a:pPr marL="0" indent="0">
              <a:buNone/>
            </a:pPr>
            <a:r>
              <a:rPr lang="en-GB" dirty="0"/>
              <a:t>Improvements in:</a:t>
            </a:r>
          </a:p>
          <a:p>
            <a:pPr marL="0" indent="0">
              <a:buNone/>
            </a:pPr>
            <a:r>
              <a:rPr lang="en-GB" dirty="0"/>
              <a:t>Ability to handle conflict</a:t>
            </a:r>
          </a:p>
          <a:p>
            <a:pPr marL="0" indent="0">
              <a:buNone/>
            </a:pPr>
            <a:r>
              <a:rPr lang="en-GB" dirty="0"/>
              <a:t>Ability to deal with change</a:t>
            </a:r>
          </a:p>
          <a:p>
            <a:pPr marL="0" indent="0">
              <a:buNone/>
            </a:pPr>
            <a:r>
              <a:rPr lang="en-GB" dirty="0"/>
              <a:t>Ability to communicate clearly and effectively</a:t>
            </a:r>
          </a:p>
          <a:p>
            <a:pPr marL="0" indent="0">
              <a:buNone/>
            </a:pPr>
            <a:r>
              <a:rPr lang="en-GB" dirty="0"/>
              <a:t>Quality of decision making</a:t>
            </a:r>
          </a:p>
          <a:p>
            <a:pPr marL="0" indent="0">
              <a:buNone/>
            </a:pPr>
            <a:r>
              <a:rPr lang="en-GB" dirty="0"/>
              <a:t>Number of outbursts affecting performance</a:t>
            </a:r>
          </a:p>
          <a:p>
            <a:pPr marL="0" indent="0">
              <a:buNone/>
            </a:pPr>
            <a:r>
              <a:rPr lang="en-GB" dirty="0"/>
              <a:t>Relationships with customers and co-workers (as a result of increased empathy, understanding and self-control)</a:t>
            </a:r>
          </a:p>
          <a:p>
            <a:pPr marL="0" indent="0">
              <a:buNone/>
            </a:pPr>
            <a:r>
              <a:rPr lang="en-GB" dirty="0"/>
              <a:t>Willingness to take accountability for mistakes</a:t>
            </a:r>
          </a:p>
          <a:p>
            <a:pPr marL="0" indent="0">
              <a:buNone/>
            </a:pPr>
            <a:r>
              <a:rPr lang="en-GB" dirty="0"/>
              <a:t>Flexibility in challenging environments</a:t>
            </a:r>
          </a:p>
          <a:p>
            <a:pPr marL="0" indent="0">
              <a:buNone/>
            </a:pPr>
            <a:r>
              <a:rPr lang="en-GB" dirty="0"/>
              <a:t>Ability to prevent set-backs from affecting their performance (improved resilience)</a:t>
            </a:r>
          </a:p>
          <a:p>
            <a:pPr marL="0" indent="0">
              <a:buNone/>
            </a:pPr>
            <a:endParaRPr lang="en-GB" dirty="0"/>
          </a:p>
          <a:p>
            <a:endParaRPr lang="en-GB" dirty="0"/>
          </a:p>
        </p:txBody>
      </p:sp>
    </p:spTree>
    <p:extLst>
      <p:ext uri="{BB962C8B-B14F-4D97-AF65-F5344CB8AC3E}">
        <p14:creationId xmlns:p14="http://schemas.microsoft.com/office/powerpoint/2010/main" val="2995813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83B-DB02-4675-8F47-28E99AD747BC}"/>
              </a:ext>
            </a:extLst>
          </p:cNvPr>
          <p:cNvSpPr>
            <a:spLocks noGrp="1"/>
          </p:cNvSpPr>
          <p:nvPr>
            <p:ph type="title"/>
          </p:nvPr>
        </p:nvSpPr>
        <p:spPr/>
        <p:txBody>
          <a:bodyPr/>
          <a:lstStyle/>
          <a:p>
            <a:r>
              <a:rPr lang="en-GB" dirty="0"/>
              <a:t>The link between EI and Mental Health</a:t>
            </a:r>
          </a:p>
        </p:txBody>
      </p:sp>
      <p:sp>
        <p:nvSpPr>
          <p:cNvPr id="3" name="Content Placeholder 2">
            <a:extLst>
              <a:ext uri="{FF2B5EF4-FFF2-40B4-BE49-F238E27FC236}">
                <a16:creationId xmlns:a16="http://schemas.microsoft.com/office/drawing/2014/main" id="{35CEA7B7-C791-4A64-934B-F66F148E0BC0}"/>
              </a:ext>
            </a:extLst>
          </p:cNvPr>
          <p:cNvSpPr>
            <a:spLocks noGrp="1"/>
          </p:cNvSpPr>
          <p:nvPr>
            <p:ph idx="1"/>
          </p:nvPr>
        </p:nvSpPr>
        <p:spPr/>
        <p:txBody>
          <a:bodyPr>
            <a:normAutofit fontScale="92500" lnSpcReduction="20000"/>
          </a:bodyPr>
          <a:lstStyle/>
          <a:p>
            <a:r>
              <a:rPr lang="en-GB" dirty="0"/>
              <a:t>Being aware of and being able to manage your emotions makes you less susceptible to stress.</a:t>
            </a:r>
          </a:p>
          <a:p>
            <a:r>
              <a:rPr lang="en-GB" dirty="0"/>
              <a:t>Stress, depression and anxiety suppresses your immune system, making you more vulnerable to colds, disease and serious illnesses. </a:t>
            </a:r>
          </a:p>
          <a:p>
            <a:r>
              <a:rPr lang="en-GB" dirty="0"/>
              <a:t>Emotional intelligence skills strengthen your brain’s ability to cope with emotional distress which keeps your immune system strong.</a:t>
            </a:r>
          </a:p>
          <a:p>
            <a:r>
              <a:rPr lang="en-GB" dirty="0"/>
              <a:t>EI skills can also speed recovery from illness.</a:t>
            </a:r>
          </a:p>
          <a:p>
            <a:endParaRPr lang="en-GB" dirty="0"/>
          </a:p>
          <a:p>
            <a:endParaRPr lang="en-GB" dirty="0"/>
          </a:p>
        </p:txBody>
      </p:sp>
    </p:spTree>
    <p:extLst>
      <p:ext uri="{BB962C8B-B14F-4D97-AF65-F5344CB8AC3E}">
        <p14:creationId xmlns:p14="http://schemas.microsoft.com/office/powerpoint/2010/main" val="793335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CF24-6E68-49D2-95BC-703C3C651C29}"/>
              </a:ext>
            </a:extLst>
          </p:cNvPr>
          <p:cNvSpPr>
            <a:spLocks noGrp="1"/>
          </p:cNvSpPr>
          <p:nvPr>
            <p:ph type="title"/>
          </p:nvPr>
        </p:nvSpPr>
        <p:spPr/>
        <p:txBody>
          <a:bodyPr/>
          <a:lstStyle/>
          <a:p>
            <a:r>
              <a:rPr lang="en-GB" dirty="0"/>
              <a:t>EI Frameworks</a:t>
            </a:r>
          </a:p>
        </p:txBody>
      </p:sp>
      <p:sp>
        <p:nvSpPr>
          <p:cNvPr id="3" name="Content Placeholder 2">
            <a:extLst>
              <a:ext uri="{FF2B5EF4-FFF2-40B4-BE49-F238E27FC236}">
                <a16:creationId xmlns:a16="http://schemas.microsoft.com/office/drawing/2014/main" id="{EAB4C48F-AF94-43A9-9944-A16EAF5BAFB1}"/>
              </a:ext>
            </a:extLst>
          </p:cNvPr>
          <p:cNvSpPr>
            <a:spLocks noGrp="1"/>
          </p:cNvSpPr>
          <p:nvPr>
            <p:ph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p:txBody>
      </p:sp>
    </p:spTree>
    <p:extLst>
      <p:ext uri="{BB962C8B-B14F-4D97-AF65-F5344CB8AC3E}">
        <p14:creationId xmlns:p14="http://schemas.microsoft.com/office/powerpoint/2010/main" val="65140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p:txBody>
          <a:bodyPr/>
          <a:lstStyle/>
          <a:p>
            <a:r>
              <a:rPr lang="en-GB" dirty="0"/>
              <a:t>Daniel Goleman’s 5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p:txBody>
          <a:bodyPr>
            <a:normAutofit fontScale="62500" lnSpcReduction="20000"/>
          </a:bodyPr>
          <a:lstStyle/>
          <a:p>
            <a:pPr marL="0" indent="0">
              <a:buNone/>
            </a:pPr>
            <a:r>
              <a:rPr lang="en-GB" dirty="0"/>
              <a:t>Daniel Goleman’s model of emotional intelligence includes five realms.</a:t>
            </a:r>
          </a:p>
          <a:p>
            <a:r>
              <a:rPr lang="en-GB" b="1" dirty="0"/>
              <a:t>Know</a:t>
            </a:r>
            <a:r>
              <a:rPr lang="en-GB" dirty="0"/>
              <a:t> your emotions.</a:t>
            </a:r>
          </a:p>
          <a:p>
            <a:r>
              <a:rPr lang="en-GB" b="1" dirty="0"/>
              <a:t>Manage</a:t>
            </a:r>
            <a:r>
              <a:rPr lang="en-GB" dirty="0"/>
              <a:t> your emotions.</a:t>
            </a:r>
          </a:p>
          <a:p>
            <a:r>
              <a:rPr lang="en-GB" b="1" dirty="0"/>
              <a:t>Motivate</a:t>
            </a:r>
            <a:r>
              <a:rPr lang="en-GB" dirty="0"/>
              <a:t> yourself.</a:t>
            </a:r>
          </a:p>
          <a:p>
            <a:r>
              <a:rPr lang="en-GB" b="1" dirty="0"/>
              <a:t>Recognise and understand</a:t>
            </a:r>
            <a:r>
              <a:rPr lang="en-GB" dirty="0"/>
              <a:t> other people’s emotions.</a:t>
            </a:r>
          </a:p>
          <a:p>
            <a:r>
              <a:rPr lang="en-GB" b="1" dirty="0"/>
              <a:t>Manage relationships</a:t>
            </a:r>
            <a:r>
              <a:rPr lang="en-GB" dirty="0"/>
              <a:t> (others’ emotions)</a:t>
            </a:r>
          </a:p>
          <a:p>
            <a:pPr marL="0" indent="0">
              <a:buNone/>
            </a:pPr>
            <a:endParaRPr lang="en-GB" dirty="0"/>
          </a:p>
          <a:p>
            <a:pPr marL="0" indent="0">
              <a:buNone/>
            </a:pPr>
            <a:r>
              <a:rPr lang="en-GB" dirty="0"/>
              <a:t>These five realms are broken down into four quadrants:</a:t>
            </a:r>
          </a:p>
          <a:p>
            <a:r>
              <a:rPr lang="en-GB" b="1" dirty="0"/>
              <a:t>Self-Awareness.</a:t>
            </a:r>
            <a:endParaRPr lang="en-GB" dirty="0"/>
          </a:p>
          <a:p>
            <a:r>
              <a:rPr lang="en-GB" b="1" dirty="0"/>
              <a:t>Social Awareness (empathy).</a:t>
            </a:r>
            <a:endParaRPr lang="en-GB" dirty="0"/>
          </a:p>
          <a:p>
            <a:r>
              <a:rPr lang="en-GB" b="1" dirty="0"/>
              <a:t>Self-Management.</a:t>
            </a:r>
            <a:endParaRPr lang="en-GB" dirty="0"/>
          </a:p>
          <a:p>
            <a:r>
              <a:rPr lang="en-GB" b="1" dirty="0"/>
              <a:t>Relationship Management (social skills).</a:t>
            </a:r>
            <a:endParaRPr lang="en-GB" dirty="0"/>
          </a:p>
          <a:p>
            <a:endParaRPr lang="en-GB" dirty="0"/>
          </a:p>
        </p:txBody>
      </p:sp>
    </p:spTree>
    <p:extLst>
      <p:ext uri="{BB962C8B-B14F-4D97-AF65-F5344CB8AC3E}">
        <p14:creationId xmlns:p14="http://schemas.microsoft.com/office/powerpoint/2010/main" val="274101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4B94E-1C8D-4D2B-A152-FD127C496EC2}"/>
              </a:ext>
            </a:extLst>
          </p:cNvPr>
          <p:cNvSpPr>
            <a:spLocks noGrp="1"/>
          </p:cNvSpPr>
          <p:nvPr>
            <p:ph type="title"/>
          </p:nvPr>
        </p:nvSpPr>
        <p:spPr/>
        <p:txBody>
          <a:bodyPr/>
          <a:lstStyle/>
          <a:p>
            <a:r>
              <a:rPr lang="en-GB" dirty="0"/>
              <a:t>Daniel Goleman: What makes a Leader?</a:t>
            </a:r>
          </a:p>
        </p:txBody>
      </p:sp>
      <p:pic>
        <p:nvPicPr>
          <p:cNvPr id="4" name="Online Media 3" title="Daniel Goleman: What makes a leader?">
            <a:hlinkClick r:id="" action="ppaction://media"/>
            <a:extLst>
              <a:ext uri="{FF2B5EF4-FFF2-40B4-BE49-F238E27FC236}">
                <a16:creationId xmlns:a16="http://schemas.microsoft.com/office/drawing/2014/main" id="{9273AC04-954E-4DDD-8114-9FB4F713BA89}"/>
              </a:ext>
            </a:extLst>
          </p:cNvPr>
          <p:cNvPicPr>
            <a:picLocks noGrp="1" noRot="1" noChangeAspect="1"/>
          </p:cNvPicPr>
          <p:nvPr>
            <p:ph idx="1"/>
            <a:videoFile r:link="rId1"/>
          </p:nvPr>
        </p:nvPicPr>
        <p:blipFill>
          <a:blip r:embed="rId4"/>
          <a:stretch>
            <a:fillRect/>
          </a:stretch>
        </p:blipFill>
        <p:spPr>
          <a:xfrm>
            <a:off x="2614613" y="1600200"/>
            <a:ext cx="6962775" cy="3916363"/>
          </a:xfrm>
          <a:prstGeom prst="rect">
            <a:avLst/>
          </a:prstGeom>
        </p:spPr>
      </p:pic>
    </p:spTree>
    <p:extLst>
      <p:ext uri="{BB962C8B-B14F-4D97-AF65-F5344CB8AC3E}">
        <p14:creationId xmlns:p14="http://schemas.microsoft.com/office/powerpoint/2010/main" val="1595551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a:blip r:embed="rId2"/>
          <a:stretch>
            <a:fillRect/>
          </a:stretch>
        </p:blipFill>
        <p:spPr>
          <a:xfrm>
            <a:off x="2161310" y="512618"/>
            <a:ext cx="7855526" cy="5003945"/>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9684327" y="4697918"/>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8376-B140-4C76-8446-E371F90D7D4E}"/>
              </a:ext>
            </a:extLst>
          </p:cNvPr>
          <p:cNvSpPr>
            <a:spLocks noGrp="1"/>
          </p:cNvSpPr>
          <p:nvPr>
            <p:ph type="title"/>
          </p:nvPr>
        </p:nvSpPr>
        <p:spPr>
          <a:xfrm>
            <a:off x="251927" y="274638"/>
            <a:ext cx="11784563" cy="1143000"/>
          </a:xfrm>
        </p:spPr>
        <p:txBody>
          <a:bodyPr>
            <a:normAutofit/>
          </a:bodyPr>
          <a:lstStyle/>
          <a:p>
            <a:r>
              <a:rPr lang="en-GB" sz="3200" dirty="0"/>
              <a:t> </a:t>
            </a:r>
            <a:r>
              <a:rPr lang="en-GB" sz="3200" dirty="0" err="1"/>
              <a:t>TalentSmart</a:t>
            </a:r>
            <a:r>
              <a:rPr lang="en-GB" sz="3200" dirty="0"/>
              <a:t> and the work of Travis Bradberry</a:t>
            </a:r>
          </a:p>
        </p:txBody>
      </p:sp>
      <p:pic>
        <p:nvPicPr>
          <p:cNvPr id="4" name="Content Placeholder 3">
            <a:extLst>
              <a:ext uri="{FF2B5EF4-FFF2-40B4-BE49-F238E27FC236}">
                <a16:creationId xmlns:a16="http://schemas.microsoft.com/office/drawing/2014/main" id="{1DAB5DDE-6DB8-4608-B642-D1BCC0CDA8FD}"/>
              </a:ext>
            </a:extLst>
          </p:cNvPr>
          <p:cNvPicPr>
            <a:picLocks noGrp="1" noChangeAspect="1"/>
          </p:cNvPicPr>
          <p:nvPr>
            <p:ph idx="1"/>
          </p:nvPr>
        </p:nvPicPr>
        <p:blipFill>
          <a:blip r:embed="rId3"/>
          <a:stretch>
            <a:fillRect/>
          </a:stretch>
        </p:blipFill>
        <p:spPr>
          <a:xfrm>
            <a:off x="3055776" y="1244551"/>
            <a:ext cx="6176864" cy="4368898"/>
          </a:xfrm>
          <a:prstGeom prst="rect">
            <a:avLst/>
          </a:prstGeom>
        </p:spPr>
      </p:pic>
    </p:spTree>
    <p:extLst>
      <p:ext uri="{BB962C8B-B14F-4D97-AF65-F5344CB8AC3E}">
        <p14:creationId xmlns:p14="http://schemas.microsoft.com/office/powerpoint/2010/main" val="2772251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5E47E-9358-4376-89EB-78D7B6C1F8FE}"/>
              </a:ext>
            </a:extLst>
          </p:cNvPr>
          <p:cNvPicPr>
            <a:picLocks noGrp="1" noChangeAspect="1"/>
          </p:cNvPicPr>
          <p:nvPr>
            <p:ph idx="1"/>
          </p:nvPr>
        </p:nvPicPr>
        <p:blipFill>
          <a:blip r:embed="rId2"/>
          <a:stretch>
            <a:fillRect/>
          </a:stretch>
        </p:blipFill>
        <p:spPr>
          <a:xfrm>
            <a:off x="2452255" y="313749"/>
            <a:ext cx="6816436" cy="5241925"/>
          </a:xfrm>
          <a:prstGeom prst="rect">
            <a:avLst/>
          </a:prstGeom>
        </p:spPr>
      </p:pic>
    </p:spTree>
    <p:extLst>
      <p:ext uri="{BB962C8B-B14F-4D97-AF65-F5344CB8AC3E}">
        <p14:creationId xmlns:p14="http://schemas.microsoft.com/office/powerpoint/2010/main" val="13188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FBA116-8206-4D6E-917C-43606FEE129A}"/>
              </a:ext>
            </a:extLst>
          </p:cNvPr>
          <p:cNvPicPr>
            <a:picLocks noChangeAspect="1"/>
          </p:cNvPicPr>
          <p:nvPr/>
        </p:nvPicPr>
        <p:blipFill>
          <a:blip r:embed="rId3"/>
          <a:stretch>
            <a:fillRect/>
          </a:stretch>
        </p:blipFill>
        <p:spPr>
          <a:xfrm>
            <a:off x="2640709" y="0"/>
            <a:ext cx="7126745" cy="6825036"/>
          </a:xfrm>
          <a:prstGeom prst="rect">
            <a:avLst/>
          </a:prstGeom>
        </p:spPr>
      </p:pic>
    </p:spTree>
    <p:extLst>
      <p:ext uri="{BB962C8B-B14F-4D97-AF65-F5344CB8AC3E}">
        <p14:creationId xmlns:p14="http://schemas.microsoft.com/office/powerpoint/2010/main" val="261441301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829</TotalTime>
  <Words>866</Words>
  <Application>Microsoft Office PowerPoint</Application>
  <PresentationFormat>Widescreen</PresentationFormat>
  <Paragraphs>106</Paragraphs>
  <Slides>16</Slides>
  <Notes>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ThemeUWTSD</vt:lpstr>
      <vt:lpstr>Emotional Intelligence - Introduction</vt:lpstr>
      <vt:lpstr>Learning Objectives for Today</vt:lpstr>
      <vt:lpstr>Quiz</vt:lpstr>
      <vt:lpstr>Definition</vt:lpstr>
      <vt:lpstr>What managers need</vt:lpstr>
      <vt:lpstr>PowerPoint Presentation</vt:lpstr>
      <vt:lpstr>The link between EI and Performance</vt:lpstr>
      <vt:lpstr>Organisational Benefits of EI Training (TalentSmart, 2016)</vt:lpstr>
      <vt:lpstr>The link between EI and Mental Health</vt:lpstr>
      <vt:lpstr>EI Frameworks</vt:lpstr>
      <vt:lpstr>Daniel Goleman’s 5 Domains of EI</vt:lpstr>
      <vt:lpstr>Daniel Goleman: What makes a Leader?</vt:lpstr>
      <vt:lpstr>PowerPoint Presentation</vt:lpstr>
      <vt:lpstr> TalentSmart and the work of Travis Bradberry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26</cp:revision>
  <dcterms:created xsi:type="dcterms:W3CDTF">2020-04-22T12:24:18Z</dcterms:created>
  <dcterms:modified xsi:type="dcterms:W3CDTF">2024-04-18T17:08:57Z</dcterms:modified>
</cp:coreProperties>
</file>