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8" r:id="rId2"/>
    <p:sldId id="269" r:id="rId3"/>
    <p:sldId id="257" r:id="rId4"/>
    <p:sldId id="261" r:id="rId5"/>
    <p:sldId id="265" r:id="rId6"/>
    <p:sldId id="383" r:id="rId7"/>
    <p:sldId id="266" r:id="rId8"/>
    <p:sldId id="267" r:id="rId9"/>
    <p:sldId id="380" r:id="rId10"/>
    <p:sldId id="37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6327"/>
  </p:normalViewPr>
  <p:slideViewPr>
    <p:cSldViewPr snapToGrid="0">
      <p:cViewPr varScale="1">
        <p:scale>
          <a:sx n="123" d="100"/>
          <a:sy n="123" d="100"/>
        </p:scale>
        <p:origin x="6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5DDBD-AFFA-4E4D-97EA-D1279F1A1CA6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2CF69-898B-304C-93B9-695608CFA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03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connection?</a:t>
            </a:r>
          </a:p>
          <a:p>
            <a:r>
              <a:rPr lang="en-GB" dirty="0"/>
              <a:t>   1. Wales</a:t>
            </a:r>
          </a:p>
          <a:p>
            <a:r>
              <a:rPr lang="en-GB" dirty="0"/>
              <a:t>   2.  Picton</a:t>
            </a:r>
            <a:r>
              <a:rPr lang="en-GB" baseline="0" dirty="0"/>
              <a:t> Castle</a:t>
            </a:r>
          </a:p>
          <a:p>
            <a:r>
              <a:rPr lang="en-GB" baseline="0" dirty="0"/>
              <a:t>   3.  Parrot</a:t>
            </a:r>
          </a:p>
          <a:p>
            <a:r>
              <a:rPr lang="en-GB" baseline="0" dirty="0"/>
              <a:t>   4.  Coal?</a:t>
            </a:r>
          </a:p>
          <a:p>
            <a:r>
              <a:rPr lang="en-GB" baseline="0" dirty="0"/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785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646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01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703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807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945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5AD3FB-4546-F94B-8187-388CA8FD2E79}"/>
              </a:ext>
            </a:extLst>
          </p:cNvPr>
          <p:cNvSpPr/>
          <p:nvPr userDrawn="1"/>
        </p:nvSpPr>
        <p:spPr>
          <a:xfrm>
            <a:off x="10043549" y="5407262"/>
            <a:ext cx="2101461" cy="14507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B26AB272-EE8F-644A-A578-27A6A95E51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45442" y="5503981"/>
            <a:ext cx="18288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103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83D82-7157-264E-F054-AEF5065AC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568A1A-7B4C-781B-F9BA-CECE376EC3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567B8-59EC-6EFF-5B97-0E6EB9E92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75888-8CF2-F9E8-9AA8-9CEC5EF38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30339-7AD1-980A-C646-F21AB22B7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250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1B623-9CC5-E1BB-2699-9897C7A39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31098-35C4-A3AD-1B40-EBA506884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E10FE-3371-ED1B-874D-9F0175C88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89EAF-746A-ECE4-F96F-FE622F86C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FD8B9-7111-C28A-4726-54A4885F9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35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C919A-B6BE-E548-5E22-3637C9D86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48D809-A8C5-7AC0-8C3D-4CFE58093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E3277-0452-F952-A533-A05C07EBA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BC41F-1839-1E04-E45B-7D9371076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17A2A-1D7E-467B-076A-EEB982476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80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99022-A477-3C03-C499-276613A40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8E10C-526F-5423-9B6E-66D58CB41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E1D1C8-E84F-1CC6-E4B1-B7CEE2901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FAE492-3317-DE4E-776A-ECACF6213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D92D7-4F6A-532A-3477-82CAD496E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00B0E-7EAD-656F-CBF6-26158020B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327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C9FA5-E1E6-48D2-80A5-CED2A6474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7F952-24A4-CDAB-EDC5-9CB069F0B7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817A9-E8FE-88C2-61DE-16FE9C7C3E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14B103-5B34-47AB-4F83-5EEF7F6EB2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FF6888-DBF5-A0EC-2236-7C47313DB1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9B0FC4-8280-1A1A-B77C-4B07B2BB8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ADE80D-98F1-748D-EAE0-B6976AC60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31EE3A-733A-01E1-18AB-2DDB5E898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826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70B7D-3321-B2B3-AEC5-430B084EB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0BFED7-4355-1BEC-27BF-A3AAACD18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20F99-A208-C74B-5DA3-EEE47D47B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BABEEF-6C41-9FC7-6BD3-31753BEE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996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78B3D9-BBFD-CBA3-C7D5-A9BCADC72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EA83F1-223A-F09A-505A-DE3BF2962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B4CA5-0D7E-3196-6448-220CF9080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174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16E21-345D-2B65-192A-AEFA5A8F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3389E-EF68-3445-42FC-DA7A6FFAF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27E67-7929-B79F-95C4-02F055B16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A87C0-E6AD-3238-2675-A82B4F094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8A5518-C665-02E3-8C8A-7895C192F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7BC1B7-7081-E55E-0E55-9E161F297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59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567C-AF3A-C960-F7B9-C8D7F128D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813052-47A2-7A16-BEB0-181F4070E9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20A76-3D4F-2E45-065B-D2050A93D2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11C89C-6E69-239A-E1E2-AB6668AC4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4676D-713E-D654-D030-F6866238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20FB1-9D07-C1F8-4497-4696FA081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073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E9C34-F642-2801-48CA-4F5FA7C7E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4B241-A889-3842-93F9-3DB78A27A4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01A54-3F94-8C6D-660D-6FBF0A1BD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508E-1FF8-6E7E-CE97-88D3D1E96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79018-1676-8A33-CC77-6862891C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03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16F818-416E-6B82-D8A4-D5CB2E616F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64E110-3E38-13BF-0E8D-84724965E6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9164A-5FE9-A5F6-056B-7E48BA3B0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F1766-2E47-2B1C-BAEB-D56B81BD2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C4015-056B-B7FD-A763-773FC8F5B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428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sv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E982D3-915D-F0FA-B308-57AAD9897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7FC1F-1EA3-DE9D-89B1-CF63AE3C1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59191-8F5B-2E84-07DD-0B39178AA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16C5C-8C63-898C-9EBF-2A584A097F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AE3B1-0D75-2CCA-AD25-C98C889A6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745A63DB-A7C9-F883-537F-8417F3D7339D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245442" y="5503981"/>
            <a:ext cx="1828800" cy="12573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6735C1-3ADD-73D2-4E8D-B5BC314C09A2}"/>
              </a:ext>
            </a:extLst>
          </p:cNvPr>
          <p:cNvCxnSpPr>
            <a:cxnSpLocks/>
          </p:cNvCxnSpPr>
          <p:nvPr userDrawn="1"/>
        </p:nvCxnSpPr>
        <p:spPr>
          <a:xfrm>
            <a:off x="11945566" y="539262"/>
            <a:ext cx="0" cy="4748355"/>
          </a:xfrm>
          <a:prstGeom prst="line">
            <a:avLst/>
          </a:prstGeom>
          <a:noFill/>
          <a:ln w="28575" cap="flat" cmpd="sng" algn="ctr">
            <a:solidFill>
              <a:srgbClr val="E83A55"/>
            </a:solidFill>
            <a:prstDash val="soli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B900AE-F908-9D81-F24F-F14EA4423B39}"/>
              </a:ext>
            </a:extLst>
          </p:cNvPr>
          <p:cNvCxnSpPr>
            <a:cxnSpLocks/>
          </p:cNvCxnSpPr>
          <p:nvPr userDrawn="1"/>
        </p:nvCxnSpPr>
        <p:spPr>
          <a:xfrm>
            <a:off x="506627" y="6601839"/>
            <a:ext cx="9482199" cy="0"/>
          </a:xfrm>
          <a:prstGeom prst="line">
            <a:avLst/>
          </a:prstGeom>
          <a:noFill/>
          <a:ln w="28575" cap="flat" cmpd="sng" algn="ctr">
            <a:solidFill>
              <a:srgbClr val="E83A55"/>
            </a:solidFill>
            <a:prstDash val="solid"/>
          </a:ln>
          <a:effectLst/>
        </p:spPr>
      </p:cxnSp>
    </p:spTree>
    <p:extLst>
      <p:ext uri="{BB962C8B-B14F-4D97-AF65-F5344CB8AC3E}">
        <p14:creationId xmlns:p14="http://schemas.microsoft.com/office/powerpoint/2010/main" val="2653129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darpl@cardiffmet.ac.uk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551DF5E-E3A2-8CCF-DAF0-357CA6F23DCE}"/>
              </a:ext>
            </a:extLst>
          </p:cNvPr>
          <p:cNvSpPr txBox="1">
            <a:spLocks/>
          </p:cNvSpPr>
          <p:nvPr/>
        </p:nvSpPr>
        <p:spPr bwMode="blackWhite">
          <a:xfrm>
            <a:off x="1389413" y="1040838"/>
            <a:ext cx="8991600" cy="1645920"/>
          </a:xfrm>
          <a:prstGeom prst="rect">
            <a:avLst/>
          </a:prstGeom>
          <a:solidFill>
            <a:srgbClr val="FFFFFF"/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6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53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</a:br>
            <a:r>
              <a:rPr kumimoji="0" lang="en-GB" sz="80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Cesar </a:t>
            </a:r>
            <a:r>
              <a:rPr kumimoji="0" lang="en-GB" sz="8000" b="1" i="0" u="none" strike="noStrike" kern="1200" cap="all" spc="20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picton</a:t>
            </a:r>
            <a:r>
              <a:rPr kumimoji="0" lang="en-GB" sz="8000" b="1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br>
              <a:rPr kumimoji="0" lang="en-GB" sz="6200" b="0" i="0" u="none" strike="noStrike" kern="1200" cap="all" spc="20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otham Black"/>
                <a:ea typeface="+mj-ea"/>
                <a:cs typeface="+mj-cs"/>
              </a:rPr>
            </a:br>
            <a:endParaRPr kumimoji="0" lang="en-GB" sz="6200" b="0" i="0" u="none" strike="noStrike" kern="1200" cap="all" spc="20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otham Black"/>
              <a:ea typeface="+mj-ea"/>
              <a:cs typeface="+mj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7D29D10-CBDD-F393-A144-D569C5B2C119}"/>
              </a:ext>
            </a:extLst>
          </p:cNvPr>
          <p:cNvSpPr txBox="1">
            <a:spLocks/>
          </p:cNvSpPr>
          <p:nvPr/>
        </p:nvSpPr>
        <p:spPr>
          <a:xfrm>
            <a:off x="2484406" y="3086143"/>
            <a:ext cx="7049119" cy="1639282"/>
          </a:xfrm>
          <a:prstGeom prst="rect">
            <a:avLst/>
          </a:prstGeom>
          <a:solidFill>
            <a:srgbClr val="FFFFFF"/>
          </a:solidFill>
          <a:ln w="41275">
            <a:solidFill>
              <a:srgbClr val="ED6F76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b="1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BAFB5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626D7C"/>
                </a:solidFill>
                <a:effectLst/>
                <a:uLnTx/>
                <a:uFillTx/>
                <a:latin typeface="Gotham"/>
                <a:ea typeface="+mn-ea"/>
                <a:cs typeface="+mn-cs"/>
              </a:rPr>
              <a:t>Dr Huw Griffiths and Dr Susan Davis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BAFB5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626D7C"/>
                </a:solidFill>
                <a:effectLst/>
                <a:uLnTx/>
                <a:uFillTx/>
                <a:latin typeface="Gotham"/>
                <a:ea typeface="+mn-ea"/>
                <a:cs typeface="+mn-cs"/>
              </a:rPr>
              <a:t>DARPL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rgbClr val="626D7C"/>
              </a:solidFill>
              <a:effectLst/>
              <a:uLnTx/>
              <a:uFillTx/>
              <a:latin typeface="Gotham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1179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D5152A-BAC8-4B8C-887B-F1A3B2247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Please use these slides along with the teacher notes</a:t>
            </a:r>
          </a:p>
          <a:p>
            <a:r>
              <a:rPr lang="en-GB" sz="3600" dirty="0"/>
              <a:t>They are designed to stimulate conversations and further research </a:t>
            </a:r>
          </a:p>
          <a:p>
            <a:r>
              <a:rPr lang="en-GB" sz="3600" dirty="0"/>
              <a:t>Teachers should work with learners in exploring the materials and adapt them according to needs / age of learner etc.</a:t>
            </a:r>
          </a:p>
          <a:p>
            <a:r>
              <a:rPr lang="en-GB" sz="3600" dirty="0"/>
              <a:t>There is further reading / information on teacher notes page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D1BEC1-3ED3-4C7F-8340-CB541330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How to use these slides</a:t>
            </a:r>
          </a:p>
        </p:txBody>
      </p:sp>
    </p:spTree>
    <p:extLst>
      <p:ext uri="{BB962C8B-B14F-4D97-AF65-F5344CB8AC3E}">
        <p14:creationId xmlns:p14="http://schemas.microsoft.com/office/powerpoint/2010/main" val="1052886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2E340EF7-CFB7-C12F-AABE-04517821C7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49" y="1490877"/>
            <a:ext cx="4232414" cy="317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t="9044" b="9044"/>
          <a:stretch/>
        </p:blipFill>
        <p:spPr>
          <a:xfrm>
            <a:off x="1832234" y="3741093"/>
            <a:ext cx="4249535" cy="29386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5557" y="547833"/>
            <a:ext cx="11466443" cy="222144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6000" b="1" dirty="0">
                <a:latin typeface="PaladinFLF" panose="0200060706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connection between</a:t>
            </a:r>
            <a:r>
              <a:rPr lang="en-GB" sz="6000" dirty="0">
                <a:latin typeface="PaladinFLF" panose="0200060706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6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6600" b="1" dirty="0">
                <a:latin typeface="PaladinFLF" panose="0200060706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6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2234" y="1594012"/>
            <a:ext cx="4249535" cy="226078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061328" y="3623447"/>
            <a:ext cx="3240359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Picton castle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724891" y="6094930"/>
            <a:ext cx="1591077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Parrot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E23F7E-4402-A944-AA5A-DF3E12440A76}"/>
              </a:ext>
            </a:extLst>
          </p:cNvPr>
          <p:cNvSpPr/>
          <p:nvPr/>
        </p:nvSpPr>
        <p:spPr>
          <a:xfrm>
            <a:off x="1634807" y="3270021"/>
            <a:ext cx="1591077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Wales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r="28482"/>
          <a:stretch/>
        </p:blipFill>
        <p:spPr>
          <a:xfrm>
            <a:off x="6081769" y="4163553"/>
            <a:ext cx="4211973" cy="251615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9230493" y="6094931"/>
            <a:ext cx="1080121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Coal</a:t>
            </a:r>
          </a:p>
        </p:txBody>
      </p:sp>
    </p:spTree>
    <p:extLst>
      <p:ext uri="{BB962C8B-B14F-4D97-AF65-F5344CB8AC3E}">
        <p14:creationId xmlns:p14="http://schemas.microsoft.com/office/powerpoint/2010/main" val="136934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 plaque on a wall&#10;&#10;Description automatically generated with medium confidence">
            <a:extLst>
              <a:ext uri="{FF2B5EF4-FFF2-40B4-BE49-F238E27FC236}">
                <a16:creationId xmlns:a16="http://schemas.microsoft.com/office/drawing/2014/main" id="{A19CF8CD-EE39-EB76-64DF-4C32A7637B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l="4515" r="172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8" name="Rectangle 51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7200" b="1"/>
              <a:t>Cesar Picton</a:t>
            </a:r>
          </a:p>
        </p:txBody>
      </p:sp>
    </p:spTree>
    <p:extLst>
      <p:ext uri="{BB962C8B-B14F-4D97-AF65-F5344CB8AC3E}">
        <p14:creationId xmlns:p14="http://schemas.microsoft.com/office/powerpoint/2010/main" val="732016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80AD2C5-DD55-F5ED-F929-D313E4CAB5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496463" y="1124946"/>
            <a:ext cx="6196445" cy="3742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7200" b="1" dirty="0" err="1">
                <a:latin typeface="Calibri" panose="020F0502020204030204" pitchFamily="34" charset="0"/>
                <a:cs typeface="Calibri" panose="020F0502020204030204" pitchFamily="34" charset="0"/>
              </a:rPr>
              <a:t>Picton</a:t>
            </a:r>
            <a:r>
              <a:rPr lang="en-GB" sz="7200" b="1" dirty="0">
                <a:latin typeface="Calibri" panose="020F0502020204030204" pitchFamily="34" charset="0"/>
                <a:cs typeface="Calibri" panose="020F0502020204030204" pitchFamily="34" charset="0"/>
              </a:rPr>
              <a:t> Castle, Haverfordwest </a:t>
            </a:r>
          </a:p>
        </p:txBody>
      </p:sp>
    </p:spTree>
    <p:extLst>
      <p:ext uri="{BB962C8B-B14F-4D97-AF65-F5344CB8AC3E}">
        <p14:creationId xmlns:p14="http://schemas.microsoft.com/office/powerpoint/2010/main" val="733250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>
            <a:off x="1261387" y="930045"/>
            <a:ext cx="9523177" cy="158876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Black Servants in Britain (1700’s)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548DB06B-8D2D-1652-1BF0-08B34F8DCB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t="1313" r="-3" b="-3"/>
          <a:stretch/>
        </p:blipFill>
        <p:spPr bwMode="auto">
          <a:xfrm>
            <a:off x="971550" y="2166938"/>
            <a:ext cx="5127625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B65F4E5F-1815-5758-6CBF-31DEDE0271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/>
          <a:srcRect t="3801" b="3801"/>
          <a:stretch/>
        </p:blipFill>
        <p:spPr bwMode="auto">
          <a:xfrm>
            <a:off x="6169025" y="2166938"/>
            <a:ext cx="5053013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08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71526" y="1910138"/>
            <a:ext cx="3032924" cy="4555706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703512" y="527215"/>
            <a:ext cx="8568952" cy="14064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b="1" dirty="0"/>
              <a:t>Pembrokeshire Coal</a:t>
            </a:r>
          </a:p>
        </p:txBody>
      </p:sp>
    </p:spTree>
    <p:extLst>
      <p:ext uri="{BB962C8B-B14F-4D97-AF65-F5344CB8AC3E}">
        <p14:creationId xmlns:p14="http://schemas.microsoft.com/office/powerpoint/2010/main" val="4092094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852055" y="527215"/>
            <a:ext cx="10453253" cy="140645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7200" b="1" dirty="0"/>
              <a:t>Legacy – </a:t>
            </a:r>
            <a:r>
              <a:rPr lang="en-GB" sz="7200" b="1" dirty="0" err="1"/>
              <a:t>Picton</a:t>
            </a:r>
            <a:r>
              <a:rPr lang="en-GB" sz="7200" b="1" dirty="0"/>
              <a:t> House, Kingston upon Thames, London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2D3165-DD6B-A728-B1E1-8815C726DB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958080" y="1933667"/>
            <a:ext cx="6036273" cy="465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621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9896-A992-00B4-C3B2-6A03672F0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 simple plaque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160A0-505E-D4AC-AECF-F2D93D8B2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38857"/>
          </a:xfrm>
        </p:spPr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Memorial plaque to Cesar </a:t>
            </a:r>
            <a:r>
              <a:rPr lang="en-GB" b="0" i="0" u="none" strike="noStrike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Picton</a:t>
            </a:r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on the south wall of the nave of All Saints Church, Kingston upon Thames.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4C1A20-7B4E-90FA-BB1D-1E4D1A0F00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71" r="5571"/>
          <a:stretch/>
        </p:blipFill>
        <p:spPr>
          <a:xfrm>
            <a:off x="3690727" y="2700193"/>
            <a:ext cx="4493447" cy="379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78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09D0E1-5DA3-2A43-A380-722283F4FE76}"/>
              </a:ext>
            </a:extLst>
          </p:cNvPr>
          <p:cNvSpPr/>
          <p:nvPr/>
        </p:nvSpPr>
        <p:spPr>
          <a:xfrm>
            <a:off x="1812587" y="2156271"/>
            <a:ext cx="8141465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Please note, these materials have been co-created for DARPL and should not be re-used out of context. </a:t>
            </a:r>
          </a:p>
          <a:p>
            <a:pPr algn="ctr"/>
            <a:r>
              <a:rPr lang="en-GB" sz="2800" dirty="0"/>
              <a:t>Please use the accompanying teachers notes with this power point. 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For enquiries contact </a:t>
            </a:r>
            <a:r>
              <a:rPr lang="en-GB" sz="2800" dirty="0">
                <a:hlinkClick r:id="rId2" tooltip="mailto:darpl@cardiffmet.ac.uk"/>
              </a:rPr>
              <a:t>darpl@cardiffmet.ac.uk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4054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1241</TotalTime>
  <Words>197</Words>
  <Application>Microsoft Office PowerPoint</Application>
  <PresentationFormat>Widescreen</PresentationFormat>
  <Paragraphs>38</Paragraphs>
  <Slides>10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How to use these slides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simple plaque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Cesar Picton  </dc:title>
  <dc:creator>Davis, Susan</dc:creator>
  <cp:lastModifiedBy>Yu, Kin</cp:lastModifiedBy>
  <cp:revision>8</cp:revision>
  <dcterms:created xsi:type="dcterms:W3CDTF">2022-10-27T13:55:42Z</dcterms:created>
  <dcterms:modified xsi:type="dcterms:W3CDTF">2023-01-24T10:39:05Z</dcterms:modified>
</cp:coreProperties>
</file>