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57" r:id="rId6"/>
    <p:sldId id="258" r:id="rId7"/>
    <p:sldId id="259" r:id="rId8"/>
    <p:sldId id="260"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4" autoAdjust="0"/>
    <p:restoredTop sz="94660"/>
  </p:normalViewPr>
  <p:slideViewPr>
    <p:cSldViewPr snapToGrid="0">
      <p:cViewPr varScale="1">
        <p:scale>
          <a:sx n="94" d="100"/>
          <a:sy n="94" d="100"/>
        </p:scale>
        <p:origin x="114"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915BA2-20C8-48C2-B436-7C54A8BE6213}"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rIns="45720"/>
          <a:lstStyle/>
          <a:p>
            <a:fld id="{719C392D-E329-4D35-8369-90631C914C16}" type="slidenum">
              <a:rPr lang="en-GB" smtClean="0"/>
              <a:t>‹#›</a:t>
            </a:fld>
            <a:endParaRPr lang="en-GB"/>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187348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915BA2-20C8-48C2-B436-7C54A8BE6213}"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9C392D-E329-4D35-8369-90631C914C16}" type="slidenum">
              <a:rPr lang="en-GB" smtClean="0"/>
              <a:t>‹#›</a:t>
            </a:fld>
            <a:endParaRPr lang="en-GB"/>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59864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915BA2-20C8-48C2-B436-7C54A8BE6213}"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9C392D-E329-4D35-8369-90631C914C16}" type="slidenum">
              <a:rPr lang="en-GB" smtClean="0"/>
              <a:t>‹#›</a:t>
            </a:fld>
            <a:endParaRPr lang="en-GB"/>
          </a:p>
        </p:txBody>
      </p:sp>
    </p:spTree>
    <p:extLst>
      <p:ext uri="{BB962C8B-B14F-4D97-AF65-F5344CB8AC3E}">
        <p14:creationId xmlns:p14="http://schemas.microsoft.com/office/powerpoint/2010/main" val="39404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915BA2-20C8-48C2-B436-7C54A8BE6213}"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9C392D-E329-4D35-8369-90631C914C16}" type="slidenum">
              <a:rPr lang="en-GB" smtClean="0"/>
              <a:t>‹#›</a:t>
            </a:fld>
            <a:endParaRPr lang="en-GB"/>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890097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915BA2-20C8-48C2-B436-7C54A8BE6213}" type="datetimeFigureOut">
              <a:rPr lang="en-GB" smtClean="0"/>
              <a:t>12/03/2026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19C392D-E329-4D35-8369-90631C914C16}" type="slidenum">
              <a:rPr lang="en-GB" smtClean="0"/>
              <a:t>‹#›</a:t>
            </a:fld>
            <a:endParaRPr lang="en-GB"/>
          </a:p>
        </p:txBody>
      </p:sp>
    </p:spTree>
    <p:extLst>
      <p:ext uri="{BB962C8B-B14F-4D97-AF65-F5344CB8AC3E}">
        <p14:creationId xmlns:p14="http://schemas.microsoft.com/office/powerpoint/2010/main" val="3770801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915BA2-20C8-48C2-B436-7C54A8BE6213}" type="datetimeFigureOut">
              <a:rPr lang="en-GB" smtClean="0"/>
              <a:t>12/03/2026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19C392D-E329-4D35-8369-90631C914C16}" type="slidenum">
              <a:rPr lang="en-GB" smtClean="0"/>
              <a:t>‹#›</a:t>
            </a:fld>
            <a:endParaRPr lang="en-GB"/>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5997510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8A915BA2-20C8-48C2-B436-7C54A8BE6213}" type="datetimeFigureOut">
              <a:rPr lang="en-GB" smtClean="0"/>
              <a:t>12/03/2026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19C392D-E329-4D35-8369-90631C914C16}" type="slidenum">
              <a:rPr lang="en-GB" smtClean="0"/>
              <a:t>‹#›</a:t>
            </a:fld>
            <a:endParaRPr lang="en-GB"/>
          </a:p>
        </p:txBody>
      </p:sp>
    </p:spTree>
    <p:extLst>
      <p:ext uri="{BB962C8B-B14F-4D97-AF65-F5344CB8AC3E}">
        <p14:creationId xmlns:p14="http://schemas.microsoft.com/office/powerpoint/2010/main" val="2369711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915BA2-20C8-48C2-B436-7C54A8BE6213}"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9C392D-E329-4D35-8369-90631C914C16}" type="slidenum">
              <a:rPr lang="en-GB" smtClean="0"/>
              <a:t>‹#›</a:t>
            </a:fld>
            <a:endParaRPr lang="en-GB"/>
          </a:p>
        </p:txBody>
      </p:sp>
    </p:spTree>
    <p:extLst>
      <p:ext uri="{BB962C8B-B14F-4D97-AF65-F5344CB8AC3E}">
        <p14:creationId xmlns:p14="http://schemas.microsoft.com/office/powerpoint/2010/main" val="21434822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915BA2-20C8-48C2-B436-7C54A8BE6213}"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19C392D-E329-4D35-8369-90631C914C16}" type="slidenum">
              <a:rPr lang="en-GB" smtClean="0"/>
              <a:t>‹#›</a:t>
            </a:fld>
            <a:endParaRPr lang="en-GB"/>
          </a:p>
        </p:txBody>
      </p:sp>
    </p:spTree>
    <p:extLst>
      <p:ext uri="{BB962C8B-B14F-4D97-AF65-F5344CB8AC3E}">
        <p14:creationId xmlns:p14="http://schemas.microsoft.com/office/powerpoint/2010/main" val="6541417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915BA2-20C8-48C2-B436-7C54A8BE6213}"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9C392D-E329-4D35-8369-90631C914C16}" type="slidenum">
              <a:rPr lang="en-GB" smtClean="0"/>
              <a:t>‹#›</a:t>
            </a:fld>
            <a:endParaRPr lang="en-GB"/>
          </a:p>
        </p:txBody>
      </p:sp>
    </p:spTree>
    <p:extLst>
      <p:ext uri="{BB962C8B-B14F-4D97-AF65-F5344CB8AC3E}">
        <p14:creationId xmlns:p14="http://schemas.microsoft.com/office/powerpoint/2010/main" val="703301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915BA2-20C8-48C2-B436-7C54A8BE6213}"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19C392D-E329-4D35-8369-90631C914C16}" type="slidenum">
              <a:rPr lang="en-GB" smtClean="0"/>
              <a:t>‹#›</a:t>
            </a:fld>
            <a:endParaRPr lang="en-GB"/>
          </a:p>
        </p:txBody>
      </p:sp>
    </p:spTree>
    <p:extLst>
      <p:ext uri="{BB962C8B-B14F-4D97-AF65-F5344CB8AC3E}">
        <p14:creationId xmlns:p14="http://schemas.microsoft.com/office/powerpoint/2010/main" val="2913110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8A915BA2-20C8-48C2-B436-7C54A8BE6213}" type="datetimeFigureOut">
              <a:rPr lang="en-GB" smtClean="0"/>
              <a:t>12/03/2026</a:t>
            </a:fld>
            <a:endParaRPr lang="en-GB"/>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719C392D-E329-4D35-8369-90631C914C16}" type="slidenum">
              <a:rPr lang="en-GB" smtClean="0"/>
              <a:t>‹#›</a:t>
            </a:fld>
            <a:endParaRPr lang="en-GB"/>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0592000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6.xml"/><Relationship Id="rId5" Type="http://schemas.openxmlformats.org/officeDocument/2006/relationships/image" Target="../media/image4.jp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517A4-179C-C71B-346A-482290F2D230}"/>
              </a:ext>
            </a:extLst>
          </p:cNvPr>
          <p:cNvSpPr>
            <a:spLocks noGrp="1"/>
          </p:cNvSpPr>
          <p:nvPr>
            <p:ph type="ctrTitle"/>
          </p:nvPr>
        </p:nvSpPr>
        <p:spPr>
          <a:xfrm>
            <a:off x="1026160" y="1160213"/>
            <a:ext cx="6860540" cy="2131397"/>
          </a:xfrm>
        </p:spPr>
        <p:txBody>
          <a:bodyPr>
            <a:normAutofit fontScale="90000"/>
          </a:bodyPr>
          <a:lstStyle/>
          <a:p>
            <a:pPr algn="l"/>
            <a:br>
              <a:rPr lang="en-GB" sz="2800" dirty="0"/>
            </a:br>
            <a:r>
              <a:rPr lang="en-GB" sz="2800" dirty="0"/>
              <a:t>Enterprise and Entrepreneurship – LCLM4006 </a:t>
            </a:r>
            <a:br>
              <a:rPr lang="en-GB" sz="2800" dirty="0"/>
            </a:br>
            <a:br>
              <a:rPr lang="en-GB" sz="2800" dirty="0"/>
            </a:br>
            <a:r>
              <a:rPr lang="en-GB" sz="2800" dirty="0"/>
              <a:t>Presentation</a:t>
            </a:r>
            <a:br>
              <a:rPr lang="en-GB" sz="2800" dirty="0"/>
            </a:br>
            <a:br>
              <a:rPr lang="en-GB" sz="2800" dirty="0"/>
            </a:br>
            <a:r>
              <a:rPr lang="en-GB" sz="2800" dirty="0"/>
              <a:t>Mohd Syafiq Bin Zolkeply</a:t>
            </a:r>
          </a:p>
        </p:txBody>
      </p:sp>
      <p:sp>
        <p:nvSpPr>
          <p:cNvPr id="3" name="Subtitle 2">
            <a:extLst>
              <a:ext uri="{FF2B5EF4-FFF2-40B4-BE49-F238E27FC236}">
                <a16:creationId xmlns:a16="http://schemas.microsoft.com/office/drawing/2014/main" id="{DDC837B7-BEE0-568D-C64E-D17E76BD0693}"/>
              </a:ext>
            </a:extLst>
          </p:cNvPr>
          <p:cNvSpPr>
            <a:spLocks noGrp="1"/>
          </p:cNvSpPr>
          <p:nvPr>
            <p:ph type="subTitle" idx="1"/>
          </p:nvPr>
        </p:nvSpPr>
        <p:spPr>
          <a:xfrm>
            <a:off x="1026160" y="0"/>
            <a:ext cx="6284700" cy="1160213"/>
          </a:xfrm>
        </p:spPr>
        <p:txBody>
          <a:bodyPr>
            <a:normAutofit/>
          </a:bodyPr>
          <a:lstStyle/>
          <a:p>
            <a:pPr algn="l"/>
            <a:r>
              <a:rPr lang="en-GB" sz="2600" dirty="0"/>
              <a:t>Certificate of Higher Education in   Business Skills </a:t>
            </a:r>
            <a:r>
              <a:rPr lang="en-GB" sz="3000" dirty="0"/>
              <a:t>for</a:t>
            </a:r>
            <a:r>
              <a:rPr lang="en-GB" sz="2600" dirty="0"/>
              <a:t> the workplace</a:t>
            </a:r>
          </a:p>
        </p:txBody>
      </p:sp>
    </p:spTree>
    <p:extLst>
      <p:ext uri="{BB962C8B-B14F-4D97-AF65-F5344CB8AC3E}">
        <p14:creationId xmlns:p14="http://schemas.microsoft.com/office/powerpoint/2010/main" val="30161047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030404-8194-42BE-1B0D-04225AE3164F}"/>
              </a:ext>
            </a:extLst>
          </p:cNvPr>
          <p:cNvSpPr>
            <a:spLocks noGrp="1"/>
          </p:cNvSpPr>
          <p:nvPr>
            <p:ph type="title"/>
          </p:nvPr>
        </p:nvSpPr>
        <p:spPr>
          <a:xfrm>
            <a:off x="1241824" y="489358"/>
            <a:ext cx="8725493" cy="1077229"/>
          </a:xfrm>
        </p:spPr>
        <p:txBody>
          <a:bodyPr>
            <a:normAutofit fontScale="90000"/>
          </a:bodyPr>
          <a:lstStyle/>
          <a:p>
            <a:pPr algn="l"/>
            <a:r>
              <a:rPr lang="en-GB" sz="4800" b="1" dirty="0"/>
              <a:t>Yerba Mate tea shop </a:t>
            </a:r>
            <a:r>
              <a:rPr lang="en-GB" sz="4800" dirty="0"/>
              <a:t>- </a:t>
            </a:r>
            <a:r>
              <a:rPr lang="en-GB" sz="6000" i="1" dirty="0">
                <a:latin typeface="Agency FB" panose="020B0503020202020204" pitchFamily="34" charset="0"/>
              </a:rPr>
              <a:t>Matehause</a:t>
            </a:r>
            <a:endParaRPr lang="en-GB" sz="6000" i="1" dirty="0">
              <a:highlight>
                <a:srgbClr val="C0C0C0"/>
              </a:highlight>
              <a:latin typeface="Agency FB" panose="020B0503020202020204" pitchFamily="34" charset="0"/>
            </a:endParaRPr>
          </a:p>
        </p:txBody>
      </p:sp>
      <p:sp>
        <p:nvSpPr>
          <p:cNvPr id="3" name="Content Placeholder 2">
            <a:extLst>
              <a:ext uri="{FF2B5EF4-FFF2-40B4-BE49-F238E27FC236}">
                <a16:creationId xmlns:a16="http://schemas.microsoft.com/office/drawing/2014/main" id="{C27ADFA9-6AD1-CE27-7C7D-D9D1881C7C19}"/>
              </a:ext>
            </a:extLst>
          </p:cNvPr>
          <p:cNvSpPr>
            <a:spLocks noGrp="1"/>
          </p:cNvSpPr>
          <p:nvPr>
            <p:ph idx="1"/>
          </p:nvPr>
        </p:nvSpPr>
        <p:spPr>
          <a:xfrm>
            <a:off x="1324726" y="1608763"/>
            <a:ext cx="7504727" cy="4441181"/>
          </a:xfrm>
        </p:spPr>
        <p:txBody>
          <a:bodyPr anchor="t">
            <a:normAutofit fontScale="40000" lnSpcReduction="20000"/>
          </a:bodyPr>
          <a:lstStyle/>
          <a:p>
            <a:pPr marL="0" indent="0" algn="l">
              <a:buNone/>
            </a:pPr>
            <a:r>
              <a:rPr lang="en-GB" sz="4000" b="0" i="0" dirty="0">
                <a:effectLst/>
                <a:highlight>
                  <a:srgbClr val="008000"/>
                </a:highlight>
                <a:latin typeface="Arial Black" panose="020B0A04020102020204" pitchFamily="34" charset="0"/>
              </a:rPr>
              <a:t>MateHaus is a special tea shop that introduces yerba maté, a traditional South American herbal drink, to the UK market.</a:t>
            </a:r>
          </a:p>
          <a:p>
            <a:pPr marL="0" indent="0" algn="l">
              <a:buNone/>
            </a:pPr>
            <a:br>
              <a:rPr lang="en-GB" sz="4000" b="0" i="0" dirty="0">
                <a:effectLst/>
                <a:highlight>
                  <a:srgbClr val="008000"/>
                </a:highlight>
                <a:latin typeface="Arial Black" panose="020B0A04020102020204" pitchFamily="34" charset="0"/>
              </a:rPr>
            </a:br>
            <a:r>
              <a:rPr lang="en-GB" sz="4000" b="0" i="0" dirty="0">
                <a:effectLst/>
                <a:highlight>
                  <a:srgbClr val="008000"/>
                </a:highlight>
                <a:latin typeface="Arial Black" panose="020B0A04020102020204" pitchFamily="34" charset="0"/>
              </a:rPr>
              <a:t>The business offers a natural and healthier alternative to coffee and energy drinks, providing sustained energy, and nutritional benefits.</a:t>
            </a:r>
          </a:p>
          <a:p>
            <a:pPr marL="0" indent="0" algn="l">
              <a:buNone/>
            </a:pPr>
            <a:br>
              <a:rPr lang="en-GB" sz="4000" b="0" i="0" dirty="0">
                <a:effectLst/>
                <a:highlight>
                  <a:srgbClr val="008000"/>
                </a:highlight>
                <a:latin typeface="Arial Black" panose="020B0A04020102020204" pitchFamily="34" charset="0"/>
              </a:rPr>
            </a:br>
            <a:r>
              <a:rPr lang="en-GB" sz="4000" b="0" i="0" dirty="0">
                <a:effectLst/>
                <a:highlight>
                  <a:srgbClr val="008000"/>
                </a:highlight>
                <a:latin typeface="Arial Black" panose="020B0A04020102020204" pitchFamily="34" charset="0"/>
              </a:rPr>
              <a:t>MateHaus will operate as a modern tea lounge, combining high-quality beverages with a welcoming social space where customers can relax, study, or work.</a:t>
            </a:r>
          </a:p>
          <a:p>
            <a:pPr marL="0" indent="0" algn="l">
              <a:buNone/>
            </a:pPr>
            <a:br>
              <a:rPr lang="en-GB" sz="4000" b="0" i="0" dirty="0">
                <a:effectLst/>
                <a:highlight>
                  <a:srgbClr val="008000"/>
                </a:highlight>
                <a:latin typeface="Arial Black" panose="020B0A04020102020204" pitchFamily="34" charset="0"/>
              </a:rPr>
            </a:br>
            <a:r>
              <a:rPr lang="en-GB" sz="4000" b="0" i="0" dirty="0">
                <a:effectLst/>
                <a:highlight>
                  <a:srgbClr val="008000"/>
                </a:highlight>
                <a:latin typeface="Arial Black" panose="020B0A04020102020204" pitchFamily="34" charset="0"/>
              </a:rPr>
              <a:t>The concept blends health, culture, and community, creating a unique café experience that responds to growing consumer demand for products.</a:t>
            </a:r>
          </a:p>
          <a:p>
            <a:endParaRPr lang="en-GB" sz="1800" dirty="0"/>
          </a:p>
        </p:txBody>
      </p:sp>
    </p:spTree>
    <p:extLst>
      <p:ext uri="{BB962C8B-B14F-4D97-AF65-F5344CB8AC3E}">
        <p14:creationId xmlns:p14="http://schemas.microsoft.com/office/powerpoint/2010/main" val="834566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 calcmode="lin" valueType="num">
                                      <p:cBhvr additive="base">
                                        <p:cTn id="3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3411F1-AC8B-A64C-C56F-3B1C36A96F71}"/>
              </a:ext>
            </a:extLst>
          </p:cNvPr>
          <p:cNvSpPr>
            <a:spLocks noGrp="1"/>
          </p:cNvSpPr>
          <p:nvPr>
            <p:ph type="title"/>
          </p:nvPr>
        </p:nvSpPr>
        <p:spPr>
          <a:xfrm>
            <a:off x="-619760" y="599440"/>
            <a:ext cx="9401739" cy="1651605"/>
          </a:xfrm>
        </p:spPr>
        <p:txBody>
          <a:bodyPr/>
          <a:lstStyle/>
          <a:p>
            <a:r>
              <a:rPr lang="en-GB" b="1" i="0" dirty="0">
                <a:effectLst/>
                <a:highlight>
                  <a:srgbClr val="008000"/>
                </a:highlight>
                <a:latin typeface="TimesNewRomanPS-BoldMT"/>
              </a:rPr>
              <a:t>Key External Factors (PESTEL Analysis)</a:t>
            </a:r>
            <a:br>
              <a:rPr lang="en-GB" b="0" i="0" dirty="0">
                <a:effectLst/>
                <a:highlight>
                  <a:srgbClr val="008000"/>
                </a:highlight>
                <a:latin typeface="Times New Roman" panose="02020603050405020304" pitchFamily="18" charset="0"/>
              </a:rPr>
            </a:br>
            <a:br>
              <a:rPr lang="en-GB" dirty="0"/>
            </a:br>
            <a:endParaRPr lang="en-GB" dirty="0"/>
          </a:p>
        </p:txBody>
      </p:sp>
      <p:sp>
        <p:nvSpPr>
          <p:cNvPr id="3" name="Content Placeholder 2">
            <a:extLst>
              <a:ext uri="{FF2B5EF4-FFF2-40B4-BE49-F238E27FC236}">
                <a16:creationId xmlns:a16="http://schemas.microsoft.com/office/drawing/2014/main" id="{3A40B2B4-69C7-73B5-105C-753493A78993}"/>
              </a:ext>
            </a:extLst>
          </p:cNvPr>
          <p:cNvSpPr>
            <a:spLocks noGrp="1"/>
          </p:cNvSpPr>
          <p:nvPr>
            <p:ph idx="1"/>
          </p:nvPr>
        </p:nvSpPr>
        <p:spPr>
          <a:xfrm>
            <a:off x="995680" y="1645920"/>
            <a:ext cx="10332720" cy="4785360"/>
          </a:xfrm>
        </p:spPr>
        <p:txBody>
          <a:bodyPr>
            <a:normAutofit fontScale="55000" lnSpcReduction="20000"/>
          </a:bodyPr>
          <a:lstStyle/>
          <a:p>
            <a:pPr marL="0" indent="0" algn="l">
              <a:buNone/>
            </a:pPr>
            <a:r>
              <a:rPr lang="en-GB" sz="2600" b="1" i="0" dirty="0">
                <a:effectLst/>
                <a:highlight>
                  <a:srgbClr val="008000"/>
                </a:highlight>
                <a:latin typeface="Arial Black" panose="020B0A04020102020204" pitchFamily="34" charset="0"/>
              </a:rPr>
              <a:t>1. Social Factors</a:t>
            </a:r>
            <a:endParaRPr lang="en-GB" sz="2600" b="0" i="0" dirty="0">
              <a:effectLst/>
              <a:highlight>
                <a:srgbClr val="008000"/>
              </a:highlight>
              <a:latin typeface="Arial Black" panose="020B0A04020102020204" pitchFamily="34" charset="0"/>
            </a:endParaRPr>
          </a:p>
          <a:p>
            <a:pPr marL="0" indent="0" algn="l">
              <a:buNone/>
            </a:pPr>
            <a:r>
              <a:rPr lang="en-GB" sz="2900" b="0" i="0" dirty="0">
                <a:effectLst/>
                <a:latin typeface="Arial Black" panose="020B0A04020102020204" pitchFamily="34" charset="0"/>
              </a:rPr>
              <a:t>Consumer preferences are increasingly shifting toward healthy and natural products. Many people are looking for alternatives to coffee and sugary energy drinks. This trend supports the introduction of yerba maté as a healthy and natural drink.</a:t>
            </a:r>
          </a:p>
          <a:p>
            <a:pPr marL="0" indent="0" algn="l">
              <a:buNone/>
            </a:pPr>
            <a:r>
              <a:rPr lang="en-GB" sz="2600" b="1" i="0" dirty="0">
                <a:effectLst/>
                <a:highlight>
                  <a:srgbClr val="008000"/>
                </a:highlight>
                <a:latin typeface="Arial Black" panose="020B0A04020102020204" pitchFamily="34" charset="0"/>
              </a:rPr>
              <a:t>2. Economic Factors</a:t>
            </a:r>
            <a:endParaRPr lang="en-GB" sz="2600" b="0" i="0" dirty="0">
              <a:effectLst/>
              <a:highlight>
                <a:srgbClr val="008000"/>
              </a:highlight>
              <a:latin typeface="Arial Black" panose="020B0A04020102020204" pitchFamily="34" charset="0"/>
            </a:endParaRPr>
          </a:p>
          <a:p>
            <a:pPr marL="0" indent="0" algn="l">
              <a:buNone/>
            </a:pPr>
            <a:r>
              <a:rPr lang="en-GB" sz="2900" b="0" i="0" dirty="0">
                <a:effectLst/>
                <a:latin typeface="Arial Black" panose="020B0A04020102020204" pitchFamily="34" charset="0"/>
              </a:rPr>
              <a:t>Economic conditions influence consumer spending in the hospitality sector. Rising living costs may make customers more price-sensitive, so MateHaus will adopt competitive pricing strategies to remain accessible to students and young professionals.</a:t>
            </a:r>
          </a:p>
          <a:p>
            <a:pPr marL="0" indent="0" algn="l">
              <a:buNone/>
            </a:pPr>
            <a:r>
              <a:rPr lang="en-GB" sz="2600" b="1" i="0" dirty="0">
                <a:effectLst/>
                <a:highlight>
                  <a:srgbClr val="008000"/>
                </a:highlight>
                <a:latin typeface="Arial Black" panose="020B0A04020102020204" pitchFamily="34" charset="0"/>
              </a:rPr>
              <a:t>3. Environmental Factors</a:t>
            </a:r>
            <a:endParaRPr lang="en-GB" sz="2600" dirty="0">
              <a:highlight>
                <a:srgbClr val="008000"/>
              </a:highlight>
              <a:latin typeface="Arial Black" panose="020B0A04020102020204" pitchFamily="34" charset="0"/>
            </a:endParaRPr>
          </a:p>
          <a:p>
            <a:pPr marL="0" indent="0" algn="l">
              <a:buNone/>
            </a:pPr>
            <a:r>
              <a:rPr lang="en-GB" sz="2900" b="0" i="0" dirty="0">
                <a:effectLst/>
                <a:latin typeface="Arial Black" panose="020B0A04020102020204" pitchFamily="34" charset="0"/>
              </a:rPr>
              <a:t>Consumers are becoming more aware of sustainability and environmentally responsible businesses. MateHaus will respond to this trend by using eco-friendly packaging and ethically sourced yerba maté, strengthening its brand appeal among environmentally conscious customers.</a:t>
            </a:r>
          </a:p>
          <a:p>
            <a:pPr marL="0" indent="0">
              <a:buNone/>
            </a:pPr>
            <a:endParaRPr lang="en-GB" dirty="0"/>
          </a:p>
        </p:txBody>
      </p:sp>
    </p:spTree>
    <p:extLst>
      <p:ext uri="{BB962C8B-B14F-4D97-AF65-F5344CB8AC3E}">
        <p14:creationId xmlns:p14="http://schemas.microsoft.com/office/powerpoint/2010/main" val="2369850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arn(inVertical)">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6" presetClass="entr" presetSubtype="21" fill="hold"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barn(inVertical)">
                                      <p:cBhvr>
                                        <p:cTn id="20" dur="500"/>
                                        <p:tgtEl>
                                          <p:spTgt spid="3">
                                            <p:txEl>
                                              <p:pRg st="2" end="2"/>
                                            </p:txEl>
                                          </p:spTgt>
                                        </p:tgtEl>
                                      </p:cBhvr>
                                    </p:animEffect>
                                  </p:childTnLst>
                                </p:cTn>
                              </p:par>
                              <p:par>
                                <p:cTn id="21" presetID="16" presetClass="entr" presetSubtype="21"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barn(inVertical)">
                                      <p:cBhvr>
                                        <p:cTn id="23" dur="5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barn(inVertical)">
                                      <p:cBhvr>
                                        <p:cTn id="28" dur="500"/>
                                        <p:tgtEl>
                                          <p:spTgt spid="3">
                                            <p:txEl>
                                              <p:pRg st="4" end="4"/>
                                            </p:txEl>
                                          </p:spTgt>
                                        </p:tgtEl>
                                      </p:cBhvr>
                                    </p:animEffect>
                                  </p:childTnLst>
                                </p:cTn>
                              </p:par>
                              <p:par>
                                <p:cTn id="29" presetID="16" presetClass="entr" presetSubtype="21"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barn(inVertical)">
                                      <p:cBhvr>
                                        <p:cTn id="31"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34315-F6A2-709F-2F92-22A44EFED5A3}"/>
              </a:ext>
            </a:extLst>
          </p:cNvPr>
          <p:cNvSpPr>
            <a:spLocks noGrp="1"/>
          </p:cNvSpPr>
          <p:nvPr>
            <p:ph type="title"/>
          </p:nvPr>
        </p:nvSpPr>
        <p:spPr>
          <a:xfrm>
            <a:off x="1026160" y="513416"/>
            <a:ext cx="7958331" cy="1077229"/>
          </a:xfrm>
        </p:spPr>
        <p:txBody>
          <a:bodyPr/>
          <a:lstStyle/>
          <a:p>
            <a:pPr algn="l"/>
            <a:r>
              <a:rPr lang="en-GB" dirty="0">
                <a:highlight>
                  <a:srgbClr val="008000"/>
                </a:highlight>
              </a:rPr>
              <a:t>Key Marketing Strategies</a:t>
            </a:r>
          </a:p>
        </p:txBody>
      </p:sp>
      <p:sp>
        <p:nvSpPr>
          <p:cNvPr id="3" name="Content Placeholder 2">
            <a:extLst>
              <a:ext uri="{FF2B5EF4-FFF2-40B4-BE49-F238E27FC236}">
                <a16:creationId xmlns:a16="http://schemas.microsoft.com/office/drawing/2014/main" id="{088561BC-97D7-6FF9-140E-9D089D5EC500}"/>
              </a:ext>
            </a:extLst>
          </p:cNvPr>
          <p:cNvSpPr>
            <a:spLocks noGrp="1"/>
          </p:cNvSpPr>
          <p:nvPr>
            <p:ph idx="1"/>
          </p:nvPr>
        </p:nvSpPr>
        <p:spPr>
          <a:xfrm>
            <a:off x="929640" y="1747520"/>
            <a:ext cx="10332720" cy="4754880"/>
          </a:xfrm>
        </p:spPr>
        <p:txBody>
          <a:bodyPr>
            <a:normAutofit/>
          </a:bodyPr>
          <a:lstStyle/>
          <a:p>
            <a:pPr marL="0" indent="0" algn="l">
              <a:buNone/>
            </a:pPr>
            <a:r>
              <a:rPr lang="en-GB" sz="1600" b="1" i="0" dirty="0">
                <a:effectLst/>
                <a:highlight>
                  <a:srgbClr val="008000"/>
                </a:highlight>
                <a:latin typeface="Arial Black" panose="020B0A04020102020204" pitchFamily="34" charset="0"/>
              </a:rPr>
              <a:t>1. Social Media Marketing</a:t>
            </a:r>
            <a:endParaRPr lang="en-GB" sz="1600" dirty="0">
              <a:highlight>
                <a:srgbClr val="008000"/>
              </a:highlight>
              <a:latin typeface="Arial Black" panose="020B0A04020102020204" pitchFamily="34" charset="0"/>
            </a:endParaRPr>
          </a:p>
          <a:p>
            <a:pPr marL="0" indent="0" algn="l">
              <a:buNone/>
            </a:pPr>
            <a:r>
              <a:rPr lang="en-GB" sz="1600" b="0" i="0" dirty="0">
                <a:effectLst/>
                <a:latin typeface="Arial Black" panose="020B0A04020102020204" pitchFamily="34" charset="0"/>
              </a:rPr>
              <a:t>MateHaus will use social media platforms such as Instagram, TikTok, and Facebook to promote the brand and attract customers. These platforms are popular among the target market of students and young professionals. The business will share engaging content such as drink preparation videos, lifestyle images, and information about the health benefits of yerba maté. Collaborations with local influencers and promotional campaigns will increase brand awareness and encourage customers to visit the café.</a:t>
            </a:r>
          </a:p>
          <a:p>
            <a:pPr marL="0" indent="0" algn="l">
              <a:buNone/>
            </a:pPr>
            <a:r>
              <a:rPr lang="en-GB" sz="1600" b="1" i="0" dirty="0">
                <a:effectLst/>
                <a:highlight>
                  <a:srgbClr val="008000"/>
                </a:highlight>
                <a:latin typeface="Arial Black" panose="020B0A04020102020204" pitchFamily="34" charset="0"/>
              </a:rPr>
              <a:t>2. Experiential and Community Marketing</a:t>
            </a:r>
            <a:endParaRPr lang="en-GB" sz="1600" b="0" i="0" dirty="0">
              <a:effectLst/>
              <a:highlight>
                <a:srgbClr val="008000"/>
              </a:highlight>
              <a:latin typeface="Arial Black" panose="020B0A04020102020204" pitchFamily="34" charset="0"/>
            </a:endParaRPr>
          </a:p>
          <a:p>
            <a:pPr marL="0" indent="0" algn="l">
              <a:buNone/>
            </a:pPr>
            <a:r>
              <a:rPr lang="en-GB" sz="1600" b="0" i="0" dirty="0">
                <a:effectLst/>
                <a:latin typeface="Arial Black" panose="020B0A04020102020204" pitchFamily="34" charset="0"/>
              </a:rPr>
              <a:t>MateHaus will focus on creating a unique in-store experience to build strong relationships with customers. The café will organise activities such as maté tasting sessions, cultural events, and study-friendly environments that encourage people to spend time in the space. By creating a welcoming community atmosphere, the business can generate positive word-of-mouth and customer loyalty, helping attract new customers and retain existing ones.</a:t>
            </a:r>
          </a:p>
          <a:p>
            <a:pPr marL="0" indent="0">
              <a:buNone/>
            </a:pPr>
            <a:endParaRPr lang="en-GB" dirty="0"/>
          </a:p>
        </p:txBody>
      </p:sp>
    </p:spTree>
    <p:extLst>
      <p:ext uri="{BB962C8B-B14F-4D97-AF65-F5344CB8AC3E}">
        <p14:creationId xmlns:p14="http://schemas.microsoft.com/office/powerpoint/2010/main" val="57943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wipe(down)">
                                      <p:cBhvr>
                                        <p:cTn id="25" dur="580">
                                          <p:stCondLst>
                                            <p:cond delay="0"/>
                                          </p:stCondLst>
                                        </p:cTn>
                                        <p:tgtEl>
                                          <p:spTgt spid="3">
                                            <p:txEl>
                                              <p:pRg st="0" end="0"/>
                                            </p:txEl>
                                          </p:spTgt>
                                        </p:tgtEl>
                                      </p:cBhvr>
                                    </p:animEffect>
                                    <p:anim calcmode="lin" valueType="num">
                                      <p:cBhvr>
                                        <p:cTn id="26"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0" end="0"/>
                                            </p:txEl>
                                          </p:spTgt>
                                        </p:tgtEl>
                                      </p:cBhvr>
                                      <p:to x="100000" y="60000"/>
                                    </p:animScale>
                                    <p:animScale>
                                      <p:cBhvr>
                                        <p:cTn id="32" dur="166" decel="50000">
                                          <p:stCondLst>
                                            <p:cond delay="676"/>
                                          </p:stCondLst>
                                        </p:cTn>
                                        <p:tgtEl>
                                          <p:spTgt spid="3">
                                            <p:txEl>
                                              <p:pRg st="0" end="0"/>
                                            </p:txEl>
                                          </p:spTgt>
                                        </p:tgtEl>
                                      </p:cBhvr>
                                      <p:to x="100000" y="100000"/>
                                    </p:animScale>
                                    <p:animScale>
                                      <p:cBhvr>
                                        <p:cTn id="33" dur="26">
                                          <p:stCondLst>
                                            <p:cond delay="1312"/>
                                          </p:stCondLst>
                                        </p:cTn>
                                        <p:tgtEl>
                                          <p:spTgt spid="3">
                                            <p:txEl>
                                              <p:pRg st="0" end="0"/>
                                            </p:txEl>
                                          </p:spTgt>
                                        </p:tgtEl>
                                      </p:cBhvr>
                                      <p:to x="100000" y="80000"/>
                                    </p:animScale>
                                    <p:animScale>
                                      <p:cBhvr>
                                        <p:cTn id="34" dur="166" decel="50000">
                                          <p:stCondLst>
                                            <p:cond delay="1338"/>
                                          </p:stCondLst>
                                        </p:cTn>
                                        <p:tgtEl>
                                          <p:spTgt spid="3">
                                            <p:txEl>
                                              <p:pRg st="0" end="0"/>
                                            </p:txEl>
                                          </p:spTgt>
                                        </p:tgtEl>
                                      </p:cBhvr>
                                      <p:to x="100000" y="100000"/>
                                    </p:animScale>
                                    <p:animScale>
                                      <p:cBhvr>
                                        <p:cTn id="35" dur="26">
                                          <p:stCondLst>
                                            <p:cond delay="1642"/>
                                          </p:stCondLst>
                                        </p:cTn>
                                        <p:tgtEl>
                                          <p:spTgt spid="3">
                                            <p:txEl>
                                              <p:pRg st="0" end="0"/>
                                            </p:txEl>
                                          </p:spTgt>
                                        </p:tgtEl>
                                      </p:cBhvr>
                                      <p:to x="100000" y="90000"/>
                                    </p:animScale>
                                    <p:animScale>
                                      <p:cBhvr>
                                        <p:cTn id="36" dur="166" decel="50000">
                                          <p:stCondLst>
                                            <p:cond delay="1668"/>
                                          </p:stCondLst>
                                        </p:cTn>
                                        <p:tgtEl>
                                          <p:spTgt spid="3">
                                            <p:txEl>
                                              <p:pRg st="0" end="0"/>
                                            </p:txEl>
                                          </p:spTgt>
                                        </p:tgtEl>
                                      </p:cBhvr>
                                      <p:to x="100000" y="100000"/>
                                    </p:animScale>
                                    <p:animScale>
                                      <p:cBhvr>
                                        <p:cTn id="37" dur="26">
                                          <p:stCondLst>
                                            <p:cond delay="1808"/>
                                          </p:stCondLst>
                                        </p:cTn>
                                        <p:tgtEl>
                                          <p:spTgt spid="3">
                                            <p:txEl>
                                              <p:pRg st="0" end="0"/>
                                            </p:txEl>
                                          </p:spTgt>
                                        </p:tgtEl>
                                      </p:cBhvr>
                                      <p:to x="100000" y="95000"/>
                                    </p:animScale>
                                    <p:animScale>
                                      <p:cBhvr>
                                        <p:cTn id="38" dur="166" decel="50000">
                                          <p:stCondLst>
                                            <p:cond delay="1834"/>
                                          </p:stCondLst>
                                        </p:cTn>
                                        <p:tgtEl>
                                          <p:spTgt spid="3">
                                            <p:txEl>
                                              <p:pRg st="0" end="0"/>
                                            </p:txEl>
                                          </p:spTgt>
                                        </p:tgtEl>
                                      </p:cBhvr>
                                      <p:to x="100000" y="100000"/>
                                    </p:animScale>
                                  </p:childTnLst>
                                </p:cTn>
                              </p:par>
                              <p:par>
                                <p:cTn id="39" presetID="26" presetClass="entr" presetSubtype="0" fill="hold" nodeType="withEffect">
                                  <p:stCondLst>
                                    <p:cond delay="0"/>
                                  </p:stCondLst>
                                  <p:childTnLst>
                                    <p:set>
                                      <p:cBhvr>
                                        <p:cTn id="40" dur="1" fill="hold">
                                          <p:stCondLst>
                                            <p:cond delay="0"/>
                                          </p:stCondLst>
                                        </p:cTn>
                                        <p:tgtEl>
                                          <p:spTgt spid="3">
                                            <p:txEl>
                                              <p:pRg st="1" end="1"/>
                                            </p:txEl>
                                          </p:spTgt>
                                        </p:tgtEl>
                                        <p:attrNameLst>
                                          <p:attrName>style.visibility</p:attrName>
                                        </p:attrNameLst>
                                      </p:cBhvr>
                                      <p:to>
                                        <p:strVal val="visible"/>
                                      </p:to>
                                    </p:set>
                                    <p:animEffect transition="in" filter="wipe(down)">
                                      <p:cBhvr>
                                        <p:cTn id="41" dur="580">
                                          <p:stCondLst>
                                            <p:cond delay="0"/>
                                          </p:stCondLst>
                                        </p:cTn>
                                        <p:tgtEl>
                                          <p:spTgt spid="3">
                                            <p:txEl>
                                              <p:pRg st="1" end="1"/>
                                            </p:txEl>
                                          </p:spTgt>
                                        </p:tgtEl>
                                      </p:cBhvr>
                                    </p:animEffect>
                                    <p:anim calcmode="lin" valueType="num">
                                      <p:cBhvr>
                                        <p:cTn id="42"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47" dur="26">
                                          <p:stCondLst>
                                            <p:cond delay="650"/>
                                          </p:stCondLst>
                                        </p:cTn>
                                        <p:tgtEl>
                                          <p:spTgt spid="3">
                                            <p:txEl>
                                              <p:pRg st="1" end="1"/>
                                            </p:txEl>
                                          </p:spTgt>
                                        </p:tgtEl>
                                      </p:cBhvr>
                                      <p:to x="100000" y="60000"/>
                                    </p:animScale>
                                    <p:animScale>
                                      <p:cBhvr>
                                        <p:cTn id="48" dur="166" decel="50000">
                                          <p:stCondLst>
                                            <p:cond delay="676"/>
                                          </p:stCondLst>
                                        </p:cTn>
                                        <p:tgtEl>
                                          <p:spTgt spid="3">
                                            <p:txEl>
                                              <p:pRg st="1" end="1"/>
                                            </p:txEl>
                                          </p:spTgt>
                                        </p:tgtEl>
                                      </p:cBhvr>
                                      <p:to x="100000" y="100000"/>
                                    </p:animScale>
                                    <p:animScale>
                                      <p:cBhvr>
                                        <p:cTn id="49" dur="26">
                                          <p:stCondLst>
                                            <p:cond delay="1312"/>
                                          </p:stCondLst>
                                        </p:cTn>
                                        <p:tgtEl>
                                          <p:spTgt spid="3">
                                            <p:txEl>
                                              <p:pRg st="1" end="1"/>
                                            </p:txEl>
                                          </p:spTgt>
                                        </p:tgtEl>
                                      </p:cBhvr>
                                      <p:to x="100000" y="80000"/>
                                    </p:animScale>
                                    <p:animScale>
                                      <p:cBhvr>
                                        <p:cTn id="50" dur="166" decel="50000">
                                          <p:stCondLst>
                                            <p:cond delay="1338"/>
                                          </p:stCondLst>
                                        </p:cTn>
                                        <p:tgtEl>
                                          <p:spTgt spid="3">
                                            <p:txEl>
                                              <p:pRg st="1" end="1"/>
                                            </p:txEl>
                                          </p:spTgt>
                                        </p:tgtEl>
                                      </p:cBhvr>
                                      <p:to x="100000" y="100000"/>
                                    </p:animScale>
                                    <p:animScale>
                                      <p:cBhvr>
                                        <p:cTn id="51" dur="26">
                                          <p:stCondLst>
                                            <p:cond delay="1642"/>
                                          </p:stCondLst>
                                        </p:cTn>
                                        <p:tgtEl>
                                          <p:spTgt spid="3">
                                            <p:txEl>
                                              <p:pRg st="1" end="1"/>
                                            </p:txEl>
                                          </p:spTgt>
                                        </p:tgtEl>
                                      </p:cBhvr>
                                      <p:to x="100000" y="90000"/>
                                    </p:animScale>
                                    <p:animScale>
                                      <p:cBhvr>
                                        <p:cTn id="52" dur="166" decel="50000">
                                          <p:stCondLst>
                                            <p:cond delay="1668"/>
                                          </p:stCondLst>
                                        </p:cTn>
                                        <p:tgtEl>
                                          <p:spTgt spid="3">
                                            <p:txEl>
                                              <p:pRg st="1" end="1"/>
                                            </p:txEl>
                                          </p:spTgt>
                                        </p:tgtEl>
                                      </p:cBhvr>
                                      <p:to x="100000" y="100000"/>
                                    </p:animScale>
                                    <p:animScale>
                                      <p:cBhvr>
                                        <p:cTn id="53" dur="26">
                                          <p:stCondLst>
                                            <p:cond delay="1808"/>
                                          </p:stCondLst>
                                        </p:cTn>
                                        <p:tgtEl>
                                          <p:spTgt spid="3">
                                            <p:txEl>
                                              <p:pRg st="1" end="1"/>
                                            </p:txEl>
                                          </p:spTgt>
                                        </p:tgtEl>
                                      </p:cBhvr>
                                      <p:to x="100000" y="95000"/>
                                    </p:animScale>
                                    <p:animScale>
                                      <p:cBhvr>
                                        <p:cTn id="54" dur="166" decel="50000">
                                          <p:stCondLst>
                                            <p:cond delay="1834"/>
                                          </p:stCondLst>
                                        </p:cTn>
                                        <p:tgtEl>
                                          <p:spTgt spid="3">
                                            <p:txEl>
                                              <p:pRg st="1" end="1"/>
                                            </p:txEl>
                                          </p:spTgt>
                                        </p:tgtEl>
                                      </p:cBhvr>
                                      <p:to x="100000" y="100000"/>
                                    </p:animScale>
                                  </p:childTnLst>
                                </p:cTn>
                              </p:par>
                            </p:childTnLst>
                          </p:cTn>
                        </p:par>
                      </p:childTnLst>
                    </p:cTn>
                  </p:par>
                  <p:par>
                    <p:cTn id="55" fill="hold">
                      <p:stCondLst>
                        <p:cond delay="indefinite"/>
                      </p:stCondLst>
                      <p:childTnLst>
                        <p:par>
                          <p:cTn id="56" fill="hold">
                            <p:stCondLst>
                              <p:cond delay="0"/>
                            </p:stCondLst>
                            <p:childTnLst>
                              <p:par>
                                <p:cTn id="57" presetID="26" presetClass="entr" presetSubtype="0" fill="hold" nodeType="clickEffect">
                                  <p:stCondLst>
                                    <p:cond delay="0"/>
                                  </p:stCondLst>
                                  <p:childTnLst>
                                    <p:set>
                                      <p:cBhvr>
                                        <p:cTn id="58" dur="1" fill="hold">
                                          <p:stCondLst>
                                            <p:cond delay="0"/>
                                          </p:stCondLst>
                                        </p:cTn>
                                        <p:tgtEl>
                                          <p:spTgt spid="3">
                                            <p:txEl>
                                              <p:pRg st="2" end="2"/>
                                            </p:txEl>
                                          </p:spTgt>
                                        </p:tgtEl>
                                        <p:attrNameLst>
                                          <p:attrName>style.visibility</p:attrName>
                                        </p:attrNameLst>
                                      </p:cBhvr>
                                      <p:to>
                                        <p:strVal val="visible"/>
                                      </p:to>
                                    </p:set>
                                    <p:animEffect transition="in" filter="wipe(down)">
                                      <p:cBhvr>
                                        <p:cTn id="59" dur="580">
                                          <p:stCondLst>
                                            <p:cond delay="0"/>
                                          </p:stCondLst>
                                        </p:cTn>
                                        <p:tgtEl>
                                          <p:spTgt spid="3">
                                            <p:txEl>
                                              <p:pRg st="2" end="2"/>
                                            </p:txEl>
                                          </p:spTgt>
                                        </p:tgtEl>
                                      </p:cBhvr>
                                    </p:animEffect>
                                    <p:anim calcmode="lin" valueType="num">
                                      <p:cBhvr>
                                        <p:cTn id="60"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61"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62"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63"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64"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65" dur="26">
                                          <p:stCondLst>
                                            <p:cond delay="650"/>
                                          </p:stCondLst>
                                        </p:cTn>
                                        <p:tgtEl>
                                          <p:spTgt spid="3">
                                            <p:txEl>
                                              <p:pRg st="2" end="2"/>
                                            </p:txEl>
                                          </p:spTgt>
                                        </p:tgtEl>
                                      </p:cBhvr>
                                      <p:to x="100000" y="60000"/>
                                    </p:animScale>
                                    <p:animScale>
                                      <p:cBhvr>
                                        <p:cTn id="66" dur="166" decel="50000">
                                          <p:stCondLst>
                                            <p:cond delay="676"/>
                                          </p:stCondLst>
                                        </p:cTn>
                                        <p:tgtEl>
                                          <p:spTgt spid="3">
                                            <p:txEl>
                                              <p:pRg st="2" end="2"/>
                                            </p:txEl>
                                          </p:spTgt>
                                        </p:tgtEl>
                                      </p:cBhvr>
                                      <p:to x="100000" y="100000"/>
                                    </p:animScale>
                                    <p:animScale>
                                      <p:cBhvr>
                                        <p:cTn id="67" dur="26">
                                          <p:stCondLst>
                                            <p:cond delay="1312"/>
                                          </p:stCondLst>
                                        </p:cTn>
                                        <p:tgtEl>
                                          <p:spTgt spid="3">
                                            <p:txEl>
                                              <p:pRg st="2" end="2"/>
                                            </p:txEl>
                                          </p:spTgt>
                                        </p:tgtEl>
                                      </p:cBhvr>
                                      <p:to x="100000" y="80000"/>
                                    </p:animScale>
                                    <p:animScale>
                                      <p:cBhvr>
                                        <p:cTn id="68" dur="166" decel="50000">
                                          <p:stCondLst>
                                            <p:cond delay="1338"/>
                                          </p:stCondLst>
                                        </p:cTn>
                                        <p:tgtEl>
                                          <p:spTgt spid="3">
                                            <p:txEl>
                                              <p:pRg st="2" end="2"/>
                                            </p:txEl>
                                          </p:spTgt>
                                        </p:tgtEl>
                                      </p:cBhvr>
                                      <p:to x="100000" y="100000"/>
                                    </p:animScale>
                                    <p:animScale>
                                      <p:cBhvr>
                                        <p:cTn id="69" dur="26">
                                          <p:stCondLst>
                                            <p:cond delay="1642"/>
                                          </p:stCondLst>
                                        </p:cTn>
                                        <p:tgtEl>
                                          <p:spTgt spid="3">
                                            <p:txEl>
                                              <p:pRg st="2" end="2"/>
                                            </p:txEl>
                                          </p:spTgt>
                                        </p:tgtEl>
                                      </p:cBhvr>
                                      <p:to x="100000" y="90000"/>
                                    </p:animScale>
                                    <p:animScale>
                                      <p:cBhvr>
                                        <p:cTn id="70" dur="166" decel="50000">
                                          <p:stCondLst>
                                            <p:cond delay="1668"/>
                                          </p:stCondLst>
                                        </p:cTn>
                                        <p:tgtEl>
                                          <p:spTgt spid="3">
                                            <p:txEl>
                                              <p:pRg st="2" end="2"/>
                                            </p:txEl>
                                          </p:spTgt>
                                        </p:tgtEl>
                                      </p:cBhvr>
                                      <p:to x="100000" y="100000"/>
                                    </p:animScale>
                                    <p:animScale>
                                      <p:cBhvr>
                                        <p:cTn id="71" dur="26">
                                          <p:stCondLst>
                                            <p:cond delay="1808"/>
                                          </p:stCondLst>
                                        </p:cTn>
                                        <p:tgtEl>
                                          <p:spTgt spid="3">
                                            <p:txEl>
                                              <p:pRg st="2" end="2"/>
                                            </p:txEl>
                                          </p:spTgt>
                                        </p:tgtEl>
                                      </p:cBhvr>
                                      <p:to x="100000" y="95000"/>
                                    </p:animScale>
                                    <p:animScale>
                                      <p:cBhvr>
                                        <p:cTn id="72" dur="166" decel="50000">
                                          <p:stCondLst>
                                            <p:cond delay="1834"/>
                                          </p:stCondLst>
                                        </p:cTn>
                                        <p:tgtEl>
                                          <p:spTgt spid="3">
                                            <p:txEl>
                                              <p:pRg st="2" end="2"/>
                                            </p:txEl>
                                          </p:spTgt>
                                        </p:tgtEl>
                                      </p:cBhvr>
                                      <p:to x="100000" y="100000"/>
                                    </p:animScale>
                                  </p:childTnLst>
                                </p:cTn>
                              </p:par>
                              <p:par>
                                <p:cTn id="73" presetID="26" presetClass="entr" presetSubtype="0" fill="hold" nodeType="withEffect">
                                  <p:stCondLst>
                                    <p:cond delay="0"/>
                                  </p:stCondLst>
                                  <p:childTnLst>
                                    <p:set>
                                      <p:cBhvr>
                                        <p:cTn id="74" dur="1" fill="hold">
                                          <p:stCondLst>
                                            <p:cond delay="0"/>
                                          </p:stCondLst>
                                        </p:cTn>
                                        <p:tgtEl>
                                          <p:spTgt spid="3">
                                            <p:txEl>
                                              <p:pRg st="3" end="3"/>
                                            </p:txEl>
                                          </p:spTgt>
                                        </p:tgtEl>
                                        <p:attrNameLst>
                                          <p:attrName>style.visibility</p:attrName>
                                        </p:attrNameLst>
                                      </p:cBhvr>
                                      <p:to>
                                        <p:strVal val="visible"/>
                                      </p:to>
                                    </p:set>
                                    <p:animEffect transition="in" filter="wipe(down)">
                                      <p:cBhvr>
                                        <p:cTn id="75" dur="580">
                                          <p:stCondLst>
                                            <p:cond delay="0"/>
                                          </p:stCondLst>
                                        </p:cTn>
                                        <p:tgtEl>
                                          <p:spTgt spid="3">
                                            <p:txEl>
                                              <p:pRg st="3" end="3"/>
                                            </p:txEl>
                                          </p:spTgt>
                                        </p:tgtEl>
                                      </p:cBhvr>
                                    </p:animEffect>
                                    <p:anim calcmode="lin" valueType="num">
                                      <p:cBhvr>
                                        <p:cTn id="76"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77"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78"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79"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80"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81" dur="26">
                                          <p:stCondLst>
                                            <p:cond delay="650"/>
                                          </p:stCondLst>
                                        </p:cTn>
                                        <p:tgtEl>
                                          <p:spTgt spid="3">
                                            <p:txEl>
                                              <p:pRg st="3" end="3"/>
                                            </p:txEl>
                                          </p:spTgt>
                                        </p:tgtEl>
                                      </p:cBhvr>
                                      <p:to x="100000" y="60000"/>
                                    </p:animScale>
                                    <p:animScale>
                                      <p:cBhvr>
                                        <p:cTn id="82" dur="166" decel="50000">
                                          <p:stCondLst>
                                            <p:cond delay="676"/>
                                          </p:stCondLst>
                                        </p:cTn>
                                        <p:tgtEl>
                                          <p:spTgt spid="3">
                                            <p:txEl>
                                              <p:pRg st="3" end="3"/>
                                            </p:txEl>
                                          </p:spTgt>
                                        </p:tgtEl>
                                      </p:cBhvr>
                                      <p:to x="100000" y="100000"/>
                                    </p:animScale>
                                    <p:animScale>
                                      <p:cBhvr>
                                        <p:cTn id="83" dur="26">
                                          <p:stCondLst>
                                            <p:cond delay="1312"/>
                                          </p:stCondLst>
                                        </p:cTn>
                                        <p:tgtEl>
                                          <p:spTgt spid="3">
                                            <p:txEl>
                                              <p:pRg st="3" end="3"/>
                                            </p:txEl>
                                          </p:spTgt>
                                        </p:tgtEl>
                                      </p:cBhvr>
                                      <p:to x="100000" y="80000"/>
                                    </p:animScale>
                                    <p:animScale>
                                      <p:cBhvr>
                                        <p:cTn id="84" dur="166" decel="50000">
                                          <p:stCondLst>
                                            <p:cond delay="1338"/>
                                          </p:stCondLst>
                                        </p:cTn>
                                        <p:tgtEl>
                                          <p:spTgt spid="3">
                                            <p:txEl>
                                              <p:pRg st="3" end="3"/>
                                            </p:txEl>
                                          </p:spTgt>
                                        </p:tgtEl>
                                      </p:cBhvr>
                                      <p:to x="100000" y="100000"/>
                                    </p:animScale>
                                    <p:animScale>
                                      <p:cBhvr>
                                        <p:cTn id="85" dur="26">
                                          <p:stCondLst>
                                            <p:cond delay="1642"/>
                                          </p:stCondLst>
                                        </p:cTn>
                                        <p:tgtEl>
                                          <p:spTgt spid="3">
                                            <p:txEl>
                                              <p:pRg st="3" end="3"/>
                                            </p:txEl>
                                          </p:spTgt>
                                        </p:tgtEl>
                                      </p:cBhvr>
                                      <p:to x="100000" y="90000"/>
                                    </p:animScale>
                                    <p:animScale>
                                      <p:cBhvr>
                                        <p:cTn id="86" dur="166" decel="50000">
                                          <p:stCondLst>
                                            <p:cond delay="1668"/>
                                          </p:stCondLst>
                                        </p:cTn>
                                        <p:tgtEl>
                                          <p:spTgt spid="3">
                                            <p:txEl>
                                              <p:pRg st="3" end="3"/>
                                            </p:txEl>
                                          </p:spTgt>
                                        </p:tgtEl>
                                      </p:cBhvr>
                                      <p:to x="100000" y="100000"/>
                                    </p:animScale>
                                    <p:animScale>
                                      <p:cBhvr>
                                        <p:cTn id="87" dur="26">
                                          <p:stCondLst>
                                            <p:cond delay="1808"/>
                                          </p:stCondLst>
                                        </p:cTn>
                                        <p:tgtEl>
                                          <p:spTgt spid="3">
                                            <p:txEl>
                                              <p:pRg st="3" end="3"/>
                                            </p:txEl>
                                          </p:spTgt>
                                        </p:tgtEl>
                                      </p:cBhvr>
                                      <p:to x="100000" y="95000"/>
                                    </p:animScale>
                                    <p:animScale>
                                      <p:cBhvr>
                                        <p:cTn id="88" dur="166" decel="50000">
                                          <p:stCondLst>
                                            <p:cond delay="1834"/>
                                          </p:stCondLst>
                                        </p:cTn>
                                        <p:tgtEl>
                                          <p:spTgt spid="3">
                                            <p:txEl>
                                              <p:pRg st="3" end="3"/>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7C204-C3E7-4A64-2D05-BC2323685CBC}"/>
              </a:ext>
            </a:extLst>
          </p:cNvPr>
          <p:cNvSpPr>
            <a:spLocks noGrp="1"/>
          </p:cNvSpPr>
          <p:nvPr>
            <p:ph type="title"/>
          </p:nvPr>
        </p:nvSpPr>
        <p:spPr>
          <a:xfrm>
            <a:off x="6868160" y="1889760"/>
            <a:ext cx="4612640" cy="6736080"/>
          </a:xfrm>
        </p:spPr>
        <p:txBody>
          <a:bodyPr>
            <a:normAutofit/>
          </a:bodyPr>
          <a:lstStyle/>
          <a:p>
            <a:pPr algn="l"/>
            <a:r>
              <a:rPr lang="en-GB" sz="2800" b="0" i="0" dirty="0">
                <a:effectLst/>
                <a:latin typeface="+mn-lt"/>
              </a:rPr>
              <a:t>To successfully launch MateHaus, the start-up requires an estimated £60,000 in initial funding. </a:t>
            </a:r>
            <a:br>
              <a:rPr lang="en-GB" sz="2800" dirty="0">
                <a:latin typeface="+mn-lt"/>
              </a:rPr>
            </a:br>
            <a:br>
              <a:rPr lang="en-GB" sz="2800" dirty="0">
                <a:latin typeface="+mn-lt"/>
              </a:rPr>
            </a:br>
            <a:r>
              <a:rPr lang="en-GB" sz="2800" b="0" i="0" dirty="0">
                <a:effectLst/>
                <a:latin typeface="+mn-lt"/>
              </a:rPr>
              <a:t>This capital will cover the main start-up costs necessary to establish and operate the tea shop during the first phase of the business.</a:t>
            </a:r>
            <a:br>
              <a:rPr lang="en-GB" sz="2800" b="0" i="0" dirty="0">
                <a:effectLst/>
                <a:latin typeface="+mn-lt"/>
              </a:rPr>
            </a:br>
            <a:br>
              <a:rPr lang="en-GB" sz="2800" dirty="0"/>
            </a:br>
            <a:endParaRPr lang="en-GB" sz="2800" dirty="0"/>
          </a:p>
        </p:txBody>
      </p:sp>
      <p:sp>
        <p:nvSpPr>
          <p:cNvPr id="3" name="Content Placeholder 2">
            <a:extLst>
              <a:ext uri="{FF2B5EF4-FFF2-40B4-BE49-F238E27FC236}">
                <a16:creationId xmlns:a16="http://schemas.microsoft.com/office/drawing/2014/main" id="{CCEC6015-8C3E-9E00-EF65-6245AE56006D}"/>
              </a:ext>
            </a:extLst>
          </p:cNvPr>
          <p:cNvSpPr>
            <a:spLocks noGrp="1"/>
          </p:cNvSpPr>
          <p:nvPr>
            <p:ph idx="1"/>
          </p:nvPr>
        </p:nvSpPr>
        <p:spPr>
          <a:xfrm>
            <a:off x="1259840" y="1682085"/>
            <a:ext cx="4511040" cy="4678075"/>
          </a:xfrm>
        </p:spPr>
        <p:txBody>
          <a:bodyPr>
            <a:normAutofit fontScale="25000" lnSpcReduction="20000"/>
          </a:bodyPr>
          <a:lstStyle/>
          <a:p>
            <a:pPr marL="0" indent="0">
              <a:buNone/>
            </a:pPr>
            <a:endParaRPr lang="en-GB" b="1" i="0" dirty="0">
              <a:effectLst/>
              <a:latin typeface="TimesNewRomanPS-BoldMT"/>
            </a:endParaRPr>
          </a:p>
          <a:p>
            <a:pPr marL="0" indent="0">
              <a:buNone/>
            </a:pPr>
            <a:r>
              <a:rPr lang="en-GB" sz="8000" b="1" i="0" dirty="0">
                <a:effectLst/>
                <a:highlight>
                  <a:srgbClr val="008000"/>
                </a:highlight>
                <a:latin typeface="Arial Black" panose="020B0A04020102020204" pitchFamily="34" charset="0"/>
              </a:rPr>
              <a:t>Allocation of Funds</a:t>
            </a:r>
          </a:p>
          <a:p>
            <a:pPr marL="0" indent="0">
              <a:buNone/>
            </a:pPr>
            <a:r>
              <a:rPr lang="en-GB" sz="8000" i="0" dirty="0">
                <a:effectLst/>
                <a:latin typeface="Arial Black" panose="020B0A04020102020204" pitchFamily="34" charset="0"/>
              </a:rPr>
              <a:t>Premises and Rent – £8,000</a:t>
            </a:r>
          </a:p>
          <a:p>
            <a:pPr marL="0" indent="0">
              <a:buNone/>
            </a:pPr>
            <a:r>
              <a:rPr lang="en-GB" sz="8000" i="0" dirty="0">
                <a:effectLst/>
                <a:latin typeface="Arial Black" panose="020B0A04020102020204" pitchFamily="34" charset="0"/>
              </a:rPr>
              <a:t>Renovation and Interior Design –£10,000</a:t>
            </a:r>
          </a:p>
          <a:p>
            <a:pPr marL="0" indent="0">
              <a:buNone/>
            </a:pPr>
            <a:r>
              <a:rPr lang="en-GB" sz="8000" b="0" i="0" dirty="0">
                <a:effectLst/>
                <a:latin typeface="Arial Black" panose="020B0A04020102020204" pitchFamily="34" charset="0"/>
              </a:rPr>
              <a:t>Equipment – £12,000</a:t>
            </a:r>
            <a:endParaRPr lang="en-GB" sz="8000" b="0" dirty="0">
              <a:latin typeface="Arial Black" panose="020B0A04020102020204" pitchFamily="34" charset="0"/>
            </a:endParaRPr>
          </a:p>
          <a:p>
            <a:pPr marL="0" indent="0" algn="l">
              <a:buNone/>
            </a:pPr>
            <a:r>
              <a:rPr lang="en-GB" sz="8000" b="0" i="0" dirty="0">
                <a:effectLst/>
                <a:latin typeface="Arial Black" panose="020B0A04020102020204" pitchFamily="34" charset="0"/>
              </a:rPr>
              <a:t>Initial Inventory – £5,000</a:t>
            </a:r>
          </a:p>
          <a:p>
            <a:pPr marL="0" indent="0" algn="l">
              <a:buNone/>
            </a:pPr>
            <a:r>
              <a:rPr lang="en-GB" sz="8000" i="0" dirty="0">
                <a:effectLst/>
                <a:latin typeface="Arial Black" panose="020B0A04020102020204" pitchFamily="34" charset="0"/>
              </a:rPr>
              <a:t>Licences and Insurance – £3,000</a:t>
            </a:r>
          </a:p>
          <a:p>
            <a:pPr marL="0" indent="0" algn="l">
              <a:buNone/>
            </a:pPr>
            <a:r>
              <a:rPr lang="en-GB" sz="8000" b="0" i="0" dirty="0">
                <a:effectLst/>
                <a:latin typeface="Arial Black" panose="020B0A04020102020204" pitchFamily="34" charset="0"/>
              </a:rPr>
              <a:t>Marketing and Launch Campaign – £4,000</a:t>
            </a:r>
          </a:p>
          <a:p>
            <a:pPr marL="0" indent="0" algn="l">
              <a:buNone/>
            </a:pPr>
            <a:r>
              <a:rPr lang="en-GB" sz="8000" b="0" i="0" dirty="0">
                <a:effectLst/>
                <a:latin typeface="Arial Black" panose="020B0A04020102020204" pitchFamily="34" charset="0"/>
              </a:rPr>
              <a:t>Staff Wages – £8,000</a:t>
            </a:r>
          </a:p>
          <a:p>
            <a:pPr marL="0" indent="0" algn="l">
              <a:buNone/>
            </a:pPr>
            <a:r>
              <a:rPr lang="en-GB" sz="8000" b="0" i="0" dirty="0">
                <a:effectLst/>
                <a:latin typeface="Arial Black" panose="020B0A04020102020204" pitchFamily="34" charset="0"/>
              </a:rPr>
              <a:t>Contingency Fund – £10,000</a:t>
            </a:r>
            <a:br>
              <a:rPr lang="en-GB" sz="8000" dirty="0"/>
            </a:br>
            <a:endParaRPr lang="en-GB" sz="8000" b="0" i="0" dirty="0">
              <a:effectLst/>
              <a:latin typeface="Times New Roman" panose="02020603050405020304" pitchFamily="18" charset="0"/>
            </a:endParaRPr>
          </a:p>
          <a:p>
            <a:pPr marL="0" indent="0">
              <a:buNone/>
            </a:pPr>
            <a:endParaRPr lang="en-GB" b="0" i="0" dirty="0">
              <a:solidFill>
                <a:srgbClr val="222222"/>
              </a:solidFill>
              <a:effectLst/>
              <a:latin typeface="Times New Roman" panose="02020603050405020304" pitchFamily="18" charset="0"/>
            </a:endParaRPr>
          </a:p>
          <a:p>
            <a:pPr marL="0" indent="0">
              <a:buNone/>
            </a:pPr>
            <a:endParaRPr lang="en-GB" b="0" i="0" dirty="0">
              <a:effectLst/>
              <a:highlight>
                <a:srgbClr val="008000"/>
              </a:highlight>
              <a:latin typeface="Times New Roman" panose="02020603050405020304" pitchFamily="18" charset="0"/>
            </a:endParaRPr>
          </a:p>
          <a:p>
            <a:pPr marL="0" indent="0">
              <a:buNone/>
            </a:pPr>
            <a:br>
              <a:rPr lang="en-GB" dirty="0"/>
            </a:br>
            <a:endParaRPr lang="en-GB" i="0" dirty="0">
              <a:effectLst/>
              <a:highlight>
                <a:srgbClr val="008000"/>
              </a:highlight>
              <a:latin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963162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7" dur="500"/>
                                        <p:tgtEl>
                                          <p:spTgt spid="3">
                                            <p:txEl>
                                              <p:pRg st="1" end="1"/>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0" dur="500"/>
                                        <p:tgtEl>
                                          <p:spTgt spid="3">
                                            <p:txEl>
                                              <p:pRg st="2" end="2"/>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3" dur="500"/>
                                        <p:tgtEl>
                                          <p:spTgt spid="3">
                                            <p:txEl>
                                              <p:pRg st="3" end="3"/>
                                            </p:txEl>
                                          </p:spTgt>
                                        </p:tgtEl>
                                      </p:cBhvr>
                                    </p:animEffect>
                                  </p:childTnLst>
                                </p:cTn>
                              </p:par>
                              <p:par>
                                <p:cTn id="14" presetID="14" presetClass="entr" presetSubtype="10" fill="hold" nodeType="with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6" dur="500"/>
                                        <p:tgtEl>
                                          <p:spTgt spid="3">
                                            <p:txEl>
                                              <p:pRg st="4" end="4"/>
                                            </p:txEl>
                                          </p:spTgt>
                                        </p:tgtEl>
                                      </p:cBhvr>
                                    </p:animEffect>
                                  </p:childTnLst>
                                </p:cTn>
                              </p:par>
                              <p:par>
                                <p:cTn id="17" presetID="14" presetClass="entr" presetSubtype="1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Effect transition="in" filter="randombar(horizontal)">
                                      <p:cBhvr>
                                        <p:cTn id="19" dur="500"/>
                                        <p:tgtEl>
                                          <p:spTgt spid="3">
                                            <p:txEl>
                                              <p:pRg st="5" end="5"/>
                                            </p:txEl>
                                          </p:spTgt>
                                        </p:tgtEl>
                                      </p:cBhvr>
                                    </p:animEffect>
                                  </p:childTnLst>
                                </p:cTn>
                              </p:par>
                              <p:par>
                                <p:cTn id="20" presetID="14" presetClass="entr" presetSubtype="10" fill="hold" nodeType="with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par>
                                <p:cTn id="23" presetID="14" presetClass="entr" presetSubtype="1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5" dur="500"/>
                                        <p:tgtEl>
                                          <p:spTgt spid="3">
                                            <p:txEl>
                                              <p:pRg st="7" end="7"/>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8" dur="500"/>
                                        <p:tgtEl>
                                          <p:spTgt spid="3">
                                            <p:txEl>
                                              <p:pRg st="8" end="8"/>
                                            </p:txEl>
                                          </p:spTgt>
                                        </p:tgtEl>
                                      </p:cBhvr>
                                    </p:animEffect>
                                  </p:childTnLst>
                                </p:cTn>
                              </p:par>
                              <p:par>
                                <p:cTn id="29" presetID="14" presetClass="entr" presetSubtype="1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Effect transition="in" filter="randombar(horizontal)">
                                      <p:cBhvr>
                                        <p:cTn id="31" dur="500"/>
                                        <p:tgtEl>
                                          <p:spTgt spid="3">
                                            <p:txEl>
                                              <p:pRg st="9" end="9"/>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2"/>
                                        </p:tgtEl>
                                        <p:attrNameLst>
                                          <p:attrName>style.visibility</p:attrName>
                                        </p:attrNameLst>
                                      </p:cBhvr>
                                      <p:to>
                                        <p:strVal val="visible"/>
                                      </p:to>
                                    </p:set>
                                    <p:animEffect transition="in" filter="fade">
                                      <p:cBhvr>
                                        <p:cTn id="36" dur="1000"/>
                                        <p:tgtEl>
                                          <p:spTgt spid="2"/>
                                        </p:tgtEl>
                                      </p:cBhvr>
                                    </p:animEffect>
                                    <p:anim calcmode="lin" valueType="num">
                                      <p:cBhvr>
                                        <p:cTn id="37" dur="1000" fill="hold"/>
                                        <p:tgtEl>
                                          <p:spTgt spid="2"/>
                                        </p:tgtEl>
                                        <p:attrNameLst>
                                          <p:attrName>ppt_x</p:attrName>
                                        </p:attrNameLst>
                                      </p:cBhvr>
                                      <p:tavLst>
                                        <p:tav tm="0">
                                          <p:val>
                                            <p:strVal val="#ppt_x"/>
                                          </p:val>
                                        </p:tav>
                                        <p:tav tm="100000">
                                          <p:val>
                                            <p:strVal val="#ppt_x"/>
                                          </p:val>
                                        </p:tav>
                                      </p:tavLst>
                                    </p:anim>
                                    <p:anim calcmode="lin" valueType="num">
                                      <p:cBhvr>
                                        <p:cTn id="38"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1AF5FBB-9FDC-4D75-9DD6-DAF01ED197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 name="Picture 10">
            <a:extLst>
              <a:ext uri="{FF2B5EF4-FFF2-40B4-BE49-F238E27FC236}">
                <a16:creationId xmlns:a16="http://schemas.microsoft.com/office/drawing/2014/main" id="{933BBBE6-F4CF-483E-BA74-B51421B4D9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 name="Rectangle 12">
            <a:extLst>
              <a:ext uri="{FF2B5EF4-FFF2-40B4-BE49-F238E27FC236}">
                <a16:creationId xmlns:a16="http://schemas.microsoft.com/office/drawing/2014/main" id="{4C790028-99AE-4AE4-8269-9913E2D50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06936A2A-FE08-4EE0-A409-3EF3FA244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BAF0407B-48CB-4C05-B0D7-7A69A0D40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8">
            <a:extLst>
              <a:ext uri="{FF2B5EF4-FFF2-40B4-BE49-F238E27FC236}">
                <a16:creationId xmlns:a16="http://schemas.microsoft.com/office/drawing/2014/main" id="{ADC50C3D-0DA0-4914-B5B4-D1819CC69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TextBox 20">
            <a:extLst>
              <a:ext uri="{FF2B5EF4-FFF2-40B4-BE49-F238E27FC236}">
                <a16:creationId xmlns:a16="http://schemas.microsoft.com/office/drawing/2014/main" id="{8CF9E583-1A92-4144-B4FA-81D98317FA04}"/>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 useBgFill="1">
        <p:nvSpPr>
          <p:cNvPr id="23" name="Rectangle 22">
            <a:extLst>
              <a:ext uri="{FF2B5EF4-FFF2-40B4-BE49-F238E27FC236}">
                <a16:creationId xmlns:a16="http://schemas.microsoft.com/office/drawing/2014/main" id="{55980737-1E33-40A8-819D-C20C41E4F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6ABBD51A-FA48-44B8-B184-A40D7F134F1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7" name="Picture 26">
            <a:extLst>
              <a:ext uri="{FF2B5EF4-FFF2-40B4-BE49-F238E27FC236}">
                <a16:creationId xmlns:a16="http://schemas.microsoft.com/office/drawing/2014/main" id="{510188A9-F0D9-4FE9-85DC-2179145278C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9" name="Rectangle 28">
            <a:extLst>
              <a:ext uri="{FF2B5EF4-FFF2-40B4-BE49-F238E27FC236}">
                <a16:creationId xmlns:a16="http://schemas.microsoft.com/office/drawing/2014/main" id="{32927575-BD84-44B6-BE49-E0C7EDD0E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3FDF09A-B960-49F4-BAEB-DA397BDCD4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91BE6C0-4118-460B-90C2-160041247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75A9A4-33ED-65EB-C9CC-F91B273C83D1}"/>
              </a:ext>
            </a:extLst>
          </p:cNvPr>
          <p:cNvSpPr>
            <a:spLocks noGrp="1"/>
          </p:cNvSpPr>
          <p:nvPr>
            <p:ph type="title"/>
          </p:nvPr>
        </p:nvSpPr>
        <p:spPr>
          <a:xfrm>
            <a:off x="1051120" y="2600960"/>
            <a:ext cx="3962841" cy="3096597"/>
          </a:xfrm>
        </p:spPr>
        <p:txBody>
          <a:bodyPr vert="horz" lIns="91440" tIns="45720" rIns="91440" bIns="45720" rtlCol="0" anchor="t">
            <a:normAutofit/>
          </a:bodyPr>
          <a:lstStyle/>
          <a:p>
            <a:r>
              <a:rPr lang="en-US" sz="3200" dirty="0">
                <a:highlight>
                  <a:srgbClr val="008000"/>
                </a:highlight>
              </a:rPr>
              <a:t>Thanks for listening.</a:t>
            </a:r>
          </a:p>
        </p:txBody>
      </p:sp>
      <p:pic>
        <p:nvPicPr>
          <p:cNvPr id="4" name="Picture 3" descr="A black and white smiley face&#10;&#10;Description automatically generated">
            <a:extLst>
              <a:ext uri="{FF2B5EF4-FFF2-40B4-BE49-F238E27FC236}">
                <a16:creationId xmlns:a16="http://schemas.microsoft.com/office/drawing/2014/main" id="{D18E43B7-3148-3C14-B4E3-5BE0B611D0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44747" y="780672"/>
            <a:ext cx="5297322" cy="5297322"/>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35" name="Rectangle 34">
            <a:extLst>
              <a:ext uri="{FF2B5EF4-FFF2-40B4-BE49-F238E27FC236}">
                <a16:creationId xmlns:a16="http://schemas.microsoft.com/office/drawing/2014/main" id="{15B5C763-A6E8-4D31-B139-30D083B824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5574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1" presetClass="entr" presetSubtype="1"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heel(1)">
                                      <p:cBhvr>
                                        <p:cTn id="13"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AF7A81DB2712C44963F24CDB781C727" ma:contentTypeVersion="5" ma:contentTypeDescription="Create a new document." ma:contentTypeScope="" ma:versionID="667e14904ae68148efe2e7344a21d774">
  <xsd:schema xmlns:xsd="http://www.w3.org/2001/XMLSchema" xmlns:xs="http://www.w3.org/2001/XMLSchema" xmlns:p="http://schemas.microsoft.com/office/2006/metadata/properties" xmlns:ns3="c1d1778d-a818-455a-8cd4-46a2d86b45f1" targetNamespace="http://schemas.microsoft.com/office/2006/metadata/properties" ma:root="true" ma:fieldsID="e077825a94fe547c091eb87c8c1331a6" ns3:_="">
    <xsd:import namespace="c1d1778d-a818-455a-8cd4-46a2d86b45f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d1778d-a818-455a-8cd4-46a2d86b45f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1d1778d-a818-455a-8cd4-46a2d86b45f1" xsi:nil="true"/>
  </documentManagement>
</p:properties>
</file>

<file path=customXml/itemProps1.xml><?xml version="1.0" encoding="utf-8"?>
<ds:datastoreItem xmlns:ds="http://schemas.openxmlformats.org/officeDocument/2006/customXml" ds:itemID="{75A86F93-B10F-4474-9558-930EFA8283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d1778d-a818-455a-8cd4-46a2d86b45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906D550-1F6F-4A61-9775-973EE5EC5446}">
  <ds:schemaRefs>
    <ds:schemaRef ds:uri="http://schemas.microsoft.com/sharepoint/v3/contenttype/forms"/>
  </ds:schemaRefs>
</ds:datastoreItem>
</file>

<file path=customXml/itemProps3.xml><?xml version="1.0" encoding="utf-8"?>
<ds:datastoreItem xmlns:ds="http://schemas.openxmlformats.org/officeDocument/2006/customXml" ds:itemID="{327E5132-88DE-4389-B262-56998A86298A}">
  <ds:schemaRefs>
    <ds:schemaRef ds:uri="http://schemas.microsoft.com/office/2006/metadata/properties"/>
    <ds:schemaRef ds:uri="http://www.w3.org/XML/1998/namespace"/>
    <ds:schemaRef ds:uri="http://schemas.microsoft.com/office/infopath/2007/PartnerControls"/>
    <ds:schemaRef ds:uri="http://purl.org/dc/elements/1.1/"/>
    <ds:schemaRef ds:uri="http://schemas.microsoft.com/office/2006/documentManagement/types"/>
    <ds:schemaRef ds:uri="c1d1778d-a818-455a-8cd4-46a2d86b45f1"/>
    <ds:schemaRef ds:uri="http://purl.org/dc/terms/"/>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TM16401375[[fn=Madison]]</Template>
  <TotalTime>55</TotalTime>
  <Words>523</Words>
  <Application>Microsoft Office PowerPoint</Application>
  <PresentationFormat>Widescreen</PresentationFormat>
  <Paragraphs>35</Paragraphs>
  <Slides>6</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vt:i4>
      </vt:variant>
    </vt:vector>
  </HeadingPairs>
  <TitlesOfParts>
    <vt:vector size="15" baseType="lpstr">
      <vt:lpstr>TimesNewRomanPS-BoldMT</vt:lpstr>
      <vt:lpstr>Agency FB</vt:lpstr>
      <vt:lpstr>Arial</vt:lpstr>
      <vt:lpstr>Arial Black</vt:lpstr>
      <vt:lpstr>MS Shell Dlg 2</vt:lpstr>
      <vt:lpstr>Times New Roman</vt:lpstr>
      <vt:lpstr>Wingdings</vt:lpstr>
      <vt:lpstr>Wingdings 3</vt:lpstr>
      <vt:lpstr>Madison</vt:lpstr>
      <vt:lpstr> Enterprise and Entrepreneurship – LCLM4006   Presentation  Mohd Syafiq Bin Zolkeply</vt:lpstr>
      <vt:lpstr>Yerba Mate tea shop - Matehause</vt:lpstr>
      <vt:lpstr>Key External Factors (PESTEL Analysis)  </vt:lpstr>
      <vt:lpstr>Key Marketing Strategies</vt:lpstr>
      <vt:lpstr>To successfully launch MateHaus, the start-up requires an estimated £60,000 in initial funding.   This capital will cover the main start-up costs necessary to establish and operate the tea shop during the first phase of the business.  </vt:lpstr>
      <vt:lpstr>Thanks for listening.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Enterprise and Entrepreneurship – LCLM4006   Presentation  Mohd Syafiq Bin Zolkeply</dc:title>
  <dc:creator>Gabor Solt (2435917)</dc:creator>
  <cp:lastModifiedBy>Gabor Solt (2435917)</cp:lastModifiedBy>
  <cp:revision>1</cp:revision>
  <dcterms:created xsi:type="dcterms:W3CDTF">2026-03-12T19:16:33Z</dcterms:created>
  <dcterms:modified xsi:type="dcterms:W3CDTF">2026-03-12T20:11:53Z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0x0101007AF7A81DB2712C44963F24CDB781C727</vt:lpwstr>
  </property>
</Properties>
</file>