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2"/>
  </p:notesMasterIdLst>
  <p:sldIdLst>
    <p:sldId id="621" r:id="rId4"/>
    <p:sldId id="694" r:id="rId5"/>
    <p:sldId id="695" r:id="rId6"/>
    <p:sldId id="696" r:id="rId7"/>
    <p:sldId id="697" r:id="rId8"/>
    <p:sldId id="698" r:id="rId9"/>
    <p:sldId id="699" r:id="rId10"/>
    <p:sldId id="700" r:id="rId1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067A00"/>
    <a:srgbClr val="FC2610"/>
    <a:srgbClr val="06520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6E2830-6729-A085-CCB7-840B3E0B5C89}" v="85" dt="2026-04-10T18:17:52.984"/>
    <p1510:client id="{38BDD424-F205-5751-86AC-AA6F1A0F7920}" v="337" dt="2026-04-09T15:40:41.3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theme" Target="theme/theme1.xml"/><Relationship Id="rId10" Type="http://schemas.openxmlformats.org/officeDocument/2006/relationships/slide" Target="slides/slide7.xml"/><Relationship Id="rId19" Type="http://schemas.microsoft.com/office/2018/10/relationships/authors" Target="author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FB279981-63B2-104B-B111-E936F340948B}"/>
    <pc:docChg chg="addSld modSld">
      <pc:chgData name="Naomi Doerge" userId="S::n.doerge@uwtsd.ac.uk::c2ba5b26-9392-4f76-82ca-966719aba79f" providerId="AD" clId="Web-{FB279981-63B2-104B-B111-E936F340948B}" dt="2026-03-29T16:53:23.206" v="1636" actId="20577"/>
      <pc:docMkLst>
        <pc:docMk/>
      </pc:docMkLst>
      <pc:sldChg chg="modSp">
        <pc:chgData name="Naomi Doerge" userId="S::n.doerge@uwtsd.ac.uk::c2ba5b26-9392-4f76-82ca-966719aba79f" providerId="AD" clId="Web-{FB279981-63B2-104B-B111-E936F340948B}" dt="2026-03-29T16:27:33.178" v="12" actId="20577"/>
        <pc:sldMkLst>
          <pc:docMk/>
          <pc:sldMk cId="738942598" sldId="621"/>
        </pc:sldMkLst>
        <pc:spChg chg="mod">
          <ac:chgData name="Naomi Doerge" userId="S::n.doerge@uwtsd.ac.uk::c2ba5b26-9392-4f76-82ca-966719aba79f" providerId="AD" clId="Web-{FB279981-63B2-104B-B111-E936F340948B}" dt="2026-03-29T16:27:33.178" v="12" actId="20577"/>
          <ac:spMkLst>
            <pc:docMk/>
            <pc:sldMk cId="738942598" sldId="621"/>
            <ac:spMk id="4" creationId="{00000000-0000-0000-0000-000000000000}"/>
          </ac:spMkLst>
        </pc:spChg>
      </pc:sldChg>
      <pc:sldChg chg="modSp">
        <pc:chgData name="Naomi Doerge" userId="S::n.doerge@uwtsd.ac.uk::c2ba5b26-9392-4f76-82ca-966719aba79f" providerId="AD" clId="Web-{FB279981-63B2-104B-B111-E936F340948B}" dt="2026-03-29T16:31:29.774" v="140" actId="20577"/>
        <pc:sldMkLst>
          <pc:docMk/>
          <pc:sldMk cId="727714249" sldId="694"/>
        </pc:sldMkLst>
        <pc:spChg chg="mod">
          <ac:chgData name="Naomi Doerge" userId="S::n.doerge@uwtsd.ac.uk::c2ba5b26-9392-4f76-82ca-966719aba79f" providerId="AD" clId="Web-{FB279981-63B2-104B-B111-E936F340948B}" dt="2026-03-29T16:27:36.224" v="13" actId="20577"/>
          <ac:spMkLst>
            <pc:docMk/>
            <pc:sldMk cId="727714249" sldId="694"/>
            <ac:spMk id="2" creationId="{00D1C3B0-4027-6ED6-EDE9-6801FCCA0BE3}"/>
          </ac:spMkLst>
        </pc:spChg>
        <pc:spChg chg="mod">
          <ac:chgData name="Naomi Doerge" userId="S::n.doerge@uwtsd.ac.uk::c2ba5b26-9392-4f76-82ca-966719aba79f" providerId="AD" clId="Web-{FB279981-63B2-104B-B111-E936F340948B}" dt="2026-03-29T16:31:29.774" v="140" actId="20577"/>
          <ac:spMkLst>
            <pc:docMk/>
            <pc:sldMk cId="727714249" sldId="694"/>
            <ac:spMk id="3" creationId="{FE8780C0-3C7F-DA0B-0563-05AE48C4BAE2}"/>
          </ac:spMkLst>
        </pc:spChg>
      </pc:sldChg>
      <pc:sldChg chg="modSp">
        <pc:chgData name="Naomi Doerge" userId="S::n.doerge@uwtsd.ac.uk::c2ba5b26-9392-4f76-82ca-966719aba79f" providerId="AD" clId="Web-{FB279981-63B2-104B-B111-E936F340948B}" dt="2026-03-29T16:31:57.825" v="154" actId="20577"/>
        <pc:sldMkLst>
          <pc:docMk/>
          <pc:sldMk cId="2748013433" sldId="695"/>
        </pc:sldMkLst>
        <pc:spChg chg="mod">
          <ac:chgData name="Naomi Doerge" userId="S::n.doerge@uwtsd.ac.uk::c2ba5b26-9392-4f76-82ca-966719aba79f" providerId="AD" clId="Web-{FB279981-63B2-104B-B111-E936F340948B}" dt="2026-03-29T16:31:08.914" v="122" actId="1076"/>
          <ac:spMkLst>
            <pc:docMk/>
            <pc:sldMk cId="2748013433" sldId="695"/>
            <ac:spMk id="2" creationId="{4E8B20F5-5359-33B6-CC2C-20D5183FC24B}"/>
          </ac:spMkLst>
        </pc:spChg>
        <pc:spChg chg="mod">
          <ac:chgData name="Naomi Doerge" userId="S::n.doerge@uwtsd.ac.uk::c2ba5b26-9392-4f76-82ca-966719aba79f" providerId="AD" clId="Web-{FB279981-63B2-104B-B111-E936F340948B}" dt="2026-03-29T16:31:57.825" v="154" actId="20577"/>
          <ac:spMkLst>
            <pc:docMk/>
            <pc:sldMk cId="2748013433" sldId="695"/>
            <ac:spMk id="3" creationId="{1BE59FF3-FB29-4EB2-21BC-3B40BAF01916}"/>
          </ac:spMkLst>
        </pc:spChg>
      </pc:sldChg>
      <pc:sldChg chg="addSp delSp modSp">
        <pc:chgData name="Naomi Doerge" userId="S::n.doerge@uwtsd.ac.uk::c2ba5b26-9392-4f76-82ca-966719aba79f" providerId="AD" clId="Web-{FB279981-63B2-104B-B111-E936F340948B}" dt="2026-03-29T16:43:52.597" v="1208" actId="20577"/>
        <pc:sldMkLst>
          <pc:docMk/>
          <pc:sldMk cId="2374755276" sldId="696"/>
        </pc:sldMkLst>
        <pc:spChg chg="mod">
          <ac:chgData name="Naomi Doerge" userId="S::n.doerge@uwtsd.ac.uk::c2ba5b26-9392-4f76-82ca-966719aba79f" providerId="AD" clId="Web-{FB279981-63B2-104B-B111-E936F340948B}" dt="2026-03-29T16:43:52.597" v="1208" actId="20577"/>
          <ac:spMkLst>
            <pc:docMk/>
            <pc:sldMk cId="2374755276" sldId="696"/>
            <ac:spMk id="2" creationId="{B35A24D2-428E-423F-B0C5-189E6781ADED}"/>
          </ac:spMkLst>
        </pc:spChg>
        <pc:spChg chg="mod">
          <ac:chgData name="Naomi Doerge" userId="S::n.doerge@uwtsd.ac.uk::c2ba5b26-9392-4f76-82ca-966719aba79f" providerId="AD" clId="Web-{FB279981-63B2-104B-B111-E936F340948B}" dt="2026-03-29T16:33:23.810" v="204" actId="20577"/>
          <ac:spMkLst>
            <pc:docMk/>
            <pc:sldMk cId="2374755276" sldId="696"/>
            <ac:spMk id="3" creationId="{7FC9383F-806D-80D6-CAAB-BD0546D523B7}"/>
          </ac:spMkLst>
        </pc:spChg>
      </pc:sldChg>
      <pc:sldChg chg="modSp add replId">
        <pc:chgData name="Naomi Doerge" userId="S::n.doerge@uwtsd.ac.uk::c2ba5b26-9392-4f76-82ca-966719aba79f" providerId="AD" clId="Web-{FB279981-63B2-104B-B111-E936F340948B}" dt="2026-03-29T16:36:44.961" v="571" actId="20577"/>
        <pc:sldMkLst>
          <pc:docMk/>
          <pc:sldMk cId="1953770580" sldId="697"/>
        </pc:sldMkLst>
        <pc:spChg chg="mod">
          <ac:chgData name="Naomi Doerge" userId="S::n.doerge@uwtsd.ac.uk::c2ba5b26-9392-4f76-82ca-966719aba79f" providerId="AD" clId="Web-{FB279981-63B2-104B-B111-E936F340948B}" dt="2026-03-29T16:33:44.591" v="218" actId="20577"/>
          <ac:spMkLst>
            <pc:docMk/>
            <pc:sldMk cId="1953770580" sldId="697"/>
            <ac:spMk id="2" creationId="{CC650629-4A0B-EB5E-3E57-ADAD4D500FD3}"/>
          </ac:spMkLst>
        </pc:spChg>
        <pc:spChg chg="mod">
          <ac:chgData name="Naomi Doerge" userId="S::n.doerge@uwtsd.ac.uk::c2ba5b26-9392-4f76-82ca-966719aba79f" providerId="AD" clId="Web-{FB279981-63B2-104B-B111-E936F340948B}" dt="2026-03-29T16:36:44.961" v="571" actId="20577"/>
          <ac:spMkLst>
            <pc:docMk/>
            <pc:sldMk cId="1953770580" sldId="697"/>
            <ac:spMk id="3" creationId="{E90353B7-8BE0-054F-4ECA-8F6C3EA9CEFE}"/>
          </ac:spMkLst>
        </pc:spChg>
      </pc:sldChg>
      <pc:sldChg chg="modSp add replId">
        <pc:chgData name="Naomi Doerge" userId="S::n.doerge@uwtsd.ac.uk::c2ba5b26-9392-4f76-82ca-966719aba79f" providerId="AD" clId="Web-{FB279981-63B2-104B-B111-E936F340948B}" dt="2026-03-29T16:43:46.284" v="1203" actId="20577"/>
        <pc:sldMkLst>
          <pc:docMk/>
          <pc:sldMk cId="3693582374" sldId="698"/>
        </pc:sldMkLst>
        <pc:spChg chg="mod">
          <ac:chgData name="Naomi Doerge" userId="S::n.doerge@uwtsd.ac.uk::c2ba5b26-9392-4f76-82ca-966719aba79f" providerId="AD" clId="Web-{FB279981-63B2-104B-B111-E936F340948B}" dt="2026-03-29T16:36:59.118" v="583" actId="1076"/>
          <ac:spMkLst>
            <pc:docMk/>
            <pc:sldMk cId="3693582374" sldId="698"/>
            <ac:spMk id="2" creationId="{56D05F5C-B862-E0B4-846D-48A6F34EFFD2}"/>
          </ac:spMkLst>
        </pc:spChg>
        <pc:spChg chg="mod">
          <ac:chgData name="Naomi Doerge" userId="S::n.doerge@uwtsd.ac.uk::c2ba5b26-9392-4f76-82ca-966719aba79f" providerId="AD" clId="Web-{FB279981-63B2-104B-B111-E936F340948B}" dt="2026-03-29T16:43:46.284" v="1203" actId="20577"/>
          <ac:spMkLst>
            <pc:docMk/>
            <pc:sldMk cId="3693582374" sldId="698"/>
            <ac:spMk id="3" creationId="{1B3B1750-FC05-FE77-44EA-160E7E3FA8AD}"/>
          </ac:spMkLst>
        </pc:spChg>
      </pc:sldChg>
      <pc:sldChg chg="modSp add replId">
        <pc:chgData name="Naomi Doerge" userId="S::n.doerge@uwtsd.ac.uk::c2ba5b26-9392-4f76-82ca-966719aba79f" providerId="AD" clId="Web-{FB279981-63B2-104B-B111-E936F340948B}" dt="2026-03-29T16:53:23.206" v="1636" actId="20577"/>
        <pc:sldMkLst>
          <pc:docMk/>
          <pc:sldMk cId="1324755117" sldId="699"/>
        </pc:sldMkLst>
        <pc:spChg chg="mod">
          <ac:chgData name="Naomi Doerge" userId="S::n.doerge@uwtsd.ac.uk::c2ba5b26-9392-4f76-82ca-966719aba79f" providerId="AD" clId="Web-{FB279981-63B2-104B-B111-E936F340948B}" dt="2026-03-29T16:53:23.206" v="1636" actId="20577"/>
          <ac:spMkLst>
            <pc:docMk/>
            <pc:sldMk cId="1324755117" sldId="699"/>
            <ac:spMk id="3" creationId="{C5E5ECA8-3D3B-D95D-4CBE-7B4CAD4D9343}"/>
          </ac:spMkLst>
        </pc:spChg>
      </pc:sldChg>
    </pc:docChg>
  </pc:docChgLst>
  <pc:docChgLst>
    <pc:chgData name="Naomi Doerge" userId="S::n.doerge@uwtsd.ac.uk::c2ba5b26-9392-4f76-82ca-966719aba79f" providerId="AD" clId="Web-{38BDD424-F205-5751-86AC-AA6F1A0F7920}"/>
    <pc:docChg chg="addSld modSld">
      <pc:chgData name="Naomi Doerge" userId="S::n.doerge@uwtsd.ac.uk::c2ba5b26-9392-4f76-82ca-966719aba79f" providerId="AD" clId="Web-{38BDD424-F205-5751-86AC-AA6F1A0F7920}" dt="2026-04-09T15:39:32.544" v="194" actId="20577"/>
      <pc:docMkLst>
        <pc:docMk/>
      </pc:docMkLst>
      <pc:sldChg chg="addSp modSp add replId">
        <pc:chgData name="Naomi Doerge" userId="S::n.doerge@uwtsd.ac.uk::c2ba5b26-9392-4f76-82ca-966719aba79f" providerId="AD" clId="Web-{38BDD424-F205-5751-86AC-AA6F1A0F7920}" dt="2026-04-09T15:39:32.544" v="194" actId="20577"/>
        <pc:sldMkLst>
          <pc:docMk/>
          <pc:sldMk cId="362721163" sldId="700"/>
        </pc:sldMkLst>
        <pc:spChg chg="mod">
          <ac:chgData name="Naomi Doerge" userId="S::n.doerge@uwtsd.ac.uk::c2ba5b26-9392-4f76-82ca-966719aba79f" providerId="AD" clId="Web-{38BDD424-F205-5751-86AC-AA6F1A0F7920}" dt="2026-04-09T15:36:42.431" v="9" actId="20577"/>
          <ac:spMkLst>
            <pc:docMk/>
            <pc:sldMk cId="362721163" sldId="700"/>
            <ac:spMk id="2" creationId="{97914C3E-CEE9-1E85-35B1-F5DD0ECA7391}"/>
          </ac:spMkLst>
        </pc:spChg>
        <pc:spChg chg="mod">
          <ac:chgData name="Naomi Doerge" userId="S::n.doerge@uwtsd.ac.uk::c2ba5b26-9392-4f76-82ca-966719aba79f" providerId="AD" clId="Web-{38BDD424-F205-5751-86AC-AA6F1A0F7920}" dt="2026-04-09T15:36:37.681" v="6" actId="20577"/>
          <ac:spMkLst>
            <pc:docMk/>
            <pc:sldMk cId="362721163" sldId="700"/>
            <ac:spMk id="3" creationId="{33140EA8-14CE-FD64-074E-118006996E95}"/>
          </ac:spMkLst>
        </pc:spChg>
        <pc:spChg chg="add mod">
          <ac:chgData name="Naomi Doerge" userId="S::n.doerge@uwtsd.ac.uk::c2ba5b26-9392-4f76-82ca-966719aba79f" providerId="AD" clId="Web-{38BDD424-F205-5751-86AC-AA6F1A0F7920}" dt="2026-04-09T15:39:32.544" v="194" actId="20577"/>
          <ac:spMkLst>
            <pc:docMk/>
            <pc:sldMk cId="362721163" sldId="700"/>
            <ac:spMk id="5" creationId="{17B3C067-8768-F71D-E105-C505CA0F4B64}"/>
          </ac:spMkLst>
        </pc:spChg>
      </pc:sldChg>
    </pc:docChg>
  </pc:docChgLst>
  <pc:docChgLst>
    <pc:chgData name="Naomi Doerge" userId="S::n.doerge@uwtsd.ac.uk::c2ba5b26-9392-4f76-82ca-966719aba79f" providerId="AD" clId="Web-{316E2830-6729-A085-CCB7-840B3E0B5C89}"/>
    <pc:docChg chg="modSld">
      <pc:chgData name="Naomi Doerge" userId="S::n.doerge@uwtsd.ac.uk::c2ba5b26-9392-4f76-82ca-966719aba79f" providerId="AD" clId="Web-{316E2830-6729-A085-CCB7-840B3E0B5C89}" dt="2026-04-10T18:17:52.984" v="83" actId="20577"/>
      <pc:docMkLst>
        <pc:docMk/>
      </pc:docMkLst>
      <pc:sldChg chg="modSp">
        <pc:chgData name="Naomi Doerge" userId="S::n.doerge@uwtsd.ac.uk::c2ba5b26-9392-4f76-82ca-966719aba79f" providerId="AD" clId="Web-{316E2830-6729-A085-CCB7-840B3E0B5C89}" dt="2026-04-10T18:14:54.798" v="2" actId="20577"/>
        <pc:sldMkLst>
          <pc:docMk/>
          <pc:sldMk cId="1953770580" sldId="697"/>
        </pc:sldMkLst>
        <pc:spChg chg="mod">
          <ac:chgData name="Naomi Doerge" userId="S::n.doerge@uwtsd.ac.uk::c2ba5b26-9392-4f76-82ca-966719aba79f" providerId="AD" clId="Web-{316E2830-6729-A085-CCB7-840B3E0B5C89}" dt="2026-04-10T18:14:54.798" v="2" actId="20577"/>
          <ac:spMkLst>
            <pc:docMk/>
            <pc:sldMk cId="1953770580" sldId="697"/>
            <ac:spMk id="3" creationId="{E90353B7-8BE0-054F-4ECA-8F6C3EA9CEFE}"/>
          </ac:spMkLst>
        </pc:spChg>
      </pc:sldChg>
      <pc:sldChg chg="modSp">
        <pc:chgData name="Naomi Doerge" userId="S::n.doerge@uwtsd.ac.uk::c2ba5b26-9392-4f76-82ca-966719aba79f" providerId="AD" clId="Web-{316E2830-6729-A085-CCB7-840B3E0B5C89}" dt="2026-04-10T18:17:52.984" v="83" actId="20577"/>
        <pc:sldMkLst>
          <pc:docMk/>
          <pc:sldMk cId="3693582374" sldId="698"/>
        </pc:sldMkLst>
        <pc:spChg chg="mod">
          <ac:chgData name="Naomi Doerge" userId="S::n.doerge@uwtsd.ac.uk::c2ba5b26-9392-4f76-82ca-966719aba79f" providerId="AD" clId="Web-{316E2830-6729-A085-CCB7-840B3E0B5C89}" dt="2026-04-10T18:17:52.984" v="83" actId="20577"/>
          <ac:spMkLst>
            <pc:docMk/>
            <pc:sldMk cId="3693582374" sldId="698"/>
            <ac:spMk id="3" creationId="{1B3B1750-FC05-FE77-44EA-160E7E3FA8A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10/04/2026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10/04/2026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10/04/2026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10/04/2026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10/04/2026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10/04/2026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10/04/2026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10/04/2026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10/04/2026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10/04/2026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10/04/2026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10/04/2026</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10/04/2026</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10/04/2026</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10/04/2026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10/04/2026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10/04/2026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10/04/2026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10/04/2026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10/04/2026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10/04/2026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10/04/2026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10/04/2026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10/04/2026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10/04/2026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10/04/2026</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10/04/2026</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10/04/2026</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endParaRPr lang="en-GB" b="1">
              <a:solidFill>
                <a:schemeClr val="bg1"/>
              </a:solidFill>
              <a:latin typeface="-apple-system"/>
            </a:endParaRPr>
          </a:p>
          <a:p>
            <a:pPr eaLnBrk="1" hangingPunct="1"/>
            <a:endParaRPr lang="en-GB" sz="3200" b="1">
              <a:solidFill>
                <a:schemeClr val="bg1"/>
              </a:solidFill>
              <a:effectLst>
                <a:outerShdw blurRad="38100" dist="38100" dir="2700000" algn="tl">
                  <a:srgbClr val="000000">
                    <a:alpha val="43137"/>
                  </a:srgbClr>
                </a:outerShdw>
              </a:effectLst>
            </a:endParaRPr>
          </a:p>
          <a:p>
            <a:pPr eaLnBrk="1" hangingPunct="1"/>
            <a:r>
              <a:rPr lang="en-GB" sz="3200" b="1">
                <a:solidFill>
                  <a:schemeClr val="bg1"/>
                </a:solidFill>
                <a:effectLst>
                  <a:outerShdw blurRad="38100" dist="38100" dir="2700000" algn="tl">
                    <a:srgbClr val="000000">
                      <a:alpha val="43137"/>
                    </a:srgbClr>
                  </a:outerShdw>
                </a:effectLst>
              </a:rPr>
              <a:t>Academic Skills (ACS) </a:t>
            </a:r>
          </a:p>
          <a:p>
            <a:pPr eaLnBrk="1" hangingPunct="1"/>
            <a:endParaRPr lang="en-GB" altLang="en-US" sz="3200">
              <a:effectLst>
                <a:outerShdw blurRad="38100" dist="38100" dir="2700000" algn="tl">
                  <a:srgbClr val="000000">
                    <a:alpha val="43137"/>
                  </a:srgbClr>
                </a:outerShdw>
              </a:effectLst>
            </a:endParaRPr>
          </a:p>
          <a:p>
            <a:pPr eaLnBrk="1" hangingPunct="1"/>
            <a:r>
              <a:rPr lang="en-US" sz="3200" b="1">
                <a:solidFill>
                  <a:srgbClr val="FFFF00"/>
                </a:solidFill>
                <a:effectLst>
                  <a:outerShdw blurRad="38100" dist="38100" dir="2700000" algn="tl">
                    <a:srgbClr val="000000">
                      <a:alpha val="43137"/>
                    </a:srgbClr>
                  </a:outerShdw>
                </a:effectLst>
              </a:rPr>
              <a:t>Task 3</a:t>
            </a:r>
          </a:p>
          <a:p>
            <a:endParaRPr lang="en-US" sz="3200" b="1">
              <a:solidFill>
                <a:srgbClr val="FFFF00"/>
              </a:solidFill>
              <a:effectLst>
                <a:outerShdw blurRad="38100" dist="38100" dir="2700000" algn="tl">
                  <a:srgbClr val="000000">
                    <a:alpha val="43137"/>
                  </a:srgbClr>
                </a:outerShdw>
              </a:effectLst>
            </a:endParaRPr>
          </a:p>
          <a:p>
            <a:pPr eaLnBrk="1" hangingPunct="1"/>
            <a:endParaRPr lang="en-US" sz="3200" b="1">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10/04/2026</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843E21CB-7CE4-D3F3-576B-66875DC5C7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D1C3B0-4027-6ED6-EDE9-6801FCCA0BE3}"/>
              </a:ext>
            </a:extLst>
          </p:cNvPr>
          <p:cNvSpPr>
            <a:spLocks noGrp="1"/>
          </p:cNvSpPr>
          <p:nvPr>
            <p:ph type="title"/>
          </p:nvPr>
        </p:nvSpPr>
        <p:spPr>
          <a:xfrm>
            <a:off x="884321" y="-231518"/>
            <a:ext cx="7375358" cy="806116"/>
          </a:xfrm>
        </p:spPr>
        <p:txBody>
          <a:bodyPr/>
          <a:lstStyle/>
          <a:p>
            <a:r>
              <a:rPr lang="en-GB" sz="2000" b="1">
                <a:solidFill>
                  <a:srgbClr val="002060"/>
                </a:solidFill>
                <a:latin typeface="Segoe UI"/>
                <a:cs typeface="Calibri"/>
              </a:rPr>
              <a:t>Task 3: Rules Next Week</a:t>
            </a:r>
            <a:endParaRPr lang="en-US" sz="2000">
              <a:solidFill>
                <a:srgbClr val="002060"/>
              </a:solidFill>
            </a:endParaRPr>
          </a:p>
        </p:txBody>
      </p:sp>
      <p:sp>
        <p:nvSpPr>
          <p:cNvPr id="3" name="Content Placeholder 2">
            <a:extLst>
              <a:ext uri="{FF2B5EF4-FFF2-40B4-BE49-F238E27FC236}">
                <a16:creationId xmlns:a16="http://schemas.microsoft.com/office/drawing/2014/main" id="{FE8780C0-3C7F-DA0B-0563-05AE48C4BAE2}"/>
              </a:ext>
            </a:extLst>
          </p:cNvPr>
          <p:cNvSpPr>
            <a:spLocks noGrp="1"/>
          </p:cNvSpPr>
          <p:nvPr>
            <p:ph idx="1"/>
          </p:nvPr>
        </p:nvSpPr>
        <p:spPr>
          <a:xfrm>
            <a:off x="13359" y="331221"/>
            <a:ext cx="9131952" cy="6200664"/>
          </a:xfrm>
        </p:spPr>
        <p:txBody>
          <a:bodyPr/>
          <a:lstStyle/>
          <a:p>
            <a:r>
              <a:rPr lang="en-GB" sz="2000">
                <a:solidFill>
                  <a:srgbClr val="002060"/>
                </a:solidFill>
                <a:latin typeface="Arial"/>
                <a:cs typeface="Arial"/>
              </a:rPr>
              <a:t>The task is done </a:t>
            </a:r>
            <a:r>
              <a:rPr lang="en-GB" sz="2000" u="sng">
                <a:solidFill>
                  <a:srgbClr val="002060"/>
                </a:solidFill>
                <a:latin typeface="Arial"/>
                <a:cs typeface="Arial"/>
              </a:rPr>
              <a:t>under strict exam conditions</a:t>
            </a:r>
            <a:r>
              <a:rPr lang="en-GB" sz="2000">
                <a:solidFill>
                  <a:srgbClr val="002060"/>
                </a:solidFill>
                <a:latin typeface="Arial"/>
                <a:cs typeface="Arial"/>
              </a:rPr>
              <a:t>. </a:t>
            </a:r>
            <a:endParaRPr lang="en-US" sz="2000">
              <a:solidFill>
                <a:srgbClr val="002060"/>
              </a:solidFill>
              <a:latin typeface="Arial"/>
              <a:cs typeface="Arial"/>
            </a:endParaRPr>
          </a:p>
          <a:p>
            <a:r>
              <a:rPr lang="en-GB" sz="2000">
                <a:solidFill>
                  <a:srgbClr val="002060"/>
                </a:solidFill>
                <a:latin typeface="Arial"/>
                <a:cs typeface="Arial"/>
              </a:rPr>
              <a:t>The task is ONE HOUR and FORTY minutes</a:t>
            </a:r>
          </a:p>
          <a:p>
            <a:r>
              <a:rPr lang="en-GB" sz="2000" dirty="0">
                <a:solidFill>
                  <a:srgbClr val="002060"/>
                </a:solidFill>
                <a:latin typeface="Arial"/>
                <a:cs typeface="Arial"/>
              </a:rPr>
              <a:t>The task is written by hand</a:t>
            </a:r>
          </a:p>
          <a:p>
            <a:r>
              <a:rPr lang="en-GB" sz="2000">
                <a:solidFill>
                  <a:srgbClr val="002060"/>
                </a:solidFill>
                <a:latin typeface="Arial"/>
                <a:cs typeface="Arial"/>
              </a:rPr>
              <a:t>You can leave earlier if you finish, however </a:t>
            </a:r>
            <a:r>
              <a:rPr lang="en-GB" sz="2000" b="1" dirty="0">
                <a:solidFill>
                  <a:srgbClr val="002060"/>
                </a:solidFill>
                <a:latin typeface="Arial"/>
                <a:cs typeface="Arial"/>
              </a:rPr>
              <a:t>you cannot leave in the first 10 minutes OR the final 10 minutes</a:t>
            </a:r>
            <a:r>
              <a:rPr lang="en-GB" sz="2000" dirty="0">
                <a:solidFill>
                  <a:srgbClr val="002060"/>
                </a:solidFill>
                <a:latin typeface="Arial"/>
                <a:cs typeface="Arial"/>
              </a:rPr>
              <a:t> (too distracting for other students)</a:t>
            </a:r>
            <a:endParaRPr lang="en-GB"/>
          </a:p>
          <a:p>
            <a:r>
              <a:rPr lang="en-GB" sz="2000">
                <a:solidFill>
                  <a:srgbClr val="002060"/>
                </a:solidFill>
                <a:latin typeface="Arial"/>
                <a:cs typeface="Arial"/>
              </a:rPr>
              <a:t>IF YOU ARE LATE and the task has started, you will NOT be allowed to enter and will miss the opportunity to take the task</a:t>
            </a:r>
            <a:endParaRPr lang="en-GB" sz="2000" dirty="0">
              <a:solidFill>
                <a:srgbClr val="002060"/>
              </a:solidFill>
              <a:latin typeface="Arial"/>
              <a:cs typeface="Arial"/>
            </a:endParaRPr>
          </a:p>
          <a:p>
            <a:r>
              <a:rPr lang="en-GB" sz="2000" b="1">
                <a:solidFill>
                  <a:srgbClr val="002060"/>
                </a:solidFill>
                <a:latin typeface="Arial"/>
                <a:cs typeface="Arial"/>
              </a:rPr>
              <a:t>No attempts to communicate with other students, either verbally or in writing; 1 warning only, 2nd time - disqualification (0 marks for the task and you need to leave the room)</a:t>
            </a:r>
            <a:endParaRPr lang="en-GB" sz="2000" b="1" dirty="0">
              <a:solidFill>
                <a:srgbClr val="002060"/>
              </a:solidFill>
              <a:latin typeface="Arial"/>
              <a:cs typeface="Arial"/>
            </a:endParaRPr>
          </a:p>
          <a:p>
            <a:r>
              <a:rPr lang="en-GB" sz="2000">
                <a:solidFill>
                  <a:srgbClr val="002060"/>
                </a:solidFill>
                <a:latin typeface="Arial"/>
                <a:cs typeface="Arial"/>
              </a:rPr>
              <a:t>Absolutely no attempts to use the phone or to photograph any parts of the task - instant disqualification (0 marks + leave the room) </a:t>
            </a:r>
            <a:endParaRPr lang="en-GB" sz="2000" dirty="0">
              <a:solidFill>
                <a:srgbClr val="002060"/>
              </a:solidFill>
              <a:latin typeface="Arial"/>
              <a:cs typeface="Arial"/>
            </a:endParaRPr>
          </a:p>
          <a:p>
            <a:r>
              <a:rPr lang="en-GB" sz="2000" dirty="0">
                <a:solidFill>
                  <a:srgbClr val="002060"/>
                </a:solidFill>
                <a:latin typeface="Arial"/>
                <a:cs typeface="Arial"/>
              </a:rPr>
              <a:t>If you have a question, you can raise your hand and the lecturer can come to you to explain (if possible). </a:t>
            </a:r>
          </a:p>
          <a:p>
            <a:r>
              <a:rPr lang="en-GB" sz="2000">
                <a:solidFill>
                  <a:srgbClr val="002060"/>
                </a:solidFill>
                <a:latin typeface="Arial"/>
                <a:cs typeface="Arial"/>
              </a:rPr>
              <a:t>Phones/bags must be left at the front of the room so that you can easily leave when you are finished and without disturbing other students.</a:t>
            </a:r>
            <a:endParaRPr lang="en-GB" sz="2000" dirty="0">
              <a:solidFill>
                <a:srgbClr val="002060"/>
              </a:solidFill>
              <a:latin typeface="Arial"/>
              <a:cs typeface="Arial"/>
            </a:endParaRPr>
          </a:p>
          <a:p>
            <a:r>
              <a:rPr lang="en-GB" sz="2000">
                <a:solidFill>
                  <a:srgbClr val="002060"/>
                </a:solidFill>
                <a:latin typeface="Arial"/>
                <a:cs typeface="Arial"/>
              </a:rPr>
              <a:t>This task requires a Gibbs Reflection (more details on next slide)</a:t>
            </a:r>
            <a:endParaRPr lang="en-GB" sz="2000" dirty="0">
              <a:solidFill>
                <a:srgbClr val="002060"/>
              </a:solidFill>
              <a:latin typeface="Arial"/>
              <a:cs typeface="Arial"/>
            </a:endParaRPr>
          </a:p>
          <a:p>
            <a:r>
              <a:rPr lang="en-GB" sz="2000" b="1">
                <a:solidFill>
                  <a:srgbClr val="002060"/>
                </a:solidFill>
                <a:latin typeface="Arial"/>
                <a:cs typeface="Arial"/>
              </a:rPr>
              <a:t>There are no multiple choice or short answer questions on this task.</a:t>
            </a:r>
            <a:endParaRPr lang="en-GB" sz="2000">
              <a:solidFill>
                <a:srgbClr val="002060"/>
              </a:solidFill>
              <a:latin typeface="Arial"/>
              <a:cs typeface="Arial"/>
            </a:endParaRPr>
          </a:p>
        </p:txBody>
      </p:sp>
      <p:sp>
        <p:nvSpPr>
          <p:cNvPr id="4" name="Date Placeholder 3">
            <a:extLst>
              <a:ext uri="{FF2B5EF4-FFF2-40B4-BE49-F238E27FC236}">
                <a16:creationId xmlns:a16="http://schemas.microsoft.com/office/drawing/2014/main" id="{03E9ABC4-1846-A259-7201-6F1329386EC0}"/>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727714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E1954DBE-FA16-A3AE-05E5-F73B4BCEEC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8B20F5-5359-33B6-CC2C-20D5183FC24B}"/>
              </a:ext>
            </a:extLst>
          </p:cNvPr>
          <p:cNvSpPr>
            <a:spLocks noGrp="1"/>
          </p:cNvSpPr>
          <p:nvPr>
            <p:ph type="title"/>
          </p:nvPr>
        </p:nvSpPr>
        <p:spPr>
          <a:xfrm>
            <a:off x="884321" y="-170648"/>
            <a:ext cx="7375358" cy="806116"/>
          </a:xfrm>
        </p:spPr>
        <p:txBody>
          <a:bodyPr/>
          <a:lstStyle/>
          <a:p>
            <a:r>
              <a:rPr lang="en-GB" sz="2400" b="1">
                <a:solidFill>
                  <a:srgbClr val="002060"/>
                </a:solidFill>
                <a:latin typeface="Segoe UI"/>
                <a:cs typeface="Calibri"/>
              </a:rPr>
              <a:t>Task 3 </a:t>
            </a:r>
            <a:endParaRPr lang="en-US" sz="2400">
              <a:solidFill>
                <a:srgbClr val="000000"/>
              </a:solidFill>
            </a:endParaRPr>
          </a:p>
        </p:txBody>
      </p:sp>
      <p:sp>
        <p:nvSpPr>
          <p:cNvPr id="3" name="Content Placeholder 2">
            <a:extLst>
              <a:ext uri="{FF2B5EF4-FFF2-40B4-BE49-F238E27FC236}">
                <a16:creationId xmlns:a16="http://schemas.microsoft.com/office/drawing/2014/main" id="{1BE59FF3-FB29-4EB2-21BC-3B40BAF01916}"/>
              </a:ext>
            </a:extLst>
          </p:cNvPr>
          <p:cNvSpPr>
            <a:spLocks noGrp="1"/>
          </p:cNvSpPr>
          <p:nvPr>
            <p:ph idx="1"/>
          </p:nvPr>
        </p:nvSpPr>
        <p:spPr>
          <a:xfrm>
            <a:off x="121571" y="398372"/>
            <a:ext cx="8874948" cy="4651866"/>
          </a:xfrm>
        </p:spPr>
        <p:txBody>
          <a:bodyPr/>
          <a:lstStyle/>
          <a:p>
            <a:pPr algn="just"/>
            <a:r>
              <a:rPr lang="en-GB" sz="2400">
                <a:solidFill>
                  <a:srgbClr val="002060"/>
                </a:solidFill>
                <a:latin typeface="Arial"/>
                <a:ea typeface="+mn-lt"/>
                <a:cs typeface="Arial"/>
              </a:rPr>
              <a:t>The purpose of this task is to show how well you can reflect on your learning during the Academic Skills module.</a:t>
            </a:r>
            <a:endParaRPr lang="en-US" sz="2400">
              <a:solidFill>
                <a:srgbClr val="000000"/>
              </a:solidFill>
              <a:latin typeface="Arial"/>
              <a:ea typeface="+mn-lt"/>
              <a:cs typeface="Arial"/>
            </a:endParaRPr>
          </a:p>
          <a:p>
            <a:pPr algn="just"/>
            <a:endParaRPr lang="en-GB" sz="1600" dirty="0">
              <a:solidFill>
                <a:srgbClr val="002060"/>
              </a:solidFill>
              <a:latin typeface="Arial"/>
              <a:ea typeface="+mn-lt"/>
              <a:cs typeface="Arial"/>
            </a:endParaRPr>
          </a:p>
          <a:p>
            <a:pPr algn="just"/>
            <a:r>
              <a:rPr lang="en-GB" sz="2400">
                <a:solidFill>
                  <a:srgbClr val="002060"/>
                </a:solidFill>
                <a:latin typeface="Arial"/>
                <a:ea typeface="+mn-lt"/>
                <a:cs typeface="Arial"/>
              </a:rPr>
              <a:t>You will be given a template to help structure your reflection. The template follows a reflective model and includes prompts to guide your thinking and writing.</a:t>
            </a:r>
            <a:endParaRPr lang="en-US" sz="2400">
              <a:latin typeface="Arial"/>
              <a:ea typeface="+mn-lt"/>
              <a:cs typeface="Arial"/>
            </a:endParaRPr>
          </a:p>
          <a:p>
            <a:pPr algn="just"/>
            <a:endParaRPr lang="en-GB" sz="1400" dirty="0">
              <a:solidFill>
                <a:srgbClr val="002060"/>
              </a:solidFill>
              <a:latin typeface="Arial"/>
              <a:ea typeface="+mn-lt"/>
              <a:cs typeface="Arial"/>
            </a:endParaRPr>
          </a:p>
          <a:p>
            <a:pPr algn="just"/>
            <a:r>
              <a:rPr lang="en-GB" sz="2400">
                <a:solidFill>
                  <a:srgbClr val="002060"/>
                </a:solidFill>
                <a:latin typeface="Arial"/>
                <a:ea typeface="+mn-lt"/>
                <a:cs typeface="Arial"/>
              </a:rPr>
              <a:t>You will also receive a handout with excerpts from three texts that you have studied in class.</a:t>
            </a:r>
            <a:endParaRPr lang="en-US" sz="2400">
              <a:latin typeface="Arial"/>
              <a:ea typeface="+mn-lt"/>
              <a:cs typeface="Arial"/>
            </a:endParaRPr>
          </a:p>
          <a:p>
            <a:pPr algn="just"/>
            <a:endParaRPr lang="en-GB" sz="1200" dirty="0">
              <a:solidFill>
                <a:srgbClr val="002060"/>
              </a:solidFill>
              <a:latin typeface="Arial"/>
              <a:ea typeface="+mn-lt"/>
              <a:cs typeface="Arial"/>
            </a:endParaRPr>
          </a:p>
          <a:p>
            <a:pPr algn="just"/>
            <a:r>
              <a:rPr lang="en-GB" sz="2400">
                <a:solidFill>
                  <a:srgbClr val="002060"/>
                </a:solidFill>
                <a:latin typeface="Arial"/>
                <a:ea typeface="+mn-lt"/>
                <a:cs typeface="Arial"/>
              </a:rPr>
              <a:t>You should use ideas from these texts in your reflection to support your points. You will also need to include references for the texts you use.</a:t>
            </a:r>
            <a:endParaRPr lang="en-GB" sz="2400">
              <a:latin typeface="Arial"/>
              <a:ea typeface="+mn-lt"/>
              <a:cs typeface="Arial"/>
            </a:endParaRPr>
          </a:p>
          <a:p>
            <a:pPr algn="just"/>
            <a:endParaRPr lang="en-GB" sz="1200" dirty="0">
              <a:solidFill>
                <a:srgbClr val="002060"/>
              </a:solidFill>
              <a:latin typeface="Arial"/>
              <a:ea typeface="+mn-lt"/>
              <a:cs typeface="Arial"/>
            </a:endParaRPr>
          </a:p>
          <a:p>
            <a:pPr algn="just"/>
            <a:r>
              <a:rPr lang="en-GB" sz="2400">
                <a:solidFill>
                  <a:srgbClr val="002060"/>
                </a:solidFill>
                <a:latin typeface="Arial"/>
                <a:ea typeface="+mn-lt"/>
                <a:cs typeface="Arial"/>
              </a:rPr>
              <a:t>You have seen these texts in full as Key Texts in Independent Study and in class</a:t>
            </a:r>
            <a:endParaRPr lang="en-GB" sz="2400" dirty="0">
              <a:solidFill>
                <a:srgbClr val="002060"/>
              </a:solidFill>
              <a:latin typeface="Arial"/>
              <a:ea typeface="+mn-lt"/>
              <a:cs typeface="Arial"/>
            </a:endParaRPr>
          </a:p>
          <a:p>
            <a:pPr algn="just"/>
            <a:endParaRPr lang="en-GB" sz="2800" dirty="0">
              <a:solidFill>
                <a:srgbClr val="002060"/>
              </a:solidFill>
              <a:latin typeface="Myriad Pro"/>
              <a:cs typeface="Segoe UI"/>
            </a:endParaRPr>
          </a:p>
          <a:p>
            <a:pPr algn="just"/>
            <a:endParaRPr lang="en-GB" sz="2000" b="1">
              <a:solidFill>
                <a:srgbClr val="002060"/>
              </a:solidFill>
              <a:latin typeface="Segoe UI"/>
              <a:cs typeface="Segoe UI"/>
            </a:endParaRPr>
          </a:p>
        </p:txBody>
      </p:sp>
      <p:sp>
        <p:nvSpPr>
          <p:cNvPr id="4" name="Date Placeholder 3">
            <a:extLst>
              <a:ext uri="{FF2B5EF4-FFF2-40B4-BE49-F238E27FC236}">
                <a16:creationId xmlns:a16="http://schemas.microsoft.com/office/drawing/2014/main" id="{C1E30DF1-0613-B857-C862-EF21A10A4015}"/>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274801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5CE047B2-79A2-DBC9-D400-5CDBAC501F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5A24D2-428E-423F-B0C5-189E6781ADED}"/>
              </a:ext>
            </a:extLst>
          </p:cNvPr>
          <p:cNvSpPr>
            <a:spLocks noGrp="1"/>
          </p:cNvSpPr>
          <p:nvPr>
            <p:ph type="title"/>
          </p:nvPr>
        </p:nvSpPr>
        <p:spPr>
          <a:xfrm>
            <a:off x="884321" y="-150359"/>
            <a:ext cx="7375358" cy="806116"/>
          </a:xfrm>
        </p:spPr>
        <p:txBody>
          <a:bodyPr/>
          <a:lstStyle/>
          <a:p>
            <a:r>
              <a:rPr lang="en-GB" sz="3200" b="1">
                <a:solidFill>
                  <a:srgbClr val="002060"/>
                </a:solidFill>
                <a:latin typeface="Segoe UI"/>
                <a:cs typeface="Calibri"/>
              </a:rPr>
              <a:t>Task 3</a:t>
            </a:r>
            <a:endParaRPr lang="en-US"/>
          </a:p>
        </p:txBody>
      </p:sp>
      <p:sp>
        <p:nvSpPr>
          <p:cNvPr id="3" name="Content Placeholder 2">
            <a:extLst>
              <a:ext uri="{FF2B5EF4-FFF2-40B4-BE49-F238E27FC236}">
                <a16:creationId xmlns:a16="http://schemas.microsoft.com/office/drawing/2014/main" id="{7FC9383F-806D-80D6-CAAB-BD0546D523B7}"/>
              </a:ext>
            </a:extLst>
          </p:cNvPr>
          <p:cNvSpPr>
            <a:spLocks noGrp="1"/>
          </p:cNvSpPr>
          <p:nvPr>
            <p:ph idx="1"/>
          </p:nvPr>
        </p:nvSpPr>
        <p:spPr>
          <a:xfrm>
            <a:off x="270363" y="377260"/>
            <a:ext cx="8604417" cy="6105978"/>
          </a:xfrm>
        </p:spPr>
        <p:txBody>
          <a:bodyPr/>
          <a:lstStyle/>
          <a:p>
            <a:pPr algn="just">
              <a:buFont typeface="Arial"/>
              <a:buChar char="•"/>
            </a:pPr>
            <a:r>
              <a:rPr lang="en-GB" sz="2500">
                <a:solidFill>
                  <a:srgbClr val="002060"/>
                </a:solidFill>
                <a:latin typeface="Arial"/>
                <a:cs typeface="Arial"/>
              </a:rPr>
              <a:t>Your</a:t>
            </a:r>
            <a:r>
              <a:rPr lang="en-GB" sz="2500">
                <a:solidFill>
                  <a:srgbClr val="002060"/>
                </a:solidFill>
                <a:latin typeface="Arial"/>
                <a:ea typeface="+mn-lt"/>
                <a:cs typeface="Arial"/>
              </a:rPr>
              <a:t> reflection should focus on your personal learning journey, including:</a:t>
            </a:r>
            <a:endParaRPr lang="en-US" sz="2500">
              <a:solidFill>
                <a:srgbClr val="000000"/>
              </a:solidFill>
              <a:latin typeface="Arial"/>
              <a:ea typeface="+mn-lt"/>
              <a:cs typeface="Arial"/>
            </a:endParaRPr>
          </a:p>
          <a:p>
            <a:pPr marL="0" indent="0" algn="just">
              <a:buNone/>
            </a:pPr>
            <a:r>
              <a:rPr lang="en-GB" sz="2500">
                <a:solidFill>
                  <a:srgbClr val="002060"/>
                </a:solidFill>
                <a:latin typeface="Arial"/>
                <a:ea typeface="+mn-lt"/>
                <a:cs typeface="Arial"/>
              </a:rPr>
              <a:t>- strengths</a:t>
            </a:r>
            <a:endParaRPr lang="en-US" sz="2500">
              <a:solidFill>
                <a:srgbClr val="000000"/>
              </a:solidFill>
              <a:latin typeface="Arial"/>
              <a:ea typeface="+mn-lt"/>
              <a:cs typeface="Arial"/>
            </a:endParaRPr>
          </a:p>
          <a:p>
            <a:pPr marL="0" indent="0" algn="just">
              <a:buNone/>
            </a:pPr>
            <a:r>
              <a:rPr lang="en-GB" sz="2500">
                <a:solidFill>
                  <a:srgbClr val="002060"/>
                </a:solidFill>
                <a:latin typeface="Arial"/>
                <a:ea typeface="+mn-lt"/>
                <a:cs typeface="Arial"/>
              </a:rPr>
              <a:t>- areas for improvement</a:t>
            </a:r>
            <a:endParaRPr lang="en-US" sz="2500">
              <a:solidFill>
                <a:srgbClr val="000000"/>
              </a:solidFill>
              <a:latin typeface="Arial"/>
              <a:ea typeface="+mn-lt"/>
              <a:cs typeface="Arial"/>
            </a:endParaRPr>
          </a:p>
          <a:p>
            <a:pPr marL="0" indent="0" algn="just">
              <a:buNone/>
            </a:pPr>
            <a:r>
              <a:rPr lang="en-GB" sz="2500" dirty="0">
                <a:solidFill>
                  <a:srgbClr val="002060"/>
                </a:solidFill>
                <a:latin typeface="Arial"/>
                <a:ea typeface="+mn-lt"/>
                <a:cs typeface="Arial"/>
              </a:rPr>
              <a:t>- the impact of the </a:t>
            </a:r>
            <a:r>
              <a:rPr lang="en-GB" sz="2500">
                <a:solidFill>
                  <a:srgbClr val="002060"/>
                </a:solidFill>
                <a:latin typeface="Arial"/>
                <a:ea typeface="+mn-lt"/>
                <a:cs typeface="Arial"/>
              </a:rPr>
              <a:t>Academic Skills</a:t>
            </a:r>
            <a:r>
              <a:rPr lang="en-GB" sz="2500" dirty="0">
                <a:solidFill>
                  <a:srgbClr val="002060"/>
                </a:solidFill>
                <a:latin typeface="Arial"/>
                <a:ea typeface="+mn-lt"/>
                <a:cs typeface="Arial"/>
              </a:rPr>
              <a:t> module on your academic and personal development. </a:t>
            </a:r>
            <a:endParaRPr lang="en-US" sz="2500">
              <a:solidFill>
                <a:srgbClr val="000000"/>
              </a:solidFill>
              <a:latin typeface="Arial"/>
              <a:cs typeface="Arial"/>
            </a:endParaRPr>
          </a:p>
          <a:p>
            <a:pPr marL="0" indent="0" algn="just">
              <a:buNone/>
            </a:pPr>
            <a:endParaRPr lang="en-GB" sz="2500" dirty="0">
              <a:solidFill>
                <a:srgbClr val="002060"/>
              </a:solidFill>
              <a:latin typeface="Arial"/>
              <a:cs typeface="Arial"/>
            </a:endParaRPr>
          </a:p>
          <a:p>
            <a:pPr algn="just"/>
            <a:r>
              <a:rPr lang="en-GB" sz="2500" dirty="0">
                <a:solidFill>
                  <a:srgbClr val="002060"/>
                </a:solidFill>
                <a:latin typeface="Arial"/>
                <a:cs typeface="Arial"/>
              </a:rPr>
              <a:t>You</a:t>
            </a:r>
            <a:r>
              <a:rPr lang="en-GB" sz="2500" dirty="0">
                <a:solidFill>
                  <a:srgbClr val="002060"/>
                </a:solidFill>
                <a:latin typeface="Arial"/>
                <a:ea typeface="+mn-lt"/>
                <a:cs typeface="Arial"/>
              </a:rPr>
              <a:t> should refer to specific experiences such as: </a:t>
            </a:r>
            <a:endParaRPr lang="en-US" sz="2500">
              <a:solidFill>
                <a:srgbClr val="000000"/>
              </a:solidFill>
              <a:latin typeface="Arial"/>
              <a:ea typeface="+mn-lt"/>
              <a:cs typeface="Arial"/>
            </a:endParaRPr>
          </a:p>
          <a:p>
            <a:pPr marL="0" indent="0" algn="just">
              <a:buNone/>
            </a:pPr>
            <a:r>
              <a:rPr lang="en-GB" sz="2500">
                <a:solidFill>
                  <a:srgbClr val="002060"/>
                </a:solidFill>
                <a:latin typeface="Arial"/>
                <a:ea typeface="+mn-lt"/>
                <a:cs typeface="Arial"/>
              </a:rPr>
              <a:t>- Task 1 and Task 2</a:t>
            </a:r>
            <a:endParaRPr lang="en-US" sz="2500">
              <a:solidFill>
                <a:srgbClr val="000000"/>
              </a:solidFill>
              <a:latin typeface="Arial"/>
              <a:ea typeface="+mn-lt"/>
              <a:cs typeface="Arial"/>
            </a:endParaRPr>
          </a:p>
          <a:p>
            <a:pPr marL="0" indent="0" algn="just">
              <a:buNone/>
            </a:pPr>
            <a:r>
              <a:rPr lang="en-GB" sz="2500" dirty="0">
                <a:solidFill>
                  <a:srgbClr val="002060"/>
                </a:solidFill>
                <a:latin typeface="Arial"/>
                <a:ea typeface="+mn-lt"/>
                <a:cs typeface="Arial"/>
              </a:rPr>
              <a:t>- Class activities and discussions (e.g., topics covered in class such as referencing and </a:t>
            </a:r>
            <a:r>
              <a:rPr lang="en-GB" sz="2500">
                <a:solidFill>
                  <a:srgbClr val="002060"/>
                </a:solidFill>
                <a:latin typeface="Arial"/>
                <a:ea typeface="+mn-lt"/>
                <a:cs typeface="Arial"/>
              </a:rPr>
              <a:t>paraphrasing)</a:t>
            </a:r>
            <a:endParaRPr lang="en-US" sz="2500">
              <a:solidFill>
                <a:srgbClr val="000000"/>
              </a:solidFill>
              <a:latin typeface="Arial"/>
              <a:ea typeface="+mn-lt"/>
              <a:cs typeface="Arial"/>
            </a:endParaRPr>
          </a:p>
          <a:p>
            <a:pPr marL="0" indent="0" algn="just">
              <a:buNone/>
            </a:pPr>
            <a:r>
              <a:rPr lang="en-GB" sz="2500">
                <a:solidFill>
                  <a:srgbClr val="002060"/>
                </a:solidFill>
                <a:latin typeface="Arial"/>
                <a:ea typeface="+mn-lt"/>
                <a:cs typeface="Arial"/>
              </a:rPr>
              <a:t>- Feedback received </a:t>
            </a:r>
            <a:endParaRPr lang="en-US" sz="2500">
              <a:solidFill>
                <a:srgbClr val="000000"/>
              </a:solidFill>
              <a:latin typeface="Arial"/>
              <a:ea typeface="+mn-lt"/>
              <a:cs typeface="Arial"/>
            </a:endParaRPr>
          </a:p>
          <a:p>
            <a:pPr marL="0" indent="0" algn="just">
              <a:buNone/>
            </a:pPr>
            <a:r>
              <a:rPr lang="en-GB" sz="2500">
                <a:solidFill>
                  <a:srgbClr val="002060"/>
                </a:solidFill>
                <a:latin typeface="Arial"/>
                <a:ea typeface="+mn-lt"/>
                <a:cs typeface="Arial"/>
              </a:rPr>
              <a:t>- Skills you have developed </a:t>
            </a:r>
          </a:p>
          <a:p>
            <a:pPr algn="just">
              <a:buFont typeface="Arial"/>
              <a:buChar char="•"/>
            </a:pPr>
            <a:endParaRPr lang="en-GB" sz="2800" dirty="0">
              <a:solidFill>
                <a:srgbClr val="000000"/>
              </a:solidFill>
              <a:latin typeface="Segoe UI"/>
              <a:ea typeface="+mn-lt"/>
              <a:cs typeface="Segoe UI"/>
            </a:endParaRPr>
          </a:p>
          <a:p>
            <a:pPr marL="0" indent="0" algn="just">
              <a:buNone/>
            </a:pPr>
            <a:endParaRPr lang="en-GB" sz="2200" dirty="0">
              <a:solidFill>
                <a:srgbClr val="002060"/>
              </a:solidFill>
              <a:latin typeface="Arial"/>
              <a:cs typeface="Arial"/>
            </a:endParaRPr>
          </a:p>
          <a:p>
            <a:pPr algn="just"/>
            <a:endParaRPr lang="en-GB" sz="2400">
              <a:solidFill>
                <a:srgbClr val="002060"/>
              </a:solidFill>
              <a:latin typeface="Segoe UI"/>
              <a:ea typeface="+mn-lt"/>
              <a:cs typeface="Segoe UI"/>
            </a:endParaRPr>
          </a:p>
        </p:txBody>
      </p:sp>
      <p:sp>
        <p:nvSpPr>
          <p:cNvPr id="4" name="Date Placeholder 3">
            <a:extLst>
              <a:ext uri="{FF2B5EF4-FFF2-40B4-BE49-F238E27FC236}">
                <a16:creationId xmlns:a16="http://schemas.microsoft.com/office/drawing/2014/main" id="{F5853FBE-C684-FB1A-917F-DBC50D532957}"/>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237475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00204748-AE62-F173-DFDD-46FD35F033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650629-4A0B-EB5E-3E57-ADAD4D500FD3}"/>
              </a:ext>
            </a:extLst>
          </p:cNvPr>
          <p:cNvSpPr>
            <a:spLocks noGrp="1"/>
          </p:cNvSpPr>
          <p:nvPr>
            <p:ph type="title"/>
          </p:nvPr>
        </p:nvSpPr>
        <p:spPr>
          <a:xfrm>
            <a:off x="884321" y="-150359"/>
            <a:ext cx="7375358" cy="806116"/>
          </a:xfrm>
        </p:spPr>
        <p:txBody>
          <a:bodyPr/>
          <a:lstStyle/>
          <a:p>
            <a:r>
              <a:rPr lang="en-GB" sz="3200" b="1">
                <a:solidFill>
                  <a:srgbClr val="002060"/>
                </a:solidFill>
                <a:latin typeface="Segoe UI"/>
                <a:cs typeface="Calibri"/>
              </a:rPr>
              <a:t>Suggestions</a:t>
            </a:r>
            <a:endParaRPr lang="en-US"/>
          </a:p>
        </p:txBody>
      </p:sp>
      <p:sp>
        <p:nvSpPr>
          <p:cNvPr id="3" name="Content Placeholder 2">
            <a:extLst>
              <a:ext uri="{FF2B5EF4-FFF2-40B4-BE49-F238E27FC236}">
                <a16:creationId xmlns:a16="http://schemas.microsoft.com/office/drawing/2014/main" id="{E90353B7-8BE0-054F-4ECA-8F6C3EA9CEFE}"/>
              </a:ext>
            </a:extLst>
          </p:cNvPr>
          <p:cNvSpPr>
            <a:spLocks noGrp="1"/>
          </p:cNvSpPr>
          <p:nvPr>
            <p:ph idx="1"/>
          </p:nvPr>
        </p:nvSpPr>
        <p:spPr>
          <a:xfrm>
            <a:off x="270363" y="654556"/>
            <a:ext cx="8604417" cy="6105978"/>
          </a:xfrm>
        </p:spPr>
        <p:txBody>
          <a:bodyPr/>
          <a:lstStyle/>
          <a:p>
            <a:pPr algn="just">
              <a:buFont typeface="Arial"/>
              <a:buChar char="•"/>
            </a:pPr>
            <a:r>
              <a:rPr lang="en-GB" sz="2500" dirty="0">
                <a:solidFill>
                  <a:srgbClr val="002060"/>
                </a:solidFill>
                <a:latin typeface="Arial"/>
                <a:ea typeface="+mn-lt"/>
                <a:cs typeface="Arial"/>
              </a:rPr>
              <a:t>Choose 2-3 skills to reflect fully on, don't try and cover EVERYTHING you have learned on the module</a:t>
            </a:r>
          </a:p>
          <a:p>
            <a:pPr algn="just">
              <a:buFont typeface="Arial"/>
              <a:buChar char="•"/>
            </a:pPr>
            <a:r>
              <a:rPr lang="en-GB" sz="2500">
                <a:solidFill>
                  <a:srgbClr val="002060"/>
                </a:solidFill>
                <a:latin typeface="Arial"/>
                <a:ea typeface="+mn-lt"/>
                <a:cs typeface="Arial"/>
              </a:rPr>
              <a:t>Include Task 1 and 2 in your reflection! How did either feel when you were doing them? You can choose to discuss the parts that match your chosen skills</a:t>
            </a:r>
            <a:endParaRPr lang="en-GB" sz="2500" dirty="0">
              <a:solidFill>
                <a:srgbClr val="002060"/>
              </a:solidFill>
              <a:latin typeface="Arial"/>
              <a:ea typeface="+mn-lt"/>
              <a:cs typeface="Arial"/>
            </a:endParaRPr>
          </a:p>
          <a:p>
            <a:pPr algn="just">
              <a:buFont typeface="Arial"/>
              <a:buChar char="•"/>
            </a:pPr>
            <a:r>
              <a:rPr lang="en-GB" sz="2500">
                <a:solidFill>
                  <a:srgbClr val="002060"/>
                </a:solidFill>
                <a:latin typeface="Arial"/>
                <a:ea typeface="+mn-lt"/>
                <a:cs typeface="Arial"/>
              </a:rPr>
              <a:t>Use specific examples from class activities and Independent Study to support your points</a:t>
            </a:r>
            <a:endParaRPr lang="en-GB" sz="2500" dirty="0">
              <a:solidFill>
                <a:srgbClr val="002060"/>
              </a:solidFill>
              <a:latin typeface="Arial"/>
              <a:ea typeface="+mn-lt"/>
              <a:cs typeface="Arial"/>
            </a:endParaRPr>
          </a:p>
          <a:p>
            <a:pPr algn="just">
              <a:buFont typeface="Arial"/>
              <a:buChar char="•"/>
            </a:pPr>
            <a:r>
              <a:rPr lang="en-GB" sz="2500">
                <a:solidFill>
                  <a:srgbClr val="002060"/>
                </a:solidFill>
                <a:latin typeface="Arial"/>
                <a:cs typeface="Arial"/>
              </a:rPr>
              <a:t>Read the 3 key texts before you sit the Task. Even though you will only have parts of them, it is good to familiarise yourself with them</a:t>
            </a:r>
            <a:endParaRPr lang="en-GB" sz="2500" dirty="0">
              <a:solidFill>
                <a:srgbClr val="002060"/>
              </a:solidFill>
              <a:latin typeface="Arial"/>
              <a:cs typeface="Arial"/>
            </a:endParaRPr>
          </a:p>
          <a:p>
            <a:pPr algn="just">
              <a:buFont typeface="Arial"/>
              <a:buChar char="•"/>
            </a:pPr>
            <a:r>
              <a:rPr lang="en-GB" sz="2500">
                <a:solidFill>
                  <a:srgbClr val="002060"/>
                </a:solidFill>
                <a:latin typeface="Arial"/>
                <a:ea typeface="+mn-lt"/>
                <a:cs typeface="Arial"/>
              </a:rPr>
              <a:t>Consider Gibbs' Reflective Cycle and the stages</a:t>
            </a:r>
            <a:endParaRPr lang="en-GB" sz="2500" dirty="0">
              <a:solidFill>
                <a:srgbClr val="002060"/>
              </a:solidFill>
              <a:latin typeface="Arial"/>
              <a:ea typeface="+mn-lt"/>
              <a:cs typeface="Arial"/>
            </a:endParaRPr>
          </a:p>
          <a:p>
            <a:pPr algn="just">
              <a:buFont typeface="Arial"/>
              <a:buChar char="•"/>
            </a:pPr>
            <a:r>
              <a:rPr lang="en-GB" sz="2500" dirty="0">
                <a:solidFill>
                  <a:srgbClr val="002060"/>
                </a:solidFill>
                <a:latin typeface="Arial"/>
                <a:ea typeface="+mn-lt"/>
                <a:cs typeface="Arial"/>
              </a:rPr>
              <a:t>Don't try and answer ALL the questions asked on the </a:t>
            </a:r>
            <a:r>
              <a:rPr lang="en-GB" sz="2500">
                <a:solidFill>
                  <a:srgbClr val="002060"/>
                </a:solidFill>
                <a:latin typeface="Arial"/>
                <a:ea typeface="+mn-lt"/>
                <a:cs typeface="Arial"/>
              </a:rPr>
              <a:t>task-choose the ones which are most helpful to YOU</a:t>
            </a:r>
          </a:p>
          <a:p>
            <a:pPr algn="just">
              <a:buFont typeface="Arial"/>
              <a:buChar char="•"/>
            </a:pPr>
            <a:endParaRPr lang="en-GB" sz="2800" dirty="0">
              <a:solidFill>
                <a:srgbClr val="000000"/>
              </a:solidFill>
              <a:latin typeface="Segoe UI"/>
              <a:ea typeface="+mn-lt"/>
              <a:cs typeface="Segoe UI"/>
            </a:endParaRPr>
          </a:p>
          <a:p>
            <a:pPr marL="0" indent="0" algn="just">
              <a:buNone/>
            </a:pPr>
            <a:endParaRPr lang="en-GB" sz="2200" dirty="0">
              <a:solidFill>
                <a:srgbClr val="002060"/>
              </a:solidFill>
              <a:latin typeface="Arial"/>
              <a:ea typeface="+mn-lt"/>
              <a:cs typeface="Arial"/>
            </a:endParaRPr>
          </a:p>
          <a:p>
            <a:pPr algn="just"/>
            <a:endParaRPr lang="en-GB" sz="2400">
              <a:solidFill>
                <a:srgbClr val="002060"/>
              </a:solidFill>
              <a:latin typeface="Segoe UI"/>
              <a:ea typeface="+mn-lt"/>
              <a:cs typeface="Segoe UI"/>
            </a:endParaRPr>
          </a:p>
        </p:txBody>
      </p:sp>
      <p:sp>
        <p:nvSpPr>
          <p:cNvPr id="4" name="Date Placeholder 3">
            <a:extLst>
              <a:ext uri="{FF2B5EF4-FFF2-40B4-BE49-F238E27FC236}">
                <a16:creationId xmlns:a16="http://schemas.microsoft.com/office/drawing/2014/main" id="{24751C77-A7D4-553F-211D-BC0807F15C35}"/>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195377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6FE6DB85-E5FF-E0B5-0FB1-4FF7024108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D05F5C-B862-E0B4-846D-48A6F34EFFD2}"/>
              </a:ext>
            </a:extLst>
          </p:cNvPr>
          <p:cNvSpPr>
            <a:spLocks noGrp="1"/>
          </p:cNvSpPr>
          <p:nvPr>
            <p:ph type="title"/>
          </p:nvPr>
        </p:nvSpPr>
        <p:spPr>
          <a:xfrm>
            <a:off x="661132" y="-1566"/>
            <a:ext cx="7828500" cy="806116"/>
          </a:xfrm>
        </p:spPr>
        <p:txBody>
          <a:bodyPr/>
          <a:lstStyle/>
          <a:p>
            <a:r>
              <a:rPr lang="en-GB" sz="3200" b="1" dirty="0">
                <a:solidFill>
                  <a:srgbClr val="002060"/>
                </a:solidFill>
                <a:latin typeface="Segoe UI"/>
                <a:cs typeface="Calibri"/>
              </a:rPr>
              <a:t>Task 3: Where</a:t>
            </a:r>
            <a:r>
              <a:rPr lang="en-GB" sz="3200" b="1">
                <a:solidFill>
                  <a:srgbClr val="002060"/>
                </a:solidFill>
                <a:latin typeface="Segoe UI"/>
                <a:cs typeface="Calibri"/>
              </a:rPr>
              <a:t> do Students Go Wrong?</a:t>
            </a:r>
            <a:endParaRPr lang="en-US"/>
          </a:p>
        </p:txBody>
      </p:sp>
      <p:sp>
        <p:nvSpPr>
          <p:cNvPr id="3" name="Content Placeholder 2">
            <a:extLst>
              <a:ext uri="{FF2B5EF4-FFF2-40B4-BE49-F238E27FC236}">
                <a16:creationId xmlns:a16="http://schemas.microsoft.com/office/drawing/2014/main" id="{1B3B1750-FC05-FE77-44EA-160E7E3FA8AD}"/>
              </a:ext>
            </a:extLst>
          </p:cNvPr>
          <p:cNvSpPr>
            <a:spLocks noGrp="1"/>
          </p:cNvSpPr>
          <p:nvPr>
            <p:ph idx="1"/>
          </p:nvPr>
        </p:nvSpPr>
        <p:spPr>
          <a:xfrm>
            <a:off x="270363" y="613976"/>
            <a:ext cx="8604417" cy="6105978"/>
          </a:xfrm>
        </p:spPr>
        <p:txBody>
          <a:bodyPr/>
          <a:lstStyle/>
          <a:p>
            <a:pPr algn="just">
              <a:buFont typeface="Arial"/>
              <a:buChar char="•"/>
            </a:pPr>
            <a:r>
              <a:rPr lang="en-GB" sz="1800">
                <a:solidFill>
                  <a:srgbClr val="002060"/>
                </a:solidFill>
                <a:latin typeface="Arial"/>
                <a:cs typeface="Arial"/>
              </a:rPr>
              <a:t>When students write </a:t>
            </a:r>
            <a:r>
              <a:rPr lang="en-GB" sz="1800">
                <a:solidFill>
                  <a:srgbClr val="002060"/>
                </a:solidFill>
                <a:latin typeface="Arial"/>
                <a:ea typeface="+mn-lt"/>
                <a:cs typeface="Arial"/>
              </a:rPr>
              <a:t>about their WHOLE university first term experience NOT specifically about the Academic Skills module.</a:t>
            </a:r>
            <a:endParaRPr lang="en-GB" sz="1800" dirty="0">
              <a:solidFill>
                <a:srgbClr val="002060"/>
              </a:solidFill>
              <a:latin typeface="Arial"/>
              <a:ea typeface="+mn-lt"/>
              <a:cs typeface="Arial"/>
            </a:endParaRPr>
          </a:p>
          <a:p>
            <a:pPr algn="just">
              <a:buFont typeface="Arial"/>
              <a:buChar char="•"/>
            </a:pPr>
            <a:r>
              <a:rPr lang="en-GB" sz="1800" dirty="0">
                <a:solidFill>
                  <a:srgbClr val="002060"/>
                </a:solidFill>
                <a:latin typeface="Arial"/>
                <a:cs typeface="Arial"/>
              </a:rPr>
              <a:t>We are </a:t>
            </a:r>
            <a:r>
              <a:rPr lang="en-GB" sz="1800" b="1" dirty="0">
                <a:solidFill>
                  <a:srgbClr val="002060"/>
                </a:solidFill>
                <a:latin typeface="Arial"/>
                <a:cs typeface="Arial"/>
              </a:rPr>
              <a:t>not </a:t>
            </a:r>
            <a:r>
              <a:rPr lang="en-GB" sz="1800" dirty="0">
                <a:solidFill>
                  <a:srgbClr val="002060"/>
                </a:solidFill>
                <a:latin typeface="Arial"/>
                <a:cs typeface="Arial"/>
              </a:rPr>
              <a:t>asking you about work/life balance, juggling family, </a:t>
            </a:r>
            <a:r>
              <a:rPr lang="en-GB" sz="1800">
                <a:solidFill>
                  <a:srgbClr val="002060"/>
                </a:solidFill>
                <a:latin typeface="Arial"/>
                <a:cs typeface="Arial"/>
              </a:rPr>
              <a:t>personal life situations, the Digital Skills module. </a:t>
            </a:r>
            <a:endParaRPr lang="en-GB" sz="1800" dirty="0">
              <a:solidFill>
                <a:srgbClr val="002060"/>
              </a:solidFill>
              <a:latin typeface="Arial"/>
              <a:cs typeface="Arial"/>
            </a:endParaRPr>
          </a:p>
          <a:p>
            <a:pPr algn="just">
              <a:buFont typeface="Arial"/>
              <a:buChar char="•"/>
            </a:pPr>
            <a:r>
              <a:rPr lang="en-GB" sz="1800">
                <a:solidFill>
                  <a:srgbClr val="002060"/>
                </a:solidFill>
                <a:latin typeface="Arial"/>
                <a:cs typeface="Arial"/>
              </a:rPr>
              <a:t>We are asking you </a:t>
            </a:r>
            <a:r>
              <a:rPr lang="en-GB" sz="1800" b="1">
                <a:solidFill>
                  <a:srgbClr val="002060"/>
                </a:solidFill>
                <a:latin typeface="Arial"/>
                <a:cs typeface="Arial"/>
              </a:rPr>
              <a:t>specifically about Academic Skills LCLM4001</a:t>
            </a:r>
            <a:r>
              <a:rPr lang="en-GB" sz="1800" dirty="0">
                <a:solidFill>
                  <a:srgbClr val="002060"/>
                </a:solidFill>
                <a:latin typeface="Arial"/>
                <a:cs typeface="Arial"/>
              </a:rPr>
              <a:t> </a:t>
            </a:r>
            <a:r>
              <a:rPr lang="en-GB" sz="1800">
                <a:solidFill>
                  <a:srgbClr val="002060"/>
                </a:solidFill>
                <a:latin typeface="Arial"/>
                <a:cs typeface="Arial"/>
              </a:rPr>
              <a:t>and how you have developed in THIS module. </a:t>
            </a:r>
            <a:endParaRPr lang="en-GB" sz="1800" dirty="0">
              <a:solidFill>
                <a:srgbClr val="002060"/>
              </a:solidFill>
              <a:latin typeface="Arial"/>
              <a:cs typeface="Arial"/>
            </a:endParaRPr>
          </a:p>
          <a:p>
            <a:pPr algn="just">
              <a:buFont typeface="Arial,Sans-Serif"/>
              <a:buChar char="•"/>
            </a:pPr>
            <a:r>
              <a:rPr lang="en-GB" sz="1800">
                <a:solidFill>
                  <a:srgbClr val="002060"/>
                </a:solidFill>
                <a:latin typeface="Arial"/>
                <a:cs typeface="Arial"/>
              </a:rPr>
              <a:t>Students write one line answers to every question or answer with bullet points. They do not use fully connected sentences/paragraphs.</a:t>
            </a:r>
            <a:endParaRPr lang="en-GB" sz="1800">
              <a:solidFill>
                <a:srgbClr val="000000"/>
              </a:solidFill>
              <a:latin typeface="Arial"/>
              <a:cs typeface="Arial"/>
            </a:endParaRPr>
          </a:p>
          <a:p>
            <a:pPr algn="just">
              <a:buFont typeface="Arial"/>
              <a:buChar char="•"/>
            </a:pPr>
            <a:r>
              <a:rPr lang="en-GB" sz="1800" dirty="0">
                <a:solidFill>
                  <a:srgbClr val="002060"/>
                </a:solidFill>
                <a:latin typeface="Arial"/>
                <a:cs typeface="Arial"/>
              </a:rPr>
              <a:t>Students are very general or vague (e.g. "we did some activities in class" "I liked the paraphrasing activity" "Writing paragraphs was difficult" "To improve, I will practise writing.") and don't include enough detail (e.g. WHICH activities did you do in </a:t>
            </a:r>
            <a:r>
              <a:rPr lang="en-GB" sz="1800" dirty="0" err="1">
                <a:solidFill>
                  <a:srgbClr val="002060"/>
                </a:solidFill>
                <a:latin typeface="Arial"/>
                <a:cs typeface="Arial"/>
              </a:rPr>
              <a:t>class?WHICH</a:t>
            </a:r>
            <a:r>
              <a:rPr lang="en-GB" sz="1800" dirty="0">
                <a:solidFill>
                  <a:srgbClr val="002060"/>
                </a:solidFill>
                <a:latin typeface="Arial"/>
                <a:cs typeface="Arial"/>
              </a:rPr>
              <a:t> paraphrasing activity? WHAT was difficult? HOW will you practise writing?)</a:t>
            </a:r>
          </a:p>
          <a:p>
            <a:pPr algn="just">
              <a:buFont typeface="Arial"/>
              <a:buChar char="•"/>
            </a:pPr>
            <a:r>
              <a:rPr lang="en-GB" sz="1800" dirty="0">
                <a:solidFill>
                  <a:srgbClr val="002060"/>
                </a:solidFill>
                <a:latin typeface="Arial"/>
                <a:cs typeface="Arial"/>
              </a:rPr>
              <a:t>Students include too much information in Description and/or Feelings, and do not include enough in Evaluation/Analysis/Conclusion/Action Plan. The later stages are very important as this is where most of the reflection (aka what you are marked on!) happens</a:t>
            </a:r>
          </a:p>
          <a:p>
            <a:pPr algn="just">
              <a:buFont typeface="Arial"/>
              <a:buChar char="•"/>
            </a:pPr>
            <a:r>
              <a:rPr lang="en-GB" sz="1800">
                <a:solidFill>
                  <a:srgbClr val="002060"/>
                </a:solidFill>
                <a:latin typeface="Arial"/>
                <a:ea typeface="+mn-lt"/>
                <a:cs typeface="Arial"/>
              </a:rPr>
              <a:t>Students do not include citations from the excerpts or full references in the references section and lose 5 points automatically.</a:t>
            </a:r>
            <a:endParaRPr lang="en-GB" sz="1800" dirty="0">
              <a:solidFill>
                <a:srgbClr val="002060"/>
              </a:solidFill>
              <a:latin typeface="Arial"/>
              <a:ea typeface="+mn-lt"/>
              <a:cs typeface="Arial"/>
            </a:endParaRPr>
          </a:p>
          <a:p>
            <a:pPr algn="just">
              <a:buFont typeface="Arial" panose="020B0604020202020204" pitchFamily="34" charset="0"/>
              <a:buChar char="•"/>
            </a:pPr>
            <a:endParaRPr lang="en-GB" sz="2400">
              <a:solidFill>
                <a:srgbClr val="002060"/>
              </a:solidFill>
              <a:latin typeface="Segoe UI"/>
              <a:ea typeface="+mn-lt"/>
              <a:cs typeface="Segoe UI"/>
            </a:endParaRPr>
          </a:p>
        </p:txBody>
      </p:sp>
      <p:sp>
        <p:nvSpPr>
          <p:cNvPr id="4" name="Date Placeholder 3">
            <a:extLst>
              <a:ext uri="{FF2B5EF4-FFF2-40B4-BE49-F238E27FC236}">
                <a16:creationId xmlns:a16="http://schemas.microsoft.com/office/drawing/2014/main" id="{369BEA45-6A3A-78FB-19BF-60E128A9B2B0}"/>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3693582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DE94B149-EB3B-21D6-6645-BB5326320B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F261CC-565A-214D-5EB1-5E05A9177330}"/>
              </a:ext>
            </a:extLst>
          </p:cNvPr>
          <p:cNvSpPr>
            <a:spLocks noGrp="1"/>
          </p:cNvSpPr>
          <p:nvPr>
            <p:ph type="title"/>
          </p:nvPr>
        </p:nvSpPr>
        <p:spPr>
          <a:xfrm>
            <a:off x="884321" y="-150359"/>
            <a:ext cx="7375358" cy="806116"/>
          </a:xfrm>
        </p:spPr>
        <p:txBody>
          <a:bodyPr/>
          <a:lstStyle/>
          <a:p>
            <a:r>
              <a:rPr lang="en-GB" sz="3200" b="1">
                <a:solidFill>
                  <a:srgbClr val="002060"/>
                </a:solidFill>
                <a:latin typeface="Segoe UI"/>
                <a:cs typeface="Calibri"/>
              </a:rPr>
              <a:t>Suggestions</a:t>
            </a:r>
            <a:endParaRPr lang="en-US"/>
          </a:p>
        </p:txBody>
      </p:sp>
      <p:sp>
        <p:nvSpPr>
          <p:cNvPr id="3" name="Content Placeholder 2">
            <a:extLst>
              <a:ext uri="{FF2B5EF4-FFF2-40B4-BE49-F238E27FC236}">
                <a16:creationId xmlns:a16="http://schemas.microsoft.com/office/drawing/2014/main" id="{C5E5ECA8-3D3B-D95D-4CBE-7B4CAD4D9343}"/>
              </a:ext>
            </a:extLst>
          </p:cNvPr>
          <p:cNvSpPr>
            <a:spLocks noGrp="1"/>
          </p:cNvSpPr>
          <p:nvPr>
            <p:ph idx="1"/>
          </p:nvPr>
        </p:nvSpPr>
        <p:spPr>
          <a:xfrm>
            <a:off x="270363" y="654556"/>
            <a:ext cx="8604417" cy="6105978"/>
          </a:xfrm>
        </p:spPr>
        <p:txBody>
          <a:bodyPr/>
          <a:lstStyle/>
          <a:p>
            <a:pPr algn="just">
              <a:buFont typeface="Arial"/>
              <a:buChar char="•"/>
            </a:pPr>
            <a:r>
              <a:rPr lang="en-GB" sz="2500" b="1">
                <a:solidFill>
                  <a:srgbClr val="002060"/>
                </a:solidFill>
                <a:latin typeface="Arial"/>
                <a:ea typeface="+mn-lt"/>
                <a:cs typeface="Arial"/>
              </a:rPr>
              <a:t>Review class notes and look at the activities you have participated in since Week 1!</a:t>
            </a:r>
            <a:endParaRPr lang="en-US" b="1"/>
          </a:p>
          <a:p>
            <a:pPr algn="just">
              <a:buFont typeface="Arial"/>
              <a:buChar char="•"/>
            </a:pPr>
            <a:r>
              <a:rPr lang="en-US" sz="2400">
                <a:solidFill>
                  <a:srgbClr val="002060"/>
                </a:solidFill>
                <a:latin typeface="Myriad Pro"/>
                <a:ea typeface="+mn-lt"/>
                <a:cs typeface="Arial"/>
              </a:rPr>
              <a:t>Think about each week and how you felt at the end of each lesson. Write some thoughts down for each week: how did you feel? What challenged you? What made you proud of yourself? Why? What did you walk away wanting to learn more about?</a:t>
            </a:r>
            <a:endParaRPr lang="en-GB" sz="2400" dirty="0">
              <a:solidFill>
                <a:srgbClr val="002060"/>
              </a:solidFill>
              <a:latin typeface="Arial"/>
              <a:ea typeface="+mn-lt"/>
              <a:cs typeface="Arial"/>
            </a:endParaRPr>
          </a:p>
          <a:p>
            <a:pPr algn="just">
              <a:buFont typeface="Arial"/>
              <a:buChar char="•"/>
            </a:pPr>
            <a:r>
              <a:rPr lang="en-GB" sz="2500" dirty="0">
                <a:solidFill>
                  <a:srgbClr val="002060"/>
                </a:solidFill>
                <a:latin typeface="Arial"/>
                <a:ea typeface="+mn-lt"/>
                <a:cs typeface="Arial"/>
              </a:rPr>
              <a:t>Think about your feelings right after Task 1 and 2 and write these feelings and thoughts down. How did you feel immediately after? What went well? What went wrong? Why do you think so?</a:t>
            </a:r>
          </a:p>
          <a:p>
            <a:pPr algn="just">
              <a:buFont typeface="Arial"/>
              <a:buChar char="•"/>
            </a:pPr>
            <a:r>
              <a:rPr lang="en-GB" sz="2500">
                <a:solidFill>
                  <a:srgbClr val="002060"/>
                </a:solidFill>
                <a:latin typeface="Arial"/>
                <a:ea typeface="+mn-lt"/>
                <a:cs typeface="Arial"/>
              </a:rPr>
              <a:t>Review Gibbs and Reflection (Week 8 materials)</a:t>
            </a:r>
            <a:endParaRPr lang="en-GB" sz="2500" dirty="0">
              <a:solidFill>
                <a:srgbClr val="002060"/>
              </a:solidFill>
              <a:latin typeface="Arial"/>
              <a:ea typeface="+mn-lt"/>
              <a:cs typeface="Arial"/>
            </a:endParaRPr>
          </a:p>
          <a:p>
            <a:pPr algn="just">
              <a:buFont typeface="Arial"/>
              <a:buChar char="•"/>
            </a:pPr>
            <a:r>
              <a:rPr lang="en-GB" sz="2500">
                <a:solidFill>
                  <a:srgbClr val="002060"/>
                </a:solidFill>
                <a:latin typeface="Arial"/>
                <a:ea typeface="+mn-lt"/>
                <a:cs typeface="Arial"/>
              </a:rPr>
              <a:t>Do the Independent Study for Week 8</a:t>
            </a:r>
            <a:endParaRPr lang="en-GB" sz="2500" dirty="0">
              <a:solidFill>
                <a:srgbClr val="002060"/>
              </a:solidFill>
              <a:latin typeface="Arial"/>
              <a:ea typeface="+mn-lt"/>
              <a:cs typeface="Arial"/>
            </a:endParaRPr>
          </a:p>
          <a:p>
            <a:pPr marL="0" indent="0" algn="just">
              <a:buNone/>
            </a:pPr>
            <a:endParaRPr lang="en-GB" sz="2500" dirty="0">
              <a:solidFill>
                <a:srgbClr val="002060"/>
              </a:solidFill>
              <a:latin typeface="Arial"/>
              <a:ea typeface="+mn-lt"/>
              <a:cs typeface="Arial"/>
            </a:endParaRPr>
          </a:p>
          <a:p>
            <a:pPr algn="just">
              <a:buFont typeface="Arial"/>
              <a:buChar char="•"/>
            </a:pPr>
            <a:endParaRPr lang="en-GB" sz="2800" dirty="0">
              <a:solidFill>
                <a:srgbClr val="000000"/>
              </a:solidFill>
              <a:latin typeface="Segoe UI"/>
              <a:ea typeface="+mn-lt"/>
              <a:cs typeface="Segoe UI"/>
            </a:endParaRPr>
          </a:p>
          <a:p>
            <a:pPr marL="0" indent="0" algn="just">
              <a:buNone/>
            </a:pPr>
            <a:endParaRPr lang="en-GB" sz="2200" dirty="0">
              <a:solidFill>
                <a:srgbClr val="002060"/>
              </a:solidFill>
              <a:latin typeface="Arial"/>
              <a:ea typeface="+mn-lt"/>
              <a:cs typeface="Arial"/>
            </a:endParaRPr>
          </a:p>
          <a:p>
            <a:pPr algn="just"/>
            <a:endParaRPr lang="en-GB" sz="2400">
              <a:solidFill>
                <a:srgbClr val="002060"/>
              </a:solidFill>
              <a:latin typeface="Segoe UI"/>
              <a:ea typeface="+mn-lt"/>
              <a:cs typeface="Segoe UI"/>
            </a:endParaRPr>
          </a:p>
        </p:txBody>
      </p:sp>
      <p:sp>
        <p:nvSpPr>
          <p:cNvPr id="4" name="Date Placeholder 3">
            <a:extLst>
              <a:ext uri="{FF2B5EF4-FFF2-40B4-BE49-F238E27FC236}">
                <a16:creationId xmlns:a16="http://schemas.microsoft.com/office/drawing/2014/main" id="{69E57721-911B-51C0-A288-1665A6B26CE6}"/>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Tree>
    <p:extLst>
      <p:ext uri="{BB962C8B-B14F-4D97-AF65-F5344CB8AC3E}">
        <p14:creationId xmlns:p14="http://schemas.microsoft.com/office/powerpoint/2010/main" val="1324755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407F7F7C-68F6-5733-A884-78D99CFD86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914C3E-CEE9-1E85-35B1-F5DD0ECA7391}"/>
              </a:ext>
            </a:extLst>
          </p:cNvPr>
          <p:cNvSpPr>
            <a:spLocks noGrp="1"/>
          </p:cNvSpPr>
          <p:nvPr>
            <p:ph type="title"/>
          </p:nvPr>
        </p:nvSpPr>
        <p:spPr>
          <a:xfrm>
            <a:off x="884321" y="-150359"/>
            <a:ext cx="7375358" cy="806116"/>
          </a:xfrm>
        </p:spPr>
        <p:txBody>
          <a:bodyPr/>
          <a:lstStyle/>
          <a:p>
            <a:r>
              <a:rPr lang="en-GB" sz="3200" b="1">
                <a:solidFill>
                  <a:srgbClr val="002060"/>
                </a:solidFill>
                <a:latin typeface="Segoe UI"/>
                <a:cs typeface="Calibri"/>
              </a:rPr>
              <a:t>Skills to Reflect On in Task 3</a:t>
            </a:r>
            <a:endParaRPr lang="en-US"/>
          </a:p>
        </p:txBody>
      </p:sp>
      <p:sp>
        <p:nvSpPr>
          <p:cNvPr id="3" name="Content Placeholder 2">
            <a:extLst>
              <a:ext uri="{FF2B5EF4-FFF2-40B4-BE49-F238E27FC236}">
                <a16:creationId xmlns:a16="http://schemas.microsoft.com/office/drawing/2014/main" id="{33140EA8-14CE-FD64-074E-118006996E95}"/>
              </a:ext>
            </a:extLst>
          </p:cNvPr>
          <p:cNvSpPr>
            <a:spLocks noGrp="1"/>
          </p:cNvSpPr>
          <p:nvPr>
            <p:ph idx="1"/>
          </p:nvPr>
        </p:nvSpPr>
        <p:spPr>
          <a:xfrm>
            <a:off x="270363" y="654556"/>
            <a:ext cx="8604417" cy="6105978"/>
          </a:xfrm>
        </p:spPr>
        <p:txBody>
          <a:bodyPr/>
          <a:lstStyle/>
          <a:p>
            <a:pPr marL="0" indent="0" algn="just">
              <a:buNone/>
            </a:pPr>
            <a:endParaRPr lang="en-GB" sz="2500" dirty="0">
              <a:solidFill>
                <a:srgbClr val="002060"/>
              </a:solidFill>
              <a:latin typeface="Arial"/>
              <a:ea typeface="+mn-lt"/>
              <a:cs typeface="Arial"/>
            </a:endParaRPr>
          </a:p>
          <a:p>
            <a:pPr algn="just">
              <a:buFont typeface="Arial"/>
              <a:buChar char="•"/>
            </a:pPr>
            <a:endParaRPr lang="en-GB" sz="2800" dirty="0">
              <a:solidFill>
                <a:srgbClr val="000000"/>
              </a:solidFill>
              <a:latin typeface="Segoe UI"/>
              <a:ea typeface="+mn-lt"/>
              <a:cs typeface="Segoe UI"/>
            </a:endParaRPr>
          </a:p>
          <a:p>
            <a:pPr marL="0" indent="0" algn="just">
              <a:buNone/>
            </a:pPr>
            <a:endParaRPr lang="en-GB" sz="2200" dirty="0">
              <a:solidFill>
                <a:srgbClr val="002060"/>
              </a:solidFill>
              <a:latin typeface="Arial"/>
              <a:ea typeface="+mn-lt"/>
              <a:cs typeface="Arial"/>
            </a:endParaRPr>
          </a:p>
          <a:p>
            <a:pPr algn="just"/>
            <a:endParaRPr lang="en-GB" sz="2400">
              <a:solidFill>
                <a:srgbClr val="002060"/>
              </a:solidFill>
              <a:latin typeface="Segoe UI"/>
              <a:ea typeface="+mn-lt"/>
              <a:cs typeface="Segoe UI"/>
            </a:endParaRPr>
          </a:p>
        </p:txBody>
      </p:sp>
      <p:sp>
        <p:nvSpPr>
          <p:cNvPr id="4" name="Date Placeholder 3">
            <a:extLst>
              <a:ext uri="{FF2B5EF4-FFF2-40B4-BE49-F238E27FC236}">
                <a16:creationId xmlns:a16="http://schemas.microsoft.com/office/drawing/2014/main" id="{18B9C80A-9FFA-DF6E-ED72-D63E0EA7D40C}"/>
              </a:ext>
            </a:extLst>
          </p:cNvPr>
          <p:cNvSpPr>
            <a:spLocks noGrp="1"/>
          </p:cNvSpPr>
          <p:nvPr>
            <p:ph type="dt" sz="half" idx="10"/>
          </p:nvPr>
        </p:nvSpPr>
        <p:spPr/>
        <p:txBody>
          <a:bodyPr/>
          <a:lstStyle/>
          <a:p>
            <a:pPr>
              <a:defRPr/>
            </a:pPr>
            <a:fld id="{7734DD8D-AE26-4A6C-B780-968F72A0D9BC}" type="datetime1">
              <a:rPr lang="en-GB" smtClean="0"/>
              <a:pPr>
                <a:defRPr/>
              </a:pPr>
              <a:t>10/04/2026</a:t>
            </a:fld>
            <a:endParaRPr lang="en-GB"/>
          </a:p>
        </p:txBody>
      </p:sp>
      <p:sp>
        <p:nvSpPr>
          <p:cNvPr id="5" name="TextBox 4">
            <a:extLst>
              <a:ext uri="{FF2B5EF4-FFF2-40B4-BE49-F238E27FC236}">
                <a16:creationId xmlns:a16="http://schemas.microsoft.com/office/drawing/2014/main" id="{17B3C067-8768-F71D-E105-C505CA0F4B64}"/>
              </a:ext>
            </a:extLst>
          </p:cNvPr>
          <p:cNvSpPr txBox="1"/>
          <p:nvPr/>
        </p:nvSpPr>
        <p:spPr>
          <a:xfrm>
            <a:off x="759778" y="973049"/>
            <a:ext cx="7797725"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a:solidFill>
                  <a:srgbClr val="002060"/>
                </a:solidFill>
                <a:latin typeface="Arial"/>
                <a:cs typeface="Arial"/>
              </a:rPr>
              <a:t>Note Taking</a:t>
            </a:r>
            <a:endParaRPr lang="en-US" sz="2000" dirty="0">
              <a:solidFill>
                <a:srgbClr val="002060"/>
              </a:solidFill>
              <a:latin typeface="Arial"/>
              <a:cs typeface="Arial"/>
            </a:endParaRPr>
          </a:p>
          <a:p>
            <a:endParaRPr lang="en-US" sz="2000" dirty="0">
              <a:solidFill>
                <a:srgbClr val="002060"/>
              </a:solidFill>
              <a:latin typeface="Arial"/>
              <a:cs typeface="Arial"/>
            </a:endParaRPr>
          </a:p>
          <a:p>
            <a:pPr marL="285750" indent="-285750">
              <a:buFont typeface="Arial"/>
              <a:buChar char="•"/>
            </a:pPr>
            <a:r>
              <a:rPr lang="en-US" sz="2000">
                <a:solidFill>
                  <a:srgbClr val="002060"/>
                </a:solidFill>
                <a:latin typeface="Arial"/>
                <a:cs typeface="Arial"/>
              </a:rPr>
              <a:t>Academic Writing: Style </a:t>
            </a:r>
            <a:endParaRPr lang="en-US" sz="2000">
              <a:solidFill>
                <a:srgbClr val="002060"/>
              </a:solidFill>
            </a:endParaRPr>
          </a:p>
          <a:p>
            <a:endParaRPr lang="en-US" sz="2000" dirty="0">
              <a:solidFill>
                <a:srgbClr val="002060"/>
              </a:solidFill>
              <a:latin typeface="Arial"/>
              <a:cs typeface="Arial"/>
            </a:endParaRPr>
          </a:p>
          <a:p>
            <a:pPr marL="285750" indent="-285750">
              <a:buFont typeface="Arial"/>
              <a:buChar char="•"/>
            </a:pPr>
            <a:r>
              <a:rPr lang="en-US" sz="2000">
                <a:solidFill>
                  <a:srgbClr val="002060"/>
                </a:solidFill>
                <a:latin typeface="Arial"/>
                <a:cs typeface="Arial"/>
              </a:rPr>
              <a:t>Academic Writing: Structure (TEEL), Cohesion and Coherence</a:t>
            </a:r>
            <a:endParaRPr lang="en-US" sz="2000">
              <a:solidFill>
                <a:srgbClr val="002060"/>
              </a:solidFill>
            </a:endParaRPr>
          </a:p>
          <a:p>
            <a:endParaRPr lang="en-US" sz="2000" dirty="0">
              <a:solidFill>
                <a:srgbClr val="002060"/>
              </a:solidFill>
              <a:latin typeface="Arial"/>
              <a:cs typeface="Arial"/>
            </a:endParaRPr>
          </a:p>
          <a:p>
            <a:pPr marL="285750" indent="-285750">
              <a:buFont typeface="Arial"/>
              <a:buChar char="•"/>
            </a:pPr>
            <a:r>
              <a:rPr lang="en-US" sz="2000">
                <a:solidFill>
                  <a:srgbClr val="002060"/>
                </a:solidFill>
                <a:latin typeface="Arial"/>
                <a:cs typeface="Arial"/>
              </a:rPr>
              <a:t>Paraphrasing</a:t>
            </a:r>
            <a:endParaRPr lang="en-US" sz="2000">
              <a:solidFill>
                <a:srgbClr val="002060"/>
              </a:solidFill>
            </a:endParaRPr>
          </a:p>
          <a:p>
            <a:endParaRPr lang="en-US" sz="2000" dirty="0">
              <a:solidFill>
                <a:srgbClr val="002060"/>
              </a:solidFill>
              <a:latin typeface="Arial"/>
              <a:cs typeface="Arial"/>
            </a:endParaRPr>
          </a:p>
          <a:p>
            <a:pPr marL="285750" indent="-285750">
              <a:buFont typeface="Arial"/>
              <a:buChar char="•"/>
            </a:pPr>
            <a:r>
              <a:rPr lang="en-US" sz="2000">
                <a:solidFill>
                  <a:srgbClr val="002060"/>
                </a:solidFill>
                <a:latin typeface="Arial"/>
                <a:cs typeface="Arial"/>
              </a:rPr>
              <a:t>Research Skills</a:t>
            </a:r>
            <a:endParaRPr lang="en-US" sz="2000">
              <a:solidFill>
                <a:srgbClr val="002060"/>
              </a:solidFill>
            </a:endParaRPr>
          </a:p>
          <a:p>
            <a:endParaRPr lang="en-US" sz="2000" dirty="0">
              <a:solidFill>
                <a:srgbClr val="002060"/>
              </a:solidFill>
              <a:latin typeface="Arial"/>
              <a:cs typeface="Arial"/>
            </a:endParaRPr>
          </a:p>
          <a:p>
            <a:pPr marL="285750" indent="-285750">
              <a:buFont typeface="Arial"/>
              <a:buChar char="•"/>
            </a:pPr>
            <a:r>
              <a:rPr lang="en-US" sz="2000">
                <a:solidFill>
                  <a:srgbClr val="002060"/>
                </a:solidFill>
                <a:latin typeface="Arial"/>
                <a:cs typeface="Arial"/>
              </a:rPr>
              <a:t>Referencing</a:t>
            </a:r>
            <a:endParaRPr lang="en-US" sz="2000" dirty="0">
              <a:solidFill>
                <a:srgbClr val="002060"/>
              </a:solidFill>
              <a:latin typeface="Arial"/>
              <a:cs typeface="Arial"/>
            </a:endParaRPr>
          </a:p>
          <a:p>
            <a:endParaRPr lang="en-US" sz="2000" dirty="0">
              <a:solidFill>
                <a:srgbClr val="002060"/>
              </a:solidFill>
              <a:latin typeface="Arial"/>
              <a:cs typeface="Arial"/>
            </a:endParaRPr>
          </a:p>
          <a:p>
            <a:pPr marL="285750" indent="-285750">
              <a:buFont typeface="Arial"/>
              <a:buChar char="•"/>
            </a:pPr>
            <a:r>
              <a:rPr lang="en-US" sz="2000">
                <a:solidFill>
                  <a:srgbClr val="002060"/>
                </a:solidFill>
                <a:latin typeface="Arial"/>
                <a:cs typeface="Arial"/>
              </a:rPr>
              <a:t>Time Management (NOTE: If you choose Time Management, please make sure that your reflection is focused on time management WITHIN the Academic Skills module! Do not bring too much of your personal life into Task 3.)</a:t>
            </a:r>
            <a:endParaRPr lang="en-US" sz="2000">
              <a:solidFill>
                <a:srgbClr val="002060"/>
              </a:solidFill>
            </a:endParaRPr>
          </a:p>
          <a:p>
            <a:pPr marL="285750" indent="-285750">
              <a:buFont typeface="Arial"/>
              <a:buChar char="•"/>
            </a:pPr>
            <a:endParaRPr lang="en-US" sz="2000" dirty="0">
              <a:solidFill>
                <a:srgbClr val="002060"/>
              </a:solidFill>
              <a:latin typeface="Arial"/>
              <a:cs typeface="Arial"/>
            </a:endParaRPr>
          </a:p>
          <a:p>
            <a:pPr marL="285750" indent="-285750">
              <a:buFont typeface="Arial"/>
              <a:buChar char="•"/>
            </a:pPr>
            <a:r>
              <a:rPr lang="en-US" sz="2000">
                <a:solidFill>
                  <a:srgbClr val="002060"/>
                </a:solidFill>
                <a:latin typeface="Arial"/>
                <a:cs typeface="Arial"/>
              </a:rPr>
              <a:t>Academic Reflection</a:t>
            </a:r>
            <a:endParaRPr lang="en-US" sz="2000" dirty="0">
              <a:solidFill>
                <a:srgbClr val="002060"/>
              </a:solidFill>
              <a:latin typeface="Arial"/>
              <a:cs typeface="Arial"/>
            </a:endParaRPr>
          </a:p>
        </p:txBody>
      </p:sp>
    </p:spTree>
    <p:extLst>
      <p:ext uri="{BB962C8B-B14F-4D97-AF65-F5344CB8AC3E}">
        <p14:creationId xmlns:p14="http://schemas.microsoft.com/office/powerpoint/2010/main" val="36272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8</Slides>
  <Notes>0</Notes>
  <HiddenSlides>0</HiddenSlides>
  <ScaleCrop>false</ScaleCrop>
  <HeadingPairs>
    <vt:vector size="4" baseType="variant">
      <vt:variant>
        <vt:lpstr>Theme</vt:lpstr>
      </vt:variant>
      <vt:variant>
        <vt:i4>3</vt:i4>
      </vt:variant>
      <vt:variant>
        <vt:lpstr>Slide Titles</vt:lpstr>
      </vt:variant>
      <vt:variant>
        <vt:i4>8</vt:i4>
      </vt:variant>
    </vt:vector>
  </HeadingPairs>
  <TitlesOfParts>
    <vt:vector size="11" baseType="lpstr">
      <vt:lpstr>1_20140311PresentationUWTSDTemplate</vt:lpstr>
      <vt:lpstr>20140311PresentationUWTSDTemplate</vt:lpstr>
      <vt:lpstr>2_20140311PresentationUWTSDTemplate</vt:lpstr>
      <vt:lpstr>PowerPoint Presentation</vt:lpstr>
      <vt:lpstr>Task 3: Rules Next Week</vt:lpstr>
      <vt:lpstr>Task 3 </vt:lpstr>
      <vt:lpstr>Task 3</vt:lpstr>
      <vt:lpstr>Suggestions</vt:lpstr>
      <vt:lpstr>Task 3: Where do Students Go Wrong?</vt:lpstr>
      <vt:lpstr>Suggestions</vt:lpstr>
      <vt:lpstr>Skills to Reflect On in Task 3</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revision>227</cp:revision>
  <dcterms:created xsi:type="dcterms:W3CDTF">2012-10-20T16:04:33Z</dcterms:created>
  <dcterms:modified xsi:type="dcterms:W3CDTF">2026-04-10T18:17:56Z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