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1" r:id="rId6"/>
    <p:sldId id="262" r:id="rId7"/>
    <p:sldId id="263" r:id="rId8"/>
    <p:sldId id="264" r:id="rId9"/>
    <p:sldId id="265" r:id="rId10"/>
    <p:sldId id="267" r:id="rId11"/>
  </p:sldIdLst>
  <p:sldSz cx="18288000" cy="10287000"/>
  <p:notesSz cx="6858000" cy="9144000"/>
  <p:embeddedFontLst>
    <p:embeddedFont>
      <p:font typeface="Abadi" panose="020B0604020104020204" pitchFamily="3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5117" autoAdjust="0"/>
  </p:normalViewPr>
  <p:slideViewPr>
    <p:cSldViewPr>
      <p:cViewPr varScale="1">
        <p:scale>
          <a:sx n="48" d="100"/>
          <a:sy n="48" d="100"/>
        </p:scale>
        <p:origin x="370"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3.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3.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D032E3-F406-426F-B333-E1789415689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4038DAA-F95D-46B9-9669-D91A837F7A6E}">
      <dgm:prSet custT="1"/>
      <dgm:spPr/>
      <dgm:t>
        <a:bodyPr/>
        <a:lstStyle/>
        <a:p>
          <a:pPr>
            <a:lnSpc>
              <a:spcPct val="100000"/>
            </a:lnSpc>
          </a:pPr>
          <a:r>
            <a:rPr lang="en-US" sz="2800" dirty="0">
              <a:latin typeface="Abadi" panose="020B0604020104020204" pitchFamily="34" charset="0"/>
            </a:rPr>
            <a:t>•</a:t>
          </a:r>
          <a:r>
            <a:rPr lang="en-US" sz="2800" dirty="0">
              <a:latin typeface="Arial" panose="020B0604020202020204" pitchFamily="34" charset="0"/>
              <a:cs typeface="Arial" panose="020B0604020202020204" pitchFamily="34" charset="0"/>
            </a:rPr>
            <a:t>The need to transition to sustainable practices is driven by the industry's expanding ecological impact. </a:t>
          </a:r>
        </a:p>
      </dgm:t>
    </dgm:pt>
    <dgm:pt modelId="{50D1CBFF-B724-44AF-8874-41D4D8592DA8}" type="parTrans" cxnId="{E1F1B4FA-836D-4BC1-9CC4-5781CD99E03F}">
      <dgm:prSet/>
      <dgm:spPr/>
      <dgm:t>
        <a:bodyPr/>
        <a:lstStyle/>
        <a:p>
          <a:endParaRPr lang="en-US"/>
        </a:p>
      </dgm:t>
    </dgm:pt>
    <dgm:pt modelId="{D9D202DC-DA17-4A8E-80A6-BC20FB6E2A15}" type="sibTrans" cxnId="{E1F1B4FA-836D-4BC1-9CC4-5781CD99E03F}">
      <dgm:prSet/>
      <dgm:spPr/>
      <dgm:t>
        <a:bodyPr/>
        <a:lstStyle/>
        <a:p>
          <a:pPr>
            <a:lnSpc>
              <a:spcPct val="100000"/>
            </a:lnSpc>
          </a:pPr>
          <a:endParaRPr lang="en-US"/>
        </a:p>
      </dgm:t>
    </dgm:pt>
    <dgm:pt modelId="{F7DD4121-0D04-479E-A065-0233B95F2CAD}">
      <dgm:prSet custT="1"/>
      <dgm:spPr/>
      <dgm:t>
        <a:bodyPr/>
        <a:lstStyle/>
        <a:p>
          <a:pPr>
            <a:lnSpc>
              <a:spcPct val="100000"/>
            </a:lnSpc>
          </a:pPr>
          <a:r>
            <a:rPr lang="en-US" sz="2800" dirty="0">
              <a:latin typeface="Abadi" panose="020B0604020104020204" pitchFamily="34" charset="0"/>
            </a:rPr>
            <a:t>•According to the Cambridge Institute for Sustainability Leadership, the tourism industry is responsible for 5% of global greenhouse gas emissions (Glion, 2024). </a:t>
          </a:r>
        </a:p>
      </dgm:t>
    </dgm:pt>
    <dgm:pt modelId="{153DB73C-167D-464D-97B0-EFA835BC85C9}" type="parTrans" cxnId="{010CC6C4-23C4-4734-B65F-03FBA4955F72}">
      <dgm:prSet/>
      <dgm:spPr/>
      <dgm:t>
        <a:bodyPr/>
        <a:lstStyle/>
        <a:p>
          <a:endParaRPr lang="en-US"/>
        </a:p>
      </dgm:t>
    </dgm:pt>
    <dgm:pt modelId="{3ACC7B83-2405-4CD0-87AB-1DC4257974C5}" type="sibTrans" cxnId="{010CC6C4-23C4-4734-B65F-03FBA4955F72}">
      <dgm:prSet/>
      <dgm:spPr/>
      <dgm:t>
        <a:bodyPr/>
        <a:lstStyle/>
        <a:p>
          <a:pPr>
            <a:lnSpc>
              <a:spcPct val="100000"/>
            </a:lnSpc>
          </a:pPr>
          <a:endParaRPr lang="en-US"/>
        </a:p>
      </dgm:t>
    </dgm:pt>
    <dgm:pt modelId="{DCE42EF9-A557-4C0B-9235-CDB1B4206384}">
      <dgm:prSet custT="1"/>
      <dgm:spPr/>
      <dgm:t>
        <a:bodyPr/>
        <a:lstStyle/>
        <a:p>
          <a:pPr>
            <a:lnSpc>
              <a:spcPct val="100000"/>
            </a:lnSpc>
          </a:pPr>
          <a:r>
            <a:rPr lang="en-US" sz="2400" dirty="0"/>
            <a:t>•</a:t>
          </a:r>
          <a:r>
            <a:rPr lang="en-US" sz="2800" dirty="0">
              <a:latin typeface="Abadi" panose="020B0604020104020204" pitchFamily="34" charset="0"/>
            </a:rPr>
            <a:t>This number is expected to rise by 130% by the year 2035 (Glion, 2024). </a:t>
          </a:r>
        </a:p>
      </dgm:t>
    </dgm:pt>
    <dgm:pt modelId="{5FAD3845-2202-4101-AB66-19DA51E896D6}" type="parTrans" cxnId="{C725EDB5-29E4-497B-A185-87DFD7606EC0}">
      <dgm:prSet/>
      <dgm:spPr/>
      <dgm:t>
        <a:bodyPr/>
        <a:lstStyle/>
        <a:p>
          <a:endParaRPr lang="en-US"/>
        </a:p>
      </dgm:t>
    </dgm:pt>
    <dgm:pt modelId="{62B49640-6AA8-4556-9FE1-69CCD6BA1FE5}" type="sibTrans" cxnId="{C725EDB5-29E4-497B-A185-87DFD7606EC0}">
      <dgm:prSet/>
      <dgm:spPr/>
      <dgm:t>
        <a:bodyPr/>
        <a:lstStyle/>
        <a:p>
          <a:pPr>
            <a:lnSpc>
              <a:spcPct val="100000"/>
            </a:lnSpc>
          </a:pPr>
          <a:endParaRPr lang="en-US"/>
        </a:p>
      </dgm:t>
    </dgm:pt>
    <dgm:pt modelId="{4246ECC3-03FB-4AD1-8368-8533A7BA0A74}">
      <dgm:prSet custT="1"/>
      <dgm:spPr/>
      <dgm:t>
        <a:bodyPr/>
        <a:lstStyle/>
        <a:p>
          <a:pPr>
            <a:lnSpc>
              <a:spcPct val="100000"/>
            </a:lnSpc>
          </a:pPr>
          <a:r>
            <a:rPr lang="en-US" sz="2400" dirty="0"/>
            <a:t>•</a:t>
          </a:r>
          <a:r>
            <a:rPr lang="en-US" sz="2800" dirty="0">
              <a:latin typeface="Abadi" panose="020B0604020104020204" pitchFamily="34" charset="0"/>
            </a:rPr>
            <a:t>The objective of sustainable hospitality is to incorporate ecologically conscious methods into every aspect of the hotel industry's activities.</a:t>
          </a:r>
        </a:p>
      </dgm:t>
    </dgm:pt>
    <dgm:pt modelId="{472CF03B-2419-4BAE-B5A0-A5383D2FF9C3}" type="parTrans" cxnId="{D5098467-A16D-4FEE-8793-FB24EC4E7D3C}">
      <dgm:prSet/>
      <dgm:spPr/>
      <dgm:t>
        <a:bodyPr/>
        <a:lstStyle/>
        <a:p>
          <a:endParaRPr lang="en-US"/>
        </a:p>
      </dgm:t>
    </dgm:pt>
    <dgm:pt modelId="{22D89423-F976-4B54-BB07-92A7FCF3CCFF}" type="sibTrans" cxnId="{D5098467-A16D-4FEE-8793-FB24EC4E7D3C}">
      <dgm:prSet/>
      <dgm:spPr/>
      <dgm:t>
        <a:bodyPr/>
        <a:lstStyle/>
        <a:p>
          <a:endParaRPr lang="en-US"/>
        </a:p>
      </dgm:t>
    </dgm:pt>
    <dgm:pt modelId="{EEF92AE6-CA1E-451E-B911-3385D3154810}" type="pres">
      <dgm:prSet presAssocID="{4CD032E3-F406-426F-B333-E17894156894}" presName="root" presStyleCnt="0">
        <dgm:presLayoutVars>
          <dgm:dir/>
          <dgm:resizeHandles val="exact"/>
        </dgm:presLayoutVars>
      </dgm:prSet>
      <dgm:spPr/>
    </dgm:pt>
    <dgm:pt modelId="{BFA3614B-896E-4ED7-B555-1598448490A7}" type="pres">
      <dgm:prSet presAssocID="{4CD032E3-F406-426F-B333-E17894156894}" presName="container" presStyleCnt="0">
        <dgm:presLayoutVars>
          <dgm:dir/>
          <dgm:resizeHandles val="exact"/>
        </dgm:presLayoutVars>
      </dgm:prSet>
      <dgm:spPr/>
    </dgm:pt>
    <dgm:pt modelId="{625419A8-73D8-4422-B4C1-8AF6595C463C}" type="pres">
      <dgm:prSet presAssocID="{94038DAA-F95D-46B9-9669-D91A837F7A6E}" presName="compNode" presStyleCnt="0"/>
      <dgm:spPr/>
    </dgm:pt>
    <dgm:pt modelId="{18418729-D131-49B6-9B8B-D92482CF9D35}" type="pres">
      <dgm:prSet presAssocID="{94038DAA-F95D-46B9-9669-D91A837F7A6E}" presName="iconBgRect" presStyleLbl="bgShp" presStyleIdx="0" presStyleCnt="4" custScaleX="107306" custScaleY="82673" custLinFactNeighborX="21607" custLinFactNeighborY="-27243"/>
      <dgm:spPr/>
    </dgm:pt>
    <dgm:pt modelId="{9C89982A-9738-4520-A2E1-21D207BDCDD2}" type="pres">
      <dgm:prSet presAssocID="{94038DAA-F95D-46B9-9669-D91A837F7A6E}" presName="iconRect" presStyleLbl="node1" presStyleIdx="0" presStyleCnt="4" custLinFactNeighborX="30912" custLinFactNeighborY="-4654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stainability"/>
        </a:ext>
      </dgm:extLst>
    </dgm:pt>
    <dgm:pt modelId="{B9EDBEF6-DBDC-4851-9C93-70B4370DE003}" type="pres">
      <dgm:prSet presAssocID="{94038DAA-F95D-46B9-9669-D91A837F7A6E}" presName="spaceRect" presStyleCnt="0"/>
      <dgm:spPr/>
    </dgm:pt>
    <dgm:pt modelId="{519F1587-3367-40B7-9ADF-184012293F6E}" type="pres">
      <dgm:prSet presAssocID="{94038DAA-F95D-46B9-9669-D91A837F7A6E}" presName="textRect" presStyleLbl="revTx" presStyleIdx="0" presStyleCnt="4" custScaleX="163238" custScaleY="78461" custLinFactNeighborX="33993" custLinFactNeighborY="-29349">
        <dgm:presLayoutVars>
          <dgm:chMax val="1"/>
          <dgm:chPref val="1"/>
        </dgm:presLayoutVars>
      </dgm:prSet>
      <dgm:spPr/>
    </dgm:pt>
    <dgm:pt modelId="{4BDE4D18-A90F-4BD8-A839-E36DDB2837C3}" type="pres">
      <dgm:prSet presAssocID="{D9D202DC-DA17-4A8E-80A6-BC20FB6E2A15}" presName="sibTrans" presStyleLbl="sibTrans2D1" presStyleIdx="0" presStyleCnt="0"/>
      <dgm:spPr/>
    </dgm:pt>
    <dgm:pt modelId="{30A56112-31DD-4820-8935-E6B5F0E73540}" type="pres">
      <dgm:prSet presAssocID="{F7DD4121-0D04-479E-A065-0233B95F2CAD}" presName="compNode" presStyleCnt="0"/>
      <dgm:spPr/>
    </dgm:pt>
    <dgm:pt modelId="{C54BBD0B-1D5E-4AD6-BB54-5424841CEEBD}" type="pres">
      <dgm:prSet presAssocID="{F7DD4121-0D04-479E-A065-0233B95F2CAD}" presName="iconBgRect" presStyleLbl="bgShp" presStyleIdx="1" presStyleCnt="4" custScaleX="101639" custScaleY="100456" custLinFactY="-17573" custLinFactNeighborX="66924" custLinFactNeighborY="-100000"/>
      <dgm:spPr/>
    </dgm:pt>
    <dgm:pt modelId="{3CF13925-5311-4E12-8C9F-B9268415DD57}" type="pres">
      <dgm:prSet presAssocID="{F7DD4121-0D04-479E-A065-0233B95F2CAD}" presName="iconRect" presStyleLbl="node1" presStyleIdx="1" presStyleCnt="4" custLinFactX="13930" custLinFactY="-100000" custLinFactNeighborX="100000" custLinFactNeighborY="-10314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indmill"/>
        </a:ext>
      </dgm:extLst>
    </dgm:pt>
    <dgm:pt modelId="{97EA0263-A113-457C-8070-ACB5B221624C}" type="pres">
      <dgm:prSet presAssocID="{F7DD4121-0D04-479E-A065-0233B95F2CAD}" presName="spaceRect" presStyleCnt="0"/>
      <dgm:spPr/>
    </dgm:pt>
    <dgm:pt modelId="{53A9AA35-3921-46A8-8863-7931BC00B473}" type="pres">
      <dgm:prSet presAssocID="{F7DD4121-0D04-479E-A065-0233B95F2CAD}" presName="textRect" presStyleLbl="revTx" presStyleIdx="1" presStyleCnt="4" custScaleX="232904" custLinFactY="-26191" custLinFactNeighborX="91033" custLinFactNeighborY="-100000">
        <dgm:presLayoutVars>
          <dgm:chMax val="1"/>
          <dgm:chPref val="1"/>
        </dgm:presLayoutVars>
      </dgm:prSet>
      <dgm:spPr/>
    </dgm:pt>
    <dgm:pt modelId="{0BC1B75E-92C5-4C19-AAE7-C7FEB3162A9B}" type="pres">
      <dgm:prSet presAssocID="{3ACC7B83-2405-4CD0-87AB-1DC4257974C5}" presName="sibTrans" presStyleLbl="sibTrans2D1" presStyleIdx="0" presStyleCnt="0"/>
      <dgm:spPr/>
    </dgm:pt>
    <dgm:pt modelId="{6196D2CC-06F7-4730-8A6B-BB84EF3C76F3}" type="pres">
      <dgm:prSet presAssocID="{DCE42EF9-A557-4C0B-9235-CDB1B4206384}" presName="compNode" presStyleCnt="0"/>
      <dgm:spPr/>
    </dgm:pt>
    <dgm:pt modelId="{6EF8218B-8A47-43B4-ABA1-E178A42000F1}" type="pres">
      <dgm:prSet presAssocID="{DCE42EF9-A557-4C0B-9235-CDB1B4206384}" presName="iconBgRect" presStyleLbl="bgShp" presStyleIdx="2" presStyleCnt="4" custLinFactX="72628" custLinFactY="-99902" custLinFactNeighborX="100000" custLinFactNeighborY="-100000"/>
      <dgm:spPr/>
    </dgm:pt>
    <dgm:pt modelId="{604544CF-90F9-49F1-A54B-C8E3EBA67D30}" type="pres">
      <dgm:prSet presAssocID="{DCE42EF9-A557-4C0B-9235-CDB1B4206384}" presName="iconRect" presStyleLbl="node1" presStyleIdx="2" presStyleCnt="4" custLinFactX="100000" custLinFactY="-142243" custLinFactNeighborX="197592" custLinFactNeighborY="-20000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arth Globe Americas"/>
        </a:ext>
      </dgm:extLst>
    </dgm:pt>
    <dgm:pt modelId="{0308F1F2-EE37-42CF-95D6-5302DA52600B}" type="pres">
      <dgm:prSet presAssocID="{DCE42EF9-A557-4C0B-9235-CDB1B4206384}" presName="spaceRect" presStyleCnt="0"/>
      <dgm:spPr/>
    </dgm:pt>
    <dgm:pt modelId="{497E9B27-2371-4B52-8D79-9D7F14C579D9}" type="pres">
      <dgm:prSet presAssocID="{DCE42EF9-A557-4C0B-9235-CDB1B4206384}" presName="textRect" presStyleLbl="revTx" presStyleIdx="2" presStyleCnt="4" custScaleX="187615" custLinFactX="13581" custLinFactY="-100000" custLinFactNeighborX="100000" custLinFactNeighborY="-104359">
        <dgm:presLayoutVars>
          <dgm:chMax val="1"/>
          <dgm:chPref val="1"/>
        </dgm:presLayoutVars>
      </dgm:prSet>
      <dgm:spPr/>
    </dgm:pt>
    <dgm:pt modelId="{95707746-E71C-4AAB-AA97-F1F3017A3A80}" type="pres">
      <dgm:prSet presAssocID="{62B49640-6AA8-4556-9FE1-69CCD6BA1FE5}" presName="sibTrans" presStyleLbl="sibTrans2D1" presStyleIdx="0" presStyleCnt="0"/>
      <dgm:spPr/>
    </dgm:pt>
    <dgm:pt modelId="{B3466C3D-0620-4954-AFD0-5D12800ABB74}" type="pres">
      <dgm:prSet presAssocID="{4246ECC3-03FB-4AD1-8368-8533A7BA0A74}" presName="compNode" presStyleCnt="0"/>
      <dgm:spPr/>
    </dgm:pt>
    <dgm:pt modelId="{50D2B0AA-FFEB-4DE5-86A1-0F90F792A720}" type="pres">
      <dgm:prSet presAssocID="{4246ECC3-03FB-4AD1-8368-8533A7BA0A74}" presName="iconBgRect" presStyleLbl="bgShp" presStyleIdx="3" presStyleCnt="4" custLinFactX="-100000" custLinFactNeighborX="-132361" custLinFactNeighborY="-99561"/>
      <dgm:spPr/>
    </dgm:pt>
    <dgm:pt modelId="{FD0F3CDB-014E-4763-8293-B31F14BB02E2}" type="pres">
      <dgm:prSet presAssocID="{4246ECC3-03FB-4AD1-8368-8533A7BA0A74}" presName="iconRect" presStyleLbl="node1" presStyleIdx="3" presStyleCnt="4" custLinFactX="-193433" custLinFactY="-64468" custLinFactNeighborX="-200000" custLinFactNeighborY="-10000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eciduous tree"/>
        </a:ext>
      </dgm:extLst>
    </dgm:pt>
    <dgm:pt modelId="{A4BB94AE-C137-4D7F-A1F4-2FE6A008B53F}" type="pres">
      <dgm:prSet presAssocID="{4246ECC3-03FB-4AD1-8368-8533A7BA0A74}" presName="spaceRect" presStyleCnt="0"/>
      <dgm:spPr/>
    </dgm:pt>
    <dgm:pt modelId="{418C8F42-7B95-47A2-BC0E-5333AA8D0D36}" type="pres">
      <dgm:prSet presAssocID="{4246ECC3-03FB-4AD1-8368-8533A7BA0A74}" presName="textRect" presStyleLbl="revTx" presStyleIdx="3" presStyleCnt="4" custScaleX="159545" custLinFactNeighborX="-72268" custLinFactNeighborY="-95366">
        <dgm:presLayoutVars>
          <dgm:chMax val="1"/>
          <dgm:chPref val="1"/>
        </dgm:presLayoutVars>
      </dgm:prSet>
      <dgm:spPr/>
    </dgm:pt>
  </dgm:ptLst>
  <dgm:cxnLst>
    <dgm:cxn modelId="{8F1CE514-3279-459A-B622-BB6555B44FE4}" type="presOf" srcId="{94038DAA-F95D-46B9-9669-D91A837F7A6E}" destId="{519F1587-3367-40B7-9ADF-184012293F6E}" srcOrd="0" destOrd="0" presId="urn:microsoft.com/office/officeart/2018/2/layout/IconCircleList"/>
    <dgm:cxn modelId="{26A9575F-04C7-493E-883A-65825ECA097C}" type="presOf" srcId="{DCE42EF9-A557-4C0B-9235-CDB1B4206384}" destId="{497E9B27-2371-4B52-8D79-9D7F14C579D9}" srcOrd="0" destOrd="0" presId="urn:microsoft.com/office/officeart/2018/2/layout/IconCircleList"/>
    <dgm:cxn modelId="{D5098467-A16D-4FEE-8793-FB24EC4E7D3C}" srcId="{4CD032E3-F406-426F-B333-E17894156894}" destId="{4246ECC3-03FB-4AD1-8368-8533A7BA0A74}" srcOrd="3" destOrd="0" parTransId="{472CF03B-2419-4BAE-B5A0-A5383D2FF9C3}" sibTransId="{22D89423-F976-4B54-BB07-92A7FCF3CCFF}"/>
    <dgm:cxn modelId="{3AB18978-6479-4E77-84CD-A65FB0B05A10}" type="presOf" srcId="{3ACC7B83-2405-4CD0-87AB-1DC4257974C5}" destId="{0BC1B75E-92C5-4C19-AAE7-C7FEB3162A9B}" srcOrd="0" destOrd="0" presId="urn:microsoft.com/office/officeart/2018/2/layout/IconCircleList"/>
    <dgm:cxn modelId="{C725EDB5-29E4-497B-A185-87DFD7606EC0}" srcId="{4CD032E3-F406-426F-B333-E17894156894}" destId="{DCE42EF9-A557-4C0B-9235-CDB1B4206384}" srcOrd="2" destOrd="0" parTransId="{5FAD3845-2202-4101-AB66-19DA51E896D6}" sibTransId="{62B49640-6AA8-4556-9FE1-69CCD6BA1FE5}"/>
    <dgm:cxn modelId="{BF3BF5BF-9FC9-4186-9C3C-95F8E2A07430}" type="presOf" srcId="{4CD032E3-F406-426F-B333-E17894156894}" destId="{EEF92AE6-CA1E-451E-B911-3385D3154810}" srcOrd="0" destOrd="0" presId="urn:microsoft.com/office/officeart/2018/2/layout/IconCircleList"/>
    <dgm:cxn modelId="{010CC6C4-23C4-4734-B65F-03FBA4955F72}" srcId="{4CD032E3-F406-426F-B333-E17894156894}" destId="{F7DD4121-0D04-479E-A065-0233B95F2CAD}" srcOrd="1" destOrd="0" parTransId="{153DB73C-167D-464D-97B0-EFA835BC85C9}" sibTransId="{3ACC7B83-2405-4CD0-87AB-1DC4257974C5}"/>
    <dgm:cxn modelId="{09DB55CA-A1F9-4440-AFC5-0E50B72C4FD6}" type="presOf" srcId="{F7DD4121-0D04-479E-A065-0233B95F2CAD}" destId="{53A9AA35-3921-46A8-8863-7931BC00B473}" srcOrd="0" destOrd="0" presId="urn:microsoft.com/office/officeart/2018/2/layout/IconCircleList"/>
    <dgm:cxn modelId="{DEB553D6-2900-443A-A227-9321C1299718}" type="presOf" srcId="{62B49640-6AA8-4556-9FE1-69CCD6BA1FE5}" destId="{95707746-E71C-4AAB-AA97-F1F3017A3A80}" srcOrd="0" destOrd="0" presId="urn:microsoft.com/office/officeart/2018/2/layout/IconCircleList"/>
    <dgm:cxn modelId="{230FD7E5-ABF4-4C93-B4B8-006C174061D6}" type="presOf" srcId="{D9D202DC-DA17-4A8E-80A6-BC20FB6E2A15}" destId="{4BDE4D18-A90F-4BD8-A839-E36DDB2837C3}" srcOrd="0" destOrd="0" presId="urn:microsoft.com/office/officeart/2018/2/layout/IconCircleList"/>
    <dgm:cxn modelId="{074B00F5-D1DB-4960-89AE-E4268EEE60C3}" type="presOf" srcId="{4246ECC3-03FB-4AD1-8368-8533A7BA0A74}" destId="{418C8F42-7B95-47A2-BC0E-5333AA8D0D36}" srcOrd="0" destOrd="0" presId="urn:microsoft.com/office/officeart/2018/2/layout/IconCircleList"/>
    <dgm:cxn modelId="{E1F1B4FA-836D-4BC1-9CC4-5781CD99E03F}" srcId="{4CD032E3-F406-426F-B333-E17894156894}" destId="{94038DAA-F95D-46B9-9669-D91A837F7A6E}" srcOrd="0" destOrd="0" parTransId="{50D1CBFF-B724-44AF-8874-41D4D8592DA8}" sibTransId="{D9D202DC-DA17-4A8E-80A6-BC20FB6E2A15}"/>
    <dgm:cxn modelId="{2DE71C39-E956-4726-9663-AE8DD753B597}" type="presParOf" srcId="{EEF92AE6-CA1E-451E-B911-3385D3154810}" destId="{BFA3614B-896E-4ED7-B555-1598448490A7}" srcOrd="0" destOrd="0" presId="urn:microsoft.com/office/officeart/2018/2/layout/IconCircleList"/>
    <dgm:cxn modelId="{C037BB59-863F-4A81-8817-71F0A2F210F1}" type="presParOf" srcId="{BFA3614B-896E-4ED7-B555-1598448490A7}" destId="{625419A8-73D8-4422-B4C1-8AF6595C463C}" srcOrd="0" destOrd="0" presId="urn:microsoft.com/office/officeart/2018/2/layout/IconCircleList"/>
    <dgm:cxn modelId="{66B13A31-4B0A-4825-9855-2AD5586D1EC4}" type="presParOf" srcId="{625419A8-73D8-4422-B4C1-8AF6595C463C}" destId="{18418729-D131-49B6-9B8B-D92482CF9D35}" srcOrd="0" destOrd="0" presId="urn:microsoft.com/office/officeart/2018/2/layout/IconCircleList"/>
    <dgm:cxn modelId="{58DC18F1-AB83-4BA3-8A0E-E83E9AE9A70E}" type="presParOf" srcId="{625419A8-73D8-4422-B4C1-8AF6595C463C}" destId="{9C89982A-9738-4520-A2E1-21D207BDCDD2}" srcOrd="1" destOrd="0" presId="urn:microsoft.com/office/officeart/2018/2/layout/IconCircleList"/>
    <dgm:cxn modelId="{4D9C6AC0-F882-4F6C-9CF4-36504DFF0C4E}" type="presParOf" srcId="{625419A8-73D8-4422-B4C1-8AF6595C463C}" destId="{B9EDBEF6-DBDC-4851-9C93-70B4370DE003}" srcOrd="2" destOrd="0" presId="urn:microsoft.com/office/officeart/2018/2/layout/IconCircleList"/>
    <dgm:cxn modelId="{D2CF836F-836C-4D9E-BB39-2D1209600AE4}" type="presParOf" srcId="{625419A8-73D8-4422-B4C1-8AF6595C463C}" destId="{519F1587-3367-40B7-9ADF-184012293F6E}" srcOrd="3" destOrd="0" presId="urn:microsoft.com/office/officeart/2018/2/layout/IconCircleList"/>
    <dgm:cxn modelId="{27F509A8-0FE2-4CC0-9455-DDCE05A0F1D6}" type="presParOf" srcId="{BFA3614B-896E-4ED7-B555-1598448490A7}" destId="{4BDE4D18-A90F-4BD8-A839-E36DDB2837C3}" srcOrd="1" destOrd="0" presId="urn:microsoft.com/office/officeart/2018/2/layout/IconCircleList"/>
    <dgm:cxn modelId="{18574487-50F6-4FD0-8714-0E999BEDF08F}" type="presParOf" srcId="{BFA3614B-896E-4ED7-B555-1598448490A7}" destId="{30A56112-31DD-4820-8935-E6B5F0E73540}" srcOrd="2" destOrd="0" presId="urn:microsoft.com/office/officeart/2018/2/layout/IconCircleList"/>
    <dgm:cxn modelId="{3CDD4DD8-8179-4FBB-AAFD-4B77226117D2}" type="presParOf" srcId="{30A56112-31DD-4820-8935-E6B5F0E73540}" destId="{C54BBD0B-1D5E-4AD6-BB54-5424841CEEBD}" srcOrd="0" destOrd="0" presId="urn:microsoft.com/office/officeart/2018/2/layout/IconCircleList"/>
    <dgm:cxn modelId="{BCEA0009-1BB7-490C-82E9-636F3822476C}" type="presParOf" srcId="{30A56112-31DD-4820-8935-E6B5F0E73540}" destId="{3CF13925-5311-4E12-8C9F-B9268415DD57}" srcOrd="1" destOrd="0" presId="urn:microsoft.com/office/officeart/2018/2/layout/IconCircleList"/>
    <dgm:cxn modelId="{D175DBFD-9BA7-4CDC-A20C-772C0317FF91}" type="presParOf" srcId="{30A56112-31DD-4820-8935-E6B5F0E73540}" destId="{97EA0263-A113-457C-8070-ACB5B221624C}" srcOrd="2" destOrd="0" presId="urn:microsoft.com/office/officeart/2018/2/layout/IconCircleList"/>
    <dgm:cxn modelId="{17B67826-E879-43B1-A9D0-DF3509F45C8A}" type="presParOf" srcId="{30A56112-31DD-4820-8935-E6B5F0E73540}" destId="{53A9AA35-3921-46A8-8863-7931BC00B473}" srcOrd="3" destOrd="0" presId="urn:microsoft.com/office/officeart/2018/2/layout/IconCircleList"/>
    <dgm:cxn modelId="{E4B25511-1E13-40FA-B65A-73003EB3ECD4}" type="presParOf" srcId="{BFA3614B-896E-4ED7-B555-1598448490A7}" destId="{0BC1B75E-92C5-4C19-AAE7-C7FEB3162A9B}" srcOrd="3" destOrd="0" presId="urn:microsoft.com/office/officeart/2018/2/layout/IconCircleList"/>
    <dgm:cxn modelId="{B360D82F-A5F6-4FB1-9F4F-7F6F7F0C1B26}" type="presParOf" srcId="{BFA3614B-896E-4ED7-B555-1598448490A7}" destId="{6196D2CC-06F7-4730-8A6B-BB84EF3C76F3}" srcOrd="4" destOrd="0" presId="urn:microsoft.com/office/officeart/2018/2/layout/IconCircleList"/>
    <dgm:cxn modelId="{5631B80C-1E4F-426E-A208-71B8564D9A4D}" type="presParOf" srcId="{6196D2CC-06F7-4730-8A6B-BB84EF3C76F3}" destId="{6EF8218B-8A47-43B4-ABA1-E178A42000F1}" srcOrd="0" destOrd="0" presId="urn:microsoft.com/office/officeart/2018/2/layout/IconCircleList"/>
    <dgm:cxn modelId="{02676888-2EFF-4A51-8164-1F5CB803ABE9}" type="presParOf" srcId="{6196D2CC-06F7-4730-8A6B-BB84EF3C76F3}" destId="{604544CF-90F9-49F1-A54B-C8E3EBA67D30}" srcOrd="1" destOrd="0" presId="urn:microsoft.com/office/officeart/2018/2/layout/IconCircleList"/>
    <dgm:cxn modelId="{4F1A4D79-C5A5-4626-B3EC-60DB46B7BD69}" type="presParOf" srcId="{6196D2CC-06F7-4730-8A6B-BB84EF3C76F3}" destId="{0308F1F2-EE37-42CF-95D6-5302DA52600B}" srcOrd="2" destOrd="0" presId="urn:microsoft.com/office/officeart/2018/2/layout/IconCircleList"/>
    <dgm:cxn modelId="{0F21C261-9220-46DC-A38E-01B69A28DA3D}" type="presParOf" srcId="{6196D2CC-06F7-4730-8A6B-BB84EF3C76F3}" destId="{497E9B27-2371-4B52-8D79-9D7F14C579D9}" srcOrd="3" destOrd="0" presId="urn:microsoft.com/office/officeart/2018/2/layout/IconCircleList"/>
    <dgm:cxn modelId="{01312A21-F24A-4FF1-BD93-9B7CA1E7ACD4}" type="presParOf" srcId="{BFA3614B-896E-4ED7-B555-1598448490A7}" destId="{95707746-E71C-4AAB-AA97-F1F3017A3A80}" srcOrd="5" destOrd="0" presId="urn:microsoft.com/office/officeart/2018/2/layout/IconCircleList"/>
    <dgm:cxn modelId="{A33F7020-091D-434F-8BFA-D38236352097}" type="presParOf" srcId="{BFA3614B-896E-4ED7-B555-1598448490A7}" destId="{B3466C3D-0620-4954-AFD0-5D12800ABB74}" srcOrd="6" destOrd="0" presId="urn:microsoft.com/office/officeart/2018/2/layout/IconCircleList"/>
    <dgm:cxn modelId="{CA9A0B77-92AA-43EA-8363-97D8688EE814}" type="presParOf" srcId="{B3466C3D-0620-4954-AFD0-5D12800ABB74}" destId="{50D2B0AA-FFEB-4DE5-86A1-0F90F792A720}" srcOrd="0" destOrd="0" presId="urn:microsoft.com/office/officeart/2018/2/layout/IconCircleList"/>
    <dgm:cxn modelId="{185ED799-6605-44F1-BF67-E85E5F6C4EE9}" type="presParOf" srcId="{B3466C3D-0620-4954-AFD0-5D12800ABB74}" destId="{FD0F3CDB-014E-4763-8293-B31F14BB02E2}" srcOrd="1" destOrd="0" presId="urn:microsoft.com/office/officeart/2018/2/layout/IconCircleList"/>
    <dgm:cxn modelId="{18DCFB9F-98E3-4758-9DD1-DDA81A9FEC49}" type="presParOf" srcId="{B3466C3D-0620-4954-AFD0-5D12800ABB74}" destId="{A4BB94AE-C137-4D7F-A1F4-2FE6A008B53F}" srcOrd="2" destOrd="0" presId="urn:microsoft.com/office/officeart/2018/2/layout/IconCircleList"/>
    <dgm:cxn modelId="{C1F7643A-7A41-4F8E-ADB7-257C52D16616}" type="presParOf" srcId="{B3466C3D-0620-4954-AFD0-5D12800ABB74}" destId="{418C8F42-7B95-47A2-BC0E-5333AA8D0D3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C33A13-2C43-4558-9CB1-06BDF9A4570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C8B57D9-BA7E-4CBB-B39E-3F02599E50DE}">
      <dgm:prSet custT="1"/>
      <dgm:spPr/>
      <dgm:t>
        <a:bodyPr/>
        <a:lstStyle/>
        <a:p>
          <a:pPr>
            <a:lnSpc>
              <a:spcPct val="100000"/>
            </a:lnSpc>
          </a:pPr>
          <a:r>
            <a:rPr lang="en-US" sz="1600" dirty="0"/>
            <a:t>•</a:t>
          </a:r>
          <a:r>
            <a:rPr lang="en-US" sz="2000" dirty="0">
              <a:latin typeface="Abadi" panose="020B0604020104020204" pitchFamily="34" charset="0"/>
            </a:rPr>
            <a:t>Training and education are crucial for developing a sustainable culture in hotels. Investing in programs that provide instruction and knowledge to hotel staff is necessary.</a:t>
          </a:r>
        </a:p>
      </dgm:t>
    </dgm:pt>
    <dgm:pt modelId="{DB3B242D-D035-4FFE-A01D-B00A6E5DAE0F}" type="parTrans" cxnId="{B218F1E3-B241-4488-A07E-B21EB2E4412C}">
      <dgm:prSet/>
      <dgm:spPr/>
      <dgm:t>
        <a:bodyPr/>
        <a:lstStyle/>
        <a:p>
          <a:endParaRPr lang="en-US"/>
        </a:p>
      </dgm:t>
    </dgm:pt>
    <dgm:pt modelId="{9BEE3388-BD0F-4E16-B5F7-86E2BB85176C}" type="sibTrans" cxnId="{B218F1E3-B241-4488-A07E-B21EB2E4412C}">
      <dgm:prSet/>
      <dgm:spPr/>
      <dgm:t>
        <a:bodyPr/>
        <a:lstStyle/>
        <a:p>
          <a:endParaRPr lang="en-US"/>
        </a:p>
      </dgm:t>
    </dgm:pt>
    <dgm:pt modelId="{42F5696C-51D3-4155-ABB4-CDCEA2110DA2}">
      <dgm:prSet custT="1"/>
      <dgm:spPr/>
      <dgm:t>
        <a:bodyPr/>
        <a:lstStyle/>
        <a:p>
          <a:pPr>
            <a:lnSpc>
              <a:spcPct val="100000"/>
            </a:lnSpc>
          </a:pPr>
          <a:r>
            <a:rPr lang="en-US" sz="1600" dirty="0"/>
            <a:t>•</a:t>
          </a:r>
          <a:r>
            <a:rPr lang="en-US" sz="2000" dirty="0">
              <a:latin typeface="Abadi" panose="020B0604020104020204" pitchFamily="34" charset="0"/>
            </a:rPr>
            <a:t>Hotels can showcase their dedication to sustainability by actively pursuing applicable certifications and adhering to established industry standards (</a:t>
          </a:r>
          <a:r>
            <a:rPr lang="en-US" sz="2000" dirty="0" err="1">
              <a:latin typeface="Abadi" panose="020B0604020104020204" pitchFamily="34" charset="0"/>
            </a:rPr>
            <a:t>Högberg</a:t>
          </a:r>
          <a:r>
            <a:rPr lang="en-US" sz="2000" dirty="0">
              <a:latin typeface="Abadi" panose="020B0604020104020204" pitchFamily="34" charset="0"/>
            </a:rPr>
            <a:t>, 2021). </a:t>
          </a:r>
        </a:p>
      </dgm:t>
    </dgm:pt>
    <dgm:pt modelId="{9904CD8C-E405-453D-A77E-5E30802857A2}" type="parTrans" cxnId="{77AE8072-968D-4306-AE28-C08C5A8A1BD3}">
      <dgm:prSet/>
      <dgm:spPr/>
      <dgm:t>
        <a:bodyPr/>
        <a:lstStyle/>
        <a:p>
          <a:endParaRPr lang="en-US"/>
        </a:p>
      </dgm:t>
    </dgm:pt>
    <dgm:pt modelId="{44EC07FB-C0EE-4139-893F-142A5CEC690B}" type="sibTrans" cxnId="{77AE8072-968D-4306-AE28-C08C5A8A1BD3}">
      <dgm:prSet/>
      <dgm:spPr/>
      <dgm:t>
        <a:bodyPr/>
        <a:lstStyle/>
        <a:p>
          <a:endParaRPr lang="en-US"/>
        </a:p>
      </dgm:t>
    </dgm:pt>
    <dgm:pt modelId="{2FA26979-640B-4248-88A7-8ED201ACD1A1}">
      <dgm:prSet custT="1"/>
      <dgm:spPr/>
      <dgm:t>
        <a:bodyPr/>
        <a:lstStyle/>
        <a:p>
          <a:pPr>
            <a:lnSpc>
              <a:spcPct val="100000"/>
            </a:lnSpc>
          </a:pPr>
          <a:r>
            <a:rPr lang="en-US" sz="1700" dirty="0"/>
            <a:t>•</a:t>
          </a:r>
          <a:r>
            <a:rPr lang="en-US" sz="1850" dirty="0">
              <a:latin typeface="Abadi" panose="020B0604020104020204" pitchFamily="34" charset="0"/>
            </a:rPr>
            <a:t>Accredited certifications such as ISO 14001, Green Key, and LEED (Leadership in Energy and Environmental Design) can substantiate claims of sustainable development by offering independent verification of environmental performance (</a:t>
          </a:r>
          <a:r>
            <a:rPr lang="en-US" sz="1850" dirty="0" err="1">
              <a:latin typeface="Abadi" panose="020B0604020104020204" pitchFamily="34" charset="0"/>
            </a:rPr>
            <a:t>Bašan</a:t>
          </a:r>
          <a:r>
            <a:rPr lang="en-US" sz="1850" dirty="0">
              <a:latin typeface="Abadi" panose="020B0604020104020204" pitchFamily="34" charset="0"/>
            </a:rPr>
            <a:t>, </a:t>
          </a:r>
          <a:r>
            <a:rPr lang="en-US" sz="1850" dirty="0" err="1">
              <a:latin typeface="Abadi" panose="020B0604020104020204" pitchFamily="34" charset="0"/>
            </a:rPr>
            <a:t>Kapeš</a:t>
          </a:r>
          <a:r>
            <a:rPr lang="en-US" sz="1850" dirty="0">
              <a:latin typeface="Abadi" panose="020B0604020104020204" pitchFamily="34" charset="0"/>
            </a:rPr>
            <a:t>, and </a:t>
          </a:r>
          <a:r>
            <a:rPr lang="en-US" sz="1850" dirty="0" err="1">
              <a:latin typeface="Abadi" panose="020B0604020104020204" pitchFamily="34" charset="0"/>
            </a:rPr>
            <a:t>Brolich</a:t>
          </a:r>
          <a:r>
            <a:rPr lang="en-US" sz="1850" dirty="0">
              <a:latin typeface="Abadi" panose="020B0604020104020204" pitchFamily="34" charset="0"/>
            </a:rPr>
            <a:t>, 2021). </a:t>
          </a:r>
        </a:p>
      </dgm:t>
    </dgm:pt>
    <dgm:pt modelId="{224CB6A7-AA52-4D66-97FB-32EDBFCB63DE}" type="parTrans" cxnId="{4A34BDEC-58C7-4412-B588-56EB569F480F}">
      <dgm:prSet/>
      <dgm:spPr/>
      <dgm:t>
        <a:bodyPr/>
        <a:lstStyle/>
        <a:p>
          <a:endParaRPr lang="en-US"/>
        </a:p>
      </dgm:t>
    </dgm:pt>
    <dgm:pt modelId="{4DFC38F4-DC19-412F-AAA9-D1F77BD89478}" type="sibTrans" cxnId="{4A34BDEC-58C7-4412-B588-56EB569F480F}">
      <dgm:prSet/>
      <dgm:spPr/>
      <dgm:t>
        <a:bodyPr/>
        <a:lstStyle/>
        <a:p>
          <a:endParaRPr lang="en-US"/>
        </a:p>
      </dgm:t>
    </dgm:pt>
    <dgm:pt modelId="{50B681CA-B55E-46EA-9FC7-E4B747C23C84}" type="pres">
      <dgm:prSet presAssocID="{5CC33A13-2C43-4558-9CB1-06BDF9A4570B}" presName="root" presStyleCnt="0">
        <dgm:presLayoutVars>
          <dgm:dir/>
          <dgm:resizeHandles val="exact"/>
        </dgm:presLayoutVars>
      </dgm:prSet>
      <dgm:spPr/>
    </dgm:pt>
    <dgm:pt modelId="{76D51BAC-BDE9-4BA4-A098-7F76EDE85D38}" type="pres">
      <dgm:prSet presAssocID="{EC8B57D9-BA7E-4CBB-B39E-3F02599E50DE}" presName="compNode" presStyleCnt="0"/>
      <dgm:spPr/>
    </dgm:pt>
    <dgm:pt modelId="{4E68420E-7C78-45EC-81FD-31E2290D3C4B}" type="pres">
      <dgm:prSet presAssocID="{EC8B57D9-BA7E-4CBB-B39E-3F02599E50DE}" presName="bgRect" presStyleLbl="bgShp" presStyleIdx="0" presStyleCnt="3"/>
      <dgm:spPr/>
    </dgm:pt>
    <dgm:pt modelId="{6EA529D0-C754-4368-BD95-A6931AB7A9FD}" type="pres">
      <dgm:prSet presAssocID="{EC8B57D9-BA7E-4CBB-B39E-3F02599E50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88057D52-AAD9-49A4-ADAC-1ED44A540CD7}" type="pres">
      <dgm:prSet presAssocID="{EC8B57D9-BA7E-4CBB-B39E-3F02599E50DE}" presName="spaceRect" presStyleCnt="0"/>
      <dgm:spPr/>
    </dgm:pt>
    <dgm:pt modelId="{2ADF02B4-DCAB-4AD4-995E-EB41800A85A1}" type="pres">
      <dgm:prSet presAssocID="{EC8B57D9-BA7E-4CBB-B39E-3F02599E50DE}" presName="parTx" presStyleLbl="revTx" presStyleIdx="0" presStyleCnt="3">
        <dgm:presLayoutVars>
          <dgm:chMax val="0"/>
          <dgm:chPref val="0"/>
        </dgm:presLayoutVars>
      </dgm:prSet>
      <dgm:spPr/>
    </dgm:pt>
    <dgm:pt modelId="{F4E83F5C-E338-450A-BC63-761B26B97538}" type="pres">
      <dgm:prSet presAssocID="{9BEE3388-BD0F-4E16-B5F7-86E2BB85176C}" presName="sibTrans" presStyleCnt="0"/>
      <dgm:spPr/>
    </dgm:pt>
    <dgm:pt modelId="{F5F067F9-2DFF-4FCD-9C90-F038CDC3E9C7}" type="pres">
      <dgm:prSet presAssocID="{42F5696C-51D3-4155-ABB4-CDCEA2110DA2}" presName="compNode" presStyleCnt="0"/>
      <dgm:spPr/>
    </dgm:pt>
    <dgm:pt modelId="{74789188-511B-47E1-B47C-9B6D2A3983F1}" type="pres">
      <dgm:prSet presAssocID="{42F5696C-51D3-4155-ABB4-CDCEA2110DA2}" presName="bgRect" presStyleLbl="bgShp" presStyleIdx="1" presStyleCnt="3"/>
      <dgm:spPr/>
    </dgm:pt>
    <dgm:pt modelId="{60C0972E-7A88-4EFB-BF74-FE9E6E821F15}" type="pres">
      <dgm:prSet presAssocID="{42F5696C-51D3-4155-ABB4-CDCEA2110DA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ilding"/>
        </a:ext>
      </dgm:extLst>
    </dgm:pt>
    <dgm:pt modelId="{F3A0C8A3-7C5C-4F68-B360-4036A589836B}" type="pres">
      <dgm:prSet presAssocID="{42F5696C-51D3-4155-ABB4-CDCEA2110DA2}" presName="spaceRect" presStyleCnt="0"/>
      <dgm:spPr/>
    </dgm:pt>
    <dgm:pt modelId="{BFF54A34-C7F0-4CC7-B4A1-EF25944A4A10}" type="pres">
      <dgm:prSet presAssocID="{42F5696C-51D3-4155-ABB4-CDCEA2110DA2}" presName="parTx" presStyleLbl="revTx" presStyleIdx="1" presStyleCnt="3">
        <dgm:presLayoutVars>
          <dgm:chMax val="0"/>
          <dgm:chPref val="0"/>
        </dgm:presLayoutVars>
      </dgm:prSet>
      <dgm:spPr/>
    </dgm:pt>
    <dgm:pt modelId="{A01743B3-8B44-4047-B273-84752EED5D60}" type="pres">
      <dgm:prSet presAssocID="{44EC07FB-C0EE-4139-893F-142A5CEC690B}" presName="sibTrans" presStyleCnt="0"/>
      <dgm:spPr/>
    </dgm:pt>
    <dgm:pt modelId="{052FDC54-ECFE-4FF7-AB2E-1262A907785B}" type="pres">
      <dgm:prSet presAssocID="{2FA26979-640B-4248-88A7-8ED201ACD1A1}" presName="compNode" presStyleCnt="0"/>
      <dgm:spPr/>
    </dgm:pt>
    <dgm:pt modelId="{7BFE083C-A906-4AA6-A3F6-048B655C428E}" type="pres">
      <dgm:prSet presAssocID="{2FA26979-640B-4248-88A7-8ED201ACD1A1}" presName="bgRect" presStyleLbl="bgShp" presStyleIdx="2" presStyleCnt="3"/>
      <dgm:spPr/>
    </dgm:pt>
    <dgm:pt modelId="{3FEEB753-659F-4E2E-979F-767D4207E1C4}" type="pres">
      <dgm:prSet presAssocID="{2FA26979-640B-4248-88A7-8ED201ACD1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duous tree"/>
        </a:ext>
      </dgm:extLst>
    </dgm:pt>
    <dgm:pt modelId="{AB4F3944-21BD-4757-A1D7-DD11DE84F94E}" type="pres">
      <dgm:prSet presAssocID="{2FA26979-640B-4248-88A7-8ED201ACD1A1}" presName="spaceRect" presStyleCnt="0"/>
      <dgm:spPr/>
    </dgm:pt>
    <dgm:pt modelId="{F2DDAC7F-DAF1-45EF-BD14-0A2BE6EDBC5F}" type="pres">
      <dgm:prSet presAssocID="{2FA26979-640B-4248-88A7-8ED201ACD1A1}" presName="parTx" presStyleLbl="revTx" presStyleIdx="2" presStyleCnt="3">
        <dgm:presLayoutVars>
          <dgm:chMax val="0"/>
          <dgm:chPref val="0"/>
        </dgm:presLayoutVars>
      </dgm:prSet>
      <dgm:spPr/>
    </dgm:pt>
  </dgm:ptLst>
  <dgm:cxnLst>
    <dgm:cxn modelId="{03141963-9D7E-4990-8EC9-2E3C9C9570E7}" type="presOf" srcId="{2FA26979-640B-4248-88A7-8ED201ACD1A1}" destId="{F2DDAC7F-DAF1-45EF-BD14-0A2BE6EDBC5F}" srcOrd="0" destOrd="0" presId="urn:microsoft.com/office/officeart/2018/2/layout/IconVerticalSolidList"/>
    <dgm:cxn modelId="{77AE8072-968D-4306-AE28-C08C5A8A1BD3}" srcId="{5CC33A13-2C43-4558-9CB1-06BDF9A4570B}" destId="{42F5696C-51D3-4155-ABB4-CDCEA2110DA2}" srcOrd="1" destOrd="0" parTransId="{9904CD8C-E405-453D-A77E-5E30802857A2}" sibTransId="{44EC07FB-C0EE-4139-893F-142A5CEC690B}"/>
    <dgm:cxn modelId="{9826A8AD-2C73-47EB-9F72-BB45B0156E56}" type="presOf" srcId="{5CC33A13-2C43-4558-9CB1-06BDF9A4570B}" destId="{50B681CA-B55E-46EA-9FC7-E4B747C23C84}" srcOrd="0" destOrd="0" presId="urn:microsoft.com/office/officeart/2018/2/layout/IconVerticalSolidList"/>
    <dgm:cxn modelId="{66340EC6-A6C2-4310-BF00-CA5DEB3D9FF4}" type="presOf" srcId="{EC8B57D9-BA7E-4CBB-B39E-3F02599E50DE}" destId="{2ADF02B4-DCAB-4AD4-995E-EB41800A85A1}" srcOrd="0" destOrd="0" presId="urn:microsoft.com/office/officeart/2018/2/layout/IconVerticalSolidList"/>
    <dgm:cxn modelId="{B218F1E3-B241-4488-A07E-B21EB2E4412C}" srcId="{5CC33A13-2C43-4558-9CB1-06BDF9A4570B}" destId="{EC8B57D9-BA7E-4CBB-B39E-3F02599E50DE}" srcOrd="0" destOrd="0" parTransId="{DB3B242D-D035-4FFE-A01D-B00A6E5DAE0F}" sibTransId="{9BEE3388-BD0F-4E16-B5F7-86E2BB85176C}"/>
    <dgm:cxn modelId="{4A34BDEC-58C7-4412-B588-56EB569F480F}" srcId="{5CC33A13-2C43-4558-9CB1-06BDF9A4570B}" destId="{2FA26979-640B-4248-88A7-8ED201ACD1A1}" srcOrd="2" destOrd="0" parTransId="{224CB6A7-AA52-4D66-97FB-32EDBFCB63DE}" sibTransId="{4DFC38F4-DC19-412F-AAA9-D1F77BD89478}"/>
    <dgm:cxn modelId="{CDFFA3FF-5E52-4F7B-9042-6F878F2BB33F}" type="presOf" srcId="{42F5696C-51D3-4155-ABB4-CDCEA2110DA2}" destId="{BFF54A34-C7F0-4CC7-B4A1-EF25944A4A10}" srcOrd="0" destOrd="0" presId="urn:microsoft.com/office/officeart/2018/2/layout/IconVerticalSolidList"/>
    <dgm:cxn modelId="{25D4A6C1-0988-4DF0-AAC4-FBCCAF19197E}" type="presParOf" srcId="{50B681CA-B55E-46EA-9FC7-E4B747C23C84}" destId="{76D51BAC-BDE9-4BA4-A098-7F76EDE85D38}" srcOrd="0" destOrd="0" presId="urn:microsoft.com/office/officeart/2018/2/layout/IconVerticalSolidList"/>
    <dgm:cxn modelId="{F2D3A31B-06D5-45A7-A6AC-DCC55E62B71C}" type="presParOf" srcId="{76D51BAC-BDE9-4BA4-A098-7F76EDE85D38}" destId="{4E68420E-7C78-45EC-81FD-31E2290D3C4B}" srcOrd="0" destOrd="0" presId="urn:microsoft.com/office/officeart/2018/2/layout/IconVerticalSolidList"/>
    <dgm:cxn modelId="{78FF016C-3C0F-4784-BBD6-B0543D1E0D58}" type="presParOf" srcId="{76D51BAC-BDE9-4BA4-A098-7F76EDE85D38}" destId="{6EA529D0-C754-4368-BD95-A6931AB7A9FD}" srcOrd="1" destOrd="0" presId="urn:microsoft.com/office/officeart/2018/2/layout/IconVerticalSolidList"/>
    <dgm:cxn modelId="{85A50D77-3677-49FE-A1A6-F00BAA865AA4}" type="presParOf" srcId="{76D51BAC-BDE9-4BA4-A098-7F76EDE85D38}" destId="{88057D52-AAD9-49A4-ADAC-1ED44A540CD7}" srcOrd="2" destOrd="0" presId="urn:microsoft.com/office/officeart/2018/2/layout/IconVerticalSolidList"/>
    <dgm:cxn modelId="{0D2228EB-D592-4301-B269-7F7948C0966F}" type="presParOf" srcId="{76D51BAC-BDE9-4BA4-A098-7F76EDE85D38}" destId="{2ADF02B4-DCAB-4AD4-995E-EB41800A85A1}" srcOrd="3" destOrd="0" presId="urn:microsoft.com/office/officeart/2018/2/layout/IconVerticalSolidList"/>
    <dgm:cxn modelId="{DD402C65-832F-46B2-B0B5-A2C26E4168F1}" type="presParOf" srcId="{50B681CA-B55E-46EA-9FC7-E4B747C23C84}" destId="{F4E83F5C-E338-450A-BC63-761B26B97538}" srcOrd="1" destOrd="0" presId="urn:microsoft.com/office/officeart/2018/2/layout/IconVerticalSolidList"/>
    <dgm:cxn modelId="{9332ED98-1880-4E51-B324-A7B43899290F}" type="presParOf" srcId="{50B681CA-B55E-46EA-9FC7-E4B747C23C84}" destId="{F5F067F9-2DFF-4FCD-9C90-F038CDC3E9C7}" srcOrd="2" destOrd="0" presId="urn:microsoft.com/office/officeart/2018/2/layout/IconVerticalSolidList"/>
    <dgm:cxn modelId="{90BBB354-0082-4778-9E0A-06F012B4918D}" type="presParOf" srcId="{F5F067F9-2DFF-4FCD-9C90-F038CDC3E9C7}" destId="{74789188-511B-47E1-B47C-9B6D2A3983F1}" srcOrd="0" destOrd="0" presId="urn:microsoft.com/office/officeart/2018/2/layout/IconVerticalSolidList"/>
    <dgm:cxn modelId="{8F50F9FE-0893-406A-A92B-FA713BE19D1E}" type="presParOf" srcId="{F5F067F9-2DFF-4FCD-9C90-F038CDC3E9C7}" destId="{60C0972E-7A88-4EFB-BF74-FE9E6E821F15}" srcOrd="1" destOrd="0" presId="urn:microsoft.com/office/officeart/2018/2/layout/IconVerticalSolidList"/>
    <dgm:cxn modelId="{328EC7F4-F605-4F48-B1DB-62418D89ACF9}" type="presParOf" srcId="{F5F067F9-2DFF-4FCD-9C90-F038CDC3E9C7}" destId="{F3A0C8A3-7C5C-4F68-B360-4036A589836B}" srcOrd="2" destOrd="0" presId="urn:microsoft.com/office/officeart/2018/2/layout/IconVerticalSolidList"/>
    <dgm:cxn modelId="{145FB858-F4C3-4412-B184-CDC20C0597A5}" type="presParOf" srcId="{F5F067F9-2DFF-4FCD-9C90-F038CDC3E9C7}" destId="{BFF54A34-C7F0-4CC7-B4A1-EF25944A4A10}" srcOrd="3" destOrd="0" presId="urn:microsoft.com/office/officeart/2018/2/layout/IconVerticalSolidList"/>
    <dgm:cxn modelId="{C7F29091-B326-4DF8-9753-EF0E870F210F}" type="presParOf" srcId="{50B681CA-B55E-46EA-9FC7-E4B747C23C84}" destId="{A01743B3-8B44-4047-B273-84752EED5D60}" srcOrd="3" destOrd="0" presId="urn:microsoft.com/office/officeart/2018/2/layout/IconVerticalSolidList"/>
    <dgm:cxn modelId="{74ABC410-5146-4488-A0F6-4F487DDB48E7}" type="presParOf" srcId="{50B681CA-B55E-46EA-9FC7-E4B747C23C84}" destId="{052FDC54-ECFE-4FF7-AB2E-1262A907785B}" srcOrd="4" destOrd="0" presId="urn:microsoft.com/office/officeart/2018/2/layout/IconVerticalSolidList"/>
    <dgm:cxn modelId="{47DA8A05-A47E-499E-975B-601548577288}" type="presParOf" srcId="{052FDC54-ECFE-4FF7-AB2E-1262A907785B}" destId="{7BFE083C-A906-4AA6-A3F6-048B655C428E}" srcOrd="0" destOrd="0" presId="urn:microsoft.com/office/officeart/2018/2/layout/IconVerticalSolidList"/>
    <dgm:cxn modelId="{17C2A202-E908-4027-893E-EFBF02053D3F}" type="presParOf" srcId="{052FDC54-ECFE-4FF7-AB2E-1262A907785B}" destId="{3FEEB753-659F-4E2E-979F-767D4207E1C4}" srcOrd="1" destOrd="0" presId="urn:microsoft.com/office/officeart/2018/2/layout/IconVerticalSolidList"/>
    <dgm:cxn modelId="{CBE9EBD1-6FCE-47F4-9C9D-3E2CE568A38F}" type="presParOf" srcId="{052FDC54-ECFE-4FF7-AB2E-1262A907785B}" destId="{AB4F3944-21BD-4757-A1D7-DD11DE84F94E}" srcOrd="2" destOrd="0" presId="urn:microsoft.com/office/officeart/2018/2/layout/IconVerticalSolidList"/>
    <dgm:cxn modelId="{8F27B68F-13E5-439B-AD88-57A97CE0DC8F}" type="presParOf" srcId="{052FDC54-ECFE-4FF7-AB2E-1262A907785B}" destId="{F2DDAC7F-DAF1-45EF-BD14-0A2BE6EDBC5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18729-D131-49B6-9B8B-D92482CF9D35}">
      <dsp:nvSpPr>
        <dsp:cNvPr id="0" name=""/>
        <dsp:cNvSpPr/>
      </dsp:nvSpPr>
      <dsp:spPr>
        <a:xfrm>
          <a:off x="729916" y="152406"/>
          <a:ext cx="1949145" cy="15017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9982A-9738-4520-A2E1-21D207BDCDD2}">
      <dsp:nvSpPr>
        <dsp:cNvPr id="0" name=""/>
        <dsp:cNvSpPr/>
      </dsp:nvSpPr>
      <dsp:spPr>
        <a:xfrm>
          <a:off x="1110913" y="380996"/>
          <a:ext cx="1053533" cy="10535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F1587-3367-40B7-9ADF-184012293F6E}">
      <dsp:nvSpPr>
        <dsp:cNvPr id="0" name=""/>
        <dsp:cNvSpPr/>
      </dsp:nvSpPr>
      <dsp:spPr>
        <a:xfrm>
          <a:off x="2711112" y="152406"/>
          <a:ext cx="6989200" cy="1425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Abadi" panose="020B0604020104020204" pitchFamily="34" charset="0"/>
            </a:rPr>
            <a:t>•</a:t>
          </a:r>
          <a:r>
            <a:rPr lang="en-US" sz="2800" kern="1200" dirty="0">
              <a:latin typeface="Arial" panose="020B0604020202020204" pitchFamily="34" charset="0"/>
              <a:cs typeface="Arial" panose="020B0604020202020204" pitchFamily="34" charset="0"/>
            </a:rPr>
            <a:t>The need to transition to sustainable practices is driven by the industry's expanding ecological impact. </a:t>
          </a:r>
        </a:p>
      </dsp:txBody>
      <dsp:txXfrm>
        <a:off x="2711112" y="152406"/>
        <a:ext cx="6989200" cy="1425194"/>
      </dsp:txXfrm>
    </dsp:sp>
    <dsp:sp modelId="{C54BBD0B-1D5E-4AD6-BB54-5424841CEEBD}">
      <dsp:nvSpPr>
        <dsp:cNvPr id="0" name=""/>
        <dsp:cNvSpPr/>
      </dsp:nvSpPr>
      <dsp:spPr>
        <a:xfrm>
          <a:off x="2177721" y="1828800"/>
          <a:ext cx="1846208" cy="18247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13925-5311-4E12-8C9F-B9268415DD57}">
      <dsp:nvSpPr>
        <dsp:cNvPr id="0" name=""/>
        <dsp:cNvSpPr/>
      </dsp:nvSpPr>
      <dsp:spPr>
        <a:xfrm>
          <a:off x="2558717" y="2209801"/>
          <a:ext cx="1053533" cy="10535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A9AA35-3921-46A8-8863-7931BC00B473}">
      <dsp:nvSpPr>
        <dsp:cNvPr id="0" name=""/>
        <dsp:cNvSpPr/>
      </dsp:nvSpPr>
      <dsp:spPr>
        <a:xfrm>
          <a:off x="4235109" y="1676401"/>
          <a:ext cx="9972021" cy="181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Abadi" panose="020B0604020104020204" pitchFamily="34" charset="0"/>
            </a:rPr>
            <a:t>•According to the Cambridge Institute for Sustainability Leadership, the tourism industry is responsible for 5% of global greenhouse gas emissions (Glion, 2024). </a:t>
          </a:r>
        </a:p>
      </dsp:txBody>
      <dsp:txXfrm>
        <a:off x="4235109" y="1676401"/>
        <a:ext cx="9972021" cy="1816437"/>
      </dsp:txXfrm>
    </dsp:sp>
    <dsp:sp modelId="{6EF8218B-8A47-43B4-ABA1-E178A42000F1}">
      <dsp:nvSpPr>
        <dsp:cNvPr id="0" name=""/>
        <dsp:cNvSpPr/>
      </dsp:nvSpPr>
      <dsp:spPr>
        <a:xfrm>
          <a:off x="3473117" y="3816178"/>
          <a:ext cx="1816437" cy="18164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4544CF-90F9-49F1-A54B-C8E3EBA67D30}">
      <dsp:nvSpPr>
        <dsp:cNvPr id="0" name=""/>
        <dsp:cNvSpPr/>
      </dsp:nvSpPr>
      <dsp:spPr>
        <a:xfrm>
          <a:off x="3854121" y="4223079"/>
          <a:ext cx="1053533" cy="10535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7E9B27-2371-4B52-8D79-9D7F14C579D9}">
      <dsp:nvSpPr>
        <dsp:cNvPr id="0" name=""/>
        <dsp:cNvSpPr/>
      </dsp:nvSpPr>
      <dsp:spPr>
        <a:xfrm>
          <a:off x="5530535" y="3735219"/>
          <a:ext cx="8032926" cy="181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a:t>
          </a:r>
          <a:r>
            <a:rPr lang="en-US" sz="2800" kern="1200" dirty="0">
              <a:latin typeface="Abadi" panose="020B0604020104020204" pitchFamily="34" charset="0"/>
            </a:rPr>
            <a:t>This number is expected to rise by 130% by the year 2035 (Glion, 2024). </a:t>
          </a:r>
        </a:p>
      </dsp:txBody>
      <dsp:txXfrm>
        <a:off x="5530535" y="3735219"/>
        <a:ext cx="8032926" cy="1816437"/>
      </dsp:txXfrm>
    </dsp:sp>
    <dsp:sp modelId="{50D2B0AA-FFEB-4DE5-86A1-0F90F792A720}">
      <dsp:nvSpPr>
        <dsp:cNvPr id="0" name=""/>
        <dsp:cNvSpPr/>
      </dsp:nvSpPr>
      <dsp:spPr>
        <a:xfrm>
          <a:off x="5225721" y="5638809"/>
          <a:ext cx="1816437" cy="18164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0F3CDB-014E-4763-8293-B31F14BB02E2}">
      <dsp:nvSpPr>
        <dsp:cNvPr id="0" name=""/>
        <dsp:cNvSpPr/>
      </dsp:nvSpPr>
      <dsp:spPr>
        <a:xfrm>
          <a:off x="5682916" y="6095998"/>
          <a:ext cx="1053533" cy="10535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8C8F42-7B95-47A2-BC0E-5333AA8D0D36}">
      <dsp:nvSpPr>
        <dsp:cNvPr id="0" name=""/>
        <dsp:cNvSpPr/>
      </dsp:nvSpPr>
      <dsp:spPr>
        <a:xfrm>
          <a:off x="7283119" y="5715008"/>
          <a:ext cx="6831081" cy="181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a:t>
          </a:r>
          <a:r>
            <a:rPr lang="en-US" sz="2800" kern="1200" dirty="0">
              <a:latin typeface="Abadi" panose="020B0604020104020204" pitchFamily="34" charset="0"/>
            </a:rPr>
            <a:t>The objective of sustainable hospitality is to incorporate ecologically conscious methods into every aspect of the hotel industry's activities.</a:t>
          </a:r>
        </a:p>
      </dsp:txBody>
      <dsp:txXfrm>
        <a:off x="7283119" y="5715008"/>
        <a:ext cx="6831081" cy="1816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68420E-7C78-45EC-81FD-31E2290D3C4B}">
      <dsp:nvSpPr>
        <dsp:cNvPr id="0" name=""/>
        <dsp:cNvSpPr/>
      </dsp:nvSpPr>
      <dsp:spPr>
        <a:xfrm>
          <a:off x="0" y="3594"/>
          <a:ext cx="7611552" cy="20148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529D0-C754-4368-BD95-A6931AB7A9FD}">
      <dsp:nvSpPr>
        <dsp:cNvPr id="0" name=""/>
        <dsp:cNvSpPr/>
      </dsp:nvSpPr>
      <dsp:spPr>
        <a:xfrm>
          <a:off x="609498" y="456941"/>
          <a:ext cx="1109262" cy="11081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DF02B4-DCAB-4AD4-995E-EB41800A85A1}">
      <dsp:nvSpPr>
        <dsp:cNvPr id="0" name=""/>
        <dsp:cNvSpPr/>
      </dsp:nvSpPr>
      <dsp:spPr>
        <a:xfrm>
          <a:off x="2328260" y="3594"/>
          <a:ext cx="5068082" cy="2016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449" tIns="213449" rIns="213449" bIns="213449" numCol="1" spcCol="1270" anchor="ctr" anchorCtr="0">
          <a:noAutofit/>
        </a:bodyPr>
        <a:lstStyle/>
        <a:p>
          <a:pPr marL="0" lvl="0" indent="0" algn="l" defTabSz="711200">
            <a:lnSpc>
              <a:spcPct val="100000"/>
            </a:lnSpc>
            <a:spcBef>
              <a:spcPct val="0"/>
            </a:spcBef>
            <a:spcAft>
              <a:spcPct val="35000"/>
            </a:spcAft>
            <a:buNone/>
          </a:pPr>
          <a:r>
            <a:rPr lang="en-US" sz="1600" kern="1200" dirty="0"/>
            <a:t>•</a:t>
          </a:r>
          <a:r>
            <a:rPr lang="en-US" sz="2000" kern="1200" dirty="0">
              <a:latin typeface="Abadi" panose="020B0604020104020204" pitchFamily="34" charset="0"/>
            </a:rPr>
            <a:t>Training and education are crucial for developing a sustainable culture in hotels. Investing in programs that provide instruction and knowledge to hotel staff is necessary.</a:t>
          </a:r>
        </a:p>
      </dsp:txBody>
      <dsp:txXfrm>
        <a:off x="2328260" y="3594"/>
        <a:ext cx="5068082" cy="2016841"/>
      </dsp:txXfrm>
    </dsp:sp>
    <dsp:sp modelId="{74789188-511B-47E1-B47C-9B6D2A3983F1}">
      <dsp:nvSpPr>
        <dsp:cNvPr id="0" name=""/>
        <dsp:cNvSpPr/>
      </dsp:nvSpPr>
      <dsp:spPr>
        <a:xfrm>
          <a:off x="0" y="2456510"/>
          <a:ext cx="7611552" cy="20148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0972E-7A88-4EFB-BF74-FE9E6E821F15}">
      <dsp:nvSpPr>
        <dsp:cNvPr id="0" name=""/>
        <dsp:cNvSpPr/>
      </dsp:nvSpPr>
      <dsp:spPr>
        <a:xfrm>
          <a:off x="609498" y="2909856"/>
          <a:ext cx="1109262" cy="11081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F54A34-C7F0-4CC7-B4A1-EF25944A4A10}">
      <dsp:nvSpPr>
        <dsp:cNvPr id="0" name=""/>
        <dsp:cNvSpPr/>
      </dsp:nvSpPr>
      <dsp:spPr>
        <a:xfrm>
          <a:off x="2328260" y="2456510"/>
          <a:ext cx="5068082" cy="2016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449" tIns="213449" rIns="213449" bIns="213449" numCol="1" spcCol="1270" anchor="ctr" anchorCtr="0">
          <a:noAutofit/>
        </a:bodyPr>
        <a:lstStyle/>
        <a:p>
          <a:pPr marL="0" lvl="0" indent="0" algn="l" defTabSz="711200">
            <a:lnSpc>
              <a:spcPct val="100000"/>
            </a:lnSpc>
            <a:spcBef>
              <a:spcPct val="0"/>
            </a:spcBef>
            <a:spcAft>
              <a:spcPct val="35000"/>
            </a:spcAft>
            <a:buNone/>
          </a:pPr>
          <a:r>
            <a:rPr lang="en-US" sz="1600" kern="1200" dirty="0"/>
            <a:t>•</a:t>
          </a:r>
          <a:r>
            <a:rPr lang="en-US" sz="2000" kern="1200" dirty="0">
              <a:latin typeface="Abadi" panose="020B0604020104020204" pitchFamily="34" charset="0"/>
            </a:rPr>
            <a:t>Hotels can showcase their dedication to sustainability by actively pursuing applicable certifications and adhering to established industry standards (</a:t>
          </a:r>
          <a:r>
            <a:rPr lang="en-US" sz="2000" kern="1200" dirty="0" err="1">
              <a:latin typeface="Abadi" panose="020B0604020104020204" pitchFamily="34" charset="0"/>
            </a:rPr>
            <a:t>Högberg</a:t>
          </a:r>
          <a:r>
            <a:rPr lang="en-US" sz="2000" kern="1200" dirty="0">
              <a:latin typeface="Abadi" panose="020B0604020104020204" pitchFamily="34" charset="0"/>
            </a:rPr>
            <a:t>, 2021). </a:t>
          </a:r>
        </a:p>
      </dsp:txBody>
      <dsp:txXfrm>
        <a:off x="2328260" y="2456510"/>
        <a:ext cx="5068082" cy="2016841"/>
      </dsp:txXfrm>
    </dsp:sp>
    <dsp:sp modelId="{7BFE083C-A906-4AA6-A3F6-048B655C428E}">
      <dsp:nvSpPr>
        <dsp:cNvPr id="0" name=""/>
        <dsp:cNvSpPr/>
      </dsp:nvSpPr>
      <dsp:spPr>
        <a:xfrm>
          <a:off x="0" y="4909426"/>
          <a:ext cx="7611552" cy="20148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EB753-659F-4E2E-979F-767D4207E1C4}">
      <dsp:nvSpPr>
        <dsp:cNvPr id="0" name=""/>
        <dsp:cNvSpPr/>
      </dsp:nvSpPr>
      <dsp:spPr>
        <a:xfrm>
          <a:off x="610094" y="5362772"/>
          <a:ext cx="1109262" cy="11081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DDAC7F-DAF1-45EF-BD14-0A2BE6EDBC5F}">
      <dsp:nvSpPr>
        <dsp:cNvPr id="0" name=""/>
        <dsp:cNvSpPr/>
      </dsp:nvSpPr>
      <dsp:spPr>
        <a:xfrm>
          <a:off x="2329452" y="4909426"/>
          <a:ext cx="5068082" cy="2016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449" tIns="213449" rIns="213449" bIns="213449" numCol="1" spcCol="1270" anchor="ctr" anchorCtr="0">
          <a:noAutofit/>
        </a:bodyPr>
        <a:lstStyle/>
        <a:p>
          <a:pPr marL="0" lvl="0" indent="0" algn="l" defTabSz="755650">
            <a:lnSpc>
              <a:spcPct val="100000"/>
            </a:lnSpc>
            <a:spcBef>
              <a:spcPct val="0"/>
            </a:spcBef>
            <a:spcAft>
              <a:spcPct val="35000"/>
            </a:spcAft>
            <a:buNone/>
          </a:pPr>
          <a:r>
            <a:rPr lang="en-US" sz="1700" kern="1200" dirty="0"/>
            <a:t>•</a:t>
          </a:r>
          <a:r>
            <a:rPr lang="en-US" sz="1850" kern="1200" dirty="0">
              <a:latin typeface="Abadi" panose="020B0604020104020204" pitchFamily="34" charset="0"/>
            </a:rPr>
            <a:t>Accredited certifications such as ISO 14001, Green Key, and LEED (Leadership in Energy and Environmental Design) can substantiate claims of sustainable development by offering independent verification of environmental performance (</a:t>
          </a:r>
          <a:r>
            <a:rPr lang="en-US" sz="1850" kern="1200" dirty="0" err="1">
              <a:latin typeface="Abadi" panose="020B0604020104020204" pitchFamily="34" charset="0"/>
            </a:rPr>
            <a:t>Bašan</a:t>
          </a:r>
          <a:r>
            <a:rPr lang="en-US" sz="1850" kern="1200" dirty="0">
              <a:latin typeface="Abadi" panose="020B0604020104020204" pitchFamily="34" charset="0"/>
            </a:rPr>
            <a:t>, </a:t>
          </a:r>
          <a:r>
            <a:rPr lang="en-US" sz="1850" kern="1200" dirty="0" err="1">
              <a:latin typeface="Abadi" panose="020B0604020104020204" pitchFamily="34" charset="0"/>
            </a:rPr>
            <a:t>Kapeš</a:t>
          </a:r>
          <a:r>
            <a:rPr lang="en-US" sz="1850" kern="1200" dirty="0">
              <a:latin typeface="Abadi" panose="020B0604020104020204" pitchFamily="34" charset="0"/>
            </a:rPr>
            <a:t>, and </a:t>
          </a:r>
          <a:r>
            <a:rPr lang="en-US" sz="1850" kern="1200" dirty="0" err="1">
              <a:latin typeface="Abadi" panose="020B0604020104020204" pitchFamily="34" charset="0"/>
            </a:rPr>
            <a:t>Brolich</a:t>
          </a:r>
          <a:r>
            <a:rPr lang="en-US" sz="1850" kern="1200" dirty="0">
              <a:latin typeface="Abadi" panose="020B0604020104020204" pitchFamily="34" charset="0"/>
            </a:rPr>
            <a:t>, 2021). </a:t>
          </a:r>
        </a:p>
      </dsp:txBody>
      <dsp:txXfrm>
        <a:off x="2329452" y="4909426"/>
        <a:ext cx="5068082" cy="201684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27.05.2024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latin typeface="+mn-lt"/>
            </a:endParaRPr>
          </a:p>
        </p:txBody>
      </p:sp>
      <p:sp>
        <p:nvSpPr>
          <p:cNvPr id="4" name="Slide Number Placeholder 3"/>
          <p:cNvSpPr>
            <a:spLocks noGrp="1"/>
          </p:cNvSpPr>
          <p:nvPr>
            <p:ph type="sldNum" sz="quarter" idx="10"/>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3883849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endParaRPr lang="en-US" dirty="0">
              <a:latin typeface="+mn-lt"/>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183975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endParaRPr lang="en-US" dirty="0">
              <a:latin typeface="+mn-lt"/>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78969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endParaRPr lang="en-US" dirty="0">
              <a:latin typeface="+mn-lt"/>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59818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endParaRPr lang="en-US" dirty="0">
              <a:latin typeface="+mn-lt"/>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958411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762793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556286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663927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785251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956211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5/27/2024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3.png"/><Relationship Id="rId7" Type="http://schemas.openxmlformats.org/officeDocument/2006/relationships/diagramQuickStyle" Target="../diagrams/quickStyle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4.sv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68963" b="-97869"/>
            </a:stretch>
          </a:blipFill>
        </p:spPr>
        <p:txBody>
          <a:bodyPr/>
          <a:lstStyle/>
          <a:p>
            <a:endParaRPr lang="en-IN"/>
          </a:p>
        </p:txBody>
      </p:sp>
      <p:grpSp>
        <p:nvGrpSpPr>
          <p:cNvPr id="3" name="Group 3"/>
          <p:cNvGrpSpPr/>
          <p:nvPr/>
        </p:nvGrpSpPr>
        <p:grpSpPr>
          <a:xfrm>
            <a:off x="4762" y="8115299"/>
            <a:ext cx="18288000" cy="2171699"/>
            <a:chOff x="0" y="-127220"/>
            <a:chExt cx="4816593" cy="924115"/>
          </a:xfrm>
        </p:grpSpPr>
        <p:sp>
          <p:nvSpPr>
            <p:cNvPr id="4" name="Freeform 4"/>
            <p:cNvSpPr/>
            <p:nvPr/>
          </p:nvSpPr>
          <p:spPr>
            <a:xfrm>
              <a:off x="1" y="-127220"/>
              <a:ext cx="4816592" cy="924115"/>
            </a:xfrm>
            <a:custGeom>
              <a:avLst/>
              <a:gdLst/>
              <a:ahLst/>
              <a:cxnLst/>
              <a:rect l="l" t="t" r="r" b="b"/>
              <a:pathLst>
                <a:path w="4816592" h="791878">
                  <a:moveTo>
                    <a:pt x="0" y="0"/>
                  </a:moveTo>
                  <a:lnTo>
                    <a:pt x="4816592" y="0"/>
                  </a:lnTo>
                  <a:lnTo>
                    <a:pt x="4816592" y="791878"/>
                  </a:lnTo>
                  <a:lnTo>
                    <a:pt x="0" y="791878"/>
                  </a:lnTo>
                  <a:close/>
                </a:path>
              </a:pathLst>
            </a:custGeom>
            <a:solidFill>
              <a:srgbClr val="241C21"/>
            </a:solidFill>
          </p:spPr>
          <p:txBody>
            <a:bodyPr/>
            <a:lstStyle/>
            <a:p>
              <a:endParaRPr lang="en-IN" dirty="0"/>
            </a:p>
          </p:txBody>
        </p:sp>
        <p:sp>
          <p:nvSpPr>
            <p:cNvPr id="5" name="TextBox 5"/>
            <p:cNvSpPr txBox="1"/>
            <p:nvPr/>
          </p:nvSpPr>
          <p:spPr>
            <a:xfrm>
              <a:off x="0" y="-38100"/>
              <a:ext cx="4816593" cy="829978"/>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2362200" y="7708367"/>
            <a:ext cx="12518735" cy="2985561"/>
          </a:xfrm>
          <a:prstGeom prst="rect">
            <a:avLst/>
          </a:prstGeom>
        </p:spPr>
        <p:txBody>
          <a:bodyPr lIns="0" tIns="0" rIns="0" bIns="0" rtlCol="0" anchor="t">
            <a:spAutoFit/>
          </a:bodyPr>
          <a:lstStyle/>
          <a:p>
            <a:pPr algn="ctr">
              <a:lnSpc>
                <a:spcPts val="3780"/>
              </a:lnSpc>
            </a:pPr>
            <a:endParaRPr lang="en-GB" sz="1600" dirty="0">
              <a:latin typeface="+mj-lt"/>
            </a:endParaRPr>
          </a:p>
          <a:p>
            <a:pPr algn="ctr">
              <a:lnSpc>
                <a:spcPts val="6720"/>
              </a:lnSpc>
            </a:pPr>
            <a:r>
              <a:rPr lang="en-US" sz="4000" spc="288" dirty="0">
                <a:solidFill>
                  <a:srgbClr val="FFFFFF"/>
                </a:solidFill>
                <a:latin typeface="+mj-lt"/>
              </a:rPr>
              <a:t>CONFERENCE RESEARCH PAPER</a:t>
            </a:r>
          </a:p>
          <a:p>
            <a:pPr algn="ctr">
              <a:lnSpc>
                <a:spcPts val="6720"/>
              </a:lnSpc>
            </a:pPr>
            <a:r>
              <a:rPr lang="en-US" sz="4000" spc="288" dirty="0">
                <a:solidFill>
                  <a:srgbClr val="FFFFFF"/>
                </a:solidFill>
                <a:latin typeface="+mj-lt"/>
              </a:rPr>
              <a:t>SUSTAINABILITY</a:t>
            </a:r>
          </a:p>
          <a:p>
            <a:pPr algn="ctr">
              <a:lnSpc>
                <a:spcPts val="6720"/>
              </a:lnSpc>
            </a:pPr>
            <a:endParaRPr lang="en-US" sz="4000" spc="288" dirty="0">
              <a:solidFill>
                <a:srgbClr val="FFFFFF"/>
              </a:solidFill>
              <a:latin typeface="+mj-lt"/>
            </a:endParaRPr>
          </a:p>
        </p:txBody>
      </p:sp>
      <p:sp>
        <p:nvSpPr>
          <p:cNvPr id="9" name="TextBox 9"/>
          <p:cNvSpPr txBox="1"/>
          <p:nvPr/>
        </p:nvSpPr>
        <p:spPr>
          <a:xfrm>
            <a:off x="9139238" y="4373596"/>
            <a:ext cx="9525" cy="1377883"/>
          </a:xfrm>
          <a:prstGeom prst="rect">
            <a:avLst/>
          </a:prstGeom>
        </p:spPr>
        <p:txBody>
          <a:bodyPr lIns="0" tIns="0" rIns="0" bIns="0" rtlCol="0" anchor="t">
            <a:spAutoFit/>
          </a:bodyPr>
          <a:lstStyle/>
          <a:p>
            <a:pPr algn="ctr">
              <a:lnSpc>
                <a:spcPts val="11200"/>
              </a:lnSpc>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00000"/>
              </a:srgbClr>
            </a:gs>
            <a:gs pos="100000">
              <a:srgbClr val="FF914D">
                <a:alpha val="100000"/>
              </a:srgbClr>
            </a:gs>
          </a:gsLst>
          <a:lin ang="0"/>
        </a:gradFill>
        <a:effectLst/>
      </p:bgPr>
    </p:bg>
    <p:spTree>
      <p:nvGrpSpPr>
        <p:cNvPr id="1" name=""/>
        <p:cNvGrpSpPr/>
        <p:nvPr/>
      </p:nvGrpSpPr>
      <p:grpSpPr>
        <a:xfrm>
          <a:off x="0" y="0"/>
          <a:ext cx="0" cy="0"/>
          <a:chOff x="0" y="0"/>
          <a:chExt cx="0" cy="0"/>
        </a:xfrm>
      </p:grpSpPr>
      <p:sp>
        <p:nvSpPr>
          <p:cNvPr id="8" name="TextBox 8"/>
          <p:cNvSpPr txBox="1"/>
          <p:nvPr/>
        </p:nvSpPr>
        <p:spPr>
          <a:xfrm>
            <a:off x="9139238" y="4373596"/>
            <a:ext cx="9525" cy="1377883"/>
          </a:xfrm>
          <a:prstGeom prst="rect">
            <a:avLst/>
          </a:prstGeom>
        </p:spPr>
        <p:txBody>
          <a:bodyPr lIns="0" tIns="0" rIns="0" bIns="0" rtlCol="0" anchor="t">
            <a:spAutoFit/>
          </a:bodyPr>
          <a:lstStyle/>
          <a:p>
            <a:pPr algn="ctr">
              <a:lnSpc>
                <a:spcPts val="11200"/>
              </a:lnSpc>
            </a:pPr>
            <a:endParaRPr/>
          </a:p>
        </p:txBody>
      </p:sp>
      <p:graphicFrame>
        <p:nvGraphicFramePr>
          <p:cNvPr id="13" name="TextBox 9">
            <a:extLst>
              <a:ext uri="{FF2B5EF4-FFF2-40B4-BE49-F238E27FC236}">
                <a16:creationId xmlns:a16="http://schemas.microsoft.com/office/drawing/2014/main" id="{8DC163D3-DCC9-6F62-373D-E058E91553D2}"/>
              </a:ext>
            </a:extLst>
          </p:cNvPr>
          <p:cNvGraphicFramePr/>
          <p:nvPr>
            <p:extLst>
              <p:ext uri="{D42A27DB-BD31-4B8C-83A1-F6EECF244321}">
                <p14:modId xmlns:p14="http://schemas.microsoft.com/office/powerpoint/2010/main" val="513289125"/>
              </p:ext>
            </p:extLst>
          </p:nvPr>
        </p:nvGraphicFramePr>
        <p:xfrm>
          <a:off x="32084" y="419100"/>
          <a:ext cx="17545867" cy="975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glass building with plants on the terrace">
            <a:extLst>
              <a:ext uri="{FF2B5EF4-FFF2-40B4-BE49-F238E27FC236}">
                <a16:creationId xmlns:a16="http://schemas.microsoft.com/office/drawing/2014/main" id="{B17CF78E-0F11-BA9B-CDEB-EFAA4802ED28}"/>
              </a:ext>
            </a:extLst>
          </p:cNvPr>
          <p:cNvPicPr>
            <a:picLocks noChangeAspect="1"/>
          </p:cNvPicPr>
          <p:nvPr/>
        </p:nvPicPr>
        <p:blipFill rotWithShape="1">
          <a:blip r:embed="rId3"/>
          <a:srcRect r="5884"/>
          <a:stretch/>
        </p:blipFill>
        <p:spPr>
          <a:xfrm>
            <a:off x="1" y="10"/>
            <a:ext cx="14504463" cy="10286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87528" y="0"/>
            <a:ext cx="10600467"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9"/>
          <p:cNvSpPr txBox="1"/>
          <p:nvPr/>
        </p:nvSpPr>
        <p:spPr>
          <a:xfrm>
            <a:off x="10448925" y="571500"/>
            <a:ext cx="7600950" cy="9143999"/>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endParaRPr lang="en-US" sz="1900" spc="19" dirty="0"/>
          </a:p>
          <a:p>
            <a:pPr indent="-228600">
              <a:lnSpc>
                <a:spcPct val="90000"/>
              </a:lnSpc>
              <a:spcAft>
                <a:spcPts val="600"/>
              </a:spcAft>
              <a:buFont typeface="Arial" panose="020B0604020202020204" pitchFamily="34" charset="0"/>
              <a:buChar char="•"/>
            </a:pPr>
            <a:endParaRPr lang="en-US" sz="3000" spc="19" dirty="0">
              <a:latin typeface="Abadi" panose="020B0604020104020204" pitchFamily="34" charset="0"/>
            </a:endParaRPr>
          </a:p>
          <a:p>
            <a:pPr>
              <a:lnSpc>
                <a:spcPct val="90000"/>
              </a:lnSpc>
              <a:spcAft>
                <a:spcPts val="600"/>
              </a:spcAft>
            </a:pPr>
            <a:r>
              <a:rPr lang="en-US" sz="3000" spc="19" dirty="0">
                <a:latin typeface="Abadi" panose="020B0604020104020204" pitchFamily="34" charset="0"/>
              </a:rPr>
              <a:t>•A "green hotel" is a building that emphasizes sustainability and environmental protection by implementing environmentally friendly techniques. </a:t>
            </a:r>
          </a:p>
          <a:p>
            <a:pPr>
              <a:lnSpc>
                <a:spcPct val="90000"/>
              </a:lnSpc>
              <a:spcAft>
                <a:spcPts val="600"/>
              </a:spcAft>
            </a:pPr>
            <a:endParaRPr lang="en-US" sz="3000" spc="19" dirty="0">
              <a:latin typeface="Abadi" panose="020B0604020104020204" pitchFamily="34" charset="0"/>
            </a:endParaRPr>
          </a:p>
          <a:p>
            <a:pPr>
              <a:lnSpc>
                <a:spcPct val="90000"/>
              </a:lnSpc>
              <a:spcAft>
                <a:spcPts val="600"/>
              </a:spcAft>
            </a:pPr>
            <a:endParaRPr lang="en-US" sz="3000" spc="19" dirty="0">
              <a:latin typeface="Abadi" panose="020B0604020104020204" pitchFamily="34" charset="0"/>
            </a:endParaRPr>
          </a:p>
          <a:p>
            <a:pPr>
              <a:lnSpc>
                <a:spcPct val="90000"/>
              </a:lnSpc>
              <a:spcAft>
                <a:spcPts val="600"/>
              </a:spcAft>
            </a:pPr>
            <a:r>
              <a:rPr lang="en-US" sz="3000" spc="19" dirty="0">
                <a:latin typeface="Abadi" panose="020B0604020104020204" pitchFamily="34" charset="0"/>
              </a:rPr>
              <a:t>•The term "green hotels" is ambiguous and encompasses a broad range of lodging establishments, including chain hotels, inns, resorts, bed and breakfasts, and motels. </a:t>
            </a:r>
          </a:p>
          <a:p>
            <a:pPr>
              <a:lnSpc>
                <a:spcPct val="90000"/>
              </a:lnSpc>
              <a:spcAft>
                <a:spcPts val="600"/>
              </a:spcAft>
            </a:pPr>
            <a:endParaRPr lang="en-US" sz="3000" spc="19" dirty="0">
              <a:latin typeface="Abadi" panose="020B0604020104020204" pitchFamily="34" charset="0"/>
            </a:endParaRPr>
          </a:p>
          <a:p>
            <a:pPr>
              <a:lnSpc>
                <a:spcPct val="90000"/>
              </a:lnSpc>
              <a:spcAft>
                <a:spcPts val="600"/>
              </a:spcAft>
            </a:pPr>
            <a:endParaRPr lang="en-US" sz="3000" spc="19" dirty="0">
              <a:latin typeface="Abadi" panose="020B0604020104020204" pitchFamily="34" charset="0"/>
            </a:endParaRPr>
          </a:p>
          <a:p>
            <a:pPr>
              <a:lnSpc>
                <a:spcPct val="90000"/>
              </a:lnSpc>
              <a:spcAft>
                <a:spcPts val="600"/>
              </a:spcAft>
            </a:pPr>
            <a:r>
              <a:rPr lang="en-US" sz="3000" spc="19" dirty="0">
                <a:latin typeface="Abadi" panose="020B0604020104020204" pitchFamily="34" charset="0"/>
              </a:rPr>
              <a:t>•A "green hotel" is a hotel that actively endeavors to minimize the ecological footprint of the tourism industry (</a:t>
            </a:r>
            <a:r>
              <a:rPr lang="en-US" sz="3000" spc="19" dirty="0" err="1">
                <a:latin typeface="Abadi" panose="020B0604020104020204" pitchFamily="34" charset="0"/>
              </a:rPr>
              <a:t>Hosany</a:t>
            </a:r>
            <a:r>
              <a:rPr lang="en-US" sz="3000" spc="19" dirty="0">
                <a:latin typeface="Abadi" panose="020B0604020104020204" pitchFamily="34" charset="0"/>
              </a:rPr>
              <a:t>, </a:t>
            </a:r>
            <a:r>
              <a:rPr lang="en-US" sz="3000" spc="19" dirty="0" err="1">
                <a:latin typeface="Abadi" panose="020B0604020104020204" pitchFamily="34" charset="0"/>
              </a:rPr>
              <a:t>Sthapit</a:t>
            </a:r>
            <a:r>
              <a:rPr lang="en-US" sz="3000" spc="19" dirty="0">
                <a:latin typeface="Abadi" panose="020B0604020104020204" pitchFamily="34" charset="0"/>
              </a:rPr>
              <a:t> and Björk, 2022). </a:t>
            </a:r>
          </a:p>
          <a:p>
            <a:pPr>
              <a:lnSpc>
                <a:spcPct val="90000"/>
              </a:lnSpc>
              <a:spcAft>
                <a:spcPts val="600"/>
              </a:spcAft>
            </a:pPr>
            <a:endParaRPr lang="en-US" sz="3000" spc="19" dirty="0">
              <a:latin typeface="Abadi" panose="020B0604020104020204" pitchFamily="34" charset="0"/>
            </a:endParaRPr>
          </a:p>
          <a:p>
            <a:pPr>
              <a:lnSpc>
                <a:spcPct val="90000"/>
              </a:lnSpc>
              <a:spcAft>
                <a:spcPts val="600"/>
              </a:spcAft>
            </a:pPr>
            <a:endParaRPr lang="en-US" sz="3000" spc="19" dirty="0">
              <a:latin typeface="Abadi" panose="020B0604020104020204" pitchFamily="34" charset="0"/>
            </a:endParaRPr>
          </a:p>
          <a:p>
            <a:pPr>
              <a:lnSpc>
                <a:spcPct val="90000"/>
              </a:lnSpc>
              <a:spcAft>
                <a:spcPts val="600"/>
              </a:spcAft>
            </a:pPr>
            <a:r>
              <a:rPr lang="en-US" sz="3000" spc="19" dirty="0">
                <a:latin typeface="Abadi" panose="020B0604020104020204" pitchFamily="34" charset="0"/>
              </a:rPr>
              <a:t>•The travel, tourism, and hospitality sectors contribute significantly to environmental degradation, ranging from excessive consumption to the destruction of natural habitats. </a:t>
            </a:r>
          </a:p>
          <a:p>
            <a:pPr indent="-228600">
              <a:lnSpc>
                <a:spcPct val="90000"/>
              </a:lnSpc>
              <a:spcAft>
                <a:spcPts val="600"/>
              </a:spcAft>
              <a:buFont typeface="Arial" panose="020B0604020202020204" pitchFamily="34" charset="0"/>
              <a:buChar char="•"/>
            </a:pPr>
            <a:endParaRPr lang="en-US" sz="2400" spc="19" dirty="0"/>
          </a:p>
          <a:p>
            <a:pPr indent="-228600">
              <a:lnSpc>
                <a:spcPct val="90000"/>
              </a:lnSpc>
              <a:spcAft>
                <a:spcPts val="600"/>
              </a:spcAft>
              <a:buFont typeface="Arial" panose="020B0604020202020204" pitchFamily="34" charset="0"/>
              <a:buChar char="•"/>
            </a:pPr>
            <a:endParaRPr lang="en-US" sz="1900" spc="19" dirty="0"/>
          </a:p>
          <a:p>
            <a:pPr indent="-228600">
              <a:lnSpc>
                <a:spcPct val="90000"/>
              </a:lnSpc>
              <a:spcAft>
                <a:spcPts val="600"/>
              </a:spcAft>
              <a:buFont typeface="Arial" panose="020B0604020202020204" pitchFamily="34" charset="0"/>
              <a:buChar char="•"/>
            </a:pPr>
            <a:endParaRPr lang="en-US" sz="1900" spc="19" dirty="0"/>
          </a:p>
        </p:txBody>
      </p:sp>
      <p:sp>
        <p:nvSpPr>
          <p:cNvPr id="8" name="TextBox 8"/>
          <p:cNvSpPr txBox="1"/>
          <p:nvPr/>
        </p:nvSpPr>
        <p:spPr>
          <a:xfrm>
            <a:off x="9139238" y="4373596"/>
            <a:ext cx="9525" cy="1377883"/>
          </a:xfrm>
          <a:prstGeom prst="rect">
            <a:avLst/>
          </a:prstGeom>
        </p:spPr>
        <p:txBody>
          <a:bodyPr lIns="0" tIns="0" rIns="0" bIns="0" rtlCol="0" anchor="t">
            <a:spAutoFit/>
          </a:bodyPr>
          <a:lstStyle/>
          <a:p>
            <a:pPr algn="ctr">
              <a:lnSpc>
                <a:spcPts val="11200"/>
              </a:lnSpc>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7124621" cy="10287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One in a crowd">
            <a:extLst>
              <a:ext uri="{FF2B5EF4-FFF2-40B4-BE49-F238E27FC236}">
                <a16:creationId xmlns:a16="http://schemas.microsoft.com/office/drawing/2014/main" id="{A6130623-C645-D710-03C4-ECC9AEF02B9F}"/>
              </a:ext>
            </a:extLst>
          </p:cNvPr>
          <p:cNvPicPr>
            <a:picLocks noChangeAspect="1"/>
          </p:cNvPicPr>
          <p:nvPr/>
        </p:nvPicPr>
        <p:blipFill rotWithShape="1">
          <a:blip r:embed="rId3"/>
          <a:srcRect l="20762" r="12571"/>
          <a:stretch/>
        </p:blipFill>
        <p:spPr>
          <a:xfrm>
            <a:off x="-1" y="-3"/>
            <a:ext cx="9144001" cy="10287003"/>
          </a:xfrm>
          <a:prstGeom prst="rect">
            <a:avLst/>
          </a:prstGeom>
        </p:spPr>
      </p:pic>
      <p:sp>
        <p:nvSpPr>
          <p:cNvPr id="9" name="TextBox 9"/>
          <p:cNvSpPr txBox="1"/>
          <p:nvPr/>
        </p:nvSpPr>
        <p:spPr>
          <a:xfrm>
            <a:off x="10205113" y="190501"/>
            <a:ext cx="6234768" cy="9169620"/>
          </a:xfrm>
          <a:prstGeom prst="rect">
            <a:avLst/>
          </a:prstGeom>
        </p:spPr>
        <p:txBody>
          <a:bodyPr vert="horz" lIns="91440" tIns="45720" rIns="91440" bIns="45720" rtlCol="0" anchor="ctr">
            <a:normAutofit fontScale="92500" lnSpcReduction="10000"/>
          </a:bodyPr>
          <a:lstStyle/>
          <a:p>
            <a:pPr>
              <a:lnSpc>
                <a:spcPct val="90000"/>
              </a:lnSpc>
              <a:spcAft>
                <a:spcPts val="600"/>
              </a:spcAft>
            </a:pPr>
            <a:r>
              <a:rPr lang="en-US" sz="2800" dirty="0">
                <a:latin typeface="Abadi" panose="020B0604020104020204" pitchFamily="34" charset="0"/>
              </a:rPr>
              <a:t>•</a:t>
            </a:r>
            <a:r>
              <a:rPr lang="en-US" sz="2800" dirty="0">
                <a:latin typeface="Abadi" panose="020B0604020104020204" pitchFamily="34" charset="0"/>
                <a:cs typeface="Arial" panose="020B0604020202020204" pitchFamily="34" charset="0"/>
              </a:rPr>
              <a:t>According to a study conducted by Statista, it was discovered that in 2022, 78% of individuals expressed their intention to stay in an environmentally conscious accommodation at least once, while 81% of tourists demonstrated their awareness of the significance of sustainable tourism (Statista, 2024).</a:t>
            </a:r>
          </a:p>
          <a:p>
            <a:pPr indent="-228600">
              <a:lnSpc>
                <a:spcPct val="90000"/>
              </a:lnSpc>
              <a:spcAft>
                <a:spcPts val="600"/>
              </a:spcAft>
              <a:buFont typeface="Arial" panose="020B0604020202020204" pitchFamily="34" charset="0"/>
              <a:buChar char="•"/>
            </a:pPr>
            <a:endParaRPr lang="en-US" sz="2800" dirty="0">
              <a:latin typeface="Abadi" panose="020B0604020104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800" dirty="0">
              <a:latin typeface="Abadi" panose="020B0604020104020204" pitchFamily="34" charset="0"/>
              <a:cs typeface="Arial" panose="020B0604020202020204" pitchFamily="34" charset="0"/>
            </a:endParaRPr>
          </a:p>
          <a:p>
            <a:pPr>
              <a:lnSpc>
                <a:spcPct val="90000"/>
              </a:lnSpc>
              <a:spcAft>
                <a:spcPts val="600"/>
              </a:spcAft>
            </a:pPr>
            <a:r>
              <a:rPr lang="en-US" sz="2800" dirty="0">
                <a:latin typeface="Abadi" panose="020B0604020104020204" pitchFamily="34" charset="0"/>
                <a:cs typeface="Arial" panose="020B0604020202020204" pitchFamily="34" charset="0"/>
              </a:rPr>
              <a:t>•A recent study conducted by CBRE Group revealed that hotels generate a significant amount of carbon dioxide equivalents, totaling 96 metric tons (</a:t>
            </a:r>
            <a:r>
              <a:rPr lang="en-US" sz="2800" dirty="0" err="1">
                <a:latin typeface="Abadi" panose="020B0604020104020204" pitchFamily="34" charset="0"/>
                <a:cs typeface="Arial" panose="020B0604020202020204" pitchFamily="34" charset="0"/>
              </a:rPr>
              <a:t>Cbre</a:t>
            </a:r>
            <a:r>
              <a:rPr lang="en-US" sz="2800" dirty="0">
                <a:latin typeface="Abadi" panose="020B0604020104020204" pitchFamily="34" charset="0"/>
                <a:cs typeface="Arial" panose="020B0604020202020204" pitchFamily="34" charset="0"/>
              </a:rPr>
              <a:t>, 2024). </a:t>
            </a:r>
          </a:p>
          <a:p>
            <a:pPr indent="-228600">
              <a:lnSpc>
                <a:spcPct val="90000"/>
              </a:lnSpc>
              <a:spcAft>
                <a:spcPts val="600"/>
              </a:spcAft>
              <a:buFont typeface="Arial" panose="020B0604020202020204" pitchFamily="34" charset="0"/>
              <a:buChar char="•"/>
            </a:pPr>
            <a:endParaRPr lang="en-US" sz="2800" dirty="0">
              <a:latin typeface="Abadi" panose="020B0604020104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800" dirty="0">
              <a:latin typeface="Abadi" panose="020B0604020104020204" pitchFamily="34" charset="0"/>
              <a:cs typeface="Arial" panose="020B0604020202020204" pitchFamily="34" charset="0"/>
            </a:endParaRPr>
          </a:p>
          <a:p>
            <a:pPr>
              <a:lnSpc>
                <a:spcPct val="90000"/>
              </a:lnSpc>
              <a:spcAft>
                <a:spcPts val="600"/>
              </a:spcAft>
            </a:pPr>
            <a:r>
              <a:rPr lang="en-US" sz="2800" dirty="0">
                <a:latin typeface="Abadi" panose="020B0604020104020204" pitchFamily="34" charset="0"/>
                <a:cs typeface="Arial" panose="020B0604020202020204" pitchFamily="34" charset="0"/>
              </a:rPr>
              <a:t>•The entire hotel industry should consider adopting environmentally friendly practices, as similar businesses achieve a score of 80 on the same scale. </a:t>
            </a:r>
          </a:p>
          <a:p>
            <a:pPr indent="-228600">
              <a:lnSpc>
                <a:spcPct val="90000"/>
              </a:lnSpc>
              <a:spcAft>
                <a:spcPts val="600"/>
              </a:spcAft>
              <a:buFont typeface="Arial" panose="020B0604020202020204" pitchFamily="34" charset="0"/>
              <a:buChar char="•"/>
            </a:pPr>
            <a:endParaRPr lang="en-US" sz="2800" dirty="0">
              <a:latin typeface="Abadi" panose="020B0604020104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800" dirty="0">
              <a:latin typeface="Abadi" panose="020B0604020104020204" pitchFamily="34" charset="0"/>
              <a:cs typeface="Arial" panose="020B0604020202020204" pitchFamily="34" charset="0"/>
            </a:endParaRPr>
          </a:p>
          <a:p>
            <a:pPr>
              <a:lnSpc>
                <a:spcPct val="90000"/>
              </a:lnSpc>
              <a:spcAft>
                <a:spcPts val="600"/>
              </a:spcAft>
            </a:pPr>
            <a:r>
              <a:rPr lang="en-US" sz="2800" dirty="0">
                <a:latin typeface="Abadi" panose="020B0604020104020204" pitchFamily="34" charset="0"/>
                <a:cs typeface="Arial" panose="020B0604020202020204" pitchFamily="34" charset="0"/>
              </a:rPr>
              <a:t>•Hotels must accommodate the increasing population of environmentally aware guests to maintain their competitiveness. </a:t>
            </a:r>
          </a:p>
          <a:p>
            <a:pPr indent="-228600">
              <a:lnSpc>
                <a:spcPct val="90000"/>
              </a:lnSpc>
              <a:spcAft>
                <a:spcPts val="600"/>
              </a:spcAft>
              <a:buFont typeface="Arial" panose="020B0604020202020204" pitchFamily="34" charset="0"/>
              <a:buChar char="•"/>
            </a:pPr>
            <a:endParaRPr lang="en-US" sz="2100" dirty="0"/>
          </a:p>
        </p:txBody>
      </p:sp>
      <p:sp>
        <p:nvSpPr>
          <p:cNvPr id="8" name="TextBox 8"/>
          <p:cNvSpPr txBox="1"/>
          <p:nvPr/>
        </p:nvSpPr>
        <p:spPr>
          <a:xfrm>
            <a:off x="9139238" y="4373596"/>
            <a:ext cx="9525" cy="1377883"/>
          </a:xfrm>
          <a:prstGeom prst="rect">
            <a:avLst/>
          </a:prstGeom>
        </p:spPr>
        <p:txBody>
          <a:bodyPr lIns="0" tIns="0" rIns="0" bIns="0" rtlCol="0" anchor="t">
            <a:spAutoFit/>
          </a:bodyPr>
          <a:lstStyle/>
          <a:p>
            <a:pPr algn="ctr">
              <a:lnSpc>
                <a:spcPts val="11200"/>
              </a:lnSpc>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9329737"/>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8"/>
          <p:cNvSpPr txBox="1"/>
          <p:nvPr/>
        </p:nvSpPr>
        <p:spPr>
          <a:xfrm>
            <a:off x="9139238" y="4373596"/>
            <a:ext cx="9525" cy="1377883"/>
          </a:xfrm>
          <a:prstGeom prst="rect">
            <a:avLst/>
          </a:prstGeom>
        </p:spPr>
        <p:txBody>
          <a:bodyPr lIns="0" tIns="0" rIns="0" bIns="0" rtlCol="0" anchor="t">
            <a:spAutoFit/>
          </a:bodyPr>
          <a:lstStyle/>
          <a:p>
            <a:pPr algn="ctr">
              <a:lnSpc>
                <a:spcPts val="11200"/>
              </a:lnSpc>
            </a:pPr>
            <a:endParaRPr/>
          </a:p>
        </p:txBody>
      </p:sp>
      <p:graphicFrame>
        <p:nvGraphicFramePr>
          <p:cNvPr id="9" name="Table 8">
            <a:extLst>
              <a:ext uri="{FF2B5EF4-FFF2-40B4-BE49-F238E27FC236}">
                <a16:creationId xmlns:a16="http://schemas.microsoft.com/office/drawing/2014/main" id="{C8C7C70D-B874-7249-C10A-F4F7D2CB80B5}"/>
              </a:ext>
            </a:extLst>
          </p:cNvPr>
          <p:cNvGraphicFramePr>
            <a:graphicFrameLocks noGrp="1"/>
          </p:cNvGraphicFramePr>
          <p:nvPr>
            <p:extLst>
              <p:ext uri="{D42A27DB-BD31-4B8C-83A1-F6EECF244321}">
                <p14:modId xmlns:p14="http://schemas.microsoft.com/office/powerpoint/2010/main" val="3790827398"/>
              </p:ext>
            </p:extLst>
          </p:nvPr>
        </p:nvGraphicFramePr>
        <p:xfrm>
          <a:off x="342900" y="811325"/>
          <a:ext cx="17487901" cy="6492653"/>
        </p:xfrm>
        <a:graphic>
          <a:graphicData uri="http://schemas.openxmlformats.org/drawingml/2006/table">
            <a:tbl>
              <a:tblPr firstRow="1" firstCol="1" bandRow="1">
                <a:tableStyleId>{3B4B98B0-60AC-42C2-AFA5-B58CD77FA1E5}</a:tableStyleId>
              </a:tblPr>
              <a:tblGrid>
                <a:gridCol w="3206014">
                  <a:extLst>
                    <a:ext uri="{9D8B030D-6E8A-4147-A177-3AD203B41FA5}">
                      <a16:colId xmlns:a16="http://schemas.microsoft.com/office/drawing/2014/main" val="2139944864"/>
                    </a:ext>
                  </a:extLst>
                </a:gridCol>
                <a:gridCol w="14281887">
                  <a:extLst>
                    <a:ext uri="{9D8B030D-6E8A-4147-A177-3AD203B41FA5}">
                      <a16:colId xmlns:a16="http://schemas.microsoft.com/office/drawing/2014/main" val="283181870"/>
                    </a:ext>
                  </a:extLst>
                </a:gridCol>
              </a:tblGrid>
              <a:tr h="964898">
                <a:tc>
                  <a:txBody>
                    <a:bodyPr/>
                    <a:lstStyle/>
                    <a:p>
                      <a:pPr algn="just">
                        <a:lnSpc>
                          <a:spcPct val="107000"/>
                        </a:lnSpc>
                        <a:spcAft>
                          <a:spcPts val="800"/>
                        </a:spcAft>
                      </a:pPr>
                      <a:r>
                        <a:rPr lang="en-IN" sz="1800" kern="100">
                          <a:solidFill>
                            <a:schemeClr val="tx1"/>
                          </a:solidFill>
                          <a:effectLst/>
                        </a:rPr>
                        <a:t>Political</a:t>
                      </a:r>
                      <a:endParaRPr lang="en-IN" sz="1800" kern="100">
                        <a:solidFill>
                          <a:schemeClr val="tx1"/>
                        </a:solidFill>
                        <a:effectLst/>
                        <a:latin typeface="+mn-lt"/>
                        <a:ea typeface="Aptos" panose="020B0004020202020204" pitchFamily="34" charset="0"/>
                        <a:cs typeface="Times New Roman" panose="02020603050405020304" pitchFamily="18" charset="0"/>
                      </a:endParaRPr>
                    </a:p>
                  </a:txBody>
                  <a:tcPr marL="38825" marR="38825" marT="0" marB="0"/>
                </a:tc>
                <a:tc>
                  <a:txBody>
                    <a:bodyPr/>
                    <a:lstStyle/>
                    <a:p>
                      <a:pPr marL="342900" lvl="0" indent="-342900" algn="just">
                        <a:lnSpc>
                          <a:spcPct val="100000"/>
                        </a:lnSpc>
                        <a:spcAft>
                          <a:spcPts val="800"/>
                        </a:spcAft>
                        <a:buFont typeface="Arial" panose="020B0604020202020204" pitchFamily="34" charset="0"/>
                        <a:buChar char="•"/>
                        <a:tabLst>
                          <a:tab pos="457200" algn="l"/>
                        </a:tabLst>
                      </a:pPr>
                      <a:r>
                        <a:rPr lang="en-IN" sz="2000" b="0" kern="100">
                          <a:solidFill>
                            <a:schemeClr val="tx1"/>
                          </a:solidFill>
                          <a:effectLst/>
                        </a:rPr>
                        <a:t>The government may choose to ban travel in the event of political turmoil or another emergency. The hotel industry may feel the pinch of this decision since it caters primarily to people who are passing through and need a place to stay temporarily (Hietanen, Meriläinen, and Seppälä, 2019). </a:t>
                      </a:r>
                      <a:endParaRPr lang="en-IN" sz="2000" b="0" kern="100">
                        <a:solidFill>
                          <a:schemeClr val="tx1"/>
                        </a:solidFill>
                        <a:effectLst/>
                        <a:latin typeface="Abadi" panose="020B0604020104020204" pitchFamily="34" charset="0"/>
                      </a:endParaRPr>
                    </a:p>
                  </a:txBody>
                  <a:tcPr marL="38825" marR="38825" marT="0" marB="0"/>
                </a:tc>
                <a:extLst>
                  <a:ext uri="{0D108BD9-81ED-4DB2-BD59-A6C34878D82A}">
                    <a16:rowId xmlns:a16="http://schemas.microsoft.com/office/drawing/2014/main" val="1751812770"/>
                  </a:ext>
                </a:extLst>
              </a:tr>
              <a:tr h="964898">
                <a:tc>
                  <a:txBody>
                    <a:bodyPr/>
                    <a:lstStyle/>
                    <a:p>
                      <a:pPr algn="just">
                        <a:lnSpc>
                          <a:spcPct val="107000"/>
                        </a:lnSpc>
                        <a:spcAft>
                          <a:spcPts val="800"/>
                        </a:spcAft>
                      </a:pPr>
                      <a:r>
                        <a:rPr lang="en-IN" sz="1800" kern="100">
                          <a:effectLst/>
                        </a:rPr>
                        <a:t>Economic</a:t>
                      </a:r>
                      <a:endParaRPr lang="en-IN" sz="1800" kern="100">
                        <a:solidFill>
                          <a:srgbClr val="0B769F"/>
                        </a:solidFill>
                        <a:effectLst/>
                        <a:latin typeface="+mn-lt"/>
                        <a:ea typeface="Aptos" panose="020B0004020202020204" pitchFamily="34" charset="0"/>
                        <a:cs typeface="Times New Roman" panose="02020603050405020304" pitchFamily="18" charset="0"/>
                      </a:endParaRPr>
                    </a:p>
                  </a:txBody>
                  <a:tcPr marL="38825" marR="38825" marT="0" marB="0"/>
                </a:tc>
                <a:tc>
                  <a:txBody>
                    <a:bodyPr/>
                    <a:lstStyle/>
                    <a:p>
                      <a:pPr marL="342900" lvl="0" indent="-342900" algn="just">
                        <a:lnSpc>
                          <a:spcPct val="100000"/>
                        </a:lnSpc>
                        <a:spcAft>
                          <a:spcPts val="800"/>
                        </a:spcAft>
                        <a:buFont typeface="Arial" panose="020B0604020202020204" pitchFamily="34" charset="0"/>
                        <a:buChar char="•"/>
                        <a:tabLst>
                          <a:tab pos="457200" algn="l"/>
                        </a:tabLst>
                      </a:pPr>
                      <a:r>
                        <a:rPr lang="en-IN" sz="2000" kern="100">
                          <a:effectLst/>
                        </a:rPr>
                        <a:t>The hotel industry is quite sensitive to macroeconomic variables such as unemployment, inflation, recessions, and volatility. When times are tough, people still choose to stay in fancy hotels, which is great news for those businesses (Seyitoğlu and Ivanov, 2020). </a:t>
                      </a:r>
                      <a:endParaRPr lang="en-IN" sz="2000" kern="100">
                        <a:effectLst/>
                        <a:latin typeface="Abadi" panose="020B0604020104020204" pitchFamily="34" charset="0"/>
                      </a:endParaRPr>
                    </a:p>
                  </a:txBody>
                  <a:tcPr marL="38825" marR="38825" marT="0" marB="0"/>
                </a:tc>
                <a:extLst>
                  <a:ext uri="{0D108BD9-81ED-4DB2-BD59-A6C34878D82A}">
                    <a16:rowId xmlns:a16="http://schemas.microsoft.com/office/drawing/2014/main" val="2639879390"/>
                  </a:ext>
                </a:extLst>
              </a:tr>
              <a:tr h="1063257">
                <a:tc>
                  <a:txBody>
                    <a:bodyPr/>
                    <a:lstStyle/>
                    <a:p>
                      <a:pPr algn="just">
                        <a:lnSpc>
                          <a:spcPct val="107000"/>
                        </a:lnSpc>
                        <a:spcAft>
                          <a:spcPts val="800"/>
                        </a:spcAft>
                      </a:pPr>
                      <a:r>
                        <a:rPr lang="en-IN" sz="1800" kern="100">
                          <a:effectLst/>
                        </a:rPr>
                        <a:t>Social</a:t>
                      </a:r>
                      <a:endParaRPr lang="en-IN" sz="1800" kern="100">
                        <a:solidFill>
                          <a:srgbClr val="0B769F"/>
                        </a:solidFill>
                        <a:effectLst/>
                        <a:latin typeface="+mn-lt"/>
                        <a:ea typeface="Aptos" panose="020B0004020202020204" pitchFamily="34" charset="0"/>
                        <a:cs typeface="Times New Roman" panose="02020603050405020304" pitchFamily="18" charset="0"/>
                      </a:endParaRPr>
                    </a:p>
                  </a:txBody>
                  <a:tcPr marL="38825" marR="38825" marT="0" marB="0"/>
                </a:tc>
                <a:tc>
                  <a:txBody>
                    <a:bodyPr/>
                    <a:lstStyle/>
                    <a:p>
                      <a:pPr marL="342900" lvl="0" indent="-342900" algn="just">
                        <a:lnSpc>
                          <a:spcPct val="100000"/>
                        </a:lnSpc>
                        <a:spcAft>
                          <a:spcPts val="800"/>
                        </a:spcAft>
                        <a:buFont typeface="Arial" panose="020B0604020202020204" pitchFamily="34" charset="0"/>
                        <a:buChar char="•"/>
                        <a:tabLst>
                          <a:tab pos="457200" algn="l"/>
                        </a:tabLst>
                      </a:pPr>
                      <a:r>
                        <a:rPr lang="en-IN" sz="2000" kern="100">
                          <a:effectLst/>
                        </a:rPr>
                        <a:t>The hospitality industry feels the effects of many different socioeconomic problems (Serdyuk, 2023). Passengers represent a wide range of ages and economic classes. </a:t>
                      </a:r>
                    </a:p>
                    <a:p>
                      <a:pPr marL="342900" lvl="0" indent="-342900" algn="just">
                        <a:lnSpc>
                          <a:spcPct val="100000"/>
                        </a:lnSpc>
                        <a:spcAft>
                          <a:spcPts val="800"/>
                        </a:spcAft>
                        <a:buFont typeface="Arial" panose="020B0604020202020204" pitchFamily="34" charset="0"/>
                        <a:buChar char="•"/>
                        <a:tabLst>
                          <a:tab pos="457200" algn="l"/>
                        </a:tabLst>
                      </a:pPr>
                      <a:r>
                        <a:rPr lang="en-IN" sz="2000" kern="100">
                          <a:effectLst/>
                        </a:rPr>
                        <a:t>Millennials place a premium on weighing the amenities of a hotel against its price when making a reservation</a:t>
                      </a:r>
                      <a:endParaRPr lang="en-IN" sz="2000" kern="100">
                        <a:solidFill>
                          <a:srgbClr val="0B769F"/>
                        </a:solidFill>
                        <a:effectLst/>
                        <a:latin typeface="Abadi" panose="020B0604020104020204" pitchFamily="34" charset="0"/>
                        <a:ea typeface="Aptos" panose="020B0004020202020204" pitchFamily="34" charset="0"/>
                        <a:cs typeface="Times New Roman" panose="02020603050405020304" pitchFamily="18" charset="0"/>
                      </a:endParaRPr>
                    </a:p>
                  </a:txBody>
                  <a:tcPr marL="38825" marR="38825" marT="0" marB="0"/>
                </a:tc>
                <a:extLst>
                  <a:ext uri="{0D108BD9-81ED-4DB2-BD59-A6C34878D82A}">
                    <a16:rowId xmlns:a16="http://schemas.microsoft.com/office/drawing/2014/main" val="380821078"/>
                  </a:ext>
                </a:extLst>
              </a:tr>
              <a:tr h="1373086">
                <a:tc>
                  <a:txBody>
                    <a:bodyPr/>
                    <a:lstStyle/>
                    <a:p>
                      <a:pPr algn="just">
                        <a:lnSpc>
                          <a:spcPct val="107000"/>
                        </a:lnSpc>
                        <a:spcAft>
                          <a:spcPts val="800"/>
                        </a:spcAft>
                      </a:pPr>
                      <a:r>
                        <a:rPr lang="en-IN" sz="1800" kern="100">
                          <a:effectLst/>
                        </a:rPr>
                        <a:t>Technological</a:t>
                      </a:r>
                      <a:endParaRPr lang="en-IN" sz="1800" kern="100">
                        <a:solidFill>
                          <a:srgbClr val="0B769F"/>
                        </a:solidFill>
                        <a:effectLst/>
                        <a:latin typeface="+mn-lt"/>
                        <a:ea typeface="Aptos" panose="020B0004020202020204" pitchFamily="34" charset="0"/>
                        <a:cs typeface="Times New Roman" panose="02020603050405020304" pitchFamily="18" charset="0"/>
                      </a:endParaRPr>
                    </a:p>
                  </a:txBody>
                  <a:tcPr marL="38825" marR="38825" marT="0" marB="0"/>
                </a:tc>
                <a:tc>
                  <a:txBody>
                    <a:bodyPr/>
                    <a:lstStyle/>
                    <a:p>
                      <a:pPr marL="342900" lvl="0" indent="-342900" algn="just">
                        <a:lnSpc>
                          <a:spcPct val="100000"/>
                        </a:lnSpc>
                        <a:spcAft>
                          <a:spcPts val="800"/>
                        </a:spcAft>
                        <a:buFont typeface="Arial" panose="020B0604020202020204" pitchFamily="34" charset="0"/>
                        <a:buChar char="•"/>
                        <a:tabLst>
                          <a:tab pos="457200" algn="l"/>
                        </a:tabLst>
                      </a:pPr>
                      <a:r>
                        <a:rPr lang="en-IN" sz="2000" kern="100">
                          <a:effectLst/>
                        </a:rPr>
                        <a:t>Technology has several advantages for hotels, including modern conveniences and quicker service. It's possible to book and pay for your stay at many hotels online safely through their websites (Carlo, 2021). </a:t>
                      </a:r>
                    </a:p>
                    <a:p>
                      <a:pPr marL="342900" lvl="0" indent="-342900" algn="just">
                        <a:lnSpc>
                          <a:spcPct val="100000"/>
                        </a:lnSpc>
                        <a:spcAft>
                          <a:spcPts val="800"/>
                        </a:spcAft>
                        <a:buFont typeface="Arial" panose="020B0604020202020204" pitchFamily="34" charset="0"/>
                        <a:buChar char="•"/>
                        <a:tabLst>
                          <a:tab pos="457200" algn="l"/>
                        </a:tabLst>
                      </a:pPr>
                      <a:r>
                        <a:rPr lang="en-IN" sz="2000" kern="100">
                          <a:effectLst/>
                        </a:rPr>
                        <a:t>The secure app and AI-powered customer assistance system should provide a pleasant and easy experience for customers.</a:t>
                      </a:r>
                      <a:endParaRPr lang="en-IN" sz="2000" kern="100">
                        <a:solidFill>
                          <a:srgbClr val="0B769F"/>
                        </a:solidFill>
                        <a:effectLst/>
                        <a:latin typeface="Abadi" panose="020B0604020104020204" pitchFamily="34" charset="0"/>
                        <a:ea typeface="Aptos" panose="020B0004020202020204" pitchFamily="34" charset="0"/>
                        <a:cs typeface="Times New Roman" panose="02020603050405020304" pitchFamily="18" charset="0"/>
                      </a:endParaRPr>
                    </a:p>
                  </a:txBody>
                  <a:tcPr marL="38825" marR="38825" marT="0" marB="0"/>
                </a:tc>
                <a:extLst>
                  <a:ext uri="{0D108BD9-81ED-4DB2-BD59-A6C34878D82A}">
                    <a16:rowId xmlns:a16="http://schemas.microsoft.com/office/drawing/2014/main" val="3655046490"/>
                  </a:ext>
                </a:extLst>
              </a:tr>
              <a:tr h="1063257">
                <a:tc>
                  <a:txBody>
                    <a:bodyPr/>
                    <a:lstStyle/>
                    <a:p>
                      <a:pPr algn="just">
                        <a:lnSpc>
                          <a:spcPct val="107000"/>
                        </a:lnSpc>
                        <a:spcAft>
                          <a:spcPts val="800"/>
                        </a:spcAft>
                      </a:pPr>
                      <a:r>
                        <a:rPr lang="en-IN" sz="1800" kern="100">
                          <a:effectLst/>
                        </a:rPr>
                        <a:t>Environmental</a:t>
                      </a:r>
                      <a:endParaRPr lang="en-IN" sz="1800" kern="100">
                        <a:solidFill>
                          <a:srgbClr val="0B769F"/>
                        </a:solidFill>
                        <a:effectLst/>
                        <a:latin typeface="+mn-lt"/>
                        <a:ea typeface="Aptos" panose="020B0004020202020204" pitchFamily="34" charset="0"/>
                        <a:cs typeface="Times New Roman" panose="02020603050405020304" pitchFamily="18" charset="0"/>
                      </a:endParaRPr>
                    </a:p>
                  </a:txBody>
                  <a:tcPr marL="38825" marR="38825" marT="0" marB="0"/>
                </a:tc>
                <a:tc>
                  <a:txBody>
                    <a:bodyPr/>
                    <a:lstStyle/>
                    <a:p>
                      <a:pPr marL="342900" lvl="0" indent="-342900" algn="just">
                        <a:lnSpc>
                          <a:spcPct val="100000"/>
                        </a:lnSpc>
                        <a:spcAft>
                          <a:spcPts val="800"/>
                        </a:spcAft>
                        <a:buFont typeface="Arial" panose="020B0604020202020204" pitchFamily="34" charset="0"/>
                        <a:buChar char="•"/>
                        <a:tabLst>
                          <a:tab pos="457200" algn="l"/>
                        </a:tabLst>
                      </a:pPr>
                      <a:r>
                        <a:rPr lang="en-IN" sz="2000" kern="100">
                          <a:effectLst/>
                        </a:rPr>
                        <a:t>Hoteliers have taken eco-friendly practices seriously in recent years, implementing sustainable practices to guarantee their services are up to par (Ramely et al., 2023). . </a:t>
                      </a:r>
                    </a:p>
                    <a:p>
                      <a:pPr marL="342900" lvl="0" indent="-342900" algn="just">
                        <a:lnSpc>
                          <a:spcPct val="100000"/>
                        </a:lnSpc>
                        <a:spcAft>
                          <a:spcPts val="800"/>
                        </a:spcAft>
                        <a:buFont typeface="Arial" panose="020B0604020202020204" pitchFamily="34" charset="0"/>
                        <a:buChar char="•"/>
                        <a:tabLst>
                          <a:tab pos="457200" algn="l"/>
                        </a:tabLst>
                      </a:pPr>
                      <a:r>
                        <a:rPr lang="en-IN" sz="2000" kern="100">
                          <a:effectLst/>
                        </a:rPr>
                        <a:t>Their power needs might be met by shifting to renewable energy sources, which would help lower pollution levels. </a:t>
                      </a:r>
                      <a:endParaRPr lang="en-IN" sz="2000" kern="100">
                        <a:solidFill>
                          <a:srgbClr val="0B769F"/>
                        </a:solidFill>
                        <a:effectLst/>
                        <a:latin typeface="Abadi" panose="020B0604020104020204" pitchFamily="34" charset="0"/>
                        <a:ea typeface="Aptos" panose="020B0004020202020204" pitchFamily="34" charset="0"/>
                        <a:cs typeface="Times New Roman" panose="02020603050405020304" pitchFamily="18" charset="0"/>
                      </a:endParaRPr>
                    </a:p>
                  </a:txBody>
                  <a:tcPr marL="38825" marR="38825" marT="0" marB="0"/>
                </a:tc>
                <a:extLst>
                  <a:ext uri="{0D108BD9-81ED-4DB2-BD59-A6C34878D82A}">
                    <a16:rowId xmlns:a16="http://schemas.microsoft.com/office/drawing/2014/main" val="3942920577"/>
                  </a:ext>
                </a:extLst>
              </a:tr>
              <a:tr h="1063257">
                <a:tc>
                  <a:txBody>
                    <a:bodyPr/>
                    <a:lstStyle/>
                    <a:p>
                      <a:pPr algn="just">
                        <a:lnSpc>
                          <a:spcPct val="107000"/>
                        </a:lnSpc>
                        <a:spcAft>
                          <a:spcPts val="800"/>
                        </a:spcAft>
                      </a:pPr>
                      <a:r>
                        <a:rPr lang="en-IN" sz="1800" kern="100">
                          <a:effectLst/>
                        </a:rPr>
                        <a:t>Legal</a:t>
                      </a:r>
                      <a:endParaRPr lang="en-IN" sz="1800" kern="100">
                        <a:solidFill>
                          <a:srgbClr val="0B769F"/>
                        </a:solidFill>
                        <a:effectLst/>
                        <a:latin typeface="+mn-lt"/>
                        <a:ea typeface="Aptos" panose="020B0004020202020204" pitchFamily="34" charset="0"/>
                        <a:cs typeface="Times New Roman" panose="02020603050405020304" pitchFamily="18" charset="0"/>
                      </a:endParaRPr>
                    </a:p>
                  </a:txBody>
                  <a:tcPr marL="38825" marR="38825" marT="0" marB="0"/>
                </a:tc>
                <a:tc>
                  <a:txBody>
                    <a:bodyPr/>
                    <a:lstStyle/>
                    <a:p>
                      <a:pPr marL="342900" lvl="0" indent="-342900" algn="just">
                        <a:lnSpc>
                          <a:spcPct val="100000"/>
                        </a:lnSpc>
                        <a:spcAft>
                          <a:spcPts val="800"/>
                        </a:spcAft>
                        <a:buFont typeface="Arial" panose="020B0604020202020204" pitchFamily="34" charset="0"/>
                        <a:buChar char="•"/>
                        <a:tabLst>
                          <a:tab pos="457200" algn="l"/>
                        </a:tabLst>
                      </a:pPr>
                      <a:r>
                        <a:rPr lang="en-IN" sz="2000" kern="100" dirty="0">
                          <a:effectLst/>
                        </a:rPr>
                        <a:t>To safeguard their safety, visitors often seek regions with low crime rates (</a:t>
                      </a:r>
                      <a:r>
                        <a:rPr lang="pl-PL" sz="2000" kern="100" dirty="0">
                          <a:effectLst/>
                        </a:rPr>
                        <a:t>Rachman and Do</a:t>
                      </a:r>
                      <a:r>
                        <a:rPr lang="en-IN" sz="2000" kern="100" dirty="0">
                          <a:effectLst/>
                        </a:rPr>
                        <a:t>, </a:t>
                      </a:r>
                      <a:r>
                        <a:rPr lang="pl-PL" sz="2000" kern="100" dirty="0">
                          <a:effectLst/>
                        </a:rPr>
                        <a:t>202</a:t>
                      </a:r>
                      <a:r>
                        <a:rPr lang="en-IN" sz="2000" kern="100" dirty="0">
                          <a:effectLst/>
                        </a:rPr>
                        <a:t>0). </a:t>
                      </a:r>
                    </a:p>
                    <a:p>
                      <a:pPr marL="342900" lvl="0" indent="-342900" algn="just">
                        <a:lnSpc>
                          <a:spcPct val="100000"/>
                        </a:lnSpc>
                        <a:spcAft>
                          <a:spcPts val="800"/>
                        </a:spcAft>
                        <a:buFont typeface="Arial" panose="020B0604020202020204" pitchFamily="34" charset="0"/>
                        <a:buChar char="•"/>
                        <a:tabLst>
                          <a:tab pos="457200" algn="l"/>
                        </a:tabLst>
                      </a:pPr>
                      <a:r>
                        <a:rPr lang="en-IN" sz="2000" kern="100" dirty="0">
                          <a:effectLst/>
                        </a:rPr>
                        <a:t>Hotels should not be in high-crime regions because this will dissuade tourists from visiting. Hotels must follow innkeeper rules to ensure the safety and security of their visitors and belongings. </a:t>
                      </a:r>
                      <a:endParaRPr lang="en-IN" sz="2000" kern="100" dirty="0">
                        <a:solidFill>
                          <a:srgbClr val="0B769F"/>
                        </a:solidFill>
                        <a:effectLst/>
                        <a:latin typeface="Abadi" panose="020B0604020104020204" pitchFamily="34" charset="0"/>
                        <a:ea typeface="Aptos" panose="020B0004020202020204" pitchFamily="34" charset="0"/>
                        <a:cs typeface="Times New Roman" panose="02020603050405020304" pitchFamily="18" charset="0"/>
                      </a:endParaRPr>
                    </a:p>
                  </a:txBody>
                  <a:tcPr marL="38825" marR="38825" marT="0" marB="0"/>
                </a:tc>
                <a:extLst>
                  <a:ext uri="{0D108BD9-81ED-4DB2-BD59-A6C34878D82A}">
                    <a16:rowId xmlns:a16="http://schemas.microsoft.com/office/drawing/2014/main" val="4062155539"/>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descr="Embracing Sustainability: A Path to a Greener Future in Hospitality">
            <a:extLst>
              <a:ext uri="{FF2B5EF4-FFF2-40B4-BE49-F238E27FC236}">
                <a16:creationId xmlns:a16="http://schemas.microsoft.com/office/drawing/2014/main" id="{0EC583AF-8DD9-5896-C778-FEE0E11BAE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110"/>
          <a:stretch/>
        </p:blipFill>
        <p:spPr bwMode="auto">
          <a:xfrm>
            <a:off x="4864042" y="10"/>
            <a:ext cx="13423961" cy="10286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extLst>
            <a:ext uri="{909E8E84-426E-40DD-AFC4-6F175D3DCCD1}">
              <a14:hiddenFill xmlns:a14="http://schemas.microsoft.com/office/drawing/2010/main">
                <a:solidFill>
                  <a:srgbClr val="FFFFFF"/>
                </a:solidFill>
              </a14:hiddenFill>
            </a:ext>
          </a:extLst>
        </p:spPr>
      </p:pic>
      <p:sp useBgFill="1">
        <p:nvSpPr>
          <p:cNvPr id="27" name="Freeform: Shape 26">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683509" cy="10287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669793" cy="10287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93839" y="908685"/>
            <a:ext cx="109728" cy="8229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366" y="3665220"/>
            <a:ext cx="5006340" cy="27432"/>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TextBox 9"/>
          <p:cNvSpPr txBox="1"/>
          <p:nvPr/>
        </p:nvSpPr>
        <p:spPr>
          <a:xfrm>
            <a:off x="762573" y="3162300"/>
            <a:ext cx="5158359" cy="6411468"/>
          </a:xfrm>
          <a:prstGeom prst="rect">
            <a:avLst/>
          </a:prstGeom>
        </p:spPr>
        <p:txBody>
          <a:bodyPr vert="horz" lIns="91440" tIns="45720" rIns="91440" bIns="45720" rtlCol="0" anchor="t">
            <a:normAutofit fontScale="92500" lnSpcReduction="10000"/>
          </a:bodyPr>
          <a:lstStyle/>
          <a:p>
            <a:pPr>
              <a:lnSpc>
                <a:spcPct val="90000"/>
              </a:lnSpc>
              <a:spcAft>
                <a:spcPts val="600"/>
              </a:spcAft>
            </a:pPr>
            <a:endParaRPr lang="en-US"/>
          </a:p>
          <a:p>
            <a:pPr>
              <a:lnSpc>
                <a:spcPct val="90000"/>
              </a:lnSpc>
              <a:spcAft>
                <a:spcPts val="600"/>
              </a:spcAft>
            </a:pPr>
            <a:endParaRPr lang="en-US" sz="2200">
              <a:latin typeface="Abadi" panose="020B0604020104020204" pitchFamily="34" charset="0"/>
            </a:endParaRPr>
          </a:p>
          <a:p>
            <a:pPr>
              <a:lnSpc>
                <a:spcPct val="90000"/>
              </a:lnSpc>
              <a:spcAft>
                <a:spcPts val="600"/>
              </a:spcAft>
            </a:pPr>
            <a:r>
              <a:rPr lang="en-US" sz="2200">
                <a:latin typeface="Abadi" panose="020B0604020104020204" pitchFamily="34" charset="0"/>
              </a:rPr>
              <a:t>•Hotels and other enterprises in the hospitality industry are recommended to develop thorough sustainability strategies that incorporate financial, social, and environmental considerations into their activities (Vasanicova </a:t>
            </a:r>
            <a:r>
              <a:rPr lang="en-US" sz="2200" i="1">
                <a:latin typeface="Abadi" panose="020B0604020104020204" pitchFamily="34" charset="0"/>
              </a:rPr>
              <a:t>et al., </a:t>
            </a:r>
            <a:r>
              <a:rPr lang="en-US" sz="2200">
                <a:latin typeface="Abadi" panose="020B0604020104020204" pitchFamily="34" charset="0"/>
              </a:rPr>
              <a:t>2022).</a:t>
            </a:r>
          </a:p>
          <a:p>
            <a:pPr indent="-228600">
              <a:lnSpc>
                <a:spcPct val="90000"/>
              </a:lnSpc>
              <a:spcAft>
                <a:spcPts val="600"/>
              </a:spcAft>
              <a:buFont typeface="Arial" panose="020B0604020202020204" pitchFamily="34" charset="0"/>
              <a:buChar char="•"/>
            </a:pPr>
            <a:endParaRPr lang="en-US" sz="2200">
              <a:latin typeface="Abadi" panose="020B0604020104020204" pitchFamily="34" charset="0"/>
            </a:endParaRPr>
          </a:p>
          <a:p>
            <a:pPr indent="-228600">
              <a:lnSpc>
                <a:spcPct val="90000"/>
              </a:lnSpc>
              <a:spcAft>
                <a:spcPts val="600"/>
              </a:spcAft>
              <a:buFont typeface="Arial" panose="020B0604020202020204" pitchFamily="34" charset="0"/>
              <a:buChar char="•"/>
            </a:pPr>
            <a:endParaRPr lang="en-US" sz="2200">
              <a:latin typeface="Abadi" panose="020B0604020104020204" pitchFamily="34" charset="0"/>
            </a:endParaRPr>
          </a:p>
          <a:p>
            <a:pPr>
              <a:lnSpc>
                <a:spcPct val="90000"/>
              </a:lnSpc>
              <a:spcAft>
                <a:spcPts val="600"/>
              </a:spcAft>
            </a:pPr>
            <a:r>
              <a:rPr lang="en-US" sz="2200">
                <a:latin typeface="Abadi" panose="020B0604020104020204" pitchFamily="34" charset="0"/>
              </a:rPr>
              <a:t>•Investing in eco-friendly technology is crucial for enhancing the sustainability of an industry by capitalizing on technological advancements. </a:t>
            </a:r>
          </a:p>
          <a:p>
            <a:pPr indent="-228600">
              <a:lnSpc>
                <a:spcPct val="90000"/>
              </a:lnSpc>
              <a:spcAft>
                <a:spcPts val="600"/>
              </a:spcAft>
              <a:buFont typeface="Arial" panose="020B0604020202020204" pitchFamily="34" charset="0"/>
              <a:buChar char="•"/>
            </a:pPr>
            <a:endParaRPr lang="en-US" sz="2200">
              <a:latin typeface="Abadi" panose="020B0604020104020204" pitchFamily="34" charset="0"/>
            </a:endParaRPr>
          </a:p>
          <a:p>
            <a:pPr indent="-228600">
              <a:lnSpc>
                <a:spcPct val="90000"/>
              </a:lnSpc>
              <a:spcAft>
                <a:spcPts val="600"/>
              </a:spcAft>
              <a:buFont typeface="Arial" panose="020B0604020202020204" pitchFamily="34" charset="0"/>
              <a:buChar char="•"/>
            </a:pPr>
            <a:endParaRPr lang="en-US" sz="2200">
              <a:latin typeface="Abadi" panose="020B0604020104020204" pitchFamily="34" charset="0"/>
            </a:endParaRPr>
          </a:p>
          <a:p>
            <a:pPr>
              <a:lnSpc>
                <a:spcPct val="90000"/>
              </a:lnSpc>
              <a:spcAft>
                <a:spcPts val="600"/>
              </a:spcAft>
            </a:pPr>
            <a:r>
              <a:rPr lang="en-US" sz="2200">
                <a:latin typeface="Abadi" panose="020B0604020104020204" pitchFamily="34" charset="0"/>
              </a:rPr>
              <a:t>•To advance sustainability projects, it is imperative for diverse stakeholders, including local communities, non-governmental organizations, government agencies, and trade associations, to engage in joint efforts (Realino and Moko, 2021).</a:t>
            </a:r>
            <a:endParaRPr lang="en-US" sz="2200" dirty="0">
              <a:latin typeface="Abadi" panose="020B0604020104020204" pitchFamily="34" charset="0"/>
            </a:endParaRPr>
          </a:p>
        </p:txBody>
      </p:sp>
      <p:sp>
        <p:nvSpPr>
          <p:cNvPr id="8" name="TextBox 8"/>
          <p:cNvSpPr txBox="1"/>
          <p:nvPr/>
        </p:nvSpPr>
        <p:spPr>
          <a:xfrm>
            <a:off x="9139238" y="4373596"/>
            <a:ext cx="9525" cy="1377883"/>
          </a:xfrm>
          <a:prstGeom prst="rect">
            <a:avLst/>
          </a:prstGeom>
        </p:spPr>
        <p:txBody>
          <a:bodyPr lIns="0" tIns="0" rIns="0" bIns="0" rtlCol="0" anchor="t">
            <a:spAutoFit/>
          </a:bodyPr>
          <a:lstStyle/>
          <a:p>
            <a:pPr algn="ctr">
              <a:lnSpc>
                <a:spcPts val="11200"/>
              </a:lnSpc>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 y="0"/>
            <a:ext cx="18283424"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 y="0"/>
            <a:ext cx="18283424" cy="10287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0" name="Group 79">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76" y="0"/>
            <a:ext cx="9096353" cy="10287000"/>
            <a:chOff x="651279" y="598259"/>
            <a:chExt cx="10889442" cy="5680742"/>
          </a:xfrm>
        </p:grpSpPr>
        <p:sp>
          <p:nvSpPr>
            <p:cNvPr id="81"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3" name="Graphic 12" descr="Classroom">
            <a:extLst>
              <a:ext uri="{FF2B5EF4-FFF2-40B4-BE49-F238E27FC236}">
                <a16:creationId xmlns:a16="http://schemas.microsoft.com/office/drawing/2014/main" id="{ED37A1B6-FAD4-1BEA-4480-5394E24313F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87593" y="1528826"/>
            <a:ext cx="7213198" cy="7213198"/>
          </a:xfrm>
          <a:prstGeom prst="rect">
            <a:avLst/>
          </a:prstGeom>
        </p:spPr>
      </p:pic>
      <p:grpSp>
        <p:nvGrpSpPr>
          <p:cNvPr id="83" name="Group 8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6" y="0"/>
            <a:ext cx="18283434" cy="10287003"/>
            <a:chOff x="0" y="0"/>
            <a:chExt cx="12188952" cy="6858000"/>
          </a:xfrm>
        </p:grpSpPr>
        <p:sp>
          <p:nvSpPr>
            <p:cNvPr id="84" name="Freeform: Shape 8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9" name="Freeform: Shape 8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0" name="Freeform: Shape 8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8"/>
          <p:cNvSpPr txBox="1"/>
          <p:nvPr/>
        </p:nvSpPr>
        <p:spPr>
          <a:xfrm>
            <a:off x="9139238" y="4373596"/>
            <a:ext cx="9525" cy="1377883"/>
          </a:xfrm>
          <a:prstGeom prst="rect">
            <a:avLst/>
          </a:prstGeom>
        </p:spPr>
        <p:txBody>
          <a:bodyPr lIns="0" tIns="0" rIns="0" bIns="0" rtlCol="0" anchor="t">
            <a:spAutoFit/>
          </a:bodyPr>
          <a:lstStyle/>
          <a:p>
            <a:pPr algn="ctr">
              <a:lnSpc>
                <a:spcPts val="11200"/>
              </a:lnSpc>
            </a:pPr>
            <a:endParaRPr/>
          </a:p>
        </p:txBody>
      </p:sp>
      <p:graphicFrame>
        <p:nvGraphicFramePr>
          <p:cNvPr id="53" name="TextBox 9">
            <a:extLst>
              <a:ext uri="{FF2B5EF4-FFF2-40B4-BE49-F238E27FC236}">
                <a16:creationId xmlns:a16="http://schemas.microsoft.com/office/drawing/2014/main" id="{7C042131-8E0E-FA4B-F262-D5C9A5D136A3}"/>
              </a:ext>
            </a:extLst>
          </p:cNvPr>
          <p:cNvGraphicFramePr/>
          <p:nvPr>
            <p:extLst>
              <p:ext uri="{D42A27DB-BD31-4B8C-83A1-F6EECF244321}">
                <p14:modId xmlns:p14="http://schemas.microsoft.com/office/powerpoint/2010/main" val="2904840025"/>
              </p:ext>
            </p:extLst>
          </p:nvPr>
        </p:nvGraphicFramePr>
        <p:xfrm>
          <a:off x="889729" y="1812161"/>
          <a:ext cx="7611552" cy="69298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826" y="-1"/>
            <a:ext cx="7819901" cy="10324544"/>
            <a:chOff x="-19217" y="-1"/>
            <a:chExt cx="5213267" cy="6883030"/>
          </a:xfrm>
        </p:grpSpPr>
        <p:sp>
          <p:nvSpPr>
            <p:cNvPr id="44" name="Rectangle 43">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6" name="Rectangle 45">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TextBox 9"/>
          <p:cNvSpPr txBox="1"/>
          <p:nvPr/>
        </p:nvSpPr>
        <p:spPr>
          <a:xfrm>
            <a:off x="1133226" y="1257300"/>
            <a:ext cx="5553868" cy="7718608"/>
          </a:xfrm>
          <a:prstGeom prst="rect">
            <a:avLst/>
          </a:prstGeom>
        </p:spPr>
        <p:txBody>
          <a:bodyPr vert="horz" lIns="91440" tIns="45720" rIns="91440" bIns="45720" rtlCol="0">
            <a:normAutofit lnSpcReduction="10000"/>
          </a:bodyPr>
          <a:lstStyle/>
          <a:p>
            <a:pPr>
              <a:lnSpc>
                <a:spcPct val="90000"/>
              </a:lnSpc>
              <a:spcAft>
                <a:spcPts val="600"/>
              </a:spcAft>
            </a:pPr>
            <a:r>
              <a:rPr lang="en-US" sz="2200" dirty="0">
                <a:solidFill>
                  <a:srgbClr val="FFFFFF"/>
                </a:solidFill>
                <a:latin typeface="Abadi" panose="020B0604020104020204" pitchFamily="34" charset="0"/>
              </a:rPr>
              <a:t>•Openness in reporting and other types of transparency substantially assist in the responsibility for sustainability initiatives and the cultivation of trust among stakeholders. </a:t>
            </a:r>
          </a:p>
          <a:p>
            <a:pPr indent="-228600">
              <a:lnSpc>
                <a:spcPct val="90000"/>
              </a:lnSpc>
              <a:spcAft>
                <a:spcPts val="600"/>
              </a:spcAft>
              <a:buFont typeface="Arial" panose="020B0604020202020204" pitchFamily="34" charset="0"/>
              <a:buChar char="•"/>
            </a:pPr>
            <a:endParaRPr lang="en-US" sz="2200" dirty="0">
              <a:solidFill>
                <a:srgbClr val="FFFFFF"/>
              </a:solidFill>
              <a:latin typeface="Abadi" panose="020B0604020104020204" pitchFamily="34" charset="0"/>
            </a:endParaRPr>
          </a:p>
          <a:p>
            <a:pPr>
              <a:lnSpc>
                <a:spcPct val="90000"/>
              </a:lnSpc>
              <a:spcAft>
                <a:spcPts val="600"/>
              </a:spcAft>
            </a:pPr>
            <a:r>
              <a:rPr lang="en-US" sz="2200" dirty="0">
                <a:solidFill>
                  <a:srgbClr val="FFFFFF"/>
                </a:solidFill>
                <a:latin typeface="Abadi" panose="020B0604020104020204" pitchFamily="34" charset="0"/>
              </a:rPr>
              <a:t>•Hotels ought to convey their sustainability activities, advancements, and impacts through clear reporting procedures consistently (</a:t>
            </a:r>
            <a:r>
              <a:rPr lang="en-US" sz="2200" dirty="0" err="1">
                <a:solidFill>
                  <a:srgbClr val="FFFFFF"/>
                </a:solidFill>
                <a:latin typeface="Abadi" panose="020B0604020104020204" pitchFamily="34" charset="0"/>
              </a:rPr>
              <a:t>Gunduz</a:t>
            </a:r>
            <a:r>
              <a:rPr lang="en-US" sz="2200" dirty="0">
                <a:solidFill>
                  <a:srgbClr val="FFFFFF"/>
                </a:solidFill>
                <a:latin typeface="Abadi" panose="020B0604020104020204" pitchFamily="34" charset="0"/>
              </a:rPr>
              <a:t> </a:t>
            </a:r>
            <a:r>
              <a:rPr lang="en-US" sz="2200" dirty="0" err="1">
                <a:solidFill>
                  <a:srgbClr val="FFFFFF"/>
                </a:solidFill>
                <a:latin typeface="Abadi" panose="020B0604020104020204" pitchFamily="34" charset="0"/>
              </a:rPr>
              <a:t>Songur</a:t>
            </a:r>
            <a:r>
              <a:rPr lang="en-US" sz="2200" dirty="0">
                <a:solidFill>
                  <a:srgbClr val="FFFFFF"/>
                </a:solidFill>
                <a:latin typeface="Abadi" panose="020B0604020104020204" pitchFamily="34" charset="0"/>
              </a:rPr>
              <a:t>, </a:t>
            </a:r>
            <a:r>
              <a:rPr lang="en-US" sz="2200" dirty="0" err="1">
                <a:solidFill>
                  <a:srgbClr val="FFFFFF"/>
                </a:solidFill>
                <a:latin typeface="Abadi" panose="020B0604020104020204" pitchFamily="34" charset="0"/>
              </a:rPr>
              <a:t>Turktarhan</a:t>
            </a:r>
            <a:r>
              <a:rPr lang="en-US" sz="2200" dirty="0">
                <a:solidFill>
                  <a:srgbClr val="FFFFFF"/>
                </a:solidFill>
                <a:latin typeface="Abadi" panose="020B0604020104020204" pitchFamily="34" charset="0"/>
              </a:rPr>
              <a:t> and </a:t>
            </a:r>
            <a:r>
              <a:rPr lang="en-US" sz="2200" dirty="0" err="1">
                <a:solidFill>
                  <a:srgbClr val="FFFFFF"/>
                </a:solidFill>
                <a:latin typeface="Abadi" panose="020B0604020104020204" pitchFamily="34" charset="0"/>
              </a:rPr>
              <a:t>Cobanoglu</a:t>
            </a:r>
            <a:r>
              <a:rPr lang="en-US" sz="2200" dirty="0">
                <a:solidFill>
                  <a:srgbClr val="FFFFFF"/>
                </a:solidFill>
                <a:latin typeface="Abadi" panose="020B0604020104020204" pitchFamily="34" charset="0"/>
              </a:rPr>
              <a:t>, 2023).</a:t>
            </a:r>
          </a:p>
          <a:p>
            <a:pPr indent="-228600">
              <a:lnSpc>
                <a:spcPct val="90000"/>
              </a:lnSpc>
              <a:spcAft>
                <a:spcPts val="600"/>
              </a:spcAft>
              <a:buFont typeface="Arial" panose="020B0604020202020204" pitchFamily="34" charset="0"/>
              <a:buChar char="•"/>
            </a:pPr>
            <a:endParaRPr lang="en-US" sz="2200" dirty="0">
              <a:solidFill>
                <a:srgbClr val="FFFFFF"/>
              </a:solidFill>
              <a:latin typeface="Abadi" panose="020B0604020104020204" pitchFamily="34" charset="0"/>
            </a:endParaRPr>
          </a:p>
          <a:p>
            <a:pPr>
              <a:lnSpc>
                <a:spcPct val="90000"/>
              </a:lnSpc>
              <a:spcAft>
                <a:spcPts val="600"/>
              </a:spcAft>
            </a:pPr>
            <a:r>
              <a:rPr lang="en-US" sz="2200" dirty="0">
                <a:solidFill>
                  <a:srgbClr val="FFFFFF"/>
                </a:solidFill>
                <a:latin typeface="Abadi" panose="020B0604020104020204" pitchFamily="34" charset="0"/>
              </a:rPr>
              <a:t>•Hotels have the potential to exert significant influence on regulatory frameworks and promote sustainable policies by active engagement in global policy advocacy, thereby demonstrating leadership in the industry (Steiger </a:t>
            </a:r>
            <a:r>
              <a:rPr lang="en-US" sz="2200" i="1" dirty="0">
                <a:solidFill>
                  <a:srgbClr val="FFFFFF"/>
                </a:solidFill>
                <a:latin typeface="Abadi" panose="020B0604020104020204" pitchFamily="34" charset="0"/>
              </a:rPr>
              <a:t>et al., </a:t>
            </a:r>
            <a:r>
              <a:rPr lang="en-US" sz="2200" dirty="0">
                <a:solidFill>
                  <a:srgbClr val="FFFFFF"/>
                </a:solidFill>
                <a:latin typeface="Abadi" panose="020B0604020104020204" pitchFamily="34" charset="0"/>
              </a:rPr>
              <a:t>2022). </a:t>
            </a:r>
          </a:p>
          <a:p>
            <a:pPr indent="-228600">
              <a:lnSpc>
                <a:spcPct val="90000"/>
              </a:lnSpc>
              <a:spcAft>
                <a:spcPts val="600"/>
              </a:spcAft>
              <a:buFont typeface="Arial" panose="020B0604020202020204" pitchFamily="34" charset="0"/>
              <a:buChar char="•"/>
            </a:pPr>
            <a:endParaRPr lang="en-US" sz="2200" dirty="0">
              <a:solidFill>
                <a:srgbClr val="FFFFFF"/>
              </a:solidFill>
              <a:latin typeface="Abadi" panose="020B0604020104020204" pitchFamily="34" charset="0"/>
            </a:endParaRPr>
          </a:p>
          <a:p>
            <a:pPr>
              <a:lnSpc>
                <a:spcPct val="90000"/>
              </a:lnSpc>
              <a:spcAft>
                <a:spcPts val="600"/>
              </a:spcAft>
            </a:pPr>
            <a:r>
              <a:rPr lang="en-US" sz="2200" dirty="0">
                <a:solidFill>
                  <a:srgbClr val="FFFFFF"/>
                </a:solidFill>
                <a:latin typeface="Abadi" panose="020B0604020104020204" pitchFamily="34" charset="0"/>
              </a:rPr>
              <a:t>•Hotels can contribute to a more sustainable business environment by endorsing waste management regulations, sustainability certifications, and incentives that encourage the adoption of renewable energy sources. </a:t>
            </a:r>
          </a:p>
          <a:p>
            <a:pPr indent="-228600">
              <a:lnSpc>
                <a:spcPct val="90000"/>
              </a:lnSpc>
              <a:spcAft>
                <a:spcPts val="600"/>
              </a:spcAft>
              <a:buFont typeface="Arial" panose="020B0604020202020204" pitchFamily="34" charset="0"/>
              <a:buChar char="•"/>
            </a:pPr>
            <a:endParaRPr lang="en-US" sz="1700" dirty="0">
              <a:solidFill>
                <a:srgbClr val="FFFFFF"/>
              </a:solidFill>
            </a:endParaRPr>
          </a:p>
        </p:txBody>
      </p:sp>
      <p:pic>
        <p:nvPicPr>
          <p:cNvPr id="10" name="Picture 2" descr="Sustainability: How is the Hotel Industry adopting it? | by ProMiller Hotel  Management Company | Medium">
            <a:extLst>
              <a:ext uri="{FF2B5EF4-FFF2-40B4-BE49-F238E27FC236}">
                <a16:creationId xmlns:a16="http://schemas.microsoft.com/office/drawing/2014/main" id="{1CD0756F-00ED-6B81-F512-775002E58F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60" r="449" b="1"/>
          <a:stretch/>
        </p:blipFill>
        <p:spPr bwMode="auto">
          <a:xfrm>
            <a:off x="7778620" y="114300"/>
            <a:ext cx="10509380" cy="1017270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8" name="TextBox 8"/>
          <p:cNvSpPr txBox="1"/>
          <p:nvPr/>
        </p:nvSpPr>
        <p:spPr>
          <a:xfrm>
            <a:off x="9139238" y="4373596"/>
            <a:ext cx="9525" cy="1377883"/>
          </a:xfrm>
          <a:prstGeom prst="rect">
            <a:avLst/>
          </a:prstGeom>
        </p:spPr>
        <p:txBody>
          <a:bodyPr lIns="0" tIns="0" rIns="0" bIns="0" rtlCol="0" anchor="t">
            <a:spAutoFit/>
          </a:bodyPr>
          <a:lstStyle/>
          <a:p>
            <a:pPr algn="ctr">
              <a:lnSpc>
                <a:spcPts val="11200"/>
              </a:lnSpc>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Plant growing in a concrete crack">
            <a:extLst>
              <a:ext uri="{FF2B5EF4-FFF2-40B4-BE49-F238E27FC236}">
                <a16:creationId xmlns:a16="http://schemas.microsoft.com/office/drawing/2014/main" id="{EECD7169-79D0-916F-F5EC-D4F6AAA65C86}"/>
              </a:ext>
            </a:extLst>
          </p:cNvPr>
          <p:cNvPicPr>
            <a:picLocks noChangeAspect="1"/>
          </p:cNvPicPr>
          <p:nvPr/>
        </p:nvPicPr>
        <p:blipFill rotWithShape="1">
          <a:blip r:embed="rId3"/>
          <a:srcRect r="5884"/>
          <a:stretch/>
        </p:blipFill>
        <p:spPr>
          <a:xfrm>
            <a:off x="3783534" y="10"/>
            <a:ext cx="14504463" cy="10286990"/>
          </a:xfrm>
          <a:prstGeom prst="rect">
            <a:avLst/>
          </a:prstGeom>
        </p:spPr>
      </p:pic>
      <p:sp>
        <p:nvSpPr>
          <p:cNvPr id="38" name="Rectangle 3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85394"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9"/>
          <p:cNvSpPr txBox="1"/>
          <p:nvPr/>
        </p:nvSpPr>
        <p:spPr>
          <a:xfrm>
            <a:off x="152400" y="175436"/>
            <a:ext cx="5733283" cy="5614143"/>
          </a:xfrm>
          <a:prstGeom prst="rect">
            <a:avLst/>
          </a:prstGeom>
        </p:spPr>
        <p:txBody>
          <a:bodyPr vert="horz" lIns="91440" tIns="45720" rIns="91440" bIns="45720" rtlCol="0">
            <a:normAutofit/>
          </a:bodyPr>
          <a:lstStyle/>
          <a:p>
            <a:pPr>
              <a:lnSpc>
                <a:spcPct val="90000"/>
              </a:lnSpc>
              <a:spcAft>
                <a:spcPts val="600"/>
              </a:spcAft>
            </a:pPr>
            <a:r>
              <a:rPr lang="en-US" sz="2300" dirty="0">
                <a:latin typeface="Arial" panose="020B0604020202020204" pitchFamily="34" charset="0"/>
                <a:cs typeface="Arial" panose="020B0604020202020204" pitchFamily="34" charset="0"/>
              </a:rPr>
              <a:t>•In conclusion, the future of sustainability in the hotel and hospitality sectors relies on proactive management practices and policies that give priority to social responsibility, environmental stewardship, and economic competitiveness. </a:t>
            </a:r>
          </a:p>
          <a:p>
            <a:pPr indent="-228600">
              <a:lnSpc>
                <a:spcPct val="90000"/>
              </a:lnSpc>
              <a:spcAft>
                <a:spcPts val="600"/>
              </a:spcAft>
              <a:buFont typeface="Arial" panose="020B0604020202020204" pitchFamily="34" charset="0"/>
              <a:buChar char="•"/>
            </a:pPr>
            <a:endParaRPr lang="en-US" sz="2300" dirty="0">
              <a:latin typeface="Arial" panose="020B0604020202020204" pitchFamily="34" charset="0"/>
              <a:cs typeface="Arial" panose="020B0604020202020204" pitchFamily="34" charset="0"/>
            </a:endParaRPr>
          </a:p>
          <a:p>
            <a:pPr>
              <a:lnSpc>
                <a:spcPct val="90000"/>
              </a:lnSpc>
              <a:spcAft>
                <a:spcPts val="600"/>
              </a:spcAft>
            </a:pPr>
            <a:r>
              <a:rPr lang="en-US" sz="2300" dirty="0">
                <a:latin typeface="Arial" panose="020B0604020202020204" pitchFamily="34" charset="0"/>
                <a:cs typeface="Arial" panose="020B0604020202020204" pitchFamily="34" charset="0"/>
              </a:rPr>
              <a:t>•Hotels may assume a leading role in sustainable tourism and contribute to a more responsible and resilient business by investing in green technologies, promoting collaboration, pushing for supporting regulations, and implementing integrated sustainability plans.</a:t>
            </a:r>
          </a:p>
          <a:p>
            <a:pPr indent="-228600">
              <a:lnSpc>
                <a:spcPct val="90000"/>
              </a:lnSpc>
              <a:spcAft>
                <a:spcPts val="600"/>
              </a:spcAft>
              <a:buFont typeface="Arial" panose="020B0604020202020204" pitchFamily="34" charset="0"/>
              <a:buChar char="•"/>
            </a:pPr>
            <a:endParaRPr lang="en-US" sz="2300" dirty="0"/>
          </a:p>
        </p:txBody>
      </p:sp>
      <p:sp>
        <p:nvSpPr>
          <p:cNvPr id="8" name="TextBox 8"/>
          <p:cNvSpPr txBox="1"/>
          <p:nvPr/>
        </p:nvSpPr>
        <p:spPr>
          <a:xfrm>
            <a:off x="9139238" y="4373596"/>
            <a:ext cx="9525" cy="1377883"/>
          </a:xfrm>
          <a:prstGeom prst="rect">
            <a:avLst/>
          </a:prstGeom>
        </p:spPr>
        <p:txBody>
          <a:bodyPr lIns="0" tIns="0" rIns="0" bIns="0" rtlCol="0" anchor="t">
            <a:spAutoFit/>
          </a:bodyPr>
          <a:lstStyle/>
          <a:p>
            <a:pPr algn="ctr">
              <a:lnSpc>
                <a:spcPts val="11200"/>
              </a:lnSpc>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00000"/>
              </a:srgbClr>
            </a:gs>
            <a:gs pos="100000">
              <a:srgbClr val="FF914D">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3754804" y="1028700"/>
            <a:ext cx="10560486" cy="7392340"/>
          </a:xfrm>
          <a:custGeom>
            <a:avLst/>
            <a:gdLst/>
            <a:ahLst/>
            <a:cxnLst/>
            <a:rect l="l" t="t" r="r" b="b"/>
            <a:pathLst>
              <a:path w="10560486" h="7392340">
                <a:moveTo>
                  <a:pt x="0" y="0"/>
                </a:moveTo>
                <a:lnTo>
                  <a:pt x="10560486" y="0"/>
                </a:lnTo>
                <a:lnTo>
                  <a:pt x="10560486" y="7392340"/>
                </a:lnTo>
                <a:lnTo>
                  <a:pt x="0" y="7392340"/>
                </a:lnTo>
                <a:lnTo>
                  <a:pt x="0" y="0"/>
                </a:lnTo>
                <a:close/>
              </a:path>
            </a:pathLst>
          </a:custGeom>
          <a:blipFill>
            <a:blip r:embed="rId3"/>
            <a:stretch>
              <a:fillRect/>
            </a:stretch>
          </a:blipFill>
        </p:spPr>
        <p:txBody>
          <a:bodyPr/>
          <a:lstStyle/>
          <a:p>
            <a:endParaRPr lang="en-IN"/>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932</TotalTime>
  <Words>1033</Words>
  <Application>Microsoft Office PowerPoint</Application>
  <PresentationFormat>Custom</PresentationFormat>
  <Paragraphs>86</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Abadi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 Student Name- id-</dc:title>
  <dc:creator>Ritaban Bhattacharjee</dc:creator>
  <cp:lastModifiedBy>Iulia Danila (2108673)</cp:lastModifiedBy>
  <cp:revision>19</cp:revision>
  <dcterms:created xsi:type="dcterms:W3CDTF">2006-08-16T00:00:00Z</dcterms:created>
  <dcterms:modified xsi:type="dcterms:W3CDTF">2024-05-27T09:12:36Z</dcterms:modified>
  <dc:identifier>DAGEd-MiHNU</dc:identifier>
</cp:coreProperties>
</file>