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 id="2147483743" r:id="rId2"/>
    <p:sldMasterId id="2147483724" r:id="rId3"/>
    <p:sldMasterId id="2147483667" r:id="rId4"/>
  </p:sldMasterIdLst>
  <p:notesMasterIdLst>
    <p:notesMasterId r:id="rId25"/>
  </p:notesMasterIdLst>
  <p:sldIdLst>
    <p:sldId id="256" r:id="rId5"/>
    <p:sldId id="262" r:id="rId6"/>
    <p:sldId id="268" r:id="rId7"/>
    <p:sldId id="264" r:id="rId8"/>
    <p:sldId id="270" r:id="rId9"/>
    <p:sldId id="271" r:id="rId10"/>
    <p:sldId id="272" r:id="rId11"/>
    <p:sldId id="274" r:id="rId12"/>
    <p:sldId id="275" r:id="rId13"/>
    <p:sldId id="276" r:id="rId14"/>
    <p:sldId id="277" r:id="rId15"/>
    <p:sldId id="279" r:id="rId16"/>
    <p:sldId id="280" r:id="rId17"/>
    <p:sldId id="281" r:id="rId18"/>
    <p:sldId id="282" r:id="rId19"/>
    <p:sldId id="283" r:id="rId20"/>
    <p:sldId id="278" r:id="rId21"/>
    <p:sldId id="273" r:id="rId22"/>
    <p:sldId id="263"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D701F2-7883-4A90-9486-E778CC38122B}"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BF85DFB4-1633-45E9-A89D-EECB5E243239}">
      <dgm:prSet/>
      <dgm:spPr/>
      <dgm:t>
        <a:bodyPr/>
        <a:lstStyle/>
        <a:p>
          <a:r>
            <a:rPr lang="en-US" dirty="0"/>
            <a:t>Securing digital equipment : providing digital equipment, and software for primary care to enable NHS staff for working from home and  communication (BMA, 2022). </a:t>
          </a:r>
        </a:p>
      </dgm:t>
    </dgm:pt>
    <dgm:pt modelId="{9585BF81-3141-4220-AE7D-A2A040D32D11}" type="parTrans" cxnId="{CFE39C7A-44AE-466E-99F1-AE69FFB34251}">
      <dgm:prSet/>
      <dgm:spPr/>
      <dgm:t>
        <a:bodyPr/>
        <a:lstStyle/>
        <a:p>
          <a:endParaRPr lang="en-US"/>
        </a:p>
      </dgm:t>
    </dgm:pt>
    <dgm:pt modelId="{8BD53867-79C8-478D-BE57-E65DE4050B85}" type="sibTrans" cxnId="{CFE39C7A-44AE-466E-99F1-AE69FFB34251}">
      <dgm:prSet/>
      <dgm:spPr/>
      <dgm:t>
        <a:bodyPr/>
        <a:lstStyle/>
        <a:p>
          <a:endParaRPr lang="en-US"/>
        </a:p>
      </dgm:t>
    </dgm:pt>
    <dgm:pt modelId="{3991ABD9-5C6F-4D38-B350-A91627D41BC3}">
      <dgm:prSet/>
      <dgm:spPr/>
      <dgm:t>
        <a:bodyPr/>
        <a:lstStyle/>
        <a:p>
          <a:r>
            <a:rPr lang="en-US"/>
            <a:t>Overall the improvements of these technologies did enabled NHS to work more efficiently and take more action .  They had to handle more cases as usual , and with the help of the technology they manage to organize , and work to achieve the best effect. </a:t>
          </a:r>
        </a:p>
      </dgm:t>
    </dgm:pt>
    <dgm:pt modelId="{CCD75C27-E6DC-4253-A58C-63F07C8372CC}" type="parTrans" cxnId="{39DAB1B5-4C47-4A0F-90CC-713F051CC63E}">
      <dgm:prSet/>
      <dgm:spPr/>
      <dgm:t>
        <a:bodyPr/>
        <a:lstStyle/>
        <a:p>
          <a:endParaRPr lang="en-US"/>
        </a:p>
      </dgm:t>
    </dgm:pt>
    <dgm:pt modelId="{62C8D372-090B-4990-A02C-257712DBE45B}" type="sibTrans" cxnId="{39DAB1B5-4C47-4A0F-90CC-713F051CC63E}">
      <dgm:prSet/>
      <dgm:spPr/>
      <dgm:t>
        <a:bodyPr/>
        <a:lstStyle/>
        <a:p>
          <a:endParaRPr lang="en-US"/>
        </a:p>
      </dgm:t>
    </dgm:pt>
    <dgm:pt modelId="{F7822BCB-B238-466E-8F11-C4EFB73632C2}" type="pres">
      <dgm:prSet presAssocID="{D9D701F2-7883-4A90-9486-E778CC38122B}" presName="hierChild1" presStyleCnt="0">
        <dgm:presLayoutVars>
          <dgm:chPref val="1"/>
          <dgm:dir/>
          <dgm:animOne val="branch"/>
          <dgm:animLvl val="lvl"/>
          <dgm:resizeHandles/>
        </dgm:presLayoutVars>
      </dgm:prSet>
      <dgm:spPr/>
    </dgm:pt>
    <dgm:pt modelId="{2FE069CA-E3F4-4A89-B589-B40C65616C11}" type="pres">
      <dgm:prSet presAssocID="{BF85DFB4-1633-45E9-A89D-EECB5E243239}" presName="hierRoot1" presStyleCnt="0"/>
      <dgm:spPr/>
    </dgm:pt>
    <dgm:pt modelId="{3A34630D-443B-46E4-AE89-DCD991C2DD37}" type="pres">
      <dgm:prSet presAssocID="{BF85DFB4-1633-45E9-A89D-EECB5E243239}" presName="composite" presStyleCnt="0"/>
      <dgm:spPr/>
    </dgm:pt>
    <dgm:pt modelId="{F339ADE4-9E40-4FAF-9444-4D39BE9A5F5B}" type="pres">
      <dgm:prSet presAssocID="{BF85DFB4-1633-45E9-A89D-EECB5E243239}" presName="background" presStyleLbl="node0" presStyleIdx="0" presStyleCnt="2"/>
      <dgm:spPr/>
    </dgm:pt>
    <dgm:pt modelId="{9B6B66D2-A9E4-4873-9A3E-FF949BB25596}" type="pres">
      <dgm:prSet presAssocID="{BF85DFB4-1633-45E9-A89D-EECB5E243239}" presName="text" presStyleLbl="fgAcc0" presStyleIdx="0" presStyleCnt="2">
        <dgm:presLayoutVars>
          <dgm:chPref val="3"/>
        </dgm:presLayoutVars>
      </dgm:prSet>
      <dgm:spPr/>
    </dgm:pt>
    <dgm:pt modelId="{0179D68A-7675-4299-98F8-64AF8A7A2A16}" type="pres">
      <dgm:prSet presAssocID="{BF85DFB4-1633-45E9-A89D-EECB5E243239}" presName="hierChild2" presStyleCnt="0"/>
      <dgm:spPr/>
    </dgm:pt>
    <dgm:pt modelId="{8D20585C-25BD-4528-B9AC-090C4DD05D0E}" type="pres">
      <dgm:prSet presAssocID="{3991ABD9-5C6F-4D38-B350-A91627D41BC3}" presName="hierRoot1" presStyleCnt="0"/>
      <dgm:spPr/>
    </dgm:pt>
    <dgm:pt modelId="{69718BB3-3437-444B-8D6C-43C78159625B}" type="pres">
      <dgm:prSet presAssocID="{3991ABD9-5C6F-4D38-B350-A91627D41BC3}" presName="composite" presStyleCnt="0"/>
      <dgm:spPr/>
    </dgm:pt>
    <dgm:pt modelId="{7CBA7F73-8721-40D6-9418-8A3A9E30325E}" type="pres">
      <dgm:prSet presAssocID="{3991ABD9-5C6F-4D38-B350-A91627D41BC3}" presName="background" presStyleLbl="node0" presStyleIdx="1" presStyleCnt="2"/>
      <dgm:spPr/>
    </dgm:pt>
    <dgm:pt modelId="{607A5EB0-EB7A-488F-BA42-6A0A06E0A4C3}" type="pres">
      <dgm:prSet presAssocID="{3991ABD9-5C6F-4D38-B350-A91627D41BC3}" presName="text" presStyleLbl="fgAcc0" presStyleIdx="1" presStyleCnt="2" custLinFactNeighborX="2807" custLinFactNeighborY="-57162">
        <dgm:presLayoutVars>
          <dgm:chPref val="3"/>
        </dgm:presLayoutVars>
      </dgm:prSet>
      <dgm:spPr/>
    </dgm:pt>
    <dgm:pt modelId="{EE9F02FF-0672-4A48-AE06-2201131921ED}" type="pres">
      <dgm:prSet presAssocID="{3991ABD9-5C6F-4D38-B350-A91627D41BC3}" presName="hierChild2" presStyleCnt="0"/>
      <dgm:spPr/>
    </dgm:pt>
  </dgm:ptLst>
  <dgm:cxnLst>
    <dgm:cxn modelId="{7AE1302D-9DCE-4719-A9C9-1B1F851ADE70}" type="presOf" srcId="{D9D701F2-7883-4A90-9486-E778CC38122B}" destId="{F7822BCB-B238-466E-8F11-C4EFB73632C2}" srcOrd="0" destOrd="0" presId="urn:microsoft.com/office/officeart/2005/8/layout/hierarchy1"/>
    <dgm:cxn modelId="{880C0A37-4585-4B0D-8A26-52E6FC98738B}" type="presOf" srcId="{BF85DFB4-1633-45E9-A89D-EECB5E243239}" destId="{9B6B66D2-A9E4-4873-9A3E-FF949BB25596}" srcOrd="0" destOrd="0" presId="urn:microsoft.com/office/officeart/2005/8/layout/hierarchy1"/>
    <dgm:cxn modelId="{CFE39C7A-44AE-466E-99F1-AE69FFB34251}" srcId="{D9D701F2-7883-4A90-9486-E778CC38122B}" destId="{BF85DFB4-1633-45E9-A89D-EECB5E243239}" srcOrd="0" destOrd="0" parTransId="{9585BF81-3141-4220-AE7D-A2A040D32D11}" sibTransId="{8BD53867-79C8-478D-BE57-E65DE4050B85}"/>
    <dgm:cxn modelId="{C0AF099E-FB94-438A-ACF6-5C7E15E189F9}" type="presOf" srcId="{3991ABD9-5C6F-4D38-B350-A91627D41BC3}" destId="{607A5EB0-EB7A-488F-BA42-6A0A06E0A4C3}" srcOrd="0" destOrd="0" presId="urn:microsoft.com/office/officeart/2005/8/layout/hierarchy1"/>
    <dgm:cxn modelId="{39DAB1B5-4C47-4A0F-90CC-713F051CC63E}" srcId="{D9D701F2-7883-4A90-9486-E778CC38122B}" destId="{3991ABD9-5C6F-4D38-B350-A91627D41BC3}" srcOrd="1" destOrd="0" parTransId="{CCD75C27-E6DC-4253-A58C-63F07C8372CC}" sibTransId="{62C8D372-090B-4990-A02C-257712DBE45B}"/>
    <dgm:cxn modelId="{A8FD264D-1B3E-458D-B000-59A8C3FACA4B}" type="presParOf" srcId="{F7822BCB-B238-466E-8F11-C4EFB73632C2}" destId="{2FE069CA-E3F4-4A89-B589-B40C65616C11}" srcOrd="0" destOrd="0" presId="urn:microsoft.com/office/officeart/2005/8/layout/hierarchy1"/>
    <dgm:cxn modelId="{50179429-C11F-431E-8F77-81C68267CC9E}" type="presParOf" srcId="{2FE069CA-E3F4-4A89-B589-B40C65616C11}" destId="{3A34630D-443B-46E4-AE89-DCD991C2DD37}" srcOrd="0" destOrd="0" presId="urn:microsoft.com/office/officeart/2005/8/layout/hierarchy1"/>
    <dgm:cxn modelId="{ACC7B56D-D6C1-4324-A282-EC6F57239E83}" type="presParOf" srcId="{3A34630D-443B-46E4-AE89-DCD991C2DD37}" destId="{F339ADE4-9E40-4FAF-9444-4D39BE9A5F5B}" srcOrd="0" destOrd="0" presId="urn:microsoft.com/office/officeart/2005/8/layout/hierarchy1"/>
    <dgm:cxn modelId="{D0F91C0B-BE12-43BD-B563-CCDEC9B98C2A}" type="presParOf" srcId="{3A34630D-443B-46E4-AE89-DCD991C2DD37}" destId="{9B6B66D2-A9E4-4873-9A3E-FF949BB25596}" srcOrd="1" destOrd="0" presId="urn:microsoft.com/office/officeart/2005/8/layout/hierarchy1"/>
    <dgm:cxn modelId="{D400B041-569D-4170-ADEE-E4F565C22C33}" type="presParOf" srcId="{2FE069CA-E3F4-4A89-B589-B40C65616C11}" destId="{0179D68A-7675-4299-98F8-64AF8A7A2A16}" srcOrd="1" destOrd="0" presId="urn:microsoft.com/office/officeart/2005/8/layout/hierarchy1"/>
    <dgm:cxn modelId="{48541A74-E644-4947-A02C-E10D821A42A8}" type="presParOf" srcId="{F7822BCB-B238-466E-8F11-C4EFB73632C2}" destId="{8D20585C-25BD-4528-B9AC-090C4DD05D0E}" srcOrd="1" destOrd="0" presId="urn:microsoft.com/office/officeart/2005/8/layout/hierarchy1"/>
    <dgm:cxn modelId="{52DB9326-FEE6-4D56-B03E-136520393871}" type="presParOf" srcId="{8D20585C-25BD-4528-B9AC-090C4DD05D0E}" destId="{69718BB3-3437-444B-8D6C-43C78159625B}" srcOrd="0" destOrd="0" presId="urn:microsoft.com/office/officeart/2005/8/layout/hierarchy1"/>
    <dgm:cxn modelId="{7D916907-BD68-46B4-94B3-A26B9F0BFA65}" type="presParOf" srcId="{69718BB3-3437-444B-8D6C-43C78159625B}" destId="{7CBA7F73-8721-40D6-9418-8A3A9E30325E}" srcOrd="0" destOrd="0" presId="urn:microsoft.com/office/officeart/2005/8/layout/hierarchy1"/>
    <dgm:cxn modelId="{DA6563B7-77B0-4B35-A725-7F5EBAAC4875}" type="presParOf" srcId="{69718BB3-3437-444B-8D6C-43C78159625B}" destId="{607A5EB0-EB7A-488F-BA42-6A0A06E0A4C3}" srcOrd="1" destOrd="0" presId="urn:microsoft.com/office/officeart/2005/8/layout/hierarchy1"/>
    <dgm:cxn modelId="{5DF6EFAA-6275-4478-B7E1-EAFF8B2759C7}" type="presParOf" srcId="{8D20585C-25BD-4528-B9AC-090C4DD05D0E}" destId="{EE9F02FF-0672-4A48-AE06-2201131921E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0F10F3-D2C3-6C45-96AF-250636C46005}" type="doc">
      <dgm:prSet loTypeId="urn:microsoft.com/office/officeart/2005/8/layout/vProcess5" loCatId="list" qsTypeId="urn:microsoft.com/office/officeart/2005/8/quickstyle/3d3" qsCatId="3D" csTypeId="urn:microsoft.com/office/officeart/2005/8/colors/accent1_2" csCatId="accent1" phldr="1"/>
      <dgm:spPr/>
      <dgm:t>
        <a:bodyPr/>
        <a:lstStyle/>
        <a:p>
          <a:endParaRPr lang="en-US"/>
        </a:p>
      </dgm:t>
    </dgm:pt>
    <dgm:pt modelId="{44B12A7C-969B-8044-8F11-E88740D694B3}">
      <dgm:prSet phldrT="[Text]" custT="1"/>
      <dgm:spPr/>
      <dgm:t>
        <a:bodyPr/>
        <a:lstStyle/>
        <a:p>
          <a:r>
            <a:rPr lang="en-US" sz="1800" dirty="0"/>
            <a:t>Cyber security ( Cyber security programme, works to make sure that safeguards are actively in place to protect NHS assets and services.</a:t>
          </a:r>
        </a:p>
      </dgm:t>
    </dgm:pt>
    <dgm:pt modelId="{7719FEDB-D201-2D4C-BB6A-6A6A83749673}" type="sibTrans" cxnId="{6F38A53F-0971-C344-B385-9DBA278C4A95}">
      <dgm:prSet/>
      <dgm:spPr/>
      <dgm:t>
        <a:bodyPr/>
        <a:lstStyle/>
        <a:p>
          <a:endParaRPr lang="en-US"/>
        </a:p>
      </dgm:t>
    </dgm:pt>
    <dgm:pt modelId="{DF1C5AAD-BD35-0446-AC20-DC247E2F7B80}" type="parTrans" cxnId="{6F38A53F-0971-C344-B385-9DBA278C4A95}">
      <dgm:prSet/>
      <dgm:spPr/>
      <dgm:t>
        <a:bodyPr/>
        <a:lstStyle/>
        <a:p>
          <a:endParaRPr lang="en-US"/>
        </a:p>
      </dgm:t>
    </dgm:pt>
    <dgm:pt modelId="{4EFBA89C-0D6C-2146-AFC6-3F22A3CDB458}">
      <dgm:prSet phldrT="[Text]" custT="1"/>
      <dgm:spPr/>
      <dgm:t>
        <a:bodyPr/>
        <a:lstStyle/>
        <a:p>
          <a:r>
            <a:rPr lang="en-US" sz="1800" dirty="0"/>
            <a:t>Utilizing mobile apps and websites that make simple to obtain care and guidance wherever you are, also networker computer systems who provides test results, medical record , etc. </a:t>
          </a:r>
        </a:p>
      </dgm:t>
    </dgm:pt>
    <dgm:pt modelId="{192F01CF-F679-4B42-BECE-C28C0CD58320}" type="sibTrans" cxnId="{9390DAFE-273F-EC45-9D84-AB76FFEAF1F7}">
      <dgm:prSet/>
      <dgm:spPr/>
      <dgm:t>
        <a:bodyPr/>
        <a:lstStyle/>
        <a:p>
          <a:endParaRPr lang="en-US"/>
        </a:p>
      </dgm:t>
    </dgm:pt>
    <dgm:pt modelId="{4A1D03ED-9FE7-A848-9C53-5C107839D1FA}" type="parTrans" cxnId="{9390DAFE-273F-EC45-9D84-AB76FFEAF1F7}">
      <dgm:prSet/>
      <dgm:spPr/>
      <dgm:t>
        <a:bodyPr/>
        <a:lstStyle/>
        <a:p>
          <a:endParaRPr lang="en-US"/>
        </a:p>
      </dgm:t>
    </dgm:pt>
    <dgm:pt modelId="{17DF6BDD-6B84-754F-A351-3E8D0FB7474C}">
      <dgm:prSet phldrT="[Text]" custT="1"/>
      <dgm:spPr/>
      <dgm:t>
        <a:bodyPr/>
        <a:lstStyle/>
        <a:p>
          <a:r>
            <a:rPr lang="en-US" sz="1800" dirty="0"/>
            <a:t>We are utilizing technology to improve communication between health and care professionals and to give patients rapid, convenient access to the services they require. </a:t>
          </a:r>
        </a:p>
      </dgm:t>
    </dgm:pt>
    <dgm:pt modelId="{A1B599BF-F29A-AC48-87DF-64F73B262379}" type="sibTrans" cxnId="{CEE5AE7C-2F46-E748-A1D5-D45F728E6E99}">
      <dgm:prSet/>
      <dgm:spPr/>
      <dgm:t>
        <a:bodyPr/>
        <a:lstStyle/>
        <a:p>
          <a:endParaRPr lang="en-US"/>
        </a:p>
      </dgm:t>
    </dgm:pt>
    <dgm:pt modelId="{2C772368-1852-B242-B8AA-469B6FF40A63}" type="parTrans" cxnId="{CEE5AE7C-2F46-E748-A1D5-D45F728E6E99}">
      <dgm:prSet/>
      <dgm:spPr/>
      <dgm:t>
        <a:bodyPr/>
        <a:lstStyle/>
        <a:p>
          <a:endParaRPr lang="en-US"/>
        </a:p>
      </dgm:t>
    </dgm:pt>
    <dgm:pt modelId="{6296907C-D107-3A44-A9E4-A921596827A6}" type="pres">
      <dgm:prSet presAssocID="{460F10F3-D2C3-6C45-96AF-250636C46005}" presName="outerComposite" presStyleCnt="0">
        <dgm:presLayoutVars>
          <dgm:chMax val="5"/>
          <dgm:dir/>
          <dgm:resizeHandles val="exact"/>
        </dgm:presLayoutVars>
      </dgm:prSet>
      <dgm:spPr/>
    </dgm:pt>
    <dgm:pt modelId="{9D92D007-4862-5F48-B549-4D3702373AEE}" type="pres">
      <dgm:prSet presAssocID="{460F10F3-D2C3-6C45-96AF-250636C46005}" presName="dummyMaxCanvas" presStyleCnt="0">
        <dgm:presLayoutVars/>
      </dgm:prSet>
      <dgm:spPr/>
    </dgm:pt>
    <dgm:pt modelId="{1A92CA6F-C633-E64A-805B-C32495EEBBB9}" type="pres">
      <dgm:prSet presAssocID="{460F10F3-D2C3-6C45-96AF-250636C46005}" presName="ThreeNodes_1" presStyleLbl="node1" presStyleIdx="0" presStyleCnt="3" custLinFactNeighborX="272" custLinFactNeighborY="3921">
        <dgm:presLayoutVars>
          <dgm:bulletEnabled val="1"/>
        </dgm:presLayoutVars>
      </dgm:prSet>
      <dgm:spPr/>
    </dgm:pt>
    <dgm:pt modelId="{1B023049-1466-6347-AEB2-C9150AB7C9F0}" type="pres">
      <dgm:prSet presAssocID="{460F10F3-D2C3-6C45-96AF-250636C46005}" presName="ThreeNodes_2" presStyleLbl="node1" presStyleIdx="1" presStyleCnt="3">
        <dgm:presLayoutVars>
          <dgm:bulletEnabled val="1"/>
        </dgm:presLayoutVars>
      </dgm:prSet>
      <dgm:spPr/>
    </dgm:pt>
    <dgm:pt modelId="{CD6D4A5D-21BA-604B-B140-73607E70C86C}" type="pres">
      <dgm:prSet presAssocID="{460F10F3-D2C3-6C45-96AF-250636C46005}" presName="ThreeNodes_3" presStyleLbl="node1" presStyleIdx="2" presStyleCnt="3" custLinFactNeighborX="-606" custLinFactNeighborY="-3913">
        <dgm:presLayoutVars>
          <dgm:bulletEnabled val="1"/>
        </dgm:presLayoutVars>
      </dgm:prSet>
      <dgm:spPr/>
    </dgm:pt>
    <dgm:pt modelId="{8A8FE3BC-3CA9-1645-A859-ECBAC4503E46}" type="pres">
      <dgm:prSet presAssocID="{460F10F3-D2C3-6C45-96AF-250636C46005}" presName="ThreeConn_1-2" presStyleLbl="fgAccFollowNode1" presStyleIdx="0" presStyleCnt="2">
        <dgm:presLayoutVars>
          <dgm:bulletEnabled val="1"/>
        </dgm:presLayoutVars>
      </dgm:prSet>
      <dgm:spPr/>
    </dgm:pt>
    <dgm:pt modelId="{C66580A0-CCBB-F643-8E76-4AA3CAE555CB}" type="pres">
      <dgm:prSet presAssocID="{460F10F3-D2C3-6C45-96AF-250636C46005}" presName="ThreeConn_2-3" presStyleLbl="fgAccFollowNode1" presStyleIdx="1" presStyleCnt="2">
        <dgm:presLayoutVars>
          <dgm:bulletEnabled val="1"/>
        </dgm:presLayoutVars>
      </dgm:prSet>
      <dgm:spPr/>
    </dgm:pt>
    <dgm:pt modelId="{D2480AE1-BE3B-8747-9FEB-C2E8FDA006E3}" type="pres">
      <dgm:prSet presAssocID="{460F10F3-D2C3-6C45-96AF-250636C46005}" presName="ThreeNodes_1_text" presStyleLbl="node1" presStyleIdx="2" presStyleCnt="3">
        <dgm:presLayoutVars>
          <dgm:bulletEnabled val="1"/>
        </dgm:presLayoutVars>
      </dgm:prSet>
      <dgm:spPr/>
    </dgm:pt>
    <dgm:pt modelId="{1A16D9EE-CD64-8F4D-876A-99B5C8DEDC23}" type="pres">
      <dgm:prSet presAssocID="{460F10F3-D2C3-6C45-96AF-250636C46005}" presName="ThreeNodes_2_text" presStyleLbl="node1" presStyleIdx="2" presStyleCnt="3">
        <dgm:presLayoutVars>
          <dgm:bulletEnabled val="1"/>
        </dgm:presLayoutVars>
      </dgm:prSet>
      <dgm:spPr/>
    </dgm:pt>
    <dgm:pt modelId="{1FE08200-327C-1E48-B57C-4C0BE4CA92AA}" type="pres">
      <dgm:prSet presAssocID="{460F10F3-D2C3-6C45-96AF-250636C46005}" presName="ThreeNodes_3_text" presStyleLbl="node1" presStyleIdx="2" presStyleCnt="3">
        <dgm:presLayoutVars>
          <dgm:bulletEnabled val="1"/>
        </dgm:presLayoutVars>
      </dgm:prSet>
      <dgm:spPr/>
    </dgm:pt>
  </dgm:ptLst>
  <dgm:cxnLst>
    <dgm:cxn modelId="{4684BB17-5667-7B4E-AE1F-8FC8BCAAB80B}" type="presOf" srcId="{192F01CF-F679-4B42-BECE-C28C0CD58320}" destId="{C66580A0-CCBB-F643-8E76-4AA3CAE555CB}" srcOrd="0" destOrd="0" presId="urn:microsoft.com/office/officeart/2005/8/layout/vProcess5"/>
    <dgm:cxn modelId="{6F38A53F-0971-C344-B385-9DBA278C4A95}" srcId="{460F10F3-D2C3-6C45-96AF-250636C46005}" destId="{44B12A7C-969B-8044-8F11-E88740D694B3}" srcOrd="2" destOrd="0" parTransId="{DF1C5AAD-BD35-0446-AC20-DC247E2F7B80}" sibTransId="{7719FEDB-D201-2D4C-BB6A-6A6A83749673}"/>
    <dgm:cxn modelId="{5BB3FC5E-C6EF-984E-9787-A00AA8D2C59D}" type="presOf" srcId="{A1B599BF-F29A-AC48-87DF-64F73B262379}" destId="{8A8FE3BC-3CA9-1645-A859-ECBAC4503E46}" srcOrd="0" destOrd="0" presId="urn:microsoft.com/office/officeart/2005/8/layout/vProcess5"/>
    <dgm:cxn modelId="{09D56C47-7286-6C47-8440-3B6863A896C2}" type="presOf" srcId="{460F10F3-D2C3-6C45-96AF-250636C46005}" destId="{6296907C-D107-3A44-A9E4-A921596827A6}" srcOrd="0" destOrd="0" presId="urn:microsoft.com/office/officeart/2005/8/layout/vProcess5"/>
    <dgm:cxn modelId="{F2FF7676-F8CF-8E49-B163-7D22AF863F9F}" type="presOf" srcId="{4EFBA89C-0D6C-2146-AFC6-3F22A3CDB458}" destId="{1A16D9EE-CD64-8F4D-876A-99B5C8DEDC23}" srcOrd="1" destOrd="0" presId="urn:microsoft.com/office/officeart/2005/8/layout/vProcess5"/>
    <dgm:cxn modelId="{CEE5AE7C-2F46-E748-A1D5-D45F728E6E99}" srcId="{460F10F3-D2C3-6C45-96AF-250636C46005}" destId="{17DF6BDD-6B84-754F-A351-3E8D0FB7474C}" srcOrd="0" destOrd="0" parTransId="{2C772368-1852-B242-B8AA-469B6FF40A63}" sibTransId="{A1B599BF-F29A-AC48-87DF-64F73B262379}"/>
    <dgm:cxn modelId="{72B9CE7D-58B0-B34A-A678-337CDC2DD0B7}" type="presOf" srcId="{17DF6BDD-6B84-754F-A351-3E8D0FB7474C}" destId="{1A92CA6F-C633-E64A-805B-C32495EEBBB9}" srcOrd="0" destOrd="0" presId="urn:microsoft.com/office/officeart/2005/8/layout/vProcess5"/>
    <dgm:cxn modelId="{A492AD98-E0CE-C248-A07B-765C66B552A0}" type="presOf" srcId="{4EFBA89C-0D6C-2146-AFC6-3F22A3CDB458}" destId="{1B023049-1466-6347-AEB2-C9150AB7C9F0}" srcOrd="0" destOrd="0" presId="urn:microsoft.com/office/officeart/2005/8/layout/vProcess5"/>
    <dgm:cxn modelId="{05D00EE4-A829-9C42-BDDF-5BA34354D00C}" type="presOf" srcId="{17DF6BDD-6B84-754F-A351-3E8D0FB7474C}" destId="{D2480AE1-BE3B-8747-9FEB-C2E8FDA006E3}" srcOrd="1" destOrd="0" presId="urn:microsoft.com/office/officeart/2005/8/layout/vProcess5"/>
    <dgm:cxn modelId="{C22CFEE9-4D13-A948-8896-4C4496DF9BE1}" type="presOf" srcId="{44B12A7C-969B-8044-8F11-E88740D694B3}" destId="{CD6D4A5D-21BA-604B-B140-73607E70C86C}" srcOrd="0" destOrd="0" presId="urn:microsoft.com/office/officeart/2005/8/layout/vProcess5"/>
    <dgm:cxn modelId="{28C2BAF1-7BDF-034A-BD17-8CC871E09721}" type="presOf" srcId="{44B12A7C-969B-8044-8F11-E88740D694B3}" destId="{1FE08200-327C-1E48-B57C-4C0BE4CA92AA}" srcOrd="1" destOrd="0" presId="urn:microsoft.com/office/officeart/2005/8/layout/vProcess5"/>
    <dgm:cxn modelId="{9390DAFE-273F-EC45-9D84-AB76FFEAF1F7}" srcId="{460F10F3-D2C3-6C45-96AF-250636C46005}" destId="{4EFBA89C-0D6C-2146-AFC6-3F22A3CDB458}" srcOrd="1" destOrd="0" parTransId="{4A1D03ED-9FE7-A848-9C53-5C107839D1FA}" sibTransId="{192F01CF-F679-4B42-BECE-C28C0CD58320}"/>
    <dgm:cxn modelId="{1A1939B6-90BC-0344-8019-E24519E09E72}" type="presParOf" srcId="{6296907C-D107-3A44-A9E4-A921596827A6}" destId="{9D92D007-4862-5F48-B549-4D3702373AEE}" srcOrd="0" destOrd="0" presId="urn:microsoft.com/office/officeart/2005/8/layout/vProcess5"/>
    <dgm:cxn modelId="{1ECD1D60-B9CF-384F-8E8F-127B1F3776BC}" type="presParOf" srcId="{6296907C-D107-3A44-A9E4-A921596827A6}" destId="{1A92CA6F-C633-E64A-805B-C32495EEBBB9}" srcOrd="1" destOrd="0" presId="urn:microsoft.com/office/officeart/2005/8/layout/vProcess5"/>
    <dgm:cxn modelId="{0F2F0EA3-EDB1-BA40-9356-9B1E276400F3}" type="presParOf" srcId="{6296907C-D107-3A44-A9E4-A921596827A6}" destId="{1B023049-1466-6347-AEB2-C9150AB7C9F0}" srcOrd="2" destOrd="0" presId="urn:microsoft.com/office/officeart/2005/8/layout/vProcess5"/>
    <dgm:cxn modelId="{1DAB8C2B-AE18-AA4A-962B-F09FC729A52B}" type="presParOf" srcId="{6296907C-D107-3A44-A9E4-A921596827A6}" destId="{CD6D4A5D-21BA-604B-B140-73607E70C86C}" srcOrd="3" destOrd="0" presId="urn:microsoft.com/office/officeart/2005/8/layout/vProcess5"/>
    <dgm:cxn modelId="{79BF7A5F-F3EC-4C4E-A555-5AAF51669FB7}" type="presParOf" srcId="{6296907C-D107-3A44-A9E4-A921596827A6}" destId="{8A8FE3BC-3CA9-1645-A859-ECBAC4503E46}" srcOrd="4" destOrd="0" presId="urn:microsoft.com/office/officeart/2005/8/layout/vProcess5"/>
    <dgm:cxn modelId="{911B5406-9F05-6941-960B-03E5C6AEAA7B}" type="presParOf" srcId="{6296907C-D107-3A44-A9E4-A921596827A6}" destId="{C66580A0-CCBB-F643-8E76-4AA3CAE555CB}" srcOrd="5" destOrd="0" presId="urn:microsoft.com/office/officeart/2005/8/layout/vProcess5"/>
    <dgm:cxn modelId="{C4B7A103-4820-DC4F-8CAE-CDF9B5A9628D}" type="presParOf" srcId="{6296907C-D107-3A44-A9E4-A921596827A6}" destId="{D2480AE1-BE3B-8747-9FEB-C2E8FDA006E3}" srcOrd="6" destOrd="0" presId="urn:microsoft.com/office/officeart/2005/8/layout/vProcess5"/>
    <dgm:cxn modelId="{6EE2336B-8D0F-334A-BA6F-22C51A202C68}" type="presParOf" srcId="{6296907C-D107-3A44-A9E4-A921596827A6}" destId="{1A16D9EE-CD64-8F4D-876A-99B5C8DEDC23}" srcOrd="7" destOrd="0" presId="urn:microsoft.com/office/officeart/2005/8/layout/vProcess5"/>
    <dgm:cxn modelId="{DAFBF776-FED5-EB4A-98C7-905DE22C0EB2}" type="presParOf" srcId="{6296907C-D107-3A44-A9E4-A921596827A6}" destId="{1FE08200-327C-1E48-B57C-4C0BE4CA92AA}"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9ADE4-9E40-4FAF-9444-4D39BE9A5F5B}">
      <dsp:nvSpPr>
        <dsp:cNvPr id="0" name=""/>
        <dsp:cNvSpPr/>
      </dsp:nvSpPr>
      <dsp:spPr>
        <a:xfrm>
          <a:off x="6287" y="1368"/>
          <a:ext cx="4240038" cy="269242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B6B66D2-A9E4-4873-9A3E-FF949BB25596}">
      <dsp:nvSpPr>
        <dsp:cNvPr id="0" name=""/>
        <dsp:cNvSpPr/>
      </dsp:nvSpPr>
      <dsp:spPr>
        <a:xfrm>
          <a:off x="477403" y="448927"/>
          <a:ext cx="4240038" cy="26924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Securing digital equipment : providing digital equipment, and software for primary care to enable NHS staff for working from home and  communication (BMA, 2022). </a:t>
          </a:r>
        </a:p>
      </dsp:txBody>
      <dsp:txXfrm>
        <a:off x="556261" y="527785"/>
        <a:ext cx="4082322" cy="2534708"/>
      </dsp:txXfrm>
    </dsp:sp>
    <dsp:sp modelId="{7CBA7F73-8721-40D6-9418-8A3A9E30325E}">
      <dsp:nvSpPr>
        <dsp:cNvPr id="0" name=""/>
        <dsp:cNvSpPr/>
      </dsp:nvSpPr>
      <dsp:spPr>
        <a:xfrm>
          <a:off x="5194845" y="-447559"/>
          <a:ext cx="4240038" cy="269242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07A5EB0-EB7A-488F-BA42-6A0A06E0A4C3}">
      <dsp:nvSpPr>
        <dsp:cNvPr id="0" name=""/>
        <dsp:cNvSpPr/>
      </dsp:nvSpPr>
      <dsp:spPr>
        <a:xfrm>
          <a:off x="5665961" y="0"/>
          <a:ext cx="4240038" cy="26924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Overall the improvements of these technologies did enabled NHS to work more efficiently and take more action .  They had to handle more cases as usual , and with the help of the technology they manage to organize , and work to achieve the best effect. </a:t>
          </a:r>
        </a:p>
      </dsp:txBody>
      <dsp:txXfrm>
        <a:off x="5744819" y="78858"/>
        <a:ext cx="4082322" cy="2534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2CA6F-C633-E64A-805B-C32495EEBBB9}">
      <dsp:nvSpPr>
        <dsp:cNvPr id="0" name=""/>
        <dsp:cNvSpPr/>
      </dsp:nvSpPr>
      <dsp:spPr>
        <a:xfrm>
          <a:off x="18883" y="39549"/>
          <a:ext cx="6942631" cy="1008648"/>
        </a:xfrm>
        <a:prstGeom prst="roundRect">
          <a:avLst>
            <a:gd name="adj" fmla="val 10000"/>
          </a:avLst>
        </a:prstGeom>
        <a:solidFill>
          <a:schemeClr val="accent1">
            <a:hueOff val="0"/>
            <a:satOff val="0"/>
            <a:lumOff val="0"/>
            <a:alphaOff val="0"/>
          </a:schemeClr>
        </a:solidFill>
        <a:ln>
          <a:noFill/>
        </a:ln>
        <a:effectLst>
          <a:outerShdw blurRad="50800" dist="25400" dir="5400000" rotWithShape="0">
            <a:srgbClr val="000000">
              <a:alpha val="2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We are utilizing technology to improve communication between health and care professionals and to give patients rapid, convenient access to the services they require. </a:t>
          </a:r>
        </a:p>
      </dsp:txBody>
      <dsp:txXfrm>
        <a:off x="48425" y="69091"/>
        <a:ext cx="5854221" cy="949564"/>
      </dsp:txXfrm>
    </dsp:sp>
    <dsp:sp modelId="{1B023049-1466-6347-AEB2-C9150AB7C9F0}">
      <dsp:nvSpPr>
        <dsp:cNvPr id="0" name=""/>
        <dsp:cNvSpPr/>
      </dsp:nvSpPr>
      <dsp:spPr>
        <a:xfrm>
          <a:off x="612585" y="1176756"/>
          <a:ext cx="6942631" cy="1008648"/>
        </a:xfrm>
        <a:prstGeom prst="roundRect">
          <a:avLst>
            <a:gd name="adj" fmla="val 10000"/>
          </a:avLst>
        </a:prstGeom>
        <a:solidFill>
          <a:schemeClr val="accent1">
            <a:hueOff val="0"/>
            <a:satOff val="0"/>
            <a:lumOff val="0"/>
            <a:alphaOff val="0"/>
          </a:schemeClr>
        </a:solidFill>
        <a:ln>
          <a:noFill/>
        </a:ln>
        <a:effectLst>
          <a:outerShdw blurRad="50800" dist="25400" dir="5400000" rotWithShape="0">
            <a:srgbClr val="000000">
              <a:alpha val="2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Utilizing mobile apps and websites that make simple to obtain care and guidance wherever you are, also networker computer systems who provides test results, medical record , etc. </a:t>
          </a:r>
        </a:p>
      </dsp:txBody>
      <dsp:txXfrm>
        <a:off x="642127" y="1206298"/>
        <a:ext cx="5615340" cy="949564"/>
      </dsp:txXfrm>
    </dsp:sp>
    <dsp:sp modelId="{CD6D4A5D-21BA-604B-B140-73607E70C86C}">
      <dsp:nvSpPr>
        <dsp:cNvPr id="0" name=""/>
        <dsp:cNvSpPr/>
      </dsp:nvSpPr>
      <dsp:spPr>
        <a:xfrm>
          <a:off x="1183097" y="2314044"/>
          <a:ext cx="6942631" cy="1008648"/>
        </a:xfrm>
        <a:prstGeom prst="roundRect">
          <a:avLst>
            <a:gd name="adj" fmla="val 10000"/>
          </a:avLst>
        </a:prstGeom>
        <a:solidFill>
          <a:schemeClr val="accent1">
            <a:hueOff val="0"/>
            <a:satOff val="0"/>
            <a:lumOff val="0"/>
            <a:alphaOff val="0"/>
          </a:schemeClr>
        </a:solidFill>
        <a:ln>
          <a:noFill/>
        </a:ln>
        <a:effectLst>
          <a:outerShdw blurRad="50800" dist="25400" dir="5400000" rotWithShape="0">
            <a:srgbClr val="000000">
              <a:alpha val="2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Cyber security ( Cyber security programme, works to make sure that safeguards are actively in place to protect NHS assets and services.</a:t>
          </a:r>
        </a:p>
      </dsp:txBody>
      <dsp:txXfrm>
        <a:off x="1212639" y="2343586"/>
        <a:ext cx="5615340" cy="949564"/>
      </dsp:txXfrm>
    </dsp:sp>
    <dsp:sp modelId="{8A8FE3BC-3CA9-1645-A859-ECBAC4503E46}">
      <dsp:nvSpPr>
        <dsp:cNvPr id="0" name=""/>
        <dsp:cNvSpPr/>
      </dsp:nvSpPr>
      <dsp:spPr>
        <a:xfrm>
          <a:off x="6287010" y="764891"/>
          <a:ext cx="655621" cy="655621"/>
        </a:xfrm>
        <a:prstGeom prst="downArrow">
          <a:avLst>
            <a:gd name="adj1" fmla="val 55000"/>
            <a:gd name="adj2" fmla="val 45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34525" y="764891"/>
        <a:ext cx="360591" cy="493355"/>
      </dsp:txXfrm>
    </dsp:sp>
    <dsp:sp modelId="{C66580A0-CCBB-F643-8E76-4AA3CAE555CB}">
      <dsp:nvSpPr>
        <dsp:cNvPr id="0" name=""/>
        <dsp:cNvSpPr/>
      </dsp:nvSpPr>
      <dsp:spPr>
        <a:xfrm>
          <a:off x="6899595" y="1934924"/>
          <a:ext cx="655621" cy="655621"/>
        </a:xfrm>
        <a:prstGeom prst="downArrow">
          <a:avLst>
            <a:gd name="adj1" fmla="val 55000"/>
            <a:gd name="adj2" fmla="val 45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047110" y="1934924"/>
        <a:ext cx="360591" cy="4933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4E21-74B3-4799-BA85-81693E48D9EC}" type="datetimeFigureOut">
              <a:rPr lang="en-GB" smtClean="0"/>
              <a:t>15/12/2022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1EF45D-7E47-4946-AE64-4E12177355F8}" type="slidenum">
              <a:rPr lang="en-GB" smtClean="0"/>
              <a:t>‹#›</a:t>
            </a:fld>
            <a:endParaRPr lang="en-GB"/>
          </a:p>
        </p:txBody>
      </p:sp>
    </p:spTree>
    <p:extLst>
      <p:ext uri="{BB962C8B-B14F-4D97-AF65-F5344CB8AC3E}">
        <p14:creationId xmlns:p14="http://schemas.microsoft.com/office/powerpoint/2010/main" val="4216556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12</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14</a:t>
            </a:fld>
            <a:endParaRPr lang="en-GB"/>
          </a:p>
        </p:txBody>
      </p:sp>
    </p:spTree>
    <p:extLst>
      <p:ext uri="{BB962C8B-B14F-4D97-AF65-F5344CB8AC3E}">
        <p14:creationId xmlns:p14="http://schemas.microsoft.com/office/powerpoint/2010/main" val="527809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EFEDB-E321-78EE-665B-836A2A9C60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97922A-F11A-69F1-9C3C-2B0934BC0A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088096-4E02-C76D-E096-961BFC26A343}"/>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4F01110E-2167-A534-1B2D-EAE1859880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139F43-5724-E130-C6AF-EF0D133ED432}"/>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365664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F8CBA-470B-1E60-459F-3C14252623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4E493A-5FB1-A960-A00C-BDAF69C1A6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FA7053-197E-3D6C-6F06-09C0E784814E}"/>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362373A0-9061-22B4-1752-D4CBF12675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00694B4-BA31-14BD-5F2B-60DFD49E77D5}"/>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2296052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C855-742D-BE8F-5B18-B1329CD9B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AEDC0B-31B1-3E9B-8356-1C26B29DA3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6BD57E-EE03-9313-380A-A7253DDBE511}"/>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EB198092-48FA-CDE1-268D-D80D194D3A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D54B2CC-90A8-B4A2-DB9C-B96C8BD2D6A5}"/>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1823340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11A40-30CE-6105-B168-EEF765C270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B0B14E-F7AD-51AB-2CFB-463C535A25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097107-5AB7-BA52-1DB2-5579C83B58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839004-4DB6-73C1-B585-B3E5DCD65C98}"/>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6" name="Footer Placeholder 5">
            <a:extLst>
              <a:ext uri="{FF2B5EF4-FFF2-40B4-BE49-F238E27FC236}">
                <a16:creationId xmlns:a16="http://schemas.microsoft.com/office/drawing/2014/main" id="{B2584D6D-3436-3F69-FB19-EDAAB8A35A8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A5771AA-A96C-830F-09E1-0025DDBC71D6}"/>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3299106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A6FF-17C4-4611-4B64-E7B8582B58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6B3A23-37FA-6790-828E-C3455443CD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684117-E640-D2BF-328F-D8175099DB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10EE16-DC8C-4259-94D8-A95B4FF72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3DE144-BB43-8B03-9566-267C59DD9A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8E3276-F1B7-7DE1-192F-B66031471805}"/>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8" name="Footer Placeholder 7">
            <a:extLst>
              <a:ext uri="{FF2B5EF4-FFF2-40B4-BE49-F238E27FC236}">
                <a16:creationId xmlns:a16="http://schemas.microsoft.com/office/drawing/2014/main" id="{DAFE18DE-2CCB-4E63-487C-E118874B501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CB74D53-3D39-9517-E5D4-619F95317565}"/>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4276891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7C502-A7CD-FF90-4A6E-D16B9CFF1C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01ECEA-4149-7666-E7FB-C30B445CF2D2}"/>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4" name="Footer Placeholder 3">
            <a:extLst>
              <a:ext uri="{FF2B5EF4-FFF2-40B4-BE49-F238E27FC236}">
                <a16:creationId xmlns:a16="http://schemas.microsoft.com/office/drawing/2014/main" id="{5F6FBB14-946D-4D0B-8D16-42097A5DFD2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50E76B8-F0A4-6424-5D9D-BBEDE55D5E5F}"/>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1406881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B0CB8E-8718-2A5F-487E-06F2BDC0C2DA}"/>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3" name="Footer Placeholder 2">
            <a:extLst>
              <a:ext uri="{FF2B5EF4-FFF2-40B4-BE49-F238E27FC236}">
                <a16:creationId xmlns:a16="http://schemas.microsoft.com/office/drawing/2014/main" id="{DB51D86F-89EE-9EDB-F95E-763F32707D7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B1AC87C-788B-F3F1-CCBC-6DC98801678C}"/>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1087512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3D047-3CE7-38BB-DD0B-9DFBCD201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B359E9-DF96-0301-0090-FC46C1264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282572-A994-2DC3-31F8-9C9707DA2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7B7B6-64F1-D053-E462-ADF0C948348A}"/>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6" name="Footer Placeholder 5">
            <a:extLst>
              <a:ext uri="{FF2B5EF4-FFF2-40B4-BE49-F238E27FC236}">
                <a16:creationId xmlns:a16="http://schemas.microsoft.com/office/drawing/2014/main" id="{B83AAF9A-E767-458F-D0CC-7E76CB697F4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B2BFF50-2F3E-57C5-AD57-3E5EE3372B45}"/>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3843413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ECC0-F4A1-E2CE-03B6-8BE5BB1EA0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DA9154-439F-107F-C32B-0A3B47CEC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3A337F-8BB0-B4C2-A42E-B97CF1208E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52566A-62D8-7973-4078-658807432286}"/>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6" name="Footer Placeholder 5">
            <a:extLst>
              <a:ext uri="{FF2B5EF4-FFF2-40B4-BE49-F238E27FC236}">
                <a16:creationId xmlns:a16="http://schemas.microsoft.com/office/drawing/2014/main" id="{9C882508-78C9-2311-3875-ACDD6F26EB4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DF6D540-AE1D-CB03-646E-D712AB617605}"/>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333903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59938-B888-7D56-E6F0-3D9608059A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1268F7-CF81-A7CE-6F9B-A1FC665251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C9B57-0B04-0295-804A-408EEE73B35F}"/>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CF9B3240-D1F2-653D-0B85-17C086B32D0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E9921E-D999-BE96-56AC-DA97DC6786AF}"/>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1303036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C46BBE-B521-7CD3-2F67-C882BAEC1C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FAEF28-D6CF-2795-2579-C2ED71D3C1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E2F319-D86A-6CF1-7548-54F5F2742523}"/>
              </a:ext>
            </a:extLst>
          </p:cNvPr>
          <p:cNvSpPr>
            <a:spLocks noGrp="1"/>
          </p:cNvSpPr>
          <p:nvPr>
            <p:ph type="dt" sz="half" idx="10"/>
          </p:nvPr>
        </p:nvSpPr>
        <p:spPr/>
        <p:txBody>
          <a:body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3F507BBA-D13D-A087-D3F1-4421B68FF9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F7B06F-66B7-307F-E766-2381ECF35107}"/>
              </a:ext>
            </a:extLst>
          </p:cNvPr>
          <p:cNvSpPr>
            <a:spLocks noGrp="1"/>
          </p:cNvSpPr>
          <p:nvPr>
            <p:ph type="sldNum" sz="quarter" idx="12"/>
          </p:nvPr>
        </p:nvSpPr>
        <p:spPr/>
        <p:txBody>
          <a:bodyPr/>
          <a:lstStyle/>
          <a:p>
            <a:fld id="{18E58311-8AFE-4971-954E-A24DEA4729F8}" type="slidenum">
              <a:rPr lang="en-GB" smtClean="0"/>
              <a:t>‹#›</a:t>
            </a:fld>
            <a:endParaRPr lang="en-GB" dirty="0"/>
          </a:p>
        </p:txBody>
      </p:sp>
    </p:spTree>
    <p:extLst>
      <p:ext uri="{BB962C8B-B14F-4D97-AF65-F5344CB8AC3E}">
        <p14:creationId xmlns:p14="http://schemas.microsoft.com/office/powerpoint/2010/main" val="2992845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4757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12/15/2022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5513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10/9/2021</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
        <p:nvSpPr>
          <p:cNvPr id="8" name="Freeform 3">
            <a:extLst>
              <a:ext uri="{FF2B5EF4-FFF2-40B4-BE49-F238E27FC236}">
                <a16:creationId xmlns:a16="http://schemas.microsoft.com/office/drawing/2014/main" id="{4BD2F962-1466-5423-1A36-780886400C4C}"/>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4">
            <a:extLst>
              <a:ext uri="{FF2B5EF4-FFF2-40B4-BE49-F238E27FC236}">
                <a16:creationId xmlns:a16="http://schemas.microsoft.com/office/drawing/2014/main" id="{8F87BB66-7BE5-31BB-DCC1-40DC7FE60E10}"/>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10" name="Freeform 5">
            <a:extLst>
              <a:ext uri="{FF2B5EF4-FFF2-40B4-BE49-F238E27FC236}">
                <a16:creationId xmlns:a16="http://schemas.microsoft.com/office/drawing/2014/main" id="{BE76E8EE-68D7-5259-02A3-58E0A0347F20}"/>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1" name="Group 10">
            <a:extLst>
              <a:ext uri="{FF2B5EF4-FFF2-40B4-BE49-F238E27FC236}">
                <a16:creationId xmlns:a16="http://schemas.microsoft.com/office/drawing/2014/main" id="{7C4F2F39-108C-8918-E3C0-25C15CE3E60C}"/>
              </a:ext>
            </a:extLst>
          </p:cNvPr>
          <p:cNvGrpSpPr/>
          <p:nvPr userDrawn="1"/>
        </p:nvGrpSpPr>
        <p:grpSpPr>
          <a:xfrm>
            <a:off x="8082092" y="5590903"/>
            <a:ext cx="1572380" cy="1267097"/>
            <a:chOff x="7413403" y="4976359"/>
            <a:chExt cx="2334986" cy="1881641"/>
          </a:xfrm>
        </p:grpSpPr>
        <p:sp>
          <p:nvSpPr>
            <p:cNvPr id="12" name="Freeform 6">
              <a:extLst>
                <a:ext uri="{FF2B5EF4-FFF2-40B4-BE49-F238E27FC236}">
                  <a16:creationId xmlns:a16="http://schemas.microsoft.com/office/drawing/2014/main" id="{B1A1A6D5-3598-12A9-5853-6E70C1AA24BD}"/>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13" name="Freeform 7">
              <a:extLst>
                <a:ext uri="{FF2B5EF4-FFF2-40B4-BE49-F238E27FC236}">
                  <a16:creationId xmlns:a16="http://schemas.microsoft.com/office/drawing/2014/main" id="{27C2F22A-56F4-7322-38A3-950105EF361B}"/>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Tree>
    <p:extLst>
      <p:ext uri="{BB962C8B-B14F-4D97-AF65-F5344CB8AC3E}">
        <p14:creationId xmlns:p14="http://schemas.microsoft.com/office/powerpoint/2010/main" val="2041141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
        <p:nvSpPr>
          <p:cNvPr id="8" name="Rectangle 7">
            <a:extLst>
              <a:ext uri="{FF2B5EF4-FFF2-40B4-BE49-F238E27FC236}">
                <a16:creationId xmlns:a16="http://schemas.microsoft.com/office/drawing/2014/main" id="{7D4964C8-61CE-FF72-5623-741DFE47ED7F}"/>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61FAFBBB-AC00-40E2-CFBD-E33CCF7CB44C}"/>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10">
            <a:extLst>
              <a:ext uri="{FF2B5EF4-FFF2-40B4-BE49-F238E27FC236}">
                <a16:creationId xmlns:a16="http://schemas.microsoft.com/office/drawing/2014/main" id="{FD0B19B7-7E0A-8BFE-F6CD-03F1FEB855E7}"/>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1" name="Freeform 8">
            <a:extLst>
              <a:ext uri="{FF2B5EF4-FFF2-40B4-BE49-F238E27FC236}">
                <a16:creationId xmlns:a16="http://schemas.microsoft.com/office/drawing/2014/main" id="{EAFD6642-814C-7852-5576-D8031B9C82A5}"/>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2" name="Group 11">
            <a:extLst>
              <a:ext uri="{FF2B5EF4-FFF2-40B4-BE49-F238E27FC236}">
                <a16:creationId xmlns:a16="http://schemas.microsoft.com/office/drawing/2014/main" id="{E883FD1A-8F40-0CB3-613A-7F06EDFC41B7}"/>
              </a:ext>
            </a:extLst>
          </p:cNvPr>
          <p:cNvGrpSpPr/>
          <p:nvPr userDrawn="1"/>
        </p:nvGrpSpPr>
        <p:grpSpPr>
          <a:xfrm>
            <a:off x="8264427" y="-3419"/>
            <a:ext cx="3927573" cy="3165022"/>
            <a:chOff x="9857014" y="13834"/>
            <a:chExt cx="2334986" cy="1881641"/>
          </a:xfrm>
        </p:grpSpPr>
        <p:sp>
          <p:nvSpPr>
            <p:cNvPr id="13" name="Freeform 14">
              <a:extLst>
                <a:ext uri="{FF2B5EF4-FFF2-40B4-BE49-F238E27FC236}">
                  <a16:creationId xmlns:a16="http://schemas.microsoft.com/office/drawing/2014/main" id="{489859F3-6DA6-8203-F822-6BCC765940BA}"/>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5">
              <a:extLst>
                <a:ext uri="{FF2B5EF4-FFF2-40B4-BE49-F238E27FC236}">
                  <a16:creationId xmlns:a16="http://schemas.microsoft.com/office/drawing/2014/main" id="{ABB39975-2F3D-FA83-1908-1E8E8C7B40D5}"/>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5" name="Freeform 21">
            <a:extLst>
              <a:ext uri="{FF2B5EF4-FFF2-40B4-BE49-F238E27FC236}">
                <a16:creationId xmlns:a16="http://schemas.microsoft.com/office/drawing/2014/main" id="{400EA0AB-0A39-975E-4E1D-2F63D28D0333}"/>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27">
            <a:extLst>
              <a:ext uri="{FF2B5EF4-FFF2-40B4-BE49-F238E27FC236}">
                <a16:creationId xmlns:a16="http://schemas.microsoft.com/office/drawing/2014/main" id="{AE6D9BDC-637B-1B31-5617-2F954CFB5F7B}"/>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65220417"/>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E6FD28-86E4-7971-9F00-12B3B5A84F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7C049F-3523-3B5A-9856-BE235AC7D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283BDA-C35A-089D-FFA5-36FBC79892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A27C9D-71FA-4918-A9E1-9074C5EED9D5}" type="datetimeFigureOut">
              <a:rPr lang="en-GB" smtClean="0"/>
              <a:t>15/12/2022</a:t>
            </a:fld>
            <a:endParaRPr lang="en-GB" dirty="0"/>
          </a:p>
        </p:txBody>
      </p:sp>
      <p:sp>
        <p:nvSpPr>
          <p:cNvPr id="5" name="Footer Placeholder 4">
            <a:extLst>
              <a:ext uri="{FF2B5EF4-FFF2-40B4-BE49-F238E27FC236}">
                <a16:creationId xmlns:a16="http://schemas.microsoft.com/office/drawing/2014/main" id="{5C37F5D3-4001-D71B-61A6-E6ED4CCA0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B01CCC8-0988-299B-91AC-A2894A4574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58311-8AFE-4971-954E-A24DEA4729F8}" type="slidenum">
              <a:rPr lang="en-GB" smtClean="0"/>
              <a:t>‹#›</a:t>
            </a:fld>
            <a:endParaRPr lang="en-GB" dirty="0"/>
          </a:p>
        </p:txBody>
      </p:sp>
    </p:spTree>
    <p:extLst>
      <p:ext uri="{BB962C8B-B14F-4D97-AF65-F5344CB8AC3E}">
        <p14:creationId xmlns:p14="http://schemas.microsoft.com/office/powerpoint/2010/main" val="416814662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12/15/2022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438691"/>
      </p:ext>
    </p:extLst>
  </p:cSld>
  <p:clrMap bg1="lt1" tx1="dk1" bg2="lt2" tx2="dk2" accent1="accent1" accent2="accent2" accent3="accent3" accent4="accent4" accent5="accent5" accent6="accent6" hlink="hlink" folHlink="folHlink"/>
  <p:sldLayoutIdLst>
    <p:sldLayoutId id="2147483671" r:id="rId1"/>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12/15/2022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75177333"/>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r>
              <a:rPr lang="en-GB" noProof="0"/>
              <a:t>10/9/2021</a:t>
            </a:r>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r>
              <a:rPr lang="en-GB" noProof="0"/>
              <a:t>PRESENTATION TITLE</a:t>
            </a:r>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248794622"/>
      </p:ext>
    </p:extLst>
  </p:cSld>
  <p:clrMap bg1="dk1" tx1="lt1" bg2="dk2" tx2="lt2" accent1="accent1" accent2="accent2" accent3="accent3" accent4="accent4" accent5="accent5" accent6="accent6" hlink="hlink" folHlink="folHlink"/>
  <p:sldLayoutIdLst>
    <p:sldLayoutId id="2147483651" r:id="rId1"/>
    <p:sldLayoutId id="2147483669" r:id="rId2"/>
    <p:sldLayoutId id="2147483668" r:id="rId3"/>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1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4.png"/><Relationship Id="rId17" Type="http://schemas.openxmlformats.org/officeDocument/2006/relationships/image" Target="../media/image19.svg"/><Relationship Id="rId2" Type="http://schemas.openxmlformats.org/officeDocument/2006/relationships/image" Target="../media/image9.jpeg"/><Relationship Id="rId16"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13.svg"/><Relationship Id="rId5" Type="http://schemas.openxmlformats.org/officeDocument/2006/relationships/diagramQuickStyle" Target="../diagrams/quickStyle1.xml"/><Relationship Id="rId15" Type="http://schemas.openxmlformats.org/officeDocument/2006/relationships/image" Target="../media/image17.svg"/><Relationship Id="rId10" Type="http://schemas.openxmlformats.org/officeDocument/2006/relationships/image" Target="../media/image12.png"/><Relationship Id="rId19" Type="http://schemas.openxmlformats.org/officeDocument/2006/relationships/image" Target="../media/image21.svg"/><Relationship Id="rId4" Type="http://schemas.openxmlformats.org/officeDocument/2006/relationships/diagramLayout" Target="../diagrams/layout1.xml"/><Relationship Id="rId9" Type="http://schemas.openxmlformats.org/officeDocument/2006/relationships/image" Target="../media/image11.svg"/><Relationship Id="rId14"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png"/><Relationship Id="rId7" Type="http://schemas.openxmlformats.org/officeDocument/2006/relationships/diagramLayout" Target="../diagrams/layout2.xml"/><Relationship Id="rId2" Type="http://schemas.openxmlformats.org/officeDocument/2006/relationships/image" Target="../media/image22.png"/><Relationship Id="rId1" Type="http://schemas.openxmlformats.org/officeDocument/2006/relationships/slideLayout" Target="../slideLayouts/slideLayout12.xml"/><Relationship Id="rId6" Type="http://schemas.openxmlformats.org/officeDocument/2006/relationships/diagramData" Target="../diagrams/data2.xml"/><Relationship Id="rId5" Type="http://schemas.openxmlformats.org/officeDocument/2006/relationships/image" Target="../media/image24.svg"/><Relationship Id="rId10" Type="http://schemas.microsoft.com/office/2007/relationships/diagramDrawing" Target="../diagrams/drawing2.xml"/><Relationship Id="rId4" Type="http://schemas.openxmlformats.org/officeDocument/2006/relationships/image" Target="../media/image23.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12.xml"/><Relationship Id="rId5" Type="http://schemas.openxmlformats.org/officeDocument/2006/relationships/image" Target="../media/image26.sv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12.xml"/><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hyperlink" Target="https://medfully.co.uk/blog-detail/technology-in-the-nhs-pros-cons-medicine-interview-questions-tips" TargetMode="External"/><Relationship Id="rId2" Type="http://schemas.openxmlformats.org/officeDocument/2006/relationships/hyperlink" Target="https://www.galendata.com/disadvantages-of-technology-in-healthcare/" TargetMode="External"/><Relationship Id="rId1" Type="http://schemas.openxmlformats.org/officeDocument/2006/relationships/slideLayout" Target="../slideLayouts/slideLayout14.xml"/><Relationship Id="rId6" Type="http://schemas.openxmlformats.org/officeDocument/2006/relationships/hyperlink" Target="https://www.buildingbetterhealthcare.com/news/article_page/Case_study_Why_technology_is_key_to_the_delivery_of_the_NHS_Long-Term_Plan" TargetMode="External"/><Relationship Id="rId5" Type="http://schemas.openxmlformats.org/officeDocument/2006/relationships/hyperlink" Target="https://www.kingsfund.org.uk/projects/technology-nhs" TargetMode="External"/><Relationship Id="rId4" Type="http://schemas.openxmlformats.org/officeDocument/2006/relationships/hyperlink" Target="https://www.england.nhs.uk/urgent-emergency-care/about-uec/"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abhi.org.uk/media/1210/a_digital_nhs_kings_fund_sept_2016" TargetMode="External"/><Relationship Id="rId2" Type="http://schemas.openxmlformats.org/officeDocument/2006/relationships/image" Target="../media/image32.jpeg"/><Relationship Id="rId1" Type="http://schemas.openxmlformats.org/officeDocument/2006/relationships/slideLayout" Target="../slideLayouts/slideLayout13.xml"/><Relationship Id="rId4" Type="http://schemas.openxmlformats.org/officeDocument/2006/relationships/hyperlink" Target="https://www.kingsfund.org.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tel.yorksj.ac.uk/digital-communication-collaboration-and-participation/" TargetMode="External"/><Relationship Id="rId2" Type="http://schemas.openxmlformats.org/officeDocument/2006/relationships/image" Target="../media/image22.png"/><Relationship Id="rId1" Type="http://schemas.openxmlformats.org/officeDocument/2006/relationships/slideLayout" Target="../slideLayouts/slideLayout12.xml"/><Relationship Id="rId6" Type="http://schemas.openxmlformats.org/officeDocument/2006/relationships/hyperlink" Target="https://transform.england.nhs.uk/key-tools-and-info/involving-people-and-communities-in-digital-services/digital-methods-for-engaging-people/" TargetMode="External"/><Relationship Id="rId5" Type="http://schemas.openxmlformats.org/officeDocument/2006/relationships/hyperlink" Target="https://www.england.nhs.uk/mat-transformation/matrons-handbook/digital-and-technology/" TargetMode="External"/><Relationship Id="rId4" Type="http://schemas.openxmlformats.org/officeDocument/2006/relationships/hyperlink" Target="https://www.england.nhs.uk/digitaltechnology/connecteddigitalsystems/cyber/"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mat-transformation/matrons-handbook/digital-and-technology/" TargetMode="External"/><Relationship Id="rId2" Type="http://schemas.openxmlformats.org/officeDocument/2006/relationships/hyperlink" Target="https://www.nuffieldtrust.org.uk/files/2020-08/the-impact-of-covid-19-on-the-use-of-digital-technology-in-the-nhs-web-2.pdf"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2" descr="Artificial Intelligence and covid-19 | The BMJ">
            <a:extLst>
              <a:ext uri="{FF2B5EF4-FFF2-40B4-BE49-F238E27FC236}">
                <a16:creationId xmlns:a16="http://schemas.microsoft.com/office/drawing/2014/main" id="{159C0415-3164-B75B-BFD5-84297DF6C0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91" r="-1" b="-1"/>
          <a:stretch/>
        </p:blipFill>
        <p:spPr bwMode="auto">
          <a:xfrm>
            <a:off x="3048"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63" name="Freeform: Shape 62">
            <a:extLst>
              <a:ext uri="{FF2B5EF4-FFF2-40B4-BE49-F238E27FC236}">
                <a16:creationId xmlns:a16="http://schemas.microsoft.com/office/drawing/2014/main" id="{F6DD4703-FD80-4610-ACE9-01DCD86D8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64">
            <a:extLst>
              <a:ext uri="{FF2B5EF4-FFF2-40B4-BE49-F238E27FC236}">
                <a16:creationId xmlns:a16="http://schemas.microsoft.com/office/drawing/2014/main" id="{9CEFCBC2-6F82-4011-8D8D-90F43DCB1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08571"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66">
            <a:extLst>
              <a:ext uri="{FF2B5EF4-FFF2-40B4-BE49-F238E27FC236}">
                <a16:creationId xmlns:a16="http://schemas.microsoft.com/office/drawing/2014/main" id="{2E9DED9E-DE30-402A-B9D1-AC3C2402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9" name="Freeform: Shape 68">
            <a:extLst>
              <a:ext uri="{FF2B5EF4-FFF2-40B4-BE49-F238E27FC236}">
                <a16:creationId xmlns:a16="http://schemas.microsoft.com/office/drawing/2014/main" id="{5CCB7C65-BA06-49C5-8D3C-51F97B409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8CDA613-C976-4BB1-15C3-6939C2D6CCE0}"/>
              </a:ext>
            </a:extLst>
          </p:cNvPr>
          <p:cNvSpPr>
            <a:spLocks noGrp="1"/>
          </p:cNvSpPr>
          <p:nvPr>
            <p:ph type="ctrTitle"/>
          </p:nvPr>
        </p:nvSpPr>
        <p:spPr>
          <a:xfrm>
            <a:off x="2264799" y="1352125"/>
            <a:ext cx="7810500" cy="2661189"/>
          </a:xfrm>
        </p:spPr>
        <p:txBody>
          <a:bodyPr vert="horz" lIns="91440" tIns="45720" rIns="91440" bIns="45720" rtlCol="0" anchor="b">
            <a:normAutofit/>
          </a:bodyPr>
          <a:lstStyle/>
          <a:p>
            <a:r>
              <a:rPr lang="en-US" sz="4200" b="1" dirty="0">
                <a:solidFill>
                  <a:srgbClr val="C00000"/>
                </a:solidFill>
              </a:rPr>
              <a:t>Digital Skills and Research Methods</a:t>
            </a:r>
            <a:r>
              <a:rPr lang="en-US" sz="4200" dirty="0"/>
              <a:t>:</a:t>
            </a:r>
            <a:br>
              <a:rPr lang="en-US" sz="4200" dirty="0"/>
            </a:br>
            <a:r>
              <a:rPr lang="en-US" sz="4200" dirty="0">
                <a:solidFill>
                  <a:srgbClr val="FF0000"/>
                </a:solidFill>
              </a:rPr>
              <a:t>Impact of the technology on health care sector</a:t>
            </a:r>
            <a:endParaRPr lang="en-US" sz="3200" dirty="0">
              <a:solidFill>
                <a:schemeClr val="accent1">
                  <a:lumMod val="50000"/>
                </a:schemeClr>
              </a:solidFill>
            </a:endParaRPr>
          </a:p>
        </p:txBody>
      </p:sp>
      <p:sp>
        <p:nvSpPr>
          <p:cNvPr id="3" name="Subtitle 2">
            <a:extLst>
              <a:ext uri="{FF2B5EF4-FFF2-40B4-BE49-F238E27FC236}">
                <a16:creationId xmlns:a16="http://schemas.microsoft.com/office/drawing/2014/main" id="{DF74ABFE-1715-7B7F-2710-8AAABC36819E}"/>
              </a:ext>
            </a:extLst>
          </p:cNvPr>
          <p:cNvSpPr>
            <a:spLocks noGrp="1"/>
          </p:cNvSpPr>
          <p:nvPr>
            <p:ph type="subTitle" idx="1"/>
          </p:nvPr>
        </p:nvSpPr>
        <p:spPr>
          <a:xfrm>
            <a:off x="4112649" y="4350231"/>
            <a:ext cx="4114800" cy="2608207"/>
          </a:xfrm>
        </p:spPr>
        <p:txBody>
          <a:bodyPr vert="horz" lIns="91440" tIns="45720" rIns="91440" bIns="45720" rtlCol="0" anchor="t">
            <a:normAutofit/>
          </a:bodyPr>
          <a:lstStyle/>
          <a:p>
            <a:r>
              <a:rPr lang="en-US" sz="2000" b="1" u="sng" dirty="0"/>
              <a:t>Group 3</a:t>
            </a:r>
          </a:p>
          <a:p>
            <a:r>
              <a:rPr lang="en-US" sz="2000" dirty="0"/>
              <a:t>2216568-Jose Daniel Blandon Ortega</a:t>
            </a:r>
          </a:p>
          <a:p>
            <a:r>
              <a:rPr lang="en-US" sz="2000" dirty="0"/>
              <a:t>2212862-Oana </a:t>
            </a:r>
            <a:r>
              <a:rPr lang="en-US" sz="2000" dirty="0" err="1"/>
              <a:t>Avasiloaie</a:t>
            </a:r>
            <a:endParaRPr lang="en-US" sz="2000" dirty="0"/>
          </a:p>
          <a:p>
            <a:r>
              <a:rPr lang="en-US" sz="2000" dirty="0"/>
              <a:t>2213120-Beatriz Robalo </a:t>
            </a:r>
            <a:r>
              <a:rPr lang="en-US" sz="2000" dirty="0" err="1"/>
              <a:t>Balde</a:t>
            </a:r>
            <a:r>
              <a:rPr lang="en-US" sz="2000" dirty="0"/>
              <a:t> </a:t>
            </a:r>
          </a:p>
          <a:p>
            <a:r>
              <a:rPr lang="en-US" sz="2000" dirty="0"/>
              <a:t>2213116-Karen Alcantara</a:t>
            </a:r>
          </a:p>
          <a:p>
            <a:r>
              <a:rPr lang="en-US" sz="2000" dirty="0"/>
              <a:t>2212874-Anita Sirmer</a:t>
            </a:r>
          </a:p>
          <a:p>
            <a:endParaRPr lang="en-US" sz="600" dirty="0"/>
          </a:p>
        </p:txBody>
      </p:sp>
      <p:sp>
        <p:nvSpPr>
          <p:cNvPr id="5" name="TextBox 4">
            <a:extLst>
              <a:ext uri="{FF2B5EF4-FFF2-40B4-BE49-F238E27FC236}">
                <a16:creationId xmlns:a16="http://schemas.microsoft.com/office/drawing/2014/main" id="{63569525-343C-527D-48B6-2780C504B315}"/>
              </a:ext>
            </a:extLst>
          </p:cNvPr>
          <p:cNvSpPr txBox="1"/>
          <p:nvPr/>
        </p:nvSpPr>
        <p:spPr>
          <a:xfrm>
            <a:off x="3925613" y="356395"/>
            <a:ext cx="4488872" cy="723275"/>
          </a:xfrm>
          <a:prstGeom prst="rect">
            <a:avLst/>
          </a:prstGeom>
          <a:noFill/>
        </p:spPr>
        <p:txBody>
          <a:bodyPr wrap="square" rtlCol="0">
            <a:spAutoFit/>
          </a:bodyPr>
          <a:lstStyle/>
          <a:p>
            <a:pPr algn="ctr">
              <a:spcAft>
                <a:spcPts val="600"/>
              </a:spcAft>
            </a:pPr>
            <a:r>
              <a:rPr lang="en-US" sz="1800" b="1" dirty="0">
                <a:solidFill>
                  <a:schemeClr val="accent1">
                    <a:lumMod val="60000"/>
                    <a:lumOff val="40000"/>
                  </a:schemeClr>
                </a:solidFill>
              </a:rPr>
              <a:t>Module Code</a:t>
            </a:r>
            <a:r>
              <a:rPr lang="en-US" sz="1800" dirty="0">
                <a:solidFill>
                  <a:schemeClr val="accent1">
                    <a:lumMod val="60000"/>
                    <a:lumOff val="40000"/>
                  </a:schemeClr>
                </a:solidFill>
              </a:rPr>
              <a:t>: LCHS4002</a:t>
            </a:r>
            <a:endParaRPr lang="en-GB" b="1" dirty="0">
              <a:solidFill>
                <a:schemeClr val="accent1">
                  <a:lumMod val="60000"/>
                  <a:lumOff val="40000"/>
                </a:schemeClr>
              </a:solidFill>
            </a:endParaRPr>
          </a:p>
          <a:p>
            <a:pPr algn="ctr">
              <a:spcAft>
                <a:spcPts val="600"/>
              </a:spcAft>
            </a:pPr>
            <a:r>
              <a:rPr lang="en-GB" b="1" dirty="0">
                <a:solidFill>
                  <a:schemeClr val="accent1">
                    <a:lumMod val="60000"/>
                    <a:lumOff val="40000"/>
                  </a:schemeClr>
                </a:solidFill>
              </a:rPr>
              <a:t>Lecturer</a:t>
            </a:r>
            <a:r>
              <a:rPr lang="en-GB" dirty="0">
                <a:solidFill>
                  <a:schemeClr val="accent1">
                    <a:lumMod val="60000"/>
                    <a:lumOff val="40000"/>
                  </a:schemeClr>
                </a:solidFill>
              </a:rPr>
              <a:t>: </a:t>
            </a:r>
            <a:r>
              <a:rPr lang="en-GB" dirty="0" err="1">
                <a:solidFill>
                  <a:schemeClr val="accent1">
                    <a:lumMod val="60000"/>
                    <a:lumOff val="40000"/>
                  </a:schemeClr>
                </a:solidFill>
                <a:latin typeface="Arial" panose="020B0604020202020204" pitchFamily="34" charset="0"/>
                <a:cs typeface="Arial" panose="020B0604020202020204" pitchFamily="34" charset="0"/>
              </a:rPr>
              <a:t>Suneth</a:t>
            </a:r>
            <a:r>
              <a:rPr lang="en-GB" dirty="0">
                <a:solidFill>
                  <a:schemeClr val="accent1">
                    <a:lumMod val="60000"/>
                    <a:lumOff val="40000"/>
                  </a:schemeClr>
                </a:solidFill>
                <a:latin typeface="Arial" panose="020B0604020202020204" pitchFamily="34" charset="0"/>
                <a:cs typeface="Arial" panose="020B0604020202020204" pitchFamily="34" charset="0"/>
              </a:rPr>
              <a:t> Fernand0</a:t>
            </a:r>
          </a:p>
        </p:txBody>
      </p:sp>
    </p:spTree>
    <p:extLst>
      <p:ext uri="{BB962C8B-B14F-4D97-AF65-F5344CB8AC3E}">
        <p14:creationId xmlns:p14="http://schemas.microsoft.com/office/powerpoint/2010/main" val="3431126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edical devices: Technology addressing medical wellbeing">
            <a:extLst>
              <a:ext uri="{FF2B5EF4-FFF2-40B4-BE49-F238E27FC236}">
                <a16:creationId xmlns:a16="http://schemas.microsoft.com/office/drawing/2014/main" id="{9CBA01E9-F0AC-C4C8-D2AE-4D527BED95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298"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4" name="Rectangle 206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6" name="Rectangle 206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8" name="Rectangle 206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8" name="TextBox 1">
            <a:extLst>
              <a:ext uri="{FF2B5EF4-FFF2-40B4-BE49-F238E27FC236}">
                <a16:creationId xmlns:a16="http://schemas.microsoft.com/office/drawing/2014/main" id="{A9392ED9-0CBA-7715-2DE8-9E3C77688748}"/>
              </a:ext>
            </a:extLst>
          </p:cNvPr>
          <p:cNvSpPr txBox="1"/>
          <p:nvPr/>
        </p:nvSpPr>
        <p:spPr>
          <a:xfrm>
            <a:off x="371093" y="1163782"/>
            <a:ext cx="5534407" cy="5570393"/>
          </a:xfrm>
          <a:prstGeom prst="rect">
            <a:avLst/>
          </a:prstGeom>
        </p:spPr>
        <p:txBody>
          <a:bodyPr vert="horz" lIns="91440" tIns="45720" rIns="91440" bIns="45720" rtlCol="0" anchor="t">
            <a:normAutofit fontScale="92500" lnSpcReduction="10000"/>
          </a:bodyPr>
          <a:lstStyle/>
          <a:p>
            <a:pPr algn="ctr">
              <a:lnSpc>
                <a:spcPct val="90000"/>
              </a:lnSpc>
              <a:spcAft>
                <a:spcPts val="600"/>
              </a:spcAft>
              <a:buSzPct val="125000"/>
            </a:pPr>
            <a:r>
              <a:rPr lang="en-US" sz="3200" dirty="0">
                <a:solidFill>
                  <a:schemeClr val="accent1">
                    <a:lumMod val="50000"/>
                  </a:schemeClr>
                </a:solidFill>
                <a:latin typeface="Arial Black" panose="020B0A04020102020204" pitchFamily="34" charset="0"/>
              </a:rPr>
              <a:t>The use of technology during the Covid-19 pandemic</a:t>
            </a:r>
            <a:endParaRPr lang="en-US" sz="3200" dirty="0"/>
          </a:p>
          <a:p>
            <a:pPr indent="-228600">
              <a:lnSpc>
                <a:spcPct val="90000"/>
              </a:lnSpc>
              <a:spcAft>
                <a:spcPts val="600"/>
              </a:spcAft>
              <a:buSzPct val="125000"/>
              <a:buFont typeface="Arial" panose="020B0604020202020204" pitchFamily="34" charset="0"/>
              <a:buChar char="•"/>
            </a:pPr>
            <a:endParaRPr lang="en-US" sz="3200" dirty="0"/>
          </a:p>
          <a:p>
            <a:pPr indent="-228600">
              <a:lnSpc>
                <a:spcPct val="90000"/>
              </a:lnSpc>
              <a:spcAft>
                <a:spcPts val="600"/>
              </a:spcAft>
              <a:buSzPct val="125000"/>
              <a:buFont typeface="Arial" panose="020B0604020202020204" pitchFamily="34" charset="0"/>
              <a:buChar char="•"/>
            </a:pPr>
            <a:r>
              <a:rPr lang="en-US" sz="3200" dirty="0"/>
              <a:t>‘The Covid-19 pandemic has resulted in the rapid adoption of digital technology in the NHS and significant changes in the delivery of services more widely.</a:t>
            </a:r>
          </a:p>
          <a:p>
            <a:pPr>
              <a:lnSpc>
                <a:spcPct val="90000"/>
              </a:lnSpc>
              <a:spcAft>
                <a:spcPts val="600"/>
              </a:spcAft>
              <a:buSzPct val="125000"/>
            </a:pPr>
            <a:r>
              <a:rPr lang="en-US" sz="3200" dirty="0"/>
              <a:t>Primary care in particular has seen a huge increase in remote appointments’ (Hutchings, 2020 p.n.1).</a:t>
            </a:r>
          </a:p>
          <a:p>
            <a:pPr indent="-228600">
              <a:lnSpc>
                <a:spcPct val="90000"/>
              </a:lnSpc>
              <a:spcAft>
                <a:spcPts val="600"/>
              </a:spcAft>
              <a:buSzPct val="125000"/>
              <a:buFont typeface="Arial" panose="020B0604020202020204" pitchFamily="34" charset="0"/>
              <a:buChar char="•"/>
            </a:pPr>
            <a:endParaRPr lang="en-US" sz="3200" dirty="0"/>
          </a:p>
          <a:p>
            <a:pPr indent="-228600">
              <a:lnSpc>
                <a:spcPct val="90000"/>
              </a:lnSpc>
              <a:spcAft>
                <a:spcPts val="600"/>
              </a:spcAft>
              <a:buSzPct val="125000"/>
              <a:buFont typeface="Arial" panose="020B0604020202020204" pitchFamily="34" charset="0"/>
              <a:buChar char="•"/>
            </a:pPr>
            <a:endParaRPr lang="en-US" sz="1700" dirty="0"/>
          </a:p>
        </p:txBody>
      </p:sp>
      <p:sp>
        <p:nvSpPr>
          <p:cNvPr id="4" name="Footer Placeholder 3">
            <a:extLst>
              <a:ext uri="{FF2B5EF4-FFF2-40B4-BE49-F238E27FC236}">
                <a16:creationId xmlns:a16="http://schemas.microsoft.com/office/drawing/2014/main" id="{E41E5922-74CD-9F70-7A76-AB55921E3A49}"/>
              </a:ext>
            </a:extLst>
          </p:cNvPr>
          <p:cNvSpPr>
            <a:spLocks noGrp="1"/>
          </p:cNvSpPr>
          <p:nvPr>
            <p:ph type="ftr" sz="quarter" idx="11"/>
          </p:nvPr>
        </p:nvSpPr>
        <p:spPr>
          <a:xfrm>
            <a:off x="4038600" y="6492865"/>
            <a:ext cx="4114800" cy="365125"/>
          </a:xfrm>
        </p:spPr>
        <p:txBody>
          <a:bodyPr/>
          <a:lstStyle/>
          <a:p>
            <a:r>
              <a:rPr lang="en-GB" dirty="0">
                <a:solidFill>
                  <a:srgbClr val="0070C0"/>
                </a:solidFill>
              </a:rPr>
              <a:t>Student Name: Anita Sirmer, Student Number:2212874</a:t>
            </a:r>
          </a:p>
        </p:txBody>
      </p:sp>
    </p:spTree>
    <p:extLst>
      <p:ext uri="{BB962C8B-B14F-4D97-AF65-F5344CB8AC3E}">
        <p14:creationId xmlns:p14="http://schemas.microsoft.com/office/powerpoint/2010/main" val="1273452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COVID-19 and the digital transformation of the NHS">
            <a:extLst>
              <a:ext uri="{FF2B5EF4-FFF2-40B4-BE49-F238E27FC236}">
                <a16:creationId xmlns:a16="http://schemas.microsoft.com/office/drawing/2014/main" id="{82A93C4E-7CB0-B0A5-FF6B-6B8A4C8DBA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74" r="22230" b="195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7" name="Rectangle 206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AA8FB95-8104-26B9-C1B4-8E70EA6A0254}"/>
              </a:ext>
            </a:extLst>
          </p:cNvPr>
          <p:cNvSpPr txBox="1"/>
          <p:nvPr/>
        </p:nvSpPr>
        <p:spPr>
          <a:xfrm>
            <a:off x="847344" y="167536"/>
            <a:ext cx="5507274" cy="6553939"/>
          </a:xfrm>
          <a:prstGeom prst="rect">
            <a:avLst/>
          </a:prstGeom>
        </p:spPr>
        <p:txBody>
          <a:bodyPr vert="horz" lIns="91440" tIns="45720" rIns="91440" bIns="45720" rtlCol="0" anchor="t">
            <a:noAutofit/>
          </a:bodyPr>
          <a:lstStyle/>
          <a:p>
            <a:pPr algn="ctr">
              <a:lnSpc>
                <a:spcPct val="90000"/>
              </a:lnSpc>
              <a:spcAft>
                <a:spcPts val="600"/>
              </a:spcAft>
              <a:buSzPct val="125000"/>
            </a:pPr>
            <a:r>
              <a:rPr lang="en-US" sz="3200" b="1" dirty="0">
                <a:solidFill>
                  <a:srgbClr val="002060"/>
                </a:solidFill>
                <a:latin typeface="Arial Black" panose="020B0A04020102020204" pitchFamily="34" charset="0"/>
              </a:rPr>
              <a:t>During the  Covid-19 pandemic these technologies were used widely by the NHS</a:t>
            </a:r>
            <a:r>
              <a:rPr lang="en-US" sz="3200" b="1" dirty="0"/>
              <a:t>:</a:t>
            </a:r>
          </a:p>
          <a:p>
            <a:pPr indent="-228600">
              <a:lnSpc>
                <a:spcPct val="90000"/>
              </a:lnSpc>
              <a:spcAft>
                <a:spcPts val="600"/>
              </a:spcAft>
              <a:buSzPct val="125000"/>
              <a:buFont typeface="Arial" panose="020B0604020202020204" pitchFamily="34" charset="0"/>
              <a:buChar char="•"/>
            </a:pPr>
            <a:endParaRPr lang="en-US" sz="3200" dirty="0"/>
          </a:p>
          <a:p>
            <a:pPr marL="514350" indent="-228600">
              <a:lnSpc>
                <a:spcPct val="90000"/>
              </a:lnSpc>
              <a:spcAft>
                <a:spcPts val="600"/>
              </a:spcAft>
              <a:buSzPct val="125000"/>
              <a:buFont typeface="Arial" panose="020B0604020202020204" pitchFamily="34" charset="0"/>
              <a:buChar char="•"/>
            </a:pPr>
            <a:r>
              <a:rPr lang="en-US" sz="3200" dirty="0"/>
              <a:t>Video consultations</a:t>
            </a:r>
          </a:p>
          <a:p>
            <a:pPr marL="514350" indent="-228600">
              <a:lnSpc>
                <a:spcPct val="90000"/>
              </a:lnSpc>
              <a:spcAft>
                <a:spcPts val="600"/>
              </a:spcAft>
              <a:buSzPct val="125000"/>
              <a:buFont typeface="Arial" panose="020B0604020202020204" pitchFamily="34" charset="0"/>
              <a:buChar char="•"/>
            </a:pPr>
            <a:r>
              <a:rPr lang="en-US" sz="3200" dirty="0"/>
              <a:t>Online conferencing technology</a:t>
            </a:r>
          </a:p>
          <a:p>
            <a:pPr marL="514350" indent="-228600">
              <a:lnSpc>
                <a:spcPct val="90000"/>
              </a:lnSpc>
              <a:spcAft>
                <a:spcPts val="600"/>
              </a:spcAft>
              <a:buSzPct val="125000"/>
              <a:buFont typeface="Arial" panose="020B0604020202020204" pitchFamily="34" charset="0"/>
              <a:buChar char="•"/>
            </a:pPr>
            <a:r>
              <a:rPr lang="en-US" sz="3200" dirty="0"/>
              <a:t>Health and care videos</a:t>
            </a:r>
          </a:p>
          <a:p>
            <a:pPr marL="514350" indent="-228600">
              <a:lnSpc>
                <a:spcPct val="90000"/>
              </a:lnSpc>
              <a:spcAft>
                <a:spcPts val="600"/>
              </a:spcAft>
              <a:buSzPct val="125000"/>
              <a:buFont typeface="Arial" panose="020B0604020202020204" pitchFamily="34" charset="0"/>
              <a:buChar char="•"/>
            </a:pPr>
            <a:r>
              <a:rPr lang="en-US" sz="3200" dirty="0"/>
              <a:t>NHS 111 service</a:t>
            </a:r>
          </a:p>
          <a:p>
            <a:pPr marL="514350" indent="-228600">
              <a:lnSpc>
                <a:spcPct val="90000"/>
              </a:lnSpc>
              <a:spcAft>
                <a:spcPts val="600"/>
              </a:spcAft>
              <a:buSzPct val="125000"/>
              <a:buFont typeface="Arial" panose="020B0604020202020204" pitchFamily="34" charset="0"/>
              <a:buChar char="•"/>
            </a:pPr>
            <a:r>
              <a:rPr lang="en-US" sz="3200" dirty="0"/>
              <a:t>NHS App</a:t>
            </a:r>
          </a:p>
          <a:p>
            <a:pPr marL="514350" indent="-228600">
              <a:lnSpc>
                <a:spcPct val="90000"/>
              </a:lnSpc>
              <a:spcAft>
                <a:spcPts val="600"/>
              </a:spcAft>
              <a:buSzPct val="125000"/>
              <a:buFont typeface="Arial" panose="020B0604020202020204" pitchFamily="34" charset="0"/>
              <a:buChar char="•"/>
            </a:pPr>
            <a:r>
              <a:rPr lang="en-US" sz="3200" dirty="0"/>
              <a:t>Telecommunication services (NHS </a:t>
            </a:r>
            <a:r>
              <a:rPr lang="en-US" sz="3200" dirty="0" err="1"/>
              <a:t>England,n.d</a:t>
            </a:r>
            <a:r>
              <a:rPr lang="en-US" sz="3200" dirty="0"/>
              <a:t>).</a:t>
            </a:r>
          </a:p>
        </p:txBody>
      </p:sp>
      <p:sp>
        <p:nvSpPr>
          <p:cNvPr id="3" name="Footer Placeholder 2">
            <a:extLst>
              <a:ext uri="{FF2B5EF4-FFF2-40B4-BE49-F238E27FC236}">
                <a16:creationId xmlns:a16="http://schemas.microsoft.com/office/drawing/2014/main" id="{E08648E9-BA4A-5296-5718-72D351B1644E}"/>
              </a:ext>
            </a:extLst>
          </p:cNvPr>
          <p:cNvSpPr>
            <a:spLocks noGrp="1"/>
          </p:cNvSpPr>
          <p:nvPr>
            <p:ph type="ftr" sz="quarter" idx="11"/>
          </p:nvPr>
        </p:nvSpPr>
        <p:spPr>
          <a:xfrm>
            <a:off x="4038600" y="6492865"/>
            <a:ext cx="4114800" cy="365125"/>
          </a:xfrm>
        </p:spPr>
        <p:txBody>
          <a:bodyPr/>
          <a:lstStyle/>
          <a:p>
            <a:r>
              <a:rPr lang="en-GB" dirty="0">
                <a:solidFill>
                  <a:srgbClr val="0070C0"/>
                </a:solidFill>
              </a:rPr>
              <a:t>Student Name: Anita Sirmer, Student Number:2212874</a:t>
            </a:r>
          </a:p>
        </p:txBody>
      </p:sp>
    </p:spTree>
    <p:extLst>
      <p:ext uri="{BB962C8B-B14F-4D97-AF65-F5344CB8AC3E}">
        <p14:creationId xmlns:p14="http://schemas.microsoft.com/office/powerpoint/2010/main" val="1550794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aphicFrame>
        <p:nvGraphicFramePr>
          <p:cNvPr id="5" name="TextBox 1">
            <a:extLst>
              <a:ext uri="{FF2B5EF4-FFF2-40B4-BE49-F238E27FC236}">
                <a16:creationId xmlns:a16="http://schemas.microsoft.com/office/drawing/2014/main" id="{CFBB353C-0EAA-E2D2-3A1B-D1AB16203788}"/>
              </a:ext>
            </a:extLst>
          </p:cNvPr>
          <p:cNvGraphicFramePr/>
          <p:nvPr>
            <p:extLst>
              <p:ext uri="{D42A27DB-BD31-4B8C-83A1-F6EECF244321}">
                <p14:modId xmlns:p14="http://schemas.microsoft.com/office/powerpoint/2010/main" val="4043186840"/>
              </p:ext>
            </p:extLst>
          </p:nvPr>
        </p:nvGraphicFramePr>
        <p:xfrm>
          <a:off x="1043781" y="1730375"/>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9" name="Graphic 88" descr="Heartbeat with solid fill">
            <a:extLst>
              <a:ext uri="{FF2B5EF4-FFF2-40B4-BE49-F238E27FC236}">
                <a16:creationId xmlns:a16="http://schemas.microsoft.com/office/drawing/2014/main" id="{0F7290E4-4EBD-2F43-424F-062307BF922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638800" y="5219700"/>
            <a:ext cx="914400" cy="914400"/>
          </a:xfrm>
          <a:prstGeom prst="rect">
            <a:avLst/>
          </a:prstGeom>
        </p:spPr>
      </p:pic>
      <p:pic>
        <p:nvPicPr>
          <p:cNvPr id="91" name="Graphic 90" descr="Stethoscope with solid fill">
            <a:extLst>
              <a:ext uri="{FF2B5EF4-FFF2-40B4-BE49-F238E27FC236}">
                <a16:creationId xmlns:a16="http://schemas.microsoft.com/office/drawing/2014/main" id="{A858ABAF-9955-6CF2-B980-446E5362AE5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201150" y="5343525"/>
            <a:ext cx="914400" cy="914400"/>
          </a:xfrm>
          <a:prstGeom prst="rect">
            <a:avLst/>
          </a:prstGeom>
        </p:spPr>
      </p:pic>
      <p:pic>
        <p:nvPicPr>
          <p:cNvPr id="95" name="Graphic 94" descr="USB with solid fill">
            <a:extLst>
              <a:ext uri="{FF2B5EF4-FFF2-40B4-BE49-F238E27FC236}">
                <a16:creationId xmlns:a16="http://schemas.microsoft.com/office/drawing/2014/main" id="{6BB3F46D-5824-EAE3-469B-1610993F5BF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749000" y="469371"/>
            <a:ext cx="914400" cy="914400"/>
          </a:xfrm>
          <a:prstGeom prst="rect">
            <a:avLst/>
          </a:prstGeom>
        </p:spPr>
      </p:pic>
      <p:pic>
        <p:nvPicPr>
          <p:cNvPr id="97" name="Graphic 96" descr="Wireless with solid fill">
            <a:extLst>
              <a:ext uri="{FF2B5EF4-FFF2-40B4-BE49-F238E27FC236}">
                <a16:creationId xmlns:a16="http://schemas.microsoft.com/office/drawing/2014/main" id="{5C4EFE46-263B-74E3-6FDC-052EC436124E}"/>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16750" y="5219700"/>
            <a:ext cx="914400" cy="914400"/>
          </a:xfrm>
          <a:prstGeom prst="rect">
            <a:avLst/>
          </a:prstGeom>
        </p:spPr>
      </p:pic>
      <p:pic>
        <p:nvPicPr>
          <p:cNvPr id="99" name="Graphic 98" descr="Phone Vibration with solid fill">
            <a:extLst>
              <a:ext uri="{FF2B5EF4-FFF2-40B4-BE49-F238E27FC236}">
                <a16:creationId xmlns:a16="http://schemas.microsoft.com/office/drawing/2014/main" id="{74BC1834-E429-6DBF-C5D5-E4620510F6EF}"/>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819150" y="266700"/>
            <a:ext cx="914400" cy="914400"/>
          </a:xfrm>
          <a:prstGeom prst="rect">
            <a:avLst/>
          </a:prstGeom>
        </p:spPr>
      </p:pic>
      <p:pic>
        <p:nvPicPr>
          <p:cNvPr id="103" name="Graphic 102" descr="Cloud Computing with solid fill">
            <a:extLst>
              <a:ext uri="{FF2B5EF4-FFF2-40B4-BE49-F238E27FC236}">
                <a16:creationId xmlns:a16="http://schemas.microsoft.com/office/drawing/2014/main" id="{A09CF0F4-4C29-AEA5-33B5-86B0CAFF29A3}"/>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5326875" y="266700"/>
            <a:ext cx="914400" cy="914400"/>
          </a:xfrm>
          <a:prstGeom prst="rect">
            <a:avLst/>
          </a:prstGeom>
        </p:spPr>
      </p:pic>
      <p:sp>
        <p:nvSpPr>
          <p:cNvPr id="3" name="Footer Placeholder 2">
            <a:extLst>
              <a:ext uri="{FF2B5EF4-FFF2-40B4-BE49-F238E27FC236}">
                <a16:creationId xmlns:a16="http://schemas.microsoft.com/office/drawing/2014/main" id="{99D0782E-4A05-B60A-08B0-C2BFB2FA6562}"/>
              </a:ext>
            </a:extLst>
          </p:cNvPr>
          <p:cNvSpPr>
            <a:spLocks noGrp="1"/>
          </p:cNvSpPr>
          <p:nvPr>
            <p:ph type="ftr" sz="quarter" idx="11"/>
          </p:nvPr>
        </p:nvSpPr>
        <p:spPr>
          <a:xfrm>
            <a:off x="4038600" y="6492875"/>
            <a:ext cx="4114800" cy="365125"/>
          </a:xfrm>
        </p:spPr>
        <p:txBody>
          <a:bodyPr/>
          <a:lstStyle/>
          <a:p>
            <a:r>
              <a:rPr lang="en-GB" dirty="0">
                <a:solidFill>
                  <a:srgbClr val="0070C0"/>
                </a:solidFill>
              </a:rPr>
              <a:t>Student Name: Anita Sirmer , Student Number:2212874</a:t>
            </a:r>
          </a:p>
        </p:txBody>
      </p:sp>
    </p:spTree>
    <p:extLst>
      <p:ext uri="{BB962C8B-B14F-4D97-AF65-F5344CB8AC3E}">
        <p14:creationId xmlns:p14="http://schemas.microsoft.com/office/powerpoint/2010/main" val="4119272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EDD38CC3-F891-8647-BC0E-4FCB2D507179}"/>
              </a:ext>
            </a:extLst>
          </p:cNvPr>
          <p:cNvPicPr>
            <a:picLocks noChangeAspect="1"/>
          </p:cNvPicPr>
          <p:nvPr/>
        </p:nvPicPr>
        <p:blipFill rotWithShape="1">
          <a:blip r:embed="rId2"/>
          <a:srcRect l="15058" r="8942" b="-1"/>
          <a:stretch/>
        </p:blipFill>
        <p:spPr>
          <a:xfrm>
            <a:off x="20" y="-211005"/>
            <a:ext cx="12191980" cy="7069005"/>
          </a:xfrm>
          <a:prstGeom prst="rect">
            <a:avLst/>
          </a:prstGeom>
        </p:spPr>
      </p:pic>
      <p:pic>
        <p:nvPicPr>
          <p:cNvPr id="24" name="Picture 19">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5"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0FDBA-F942-E74F-948A-F407CFDAAACA}"/>
              </a:ext>
            </a:extLst>
          </p:cNvPr>
          <p:cNvSpPr>
            <a:spLocks noGrp="1"/>
          </p:cNvSpPr>
          <p:nvPr>
            <p:ph type="title"/>
          </p:nvPr>
        </p:nvSpPr>
        <p:spPr>
          <a:xfrm>
            <a:off x="1307482" y="819150"/>
            <a:ext cx="9499092" cy="1263718"/>
          </a:xfrm>
        </p:spPr>
        <p:txBody>
          <a:bodyPr>
            <a:normAutofit/>
          </a:bodyPr>
          <a:lstStyle/>
          <a:p>
            <a:r>
              <a:rPr lang="en-US" b="1" i="1" u="sng" dirty="0">
                <a:solidFill>
                  <a:srgbClr val="FFFFFF"/>
                </a:solidFill>
              </a:rPr>
              <a:t>Digital communications</a:t>
            </a:r>
          </a:p>
        </p:txBody>
      </p:sp>
      <p:sp>
        <p:nvSpPr>
          <p:cNvPr id="10" name="Content Placeholder 9">
            <a:extLst>
              <a:ext uri="{FF2B5EF4-FFF2-40B4-BE49-F238E27FC236}">
                <a16:creationId xmlns:a16="http://schemas.microsoft.com/office/drawing/2014/main" id="{87558BA5-99A3-E471-F54F-CAC5CAC31A2A}"/>
              </a:ext>
            </a:extLst>
          </p:cNvPr>
          <p:cNvSpPr>
            <a:spLocks noGrp="1"/>
          </p:cNvSpPr>
          <p:nvPr>
            <p:ph sz="quarter" idx="13"/>
          </p:nvPr>
        </p:nvSpPr>
        <p:spPr>
          <a:xfrm>
            <a:off x="1383682" y="1703754"/>
            <a:ext cx="9346692" cy="4003363"/>
          </a:xfrm>
        </p:spPr>
        <p:txBody>
          <a:bodyPr>
            <a:normAutofit/>
          </a:bodyPr>
          <a:lstStyle/>
          <a:p>
            <a:r>
              <a:rPr lang="en-US" cap="none" dirty="0">
                <a:solidFill>
                  <a:srgbClr val="FFFFFF"/>
                </a:solidFill>
              </a:rPr>
              <a:t>“ the capacity to communicate effectively in digital media and spaces”. ( </a:t>
            </a:r>
            <a:r>
              <a:rPr lang="en-US" cap="none" dirty="0">
                <a:solidFill>
                  <a:srgbClr val="FFFFFF"/>
                </a:solidFill>
                <a:latin typeface="Abadi MT Condensed Light" panose="020B0306030101010103" pitchFamily="34" charset="77"/>
              </a:rPr>
              <a:t>TEL@YSJ</a:t>
            </a:r>
            <a:r>
              <a:rPr lang="en-US" cap="none" dirty="0">
                <a:solidFill>
                  <a:srgbClr val="FFFFFF"/>
                </a:solidFill>
              </a:rPr>
              <a:t>, nd).</a:t>
            </a:r>
          </a:p>
          <a:p>
            <a:endParaRPr lang="en-US" cap="none" dirty="0">
              <a:solidFill>
                <a:srgbClr val="FFFFFF"/>
              </a:solidFill>
            </a:endParaRPr>
          </a:p>
          <a:p>
            <a:endParaRPr lang="en-US" cap="none" dirty="0">
              <a:solidFill>
                <a:srgbClr val="FFFFFF"/>
              </a:solidFill>
            </a:endParaRPr>
          </a:p>
          <a:p>
            <a:endParaRPr lang="en-US" cap="none" dirty="0">
              <a:solidFill>
                <a:srgbClr val="FFFFFF"/>
              </a:solidFill>
            </a:endParaRPr>
          </a:p>
          <a:p>
            <a:endParaRPr lang="en-US" cap="none" dirty="0">
              <a:solidFill>
                <a:srgbClr val="FFFFFF"/>
              </a:solidFill>
            </a:endParaRPr>
          </a:p>
          <a:p>
            <a:endParaRPr lang="en-US" cap="none" dirty="0">
              <a:solidFill>
                <a:srgbClr val="FFFFFF"/>
              </a:solidFill>
            </a:endParaRPr>
          </a:p>
        </p:txBody>
      </p:sp>
      <p:pic>
        <p:nvPicPr>
          <p:cNvPr id="14" name="Graphic 13" descr="Customer review">
            <a:extLst>
              <a:ext uri="{FF2B5EF4-FFF2-40B4-BE49-F238E27FC236}">
                <a16:creationId xmlns:a16="http://schemas.microsoft.com/office/drawing/2014/main" id="{4BD350A9-F44F-5E45-BAE3-7017E3176B3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47056" y="819150"/>
            <a:ext cx="1359886" cy="1037941"/>
          </a:xfrm>
          <a:prstGeom prst="rect">
            <a:avLst/>
          </a:prstGeom>
        </p:spPr>
      </p:pic>
      <p:graphicFrame>
        <p:nvGraphicFramePr>
          <p:cNvPr id="19" name="Diagram 18">
            <a:extLst>
              <a:ext uri="{FF2B5EF4-FFF2-40B4-BE49-F238E27FC236}">
                <a16:creationId xmlns:a16="http://schemas.microsoft.com/office/drawing/2014/main" id="{82840A80-DEBF-3C40-8B71-09A5245DE4BF}"/>
              </a:ext>
            </a:extLst>
          </p:cNvPr>
          <p:cNvGraphicFramePr/>
          <p:nvPr/>
        </p:nvGraphicFramePr>
        <p:xfrm>
          <a:off x="1673782" y="2344955"/>
          <a:ext cx="8167802" cy="336216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rminator 2">
            <a:extLst>
              <a:ext uri="{FF2B5EF4-FFF2-40B4-BE49-F238E27FC236}">
                <a16:creationId xmlns:a16="http://schemas.microsoft.com/office/drawing/2014/main" id="{2F7B1258-906A-B74A-9D1B-83A1F9D1BF91}"/>
              </a:ext>
            </a:extLst>
          </p:cNvPr>
          <p:cNvSpPr/>
          <p:nvPr/>
        </p:nvSpPr>
        <p:spPr>
          <a:xfrm>
            <a:off x="9018954" y="6591721"/>
            <a:ext cx="3173046" cy="266279"/>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Karen Alcantara (2213116) </a:t>
            </a:r>
          </a:p>
        </p:txBody>
      </p:sp>
    </p:spTree>
    <p:extLst>
      <p:ext uri="{BB962C8B-B14F-4D97-AF65-F5344CB8AC3E}">
        <p14:creationId xmlns:p14="http://schemas.microsoft.com/office/powerpoint/2010/main" val="36256642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 calcmode="lin" valueType="num">
                                      <p:cBhvr additive="base">
                                        <p:cTn id="12"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blinds(horizontal)">
                                      <p:cBhvr>
                                        <p:cTn id="1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Content Placeholder 4">
            <a:extLst>
              <a:ext uri="{FF2B5EF4-FFF2-40B4-BE49-F238E27FC236}">
                <a16:creationId xmlns:a16="http://schemas.microsoft.com/office/drawing/2014/main" id="{8F177FB8-594E-C448-8324-1E28F35A0B79}"/>
              </a:ext>
            </a:extLst>
          </p:cNvPr>
          <p:cNvPicPr>
            <a:picLocks noChangeAspect="1"/>
          </p:cNvPicPr>
          <p:nvPr/>
        </p:nvPicPr>
        <p:blipFill rotWithShape="1">
          <a:blip r:embed="rId2"/>
          <a:srcRect l="15058" r="8942" b="-1"/>
          <a:stretch/>
        </p:blipFill>
        <p:spPr>
          <a:xfrm>
            <a:off x="20" y="-387935"/>
            <a:ext cx="12191980" cy="7245935"/>
          </a:xfrm>
          <a:prstGeom prst="rect">
            <a:avLst/>
          </a:prstGeom>
        </p:spPr>
      </p:pic>
      <p:pic>
        <p:nvPicPr>
          <p:cNvPr id="25" name="Picture 24">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06D51-B735-1948-9480-D1ECF47232FF}"/>
              </a:ext>
            </a:extLst>
          </p:cNvPr>
          <p:cNvSpPr>
            <a:spLocks noGrp="1"/>
          </p:cNvSpPr>
          <p:nvPr>
            <p:ph type="title"/>
          </p:nvPr>
        </p:nvSpPr>
        <p:spPr>
          <a:xfrm>
            <a:off x="1307482" y="688063"/>
            <a:ext cx="9499092" cy="1526631"/>
          </a:xfrm>
        </p:spPr>
        <p:txBody>
          <a:bodyPr>
            <a:normAutofit/>
          </a:bodyPr>
          <a:lstStyle/>
          <a:p>
            <a:r>
              <a:rPr lang="en-US" b="1" i="1" u="sng" dirty="0">
                <a:solidFill>
                  <a:srgbClr val="FFFFFF"/>
                </a:solidFill>
              </a:rPr>
              <a:t>DIGITAL COLLABORATION</a:t>
            </a:r>
          </a:p>
        </p:txBody>
      </p:sp>
      <p:sp>
        <p:nvSpPr>
          <p:cNvPr id="20" name="Content Placeholder 9">
            <a:extLst>
              <a:ext uri="{FF2B5EF4-FFF2-40B4-BE49-F238E27FC236}">
                <a16:creationId xmlns:a16="http://schemas.microsoft.com/office/drawing/2014/main" id="{6C0F01C4-DC8A-6528-5DFC-766777F52DE1}"/>
              </a:ext>
            </a:extLst>
          </p:cNvPr>
          <p:cNvSpPr>
            <a:spLocks noGrp="1"/>
          </p:cNvSpPr>
          <p:nvPr>
            <p:ph sz="quarter" idx="13"/>
          </p:nvPr>
        </p:nvSpPr>
        <p:spPr>
          <a:xfrm>
            <a:off x="1158844" y="2109456"/>
            <a:ext cx="9647730" cy="3512745"/>
          </a:xfrm>
        </p:spPr>
        <p:txBody>
          <a:bodyPr numCol="1">
            <a:normAutofit/>
          </a:bodyPr>
          <a:lstStyle/>
          <a:p>
            <a:r>
              <a:rPr lang="en-US" cap="none" dirty="0">
                <a:solidFill>
                  <a:srgbClr val="FFFFFF"/>
                </a:solidFill>
              </a:rPr>
              <a:t>”The capacity to participate in digital teams and working groups”. ( </a:t>
            </a:r>
            <a:r>
              <a:rPr lang="en-US" cap="none" dirty="0">
                <a:solidFill>
                  <a:srgbClr val="FFFFFF"/>
                </a:solidFill>
                <a:latin typeface="Abadi MT Condensed Light" panose="020B0306030101010103" pitchFamily="34" charset="77"/>
              </a:rPr>
              <a:t>TEL@YS</a:t>
            </a:r>
            <a:r>
              <a:rPr lang="en-US" cap="none" dirty="0">
                <a:solidFill>
                  <a:srgbClr val="FFFFFF"/>
                </a:solidFill>
                <a:latin typeface="Apple Braille Pinpoint 8 Dot" pitchFamily="2" charset="0"/>
              </a:rPr>
              <a:t>, </a:t>
            </a:r>
            <a:r>
              <a:rPr lang="en-US" cap="none" dirty="0">
                <a:solidFill>
                  <a:srgbClr val="FFFFFF"/>
                </a:solidFill>
              </a:rPr>
              <a:t>nd)</a:t>
            </a:r>
          </a:p>
          <a:p>
            <a:endParaRPr lang="en-US" cap="none" dirty="0">
              <a:solidFill>
                <a:srgbClr val="FFFFFF"/>
              </a:solidFill>
            </a:endParaRPr>
          </a:p>
          <a:p>
            <a:endParaRPr lang="en-US" cap="none" dirty="0">
              <a:solidFill>
                <a:srgbClr val="FFFFFF"/>
              </a:solidFill>
            </a:endParaRPr>
          </a:p>
          <a:p>
            <a:endParaRPr lang="en-US" cap="none" dirty="0">
              <a:solidFill>
                <a:srgbClr val="FFFFFF"/>
              </a:solidFill>
            </a:endParaRPr>
          </a:p>
          <a:p>
            <a:pPr marL="0" indent="0">
              <a:buNone/>
            </a:pPr>
            <a:endParaRPr lang="en-US" cap="none" dirty="0">
              <a:solidFill>
                <a:srgbClr val="FFFFFF"/>
              </a:solidFill>
            </a:endParaRPr>
          </a:p>
          <a:p>
            <a:endParaRPr lang="en-US" cap="none" dirty="0">
              <a:solidFill>
                <a:srgbClr val="FFFFFF"/>
              </a:solidFill>
            </a:endParaRPr>
          </a:p>
          <a:p>
            <a:endParaRPr lang="en-US" cap="none" dirty="0">
              <a:solidFill>
                <a:srgbClr val="FFFFFF"/>
              </a:solidFill>
            </a:endParaRPr>
          </a:p>
        </p:txBody>
      </p:sp>
      <p:pic>
        <p:nvPicPr>
          <p:cNvPr id="6" name="Graphic 5" descr="Presentation with bar chart">
            <a:extLst>
              <a:ext uri="{FF2B5EF4-FFF2-40B4-BE49-F238E27FC236}">
                <a16:creationId xmlns:a16="http://schemas.microsoft.com/office/drawing/2014/main" id="{28AADC65-053A-844B-8699-C5F8ADFBB4D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63889" y="803867"/>
            <a:ext cx="1640186" cy="1640186"/>
          </a:xfrm>
          <a:prstGeom prst="rect">
            <a:avLst/>
          </a:prstGeom>
        </p:spPr>
      </p:pic>
      <p:sp>
        <p:nvSpPr>
          <p:cNvPr id="7" name="Terminator 6">
            <a:extLst>
              <a:ext uri="{FF2B5EF4-FFF2-40B4-BE49-F238E27FC236}">
                <a16:creationId xmlns:a16="http://schemas.microsoft.com/office/drawing/2014/main" id="{DA65DF68-78C7-B948-AA93-290A506C61D8}"/>
              </a:ext>
            </a:extLst>
          </p:cNvPr>
          <p:cNvSpPr/>
          <p:nvPr/>
        </p:nvSpPr>
        <p:spPr>
          <a:xfrm>
            <a:off x="1573966" y="2750695"/>
            <a:ext cx="2428408" cy="146903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Share learning and knowledge with other organizations by web seminars, teams. </a:t>
            </a:r>
          </a:p>
        </p:txBody>
      </p:sp>
      <p:sp>
        <p:nvSpPr>
          <p:cNvPr id="9" name="Terminator 8">
            <a:extLst>
              <a:ext uri="{FF2B5EF4-FFF2-40B4-BE49-F238E27FC236}">
                <a16:creationId xmlns:a16="http://schemas.microsoft.com/office/drawing/2014/main" id="{EADF5C2A-20CA-464E-9AFB-44D6E2B44A36}"/>
              </a:ext>
            </a:extLst>
          </p:cNvPr>
          <p:cNvSpPr/>
          <p:nvPr/>
        </p:nvSpPr>
        <p:spPr>
          <a:xfrm>
            <a:off x="4380019" y="3715751"/>
            <a:ext cx="3175024" cy="1906450"/>
          </a:xfrm>
          <a:prstGeom prst="flowChartTerminator">
            <a:avLst/>
          </a:prstGeom>
          <a:solidFill>
            <a:schemeClr val="accent1">
              <a:shade val="30000"/>
              <a:satMod val="1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Engaging in local improvement programmes with quality partners, patient and public participation groups.</a:t>
            </a:r>
          </a:p>
        </p:txBody>
      </p:sp>
      <p:sp>
        <p:nvSpPr>
          <p:cNvPr id="11" name="Terminator 10">
            <a:extLst>
              <a:ext uri="{FF2B5EF4-FFF2-40B4-BE49-F238E27FC236}">
                <a16:creationId xmlns:a16="http://schemas.microsoft.com/office/drawing/2014/main" id="{7201891E-F565-DE45-B8A2-98350CC669B2}"/>
              </a:ext>
            </a:extLst>
          </p:cNvPr>
          <p:cNvSpPr/>
          <p:nvPr/>
        </p:nvSpPr>
        <p:spPr>
          <a:xfrm>
            <a:off x="8064709" y="2656465"/>
            <a:ext cx="2563318" cy="1519723"/>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Using networking to exchange good practice examples internationally.</a:t>
            </a:r>
          </a:p>
        </p:txBody>
      </p:sp>
      <p:sp>
        <p:nvSpPr>
          <p:cNvPr id="3" name="Terminator 2">
            <a:extLst>
              <a:ext uri="{FF2B5EF4-FFF2-40B4-BE49-F238E27FC236}">
                <a16:creationId xmlns:a16="http://schemas.microsoft.com/office/drawing/2014/main" id="{4A24B2C5-A645-764D-9C2B-B6AB99B294E1}"/>
              </a:ext>
            </a:extLst>
          </p:cNvPr>
          <p:cNvSpPr/>
          <p:nvPr/>
        </p:nvSpPr>
        <p:spPr>
          <a:xfrm>
            <a:off x="9003323" y="6547439"/>
            <a:ext cx="3188678" cy="304800"/>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Karen Alcantara (2213116)</a:t>
            </a:r>
          </a:p>
        </p:txBody>
      </p:sp>
    </p:spTree>
    <p:extLst>
      <p:ext uri="{BB962C8B-B14F-4D97-AF65-F5344CB8AC3E}">
        <p14:creationId xmlns:p14="http://schemas.microsoft.com/office/powerpoint/2010/main" val="25277854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20">
                                            <p:txEl>
                                              <p:pRg st="0" end="0"/>
                                            </p:txEl>
                                          </p:spTgt>
                                        </p:tgtEl>
                                        <p:attrNameLst>
                                          <p:attrName>style.visibility</p:attrName>
                                        </p:attrNameLst>
                                      </p:cBhvr>
                                      <p:to>
                                        <p:strVal val="visible"/>
                                      </p:to>
                                    </p:set>
                                    <p:animEffect transition="in" filter="blinds(horizontal)">
                                      <p:cBhvr>
                                        <p:cTn id="13" dur="500"/>
                                        <p:tgtEl>
                                          <p:spTgt spid="2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dissolv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dissolv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dissolv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9"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Content Placeholder 4">
            <a:extLst>
              <a:ext uri="{FF2B5EF4-FFF2-40B4-BE49-F238E27FC236}">
                <a16:creationId xmlns:a16="http://schemas.microsoft.com/office/drawing/2014/main" id="{D1A4DF82-5F59-0D43-B2C7-8DF7CAF1FD09}"/>
              </a:ext>
            </a:extLst>
          </p:cNvPr>
          <p:cNvPicPr>
            <a:picLocks noChangeAspect="1"/>
          </p:cNvPicPr>
          <p:nvPr/>
        </p:nvPicPr>
        <p:blipFill rotWithShape="1">
          <a:blip r:embed="rId2"/>
          <a:srcRect l="15058" r="8942" b="-1"/>
          <a:stretch/>
        </p:blipFill>
        <p:spPr>
          <a:xfrm>
            <a:off x="0" y="0"/>
            <a:ext cx="12192000" cy="7069887"/>
          </a:xfrm>
          <a:prstGeom prst="rect">
            <a:avLst/>
          </a:prstGeom>
        </p:spPr>
      </p:pic>
      <p:pic>
        <p:nvPicPr>
          <p:cNvPr id="58" name="Picture 49">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9"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F6DC-41B8-B847-A25F-515E9BF0889A}"/>
              </a:ext>
            </a:extLst>
          </p:cNvPr>
          <p:cNvSpPr>
            <a:spLocks noGrp="1"/>
          </p:cNvSpPr>
          <p:nvPr>
            <p:ph type="title"/>
          </p:nvPr>
        </p:nvSpPr>
        <p:spPr>
          <a:xfrm>
            <a:off x="1346454" y="757884"/>
            <a:ext cx="9499092" cy="1292439"/>
          </a:xfrm>
        </p:spPr>
        <p:txBody>
          <a:bodyPr>
            <a:normAutofit/>
          </a:bodyPr>
          <a:lstStyle/>
          <a:p>
            <a:r>
              <a:rPr lang="en-US" b="1" i="1" u="sng" dirty="0">
                <a:solidFill>
                  <a:srgbClr val="FFFFFF"/>
                </a:solidFill>
              </a:rPr>
              <a:t>Digital Participation</a:t>
            </a:r>
          </a:p>
        </p:txBody>
      </p:sp>
      <p:sp>
        <p:nvSpPr>
          <p:cNvPr id="10" name="Content Placeholder 9">
            <a:extLst>
              <a:ext uri="{FF2B5EF4-FFF2-40B4-BE49-F238E27FC236}">
                <a16:creationId xmlns:a16="http://schemas.microsoft.com/office/drawing/2014/main" id="{192333CE-1210-1596-4EFC-6B340BFC2C9C}"/>
              </a:ext>
            </a:extLst>
          </p:cNvPr>
          <p:cNvSpPr>
            <a:spLocks noGrp="1"/>
          </p:cNvSpPr>
          <p:nvPr>
            <p:ph sz="quarter" idx="13"/>
          </p:nvPr>
        </p:nvSpPr>
        <p:spPr>
          <a:xfrm>
            <a:off x="1383682" y="1989056"/>
            <a:ext cx="9346692" cy="3468769"/>
          </a:xfrm>
        </p:spPr>
        <p:txBody>
          <a:bodyPr>
            <a:normAutofit/>
          </a:bodyPr>
          <a:lstStyle/>
          <a:p>
            <a:r>
              <a:rPr lang="en-US" cap="none" dirty="0">
                <a:solidFill>
                  <a:srgbClr val="FFFFFF"/>
                </a:solidFill>
              </a:rPr>
              <a:t>“The</a:t>
            </a:r>
            <a:r>
              <a:rPr lang="en-US" dirty="0">
                <a:solidFill>
                  <a:srgbClr val="FFFFFF"/>
                </a:solidFill>
              </a:rPr>
              <a:t> </a:t>
            </a:r>
            <a:r>
              <a:rPr lang="en-US" cap="none" dirty="0">
                <a:solidFill>
                  <a:srgbClr val="FFFFFF"/>
                </a:solidFill>
              </a:rPr>
              <a:t>capacity to participate in, facilitate and build digital networks”. ( </a:t>
            </a:r>
            <a:r>
              <a:rPr lang="en-US" cap="none" dirty="0">
                <a:solidFill>
                  <a:srgbClr val="FFFFFF"/>
                </a:solidFill>
                <a:latin typeface="Abadi MT Condensed Light" panose="020B0306030101010103" pitchFamily="34" charset="77"/>
              </a:rPr>
              <a:t>TEL@YS</a:t>
            </a:r>
            <a:r>
              <a:rPr lang="en-US" cap="none" dirty="0">
                <a:solidFill>
                  <a:srgbClr val="FFFFFF"/>
                </a:solidFill>
              </a:rPr>
              <a:t>, nd)</a:t>
            </a:r>
          </a:p>
          <a:p>
            <a:pPr>
              <a:buFont typeface="Wingdings" pitchFamily="2" charset="2"/>
              <a:buChar char="Ø"/>
            </a:pPr>
            <a:r>
              <a:rPr lang="en-US" cap="none" dirty="0">
                <a:solidFill>
                  <a:srgbClr val="FFFFFF"/>
                </a:solidFill>
              </a:rPr>
              <a:t>NHS provides new health websites, apps and Wi-Fi access for the general public.</a:t>
            </a:r>
          </a:p>
          <a:p>
            <a:pPr>
              <a:buFont typeface="Wingdings" pitchFamily="2" charset="2"/>
              <a:buChar char="Ø"/>
            </a:pPr>
            <a:r>
              <a:rPr lang="en-US" cap="none" dirty="0">
                <a:solidFill>
                  <a:srgbClr val="FFFFFF"/>
                </a:solidFill>
              </a:rPr>
              <a:t>Digital methods for engaging people doing meetings , conferences , teaching , etc. </a:t>
            </a:r>
          </a:p>
          <a:p>
            <a:pPr>
              <a:buFont typeface="Wingdings" pitchFamily="2" charset="2"/>
              <a:buChar char="Ø"/>
            </a:pPr>
            <a:r>
              <a:rPr lang="en-US" cap="none" dirty="0">
                <a:solidFill>
                  <a:srgbClr val="FFFFFF"/>
                </a:solidFill>
              </a:rPr>
              <a:t>Using Apps to work collaboratively by each other. For example , Microsoft tams, Google meet, Facebook live, YouTube live, etc.</a:t>
            </a:r>
          </a:p>
          <a:p>
            <a:pPr>
              <a:buFont typeface="Wingdings" pitchFamily="2" charset="2"/>
              <a:buChar char="Ø"/>
            </a:pPr>
            <a:r>
              <a:rPr lang="en-US" cap="none" dirty="0">
                <a:solidFill>
                  <a:srgbClr val="FFFFFF"/>
                </a:solidFill>
              </a:rPr>
              <a:t>Using Digital Participation to get online appointments, medications, Staff ID, Diagnostic coding and more.</a:t>
            </a:r>
          </a:p>
          <a:p>
            <a:pPr>
              <a:buFont typeface="Wingdings" pitchFamily="2" charset="2"/>
              <a:buChar char="Ø"/>
            </a:pPr>
            <a:endParaRPr lang="en-US" cap="none" dirty="0">
              <a:solidFill>
                <a:srgbClr val="FFFFFF"/>
              </a:solidFill>
            </a:endParaRPr>
          </a:p>
          <a:p>
            <a:pPr>
              <a:buFont typeface="Wingdings" pitchFamily="2" charset="2"/>
              <a:buChar char="Ø"/>
            </a:pPr>
            <a:endParaRPr lang="en-US" cap="none" dirty="0">
              <a:solidFill>
                <a:srgbClr val="FFFFFF"/>
              </a:solidFill>
            </a:endParaRPr>
          </a:p>
          <a:p>
            <a:endParaRPr lang="en-US" dirty="0">
              <a:solidFill>
                <a:srgbClr val="FFFFFF"/>
              </a:solidFill>
            </a:endParaRPr>
          </a:p>
        </p:txBody>
      </p:sp>
      <p:pic>
        <p:nvPicPr>
          <p:cNvPr id="4" name="Picture 3">
            <a:extLst>
              <a:ext uri="{FF2B5EF4-FFF2-40B4-BE49-F238E27FC236}">
                <a16:creationId xmlns:a16="http://schemas.microsoft.com/office/drawing/2014/main" id="{9C7E7356-2607-B246-A7C3-18FAE55F04A1}"/>
              </a:ext>
            </a:extLst>
          </p:cNvPr>
          <p:cNvPicPr>
            <a:picLocks noChangeAspect="1"/>
          </p:cNvPicPr>
          <p:nvPr/>
        </p:nvPicPr>
        <p:blipFill>
          <a:blip r:embed="rId4">
            <a:alphaModFix amt="20000"/>
          </a:blip>
          <a:stretch>
            <a:fillRect/>
          </a:stretch>
        </p:blipFill>
        <p:spPr>
          <a:xfrm>
            <a:off x="7221415" y="3756718"/>
            <a:ext cx="3783574" cy="1964144"/>
          </a:xfrm>
          <a:prstGeom prst="rect">
            <a:avLst/>
          </a:prstGeom>
        </p:spPr>
      </p:pic>
      <p:sp>
        <p:nvSpPr>
          <p:cNvPr id="3" name="Terminator 2">
            <a:extLst>
              <a:ext uri="{FF2B5EF4-FFF2-40B4-BE49-F238E27FC236}">
                <a16:creationId xmlns:a16="http://schemas.microsoft.com/office/drawing/2014/main" id="{9FDBDF76-D395-794D-984C-376901ADFE0D}"/>
              </a:ext>
            </a:extLst>
          </p:cNvPr>
          <p:cNvSpPr/>
          <p:nvPr/>
        </p:nvSpPr>
        <p:spPr>
          <a:xfrm>
            <a:off x="9058031" y="6775938"/>
            <a:ext cx="3133971" cy="293950"/>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Karen Alcantara (2213116)</a:t>
            </a:r>
          </a:p>
        </p:txBody>
      </p:sp>
    </p:spTree>
    <p:extLst>
      <p:ext uri="{BB962C8B-B14F-4D97-AF65-F5344CB8AC3E}">
        <p14:creationId xmlns:p14="http://schemas.microsoft.com/office/powerpoint/2010/main" val="2358813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dissolv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 calcmode="lin" valueType="num">
                                      <p:cBhvr additive="base">
                                        <p:cTn id="17"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 calcmode="lin" valueType="num">
                                      <p:cBhvr additive="base">
                                        <p:cTn id="2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xEl>
                                              <p:pRg st="3" end="3"/>
                                            </p:txEl>
                                          </p:spTgt>
                                        </p:tgtEl>
                                        <p:attrNameLst>
                                          <p:attrName>style.visibility</p:attrName>
                                        </p:attrNameLst>
                                      </p:cBhvr>
                                      <p:to>
                                        <p:strVal val="visible"/>
                                      </p:to>
                                    </p:set>
                                    <p:anim calcmode="lin" valueType="num">
                                      <p:cBhvr additive="base">
                                        <p:cTn id="29"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
                                            <p:txEl>
                                              <p:pRg st="4" end="4"/>
                                            </p:txEl>
                                          </p:spTgt>
                                        </p:tgtEl>
                                        <p:attrNameLst>
                                          <p:attrName>style.visibility</p:attrName>
                                        </p:attrNameLst>
                                      </p:cBhvr>
                                      <p:to>
                                        <p:strVal val="visible"/>
                                      </p:to>
                                    </p:set>
                                    <p:anim calcmode="lin" valueType="num">
                                      <p:cBhvr additive="base">
                                        <p:cTn id="35"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7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6">
            <a:extLst>
              <a:ext uri="{FF2B5EF4-FFF2-40B4-BE49-F238E27FC236}">
                <a16:creationId xmlns:a16="http://schemas.microsoft.com/office/drawing/2014/main" id="{8F716CC0-CAC9-43AB-ADE5-2D88EAF32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721" y="462838"/>
            <a:ext cx="11149858" cy="590529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8">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30">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Picture 4" descr="Background pattern&#10;&#10;Description automatically generated">
            <a:extLst>
              <a:ext uri="{FF2B5EF4-FFF2-40B4-BE49-F238E27FC236}">
                <a16:creationId xmlns:a16="http://schemas.microsoft.com/office/drawing/2014/main" id="{43EBCE87-E0AA-6225-6CDF-BA6B261E2CFB}"/>
              </a:ext>
            </a:extLst>
          </p:cNvPr>
          <p:cNvPicPr>
            <a:picLocks noChangeAspect="1"/>
          </p:cNvPicPr>
          <p:nvPr/>
        </p:nvPicPr>
        <p:blipFill rotWithShape="1">
          <a:blip r:embed="rId2">
            <a:alphaModFix amt="40000"/>
          </a:blip>
          <a:srcRect t="3254" b="27288"/>
          <a:stretch/>
        </p:blipFill>
        <p:spPr>
          <a:xfrm>
            <a:off x="516504" y="336256"/>
            <a:ext cx="11147071" cy="5905296"/>
          </a:xfrm>
          <a:prstGeom prst="rect">
            <a:avLst/>
          </a:prstGeom>
        </p:spPr>
      </p:pic>
      <p:sp>
        <p:nvSpPr>
          <p:cNvPr id="2" name="Title 1">
            <a:extLst>
              <a:ext uri="{FF2B5EF4-FFF2-40B4-BE49-F238E27FC236}">
                <a16:creationId xmlns:a16="http://schemas.microsoft.com/office/drawing/2014/main" id="{9D46CD44-BE56-610B-D393-ED4BB472F92C}"/>
              </a:ext>
            </a:extLst>
          </p:cNvPr>
          <p:cNvSpPr>
            <a:spLocks noGrp="1"/>
          </p:cNvSpPr>
          <p:nvPr>
            <p:ph type="ctrTitle"/>
          </p:nvPr>
        </p:nvSpPr>
        <p:spPr>
          <a:xfrm>
            <a:off x="670560" y="937022"/>
            <a:ext cx="10332720" cy="5006574"/>
          </a:xfrm>
        </p:spPr>
        <p:txBody>
          <a:bodyPr anchor="b">
            <a:normAutofit/>
          </a:bodyPr>
          <a:lstStyle/>
          <a:p>
            <a:pPr>
              <a:lnSpc>
                <a:spcPct val="90000"/>
              </a:lnSpc>
            </a:pPr>
            <a:r>
              <a:rPr lang="en-GB" sz="5300" dirty="0">
                <a:solidFill>
                  <a:srgbClr val="FFFFFF"/>
                </a:solidFill>
              </a:rPr>
              <a:t>The relevance of technical proficiency for data and information handling on NHS</a:t>
            </a:r>
            <a:br>
              <a:rPr lang="en-GB" sz="5300" dirty="0">
                <a:solidFill>
                  <a:srgbClr val="FFFFFF"/>
                </a:solidFill>
              </a:rPr>
            </a:br>
            <a:r>
              <a:rPr lang="en-GB" sz="5300" dirty="0">
                <a:solidFill>
                  <a:srgbClr val="FFFFFF"/>
                </a:solidFill>
              </a:rPr>
              <a:t>                       </a:t>
            </a:r>
            <a:r>
              <a:rPr lang="en-GB" sz="2700" dirty="0">
                <a:solidFill>
                  <a:srgbClr val="FFFFFF"/>
                </a:solidFill>
              </a:rPr>
              <a:t>Student name-</a:t>
            </a:r>
            <a:r>
              <a:rPr lang="en-GB" sz="2700" dirty="0" err="1">
                <a:solidFill>
                  <a:srgbClr val="FFFFFF"/>
                </a:solidFill>
              </a:rPr>
              <a:t>Oana</a:t>
            </a:r>
            <a:r>
              <a:rPr lang="en-GB" sz="2700" dirty="0">
                <a:solidFill>
                  <a:srgbClr val="FFFFFF"/>
                </a:solidFill>
              </a:rPr>
              <a:t> Ionela Avasiloaie</a:t>
            </a:r>
            <a:br>
              <a:rPr lang="en-GB" sz="2700" dirty="0">
                <a:solidFill>
                  <a:srgbClr val="FFFFFF"/>
                </a:solidFill>
              </a:rPr>
            </a:br>
            <a:r>
              <a:rPr lang="en-GB" sz="2700" dirty="0">
                <a:solidFill>
                  <a:srgbClr val="FFFFFF"/>
                </a:solidFill>
              </a:rPr>
              <a:t>                                             Student number-2212862</a:t>
            </a:r>
            <a:br>
              <a:rPr lang="en-GB" sz="4400" dirty="0">
                <a:solidFill>
                  <a:srgbClr val="FFFFFF"/>
                </a:solidFill>
              </a:rPr>
            </a:br>
            <a:r>
              <a:rPr lang="en-GB" sz="4400" dirty="0">
                <a:solidFill>
                  <a:srgbClr val="FFFFFF"/>
                </a:solidFill>
              </a:rPr>
              <a:t>        </a:t>
            </a:r>
          </a:p>
        </p:txBody>
      </p:sp>
    </p:spTree>
    <p:extLst>
      <p:ext uri="{BB962C8B-B14F-4D97-AF65-F5344CB8AC3E}">
        <p14:creationId xmlns:p14="http://schemas.microsoft.com/office/powerpoint/2010/main" val="120799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70DCB3-6538-664A-83FE-7F67BAB6634E}"/>
              </a:ext>
            </a:extLst>
          </p:cNvPr>
          <p:cNvPicPr>
            <a:picLocks noChangeAspect="1"/>
          </p:cNvPicPr>
          <p:nvPr/>
        </p:nvPicPr>
        <p:blipFill rotWithShape="1">
          <a:blip r:embed="rId2">
            <a:alphaModFix/>
          </a:blip>
          <a:srcRect l="25"/>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C89012F3-E872-4965-8202-7945C4E70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15" name="Rectangle 14">
            <a:extLst>
              <a:ext uri="{FF2B5EF4-FFF2-40B4-BE49-F238E27FC236}">
                <a16:creationId xmlns:a16="http://schemas.microsoft.com/office/drawing/2014/main" id="{A42DB23F-578C-4EE7-8963-3BA228C67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68F88-ACAA-C97E-3B18-FBF478DCA9EB}"/>
              </a:ext>
            </a:extLst>
          </p:cNvPr>
          <p:cNvSpPr>
            <a:spLocks noGrp="1"/>
          </p:cNvSpPr>
          <p:nvPr>
            <p:ph type="ctrTitle"/>
          </p:nvPr>
        </p:nvSpPr>
        <p:spPr>
          <a:xfrm>
            <a:off x="482600" y="732032"/>
            <a:ext cx="11384280" cy="5506208"/>
          </a:xfrm>
        </p:spPr>
        <p:txBody>
          <a:bodyPr anchor="t">
            <a:normAutofit/>
          </a:bodyPr>
          <a:lstStyle/>
          <a:p>
            <a:r>
              <a:rPr lang="en-GB" sz="4800" dirty="0">
                <a:solidFill>
                  <a:srgbClr val="FFFFFF"/>
                </a:solidFill>
              </a:rPr>
              <a:t>      -</a:t>
            </a:r>
            <a:r>
              <a:rPr lang="en-GB" sz="3200" dirty="0">
                <a:solidFill>
                  <a:srgbClr val="FFFFFF"/>
                </a:solidFill>
              </a:rPr>
              <a:t>Data can provide new ways for the NHS to learn, improve and generate new research</a:t>
            </a:r>
            <a:br>
              <a:rPr lang="en-GB" sz="3200" dirty="0">
                <a:solidFill>
                  <a:srgbClr val="FFFFFF"/>
                </a:solidFill>
              </a:rPr>
            </a:br>
            <a:r>
              <a:rPr lang="en-GB" sz="4800" dirty="0">
                <a:solidFill>
                  <a:srgbClr val="FFFFFF"/>
                </a:solidFill>
              </a:rPr>
              <a:t>      -</a:t>
            </a:r>
            <a:r>
              <a:rPr lang="en-GB" sz="3200" dirty="0">
                <a:solidFill>
                  <a:srgbClr val="FFFFFF"/>
                </a:solidFill>
              </a:rPr>
              <a:t>Patience data is used for purpose that go beyond an individual care and to understand the health needs of their local population, to monitor and manage service, and for research.</a:t>
            </a:r>
            <a:br>
              <a:rPr lang="en-GB" sz="3200" dirty="0">
                <a:solidFill>
                  <a:srgbClr val="FFFFFF"/>
                </a:solidFill>
              </a:rPr>
            </a:br>
            <a:r>
              <a:rPr lang="en-GB" sz="3200" dirty="0">
                <a:solidFill>
                  <a:srgbClr val="FFFFFF"/>
                </a:solidFill>
              </a:rPr>
              <a:t>         -It can support improvement in the safety and quality of care- for example, by reducing the risk of mis-identification and over avoidable errors.</a:t>
            </a:r>
          </a:p>
        </p:txBody>
      </p:sp>
      <p:cxnSp>
        <p:nvCxnSpPr>
          <p:cNvPr id="17" name="Straight Connector 16">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6547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a:extLst>
              <a:ext uri="{FF2B5EF4-FFF2-40B4-BE49-F238E27FC236}">
                <a16:creationId xmlns:a16="http://schemas.microsoft.com/office/drawing/2014/main" id="{65A81F8B-12CD-92A7-DCD7-09CA95891E91}"/>
              </a:ext>
            </a:extLst>
          </p:cNvPr>
          <p:cNvPicPr>
            <a:picLocks noChangeAspect="1"/>
          </p:cNvPicPr>
          <p:nvPr/>
        </p:nvPicPr>
        <p:blipFill rotWithShape="1">
          <a:blip r:embed="rId2">
            <a:alphaModFix/>
          </a:blip>
          <a:srcRect t="7186" r="-1" b="36550"/>
          <a:stretch/>
        </p:blipFill>
        <p:spPr>
          <a:xfrm>
            <a:off x="20" y="-1"/>
            <a:ext cx="12188932" cy="6858000"/>
          </a:xfrm>
          <a:prstGeom prst="rect">
            <a:avLst/>
          </a:prstGeom>
        </p:spPr>
      </p:pic>
      <p:sp>
        <p:nvSpPr>
          <p:cNvPr id="24" name="Rectangle 23">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FAD1C-6558-D738-FB1C-44991B36D05C}"/>
              </a:ext>
            </a:extLst>
          </p:cNvPr>
          <p:cNvSpPr>
            <a:spLocks noGrp="1"/>
          </p:cNvSpPr>
          <p:nvPr>
            <p:ph type="ctrTitle"/>
          </p:nvPr>
        </p:nvSpPr>
        <p:spPr>
          <a:xfrm>
            <a:off x="457199" y="1122362"/>
            <a:ext cx="11451772" cy="5017180"/>
          </a:xfrm>
        </p:spPr>
        <p:txBody>
          <a:bodyPr>
            <a:normAutofit/>
          </a:bodyPr>
          <a:lstStyle/>
          <a:p>
            <a:pPr>
              <a:lnSpc>
                <a:spcPct val="90000"/>
              </a:lnSpc>
            </a:pPr>
            <a:r>
              <a:rPr lang="en-GB" sz="3200" dirty="0">
                <a:solidFill>
                  <a:srgbClr val="FFFFFF"/>
                </a:solidFill>
              </a:rPr>
              <a:t>             -There are huge benefits when patient data is used responsibly to save lives, improve health and care, and advance medical research.</a:t>
            </a:r>
            <a:br>
              <a:rPr lang="en-GB" sz="3200" dirty="0">
                <a:solidFill>
                  <a:srgbClr val="FFFFFF"/>
                </a:solidFill>
              </a:rPr>
            </a:br>
            <a:r>
              <a:rPr lang="en-GB" sz="3200" dirty="0">
                <a:solidFill>
                  <a:srgbClr val="FFFFFF"/>
                </a:solidFill>
              </a:rPr>
              <a:t>             -Most of the “data breaches” in the NHS sector occur when information is accidentally posted, faxed or emailed to the wrong person.</a:t>
            </a:r>
            <a:br>
              <a:rPr lang="en-GB" sz="3200" dirty="0">
                <a:solidFill>
                  <a:srgbClr val="FFFFFF"/>
                </a:solidFill>
              </a:rPr>
            </a:br>
            <a:r>
              <a:rPr lang="en-GB" sz="3200" dirty="0">
                <a:solidFill>
                  <a:srgbClr val="FFFFFF"/>
                </a:solidFill>
              </a:rPr>
              <a:t>              -The main things people are concerned about</a:t>
            </a:r>
            <a:br>
              <a:rPr lang="en-GB" sz="3200" dirty="0">
                <a:solidFill>
                  <a:srgbClr val="FFFFFF"/>
                </a:solidFill>
              </a:rPr>
            </a:br>
            <a:r>
              <a:rPr lang="en-GB" sz="3200" dirty="0">
                <a:solidFill>
                  <a:srgbClr val="FFFFFF"/>
                </a:solidFill>
              </a:rPr>
              <a:t>                                   -invasion of privacy</a:t>
            </a:r>
            <a:br>
              <a:rPr lang="en-GB" sz="3200" dirty="0">
                <a:solidFill>
                  <a:srgbClr val="FFFFFF"/>
                </a:solidFill>
              </a:rPr>
            </a:br>
            <a:r>
              <a:rPr lang="en-GB" sz="3200" dirty="0">
                <a:solidFill>
                  <a:srgbClr val="FFFFFF"/>
                </a:solidFill>
              </a:rPr>
              <a:t>                                   -loss of control</a:t>
            </a:r>
            <a:br>
              <a:rPr lang="en-GB" sz="3200" dirty="0">
                <a:solidFill>
                  <a:srgbClr val="FFFFFF"/>
                </a:solidFill>
              </a:rPr>
            </a:br>
            <a:r>
              <a:rPr lang="en-GB" sz="3200" dirty="0">
                <a:solidFill>
                  <a:srgbClr val="FFFFFF"/>
                </a:solidFill>
              </a:rPr>
              <a:t>                                   -cyber attacks or hacking</a:t>
            </a:r>
          </a:p>
        </p:txBody>
      </p:sp>
      <p:cxnSp>
        <p:nvCxnSpPr>
          <p:cNvPr id="26" name="Straight Connector 25">
            <a:extLst>
              <a:ext uri="{FF2B5EF4-FFF2-40B4-BE49-F238E27FC236}">
                <a16:creationId xmlns:a16="http://schemas.microsoft.com/office/drawing/2014/main" id="{6D02D326-F829-4915-A540-3A4D5ADFC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D528E080-CC35-4F6C-9D3C-949904DC4D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67642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a:extLst>
              <a:ext uri="{FF2B5EF4-FFF2-40B4-BE49-F238E27FC236}">
                <a16:creationId xmlns:a16="http://schemas.microsoft.com/office/drawing/2014/main" id="{3F0ABC10-F18C-8128-332A-43BCE27D5453}"/>
              </a:ext>
            </a:extLst>
          </p:cNvPr>
          <p:cNvPicPr>
            <a:picLocks noChangeAspect="1"/>
          </p:cNvPicPr>
          <p:nvPr/>
        </p:nvPicPr>
        <p:blipFill rotWithShape="1">
          <a:blip r:embed="rId2">
            <a:alphaModFix/>
          </a:blip>
          <a:srcRect t="9159" r="-1" b="6550"/>
          <a:stretch/>
        </p:blipFill>
        <p:spPr>
          <a:xfrm>
            <a:off x="1530" y="10"/>
            <a:ext cx="12188941" cy="6857990"/>
          </a:xfrm>
          <a:prstGeom prst="rect">
            <a:avLst/>
          </a:prstGeom>
        </p:spPr>
      </p:pic>
      <p:sp>
        <p:nvSpPr>
          <p:cNvPr id="11" name="Rectangle 10">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4FEDD-4573-0482-1E7C-9DD22BC71658}"/>
              </a:ext>
            </a:extLst>
          </p:cNvPr>
          <p:cNvSpPr>
            <a:spLocks noGrp="1"/>
          </p:cNvSpPr>
          <p:nvPr>
            <p:ph type="ctrTitle"/>
          </p:nvPr>
        </p:nvSpPr>
        <p:spPr>
          <a:xfrm>
            <a:off x="457199" y="1122362"/>
            <a:ext cx="11172472" cy="5004109"/>
          </a:xfrm>
        </p:spPr>
        <p:txBody>
          <a:bodyPr>
            <a:normAutofit/>
          </a:bodyPr>
          <a:lstStyle/>
          <a:p>
            <a:r>
              <a:rPr lang="en-GB" sz="3200" dirty="0">
                <a:solidFill>
                  <a:srgbClr val="FFFFFF"/>
                </a:solidFill>
              </a:rPr>
              <a:t>                 -Main purpose is to protect an promote the interests of patients and the public, while also making sure that confidential patient information can be used when it is appropriate, for purpose beyond individual care.</a:t>
            </a:r>
            <a:br>
              <a:rPr lang="en-GB" sz="3200" dirty="0">
                <a:solidFill>
                  <a:srgbClr val="FFFFFF"/>
                </a:solidFill>
              </a:rPr>
            </a:br>
            <a:r>
              <a:rPr lang="en-GB" sz="3200" dirty="0">
                <a:solidFill>
                  <a:srgbClr val="FFFFFF"/>
                </a:solidFill>
              </a:rPr>
              <a:t>                 -NHS and care organisations are committed to keeping patient information safe.</a:t>
            </a:r>
            <a:br>
              <a:rPr lang="en-GB" sz="3200" dirty="0">
                <a:solidFill>
                  <a:srgbClr val="FFFFFF"/>
                </a:solidFill>
              </a:rPr>
            </a:br>
            <a:r>
              <a:rPr lang="en-GB" sz="3200" dirty="0">
                <a:solidFill>
                  <a:srgbClr val="FFFFFF"/>
                </a:solidFill>
              </a:rPr>
              <a:t>                 -Data is never shared for insurance or marketing purposes.</a:t>
            </a:r>
            <a:br>
              <a:rPr lang="en-GB" sz="3200" dirty="0">
                <a:solidFill>
                  <a:srgbClr val="FFFFFF"/>
                </a:solidFill>
              </a:rPr>
            </a:br>
            <a:r>
              <a:rPr lang="en-GB" sz="3200" dirty="0">
                <a:solidFill>
                  <a:srgbClr val="FFFFFF"/>
                </a:solidFill>
              </a:rPr>
              <a:t>                 -Organisations </a:t>
            </a:r>
            <a:r>
              <a:rPr lang="en-GB" sz="3200" dirty="0" err="1">
                <a:solidFill>
                  <a:srgbClr val="FFFFFF"/>
                </a:solidFill>
              </a:rPr>
              <a:t>wich</a:t>
            </a:r>
            <a:r>
              <a:rPr lang="en-GB" sz="3200" dirty="0">
                <a:solidFill>
                  <a:srgbClr val="FFFFFF"/>
                </a:solidFill>
              </a:rPr>
              <a:t> who have a legal basis and legitimate need to use data.</a:t>
            </a:r>
          </a:p>
        </p:txBody>
      </p:sp>
      <p:cxnSp>
        <p:nvCxnSpPr>
          <p:cNvPr id="13" name="Straight Connector 12">
            <a:extLst>
              <a:ext uri="{FF2B5EF4-FFF2-40B4-BE49-F238E27FC236}">
                <a16:creationId xmlns:a16="http://schemas.microsoft.com/office/drawing/2014/main" id="{6D02D326-F829-4915-A540-3A4D5ADFC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D528E080-CC35-4F6C-9D3C-949904DC4D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67754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072118" y="2845834"/>
            <a:ext cx="13264118" cy="1389840"/>
          </a:xfrm>
        </p:spPr>
        <p:txBody>
          <a:bodyPr rtlCol="0">
            <a:normAutofit fontScale="90000"/>
          </a:bodyPr>
          <a:lstStyle/>
          <a:p>
            <a:pPr rtl="0"/>
            <a:r>
              <a:rPr lang="en-GB" sz="6000" b="1" u="sng" dirty="0"/>
              <a:t>Digital skills and research methods</a:t>
            </a:r>
            <a:br>
              <a:rPr lang="en-GB" sz="5400" u="sng" dirty="0"/>
            </a:br>
            <a:endParaRPr lang="en-GB" sz="5400" b="0" u="sng" dirty="0">
              <a:solidFill>
                <a:srgbClr val="00B0F0"/>
              </a:solid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272655" y="3530999"/>
            <a:ext cx="9500507" cy="806675"/>
          </a:xfrm>
        </p:spPr>
        <p:txBody>
          <a:bodyPr rtlCol="0">
            <a:normAutofit lnSpcReduction="10000"/>
          </a:bodyPr>
          <a:lstStyle/>
          <a:p>
            <a:pPr rtl="0"/>
            <a:r>
              <a:rPr lang="en-GB" sz="2400" b="0" u="sng" dirty="0">
                <a:solidFill>
                  <a:srgbClr val="00B0F0"/>
                </a:solidFill>
              </a:rPr>
              <a:t>The use of contemporary technology in healthcare (diagnostic, administrative and care support</a:t>
            </a:r>
            <a:endParaRPr lang="en-GB" sz="1400" dirty="0"/>
          </a:p>
        </p:txBody>
      </p:sp>
      <p:sp>
        <p:nvSpPr>
          <p:cNvPr id="4" name="TextBox 3">
            <a:extLst>
              <a:ext uri="{FF2B5EF4-FFF2-40B4-BE49-F238E27FC236}">
                <a16:creationId xmlns:a16="http://schemas.microsoft.com/office/drawing/2014/main" id="{59C32E31-8642-4666-8763-8347FE01819B}"/>
              </a:ext>
            </a:extLst>
          </p:cNvPr>
          <p:cNvSpPr txBox="1"/>
          <p:nvPr/>
        </p:nvSpPr>
        <p:spPr>
          <a:xfrm>
            <a:off x="2509934" y="6018246"/>
            <a:ext cx="7025951" cy="646331"/>
          </a:xfrm>
          <a:prstGeom prst="rect">
            <a:avLst/>
          </a:prstGeom>
          <a:noFill/>
        </p:spPr>
        <p:txBody>
          <a:bodyPr wrap="square" rtlCol="0">
            <a:spAutoFit/>
          </a:bodyPr>
          <a:lstStyle/>
          <a:p>
            <a:r>
              <a:rPr lang="en-GB" dirty="0"/>
              <a:t>Name: Beatriz Robalo Balde   </a:t>
            </a:r>
          </a:p>
          <a:p>
            <a:r>
              <a:rPr lang="en-GB" dirty="0"/>
              <a:t>Student ID: 2213120      </a:t>
            </a:r>
          </a:p>
        </p:txBody>
      </p:sp>
    </p:spTree>
    <p:extLst>
      <p:ext uri="{BB962C8B-B14F-4D97-AF65-F5344CB8AC3E}">
        <p14:creationId xmlns:p14="http://schemas.microsoft.com/office/powerpoint/2010/main" val="2259308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D9CC8-A0FA-98F4-23E4-C403B4338AAC}"/>
              </a:ext>
            </a:extLst>
          </p:cNvPr>
          <p:cNvSpPr>
            <a:spLocks noGrp="1"/>
          </p:cNvSpPr>
          <p:nvPr>
            <p:ph type="title"/>
          </p:nvPr>
        </p:nvSpPr>
        <p:spPr>
          <a:xfrm>
            <a:off x="1030287" y="300825"/>
            <a:ext cx="10131425" cy="929951"/>
          </a:xfrm>
        </p:spPr>
        <p:txBody>
          <a:bodyPr>
            <a:normAutofit fontScale="90000"/>
          </a:bodyPr>
          <a:lstStyle/>
          <a:p>
            <a:pPr algn="ctr"/>
            <a:r>
              <a:rPr lang="en-GB" sz="4400" b="1" u="sng" dirty="0"/>
              <a:t>The type of technology used in the nhs </a:t>
            </a:r>
          </a:p>
        </p:txBody>
      </p:sp>
      <p:sp>
        <p:nvSpPr>
          <p:cNvPr id="3" name="Content Placeholder 2">
            <a:extLst>
              <a:ext uri="{FF2B5EF4-FFF2-40B4-BE49-F238E27FC236}">
                <a16:creationId xmlns:a16="http://schemas.microsoft.com/office/drawing/2014/main" id="{C64AB5FB-CF95-AAB4-A11C-E1098EE33F69}"/>
              </a:ext>
            </a:extLst>
          </p:cNvPr>
          <p:cNvSpPr>
            <a:spLocks noGrp="1"/>
          </p:cNvSpPr>
          <p:nvPr>
            <p:ph idx="1"/>
          </p:nvPr>
        </p:nvSpPr>
        <p:spPr>
          <a:xfrm>
            <a:off x="256593" y="1498254"/>
            <a:ext cx="11537301" cy="4482668"/>
          </a:xfrm>
        </p:spPr>
        <p:txBody>
          <a:bodyPr anchor="t"/>
          <a:lstStyle/>
          <a:p>
            <a:r>
              <a:rPr lang="en-GB" dirty="0"/>
              <a:t>Online urgent care – It has now been made easier for patients to access urgent care online </a:t>
            </a:r>
          </a:p>
          <a:p>
            <a:pPr marL="0" indent="0">
              <a:buNone/>
            </a:pPr>
            <a:r>
              <a:rPr lang="en-GB" dirty="0"/>
              <a:t>in case of an injury or illness that requires urgent attention but isn’t life threatening you should seek online urgent care . </a:t>
            </a:r>
          </a:p>
          <a:p>
            <a:r>
              <a:rPr lang="en-GB" dirty="0"/>
              <a:t>Online appointments </a:t>
            </a:r>
          </a:p>
          <a:p>
            <a:r>
              <a:rPr lang="en-GB" dirty="0"/>
              <a:t>Online appointment booking </a:t>
            </a:r>
          </a:p>
          <a:p>
            <a:r>
              <a:rPr lang="en-GB" dirty="0"/>
              <a:t>NHS App</a:t>
            </a:r>
          </a:p>
          <a:p>
            <a:r>
              <a:rPr lang="en-GB" dirty="0"/>
              <a:t>Free Wi-Fi In most GP Surgeries . </a:t>
            </a:r>
          </a:p>
          <a:p>
            <a:r>
              <a:rPr lang="en-GB" dirty="0"/>
              <a:t>Track and trace </a:t>
            </a:r>
          </a:p>
          <a:p>
            <a:r>
              <a:rPr lang="en-GB" dirty="0"/>
              <a:t>Embraced RFID  (electronic barcode) (this is for patient identification – this will link to the medical </a:t>
            </a:r>
            <a:r>
              <a:rPr lang="en-GB" dirty="0" err="1"/>
              <a:t>redcords</a:t>
            </a:r>
            <a:r>
              <a:rPr lang="en-GB" dirty="0"/>
              <a:t> system </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917450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74291" y="176982"/>
            <a:ext cx="10131425" cy="1061884"/>
          </a:xfrm>
        </p:spPr>
        <p:txBody>
          <a:bodyPr rtlCol="0">
            <a:normAutofit/>
          </a:bodyPr>
          <a:lstStyle/>
          <a:p>
            <a:pPr algn="ctr" rtl="0"/>
            <a:r>
              <a:rPr lang="en-GB" sz="3200" b="1" u="sng" dirty="0"/>
              <a:t>How technology has improved in the nhs </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84585" y="1376957"/>
            <a:ext cx="11221615" cy="1823443"/>
          </a:xfrm>
        </p:spPr>
        <p:txBody>
          <a:bodyPr vert="horz" lIns="91440" tIns="45720" rIns="91440" bIns="45720" rtlCol="0" anchor="t">
            <a:normAutofit lnSpcReduction="10000"/>
          </a:bodyPr>
          <a:lstStyle/>
          <a:p>
            <a:r>
              <a:rPr lang="en-GB" dirty="0"/>
              <a:t>Technology plays a big part in the evolution of the nhs </a:t>
            </a:r>
          </a:p>
          <a:p>
            <a:pPr rtl="0"/>
            <a:r>
              <a:rPr lang="en-GB" dirty="0"/>
              <a:t>Institutions within the NHS have made significant efforts to move away from paper-based records and time-consuming, outdated technologies.</a:t>
            </a:r>
          </a:p>
          <a:p>
            <a:pPr rtl="0"/>
            <a:r>
              <a:rPr lang="en-GB" dirty="0"/>
              <a:t>Instead, they will employ digital technologies to increase productivity, minimize repetitive administrative work, improve safety, and shorten the amount of time nhs employees will spend with patients.</a:t>
            </a:r>
          </a:p>
          <a:p>
            <a:pPr marL="0" indent="0" rtl="0">
              <a:buNone/>
            </a:pPr>
            <a:endParaRPr lang="en-GB" dirty="0"/>
          </a:p>
          <a:p>
            <a:pPr rtl="0"/>
            <a:endParaRPr lang="en-GB" dirty="0"/>
          </a:p>
          <a:p>
            <a:pPr marL="0" indent="0" rtl="0">
              <a:buNone/>
            </a:pPr>
            <a:endParaRPr lang="en-GB" dirty="0"/>
          </a:p>
          <a:p>
            <a:pPr rtl="0"/>
            <a:endParaRPr lang="en-GB"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rtlCol="0"/>
          <a:lstStyle/>
          <a:p>
            <a:pPr rtl="0"/>
            <a:fld id="{294A09A9-5501-47C1-A89A-A340965A2BE2}" type="slidenum">
              <a:rPr lang="en-GB" smtClean="0"/>
              <a:pPr rtl="0"/>
              <a:t>14</a:t>
            </a:fld>
            <a:endParaRPr lang="en-GB"/>
          </a:p>
        </p:txBody>
      </p:sp>
      <p:sp>
        <p:nvSpPr>
          <p:cNvPr id="10" name="TextBox 9">
            <a:extLst>
              <a:ext uri="{FF2B5EF4-FFF2-40B4-BE49-F238E27FC236}">
                <a16:creationId xmlns:a16="http://schemas.microsoft.com/office/drawing/2014/main" id="{2DCAEEBE-2509-EDAE-FB95-14C4C68EDA32}"/>
              </a:ext>
            </a:extLst>
          </p:cNvPr>
          <p:cNvSpPr txBox="1"/>
          <p:nvPr/>
        </p:nvSpPr>
        <p:spPr>
          <a:xfrm>
            <a:off x="601824" y="3244334"/>
            <a:ext cx="5494176" cy="3139321"/>
          </a:xfrm>
          <a:prstGeom prst="rect">
            <a:avLst/>
          </a:prstGeom>
          <a:noFill/>
        </p:spPr>
        <p:txBody>
          <a:bodyPr wrap="square" rtlCol="0">
            <a:spAutoFit/>
          </a:bodyPr>
          <a:lstStyle/>
          <a:p>
            <a:r>
              <a:rPr lang="en-GB" b="1" u="sng" dirty="0"/>
              <a:t>PROS:</a:t>
            </a:r>
          </a:p>
          <a:p>
            <a:pPr marL="285750" indent="-285750">
              <a:buFont typeface="Arial" panose="020B0604020202020204" pitchFamily="34" charset="0"/>
              <a:buChar char="•"/>
            </a:pPr>
            <a:r>
              <a:rPr lang="en-GB" dirty="0"/>
              <a:t>Improvement to accessing healthcare – for those that have a hard time accessing healthcare can do it via remote consultations. </a:t>
            </a:r>
          </a:p>
          <a:p>
            <a:pPr marL="285750" indent="-285750">
              <a:buFont typeface="Arial" panose="020B0604020202020204" pitchFamily="34" charset="0"/>
              <a:buChar char="•"/>
            </a:pPr>
            <a:r>
              <a:rPr lang="en-GB" dirty="0"/>
              <a:t>Organisations and management – ( this has now been made easier) test results has now been easier to  send ( there is no need to have to wait for the post to send it) </a:t>
            </a:r>
          </a:p>
          <a:p>
            <a:pPr marL="285750" indent="-285750">
              <a:buFont typeface="Arial" panose="020B0604020202020204" pitchFamily="34" charset="0"/>
              <a:buChar char="•"/>
            </a:pPr>
            <a:r>
              <a:rPr lang="en-GB" dirty="0"/>
              <a:t>Diagnosis – with technology illnesses have been made easier and faster to detect.</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04D7E037-38F9-9CD9-135E-8B602F70E3D4}"/>
              </a:ext>
            </a:extLst>
          </p:cNvPr>
          <p:cNvSpPr txBox="1"/>
          <p:nvPr/>
        </p:nvSpPr>
        <p:spPr>
          <a:xfrm>
            <a:off x="6772834" y="3338491"/>
            <a:ext cx="5163671" cy="3231654"/>
          </a:xfrm>
          <a:prstGeom prst="rect">
            <a:avLst/>
          </a:prstGeom>
          <a:noFill/>
        </p:spPr>
        <p:txBody>
          <a:bodyPr wrap="square" rtlCol="0">
            <a:spAutoFit/>
          </a:bodyPr>
          <a:lstStyle/>
          <a:p>
            <a:r>
              <a:rPr lang="en-GB" sz="2400" b="1" u="sng" dirty="0"/>
              <a:t>cons:</a:t>
            </a:r>
          </a:p>
          <a:p>
            <a:pPr marL="285750" indent="-285750">
              <a:buFont typeface="Arial" panose="020B0604020202020204" pitchFamily="34" charset="0"/>
              <a:buChar char="•"/>
            </a:pPr>
            <a:r>
              <a:rPr lang="en-GB" dirty="0"/>
              <a:t>Confusion- may be complicated and time consuming to book appointments </a:t>
            </a:r>
          </a:p>
          <a:p>
            <a:pPr marL="285750" indent="-285750">
              <a:buFont typeface="Arial" panose="020B0604020202020204" pitchFamily="34" charset="0"/>
              <a:buChar char="•"/>
            </a:pPr>
            <a:r>
              <a:rPr lang="en-GB" dirty="0"/>
              <a:t>Miscommunication- typo, reading errors, e.tc </a:t>
            </a:r>
          </a:p>
          <a:p>
            <a:pPr marL="285750" indent="-285750">
              <a:buFont typeface="Arial" panose="020B0604020202020204" pitchFamily="34" charset="0"/>
              <a:buChar char="•"/>
            </a:pPr>
            <a:r>
              <a:rPr lang="en-GB" dirty="0"/>
              <a:t>Too much reliance on technology will make you lazy .</a:t>
            </a:r>
          </a:p>
          <a:p>
            <a:pPr marL="285750" indent="-285750">
              <a:buFont typeface="Arial" panose="020B0604020202020204" pitchFamily="34" charset="0"/>
              <a:buChar char="•"/>
            </a:pPr>
            <a:endParaRPr lang="en-GB" dirty="0"/>
          </a:p>
          <a:p>
            <a:endParaRPr lang="en-GB" sz="2400" b="1" u="sng" dirty="0"/>
          </a:p>
          <a:p>
            <a:endParaRPr lang="en-GB" sz="2400" b="1" u="sng" dirty="0"/>
          </a:p>
          <a:p>
            <a:endParaRPr lang="en-GB" sz="2400" b="1" u="sng" dirty="0"/>
          </a:p>
        </p:txBody>
      </p:sp>
    </p:spTree>
    <p:extLst>
      <p:ext uri="{BB962C8B-B14F-4D97-AF65-F5344CB8AC3E}">
        <p14:creationId xmlns:p14="http://schemas.microsoft.com/office/powerpoint/2010/main" val="1325608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378C5-856D-416C-7652-EBDBA2CC9EDB}"/>
              </a:ext>
            </a:extLst>
          </p:cNvPr>
          <p:cNvSpPr>
            <a:spLocks noGrp="1"/>
          </p:cNvSpPr>
          <p:nvPr>
            <p:ph type="title"/>
          </p:nvPr>
        </p:nvSpPr>
        <p:spPr>
          <a:xfrm>
            <a:off x="1030287" y="340658"/>
            <a:ext cx="10131425" cy="950259"/>
          </a:xfrm>
        </p:spPr>
        <p:txBody>
          <a:bodyPr>
            <a:normAutofit/>
          </a:bodyPr>
          <a:lstStyle/>
          <a:p>
            <a:pPr algn="ctr"/>
            <a:r>
              <a:rPr lang="en-GB" sz="4400" b="1" u="sng" dirty="0"/>
              <a:t>How nhs uses technology in:</a:t>
            </a:r>
          </a:p>
        </p:txBody>
      </p:sp>
      <p:sp>
        <p:nvSpPr>
          <p:cNvPr id="3" name="Content Placeholder 2">
            <a:extLst>
              <a:ext uri="{FF2B5EF4-FFF2-40B4-BE49-F238E27FC236}">
                <a16:creationId xmlns:a16="http://schemas.microsoft.com/office/drawing/2014/main" id="{F1749EA5-58D3-7373-4036-126C3F385560}"/>
              </a:ext>
            </a:extLst>
          </p:cNvPr>
          <p:cNvSpPr>
            <a:spLocks noGrp="1"/>
          </p:cNvSpPr>
          <p:nvPr>
            <p:ph idx="1"/>
          </p:nvPr>
        </p:nvSpPr>
        <p:spPr>
          <a:xfrm>
            <a:off x="410218" y="1604433"/>
            <a:ext cx="11441123" cy="4912909"/>
          </a:xfrm>
        </p:spPr>
        <p:txBody>
          <a:bodyPr anchor="t">
            <a:normAutofit/>
          </a:bodyPr>
          <a:lstStyle/>
          <a:p>
            <a:pPr marL="0" indent="0" rtl="0">
              <a:buNone/>
            </a:pPr>
            <a:r>
              <a:rPr lang="en-GB" sz="2400" b="1" u="sng" dirty="0"/>
              <a:t>Diagnostic </a:t>
            </a:r>
          </a:p>
          <a:p>
            <a:pPr marL="0" indent="0" rtl="0">
              <a:buNone/>
            </a:pPr>
            <a:r>
              <a:rPr lang="en-GB" sz="2000" dirty="0"/>
              <a:t>After being exposed to a large amount of information before , a programme called AL can learn to recognise patterns in data or images. AL is more effective than humans since it is quicker, more persistent, less expensive, more accurate and less expensive. </a:t>
            </a:r>
          </a:p>
          <a:p>
            <a:pPr marL="0" indent="0" rtl="0">
              <a:buNone/>
            </a:pPr>
            <a:r>
              <a:rPr lang="en-GB" sz="2400" b="1" u="sng" dirty="0"/>
              <a:t>Administrative </a:t>
            </a:r>
          </a:p>
          <a:p>
            <a:pPr marL="0" indent="0" rtl="0">
              <a:buNone/>
            </a:pPr>
            <a:r>
              <a:rPr lang="en-GB" sz="2000" dirty="0"/>
              <a:t>Administration is heavily influenced by technology since we now utilise it to schedule appointments online, get prescriptions, and receive results.</a:t>
            </a:r>
          </a:p>
          <a:p>
            <a:pPr marL="0" indent="0" rtl="0">
              <a:buNone/>
            </a:pPr>
            <a:r>
              <a:rPr lang="en-GB" sz="2400" b="1" u="sng" dirty="0"/>
              <a:t>Care support </a:t>
            </a:r>
          </a:p>
          <a:p>
            <a:pPr marL="0" indent="0">
              <a:buNone/>
            </a:pPr>
            <a:r>
              <a:rPr lang="en-GB" sz="2000" dirty="0"/>
              <a:t>Technology supports care support by improving communication between patient, carers and professionals </a:t>
            </a:r>
          </a:p>
        </p:txBody>
      </p:sp>
      <p:sp>
        <p:nvSpPr>
          <p:cNvPr id="4" name="Date Placeholder 3">
            <a:extLst>
              <a:ext uri="{FF2B5EF4-FFF2-40B4-BE49-F238E27FC236}">
                <a16:creationId xmlns:a16="http://schemas.microsoft.com/office/drawing/2014/main" id="{7B39CB2C-64ED-EF34-6604-0DBCCE1BDF26}"/>
              </a:ext>
            </a:extLst>
          </p:cNvPr>
          <p:cNvSpPr>
            <a:spLocks noGrp="1"/>
          </p:cNvSpPr>
          <p:nvPr>
            <p:ph type="dt" sz="half" idx="10"/>
          </p:nvPr>
        </p:nvSpPr>
        <p:spPr/>
        <p:txBody>
          <a:bodyPr/>
          <a:lstStyle/>
          <a:p>
            <a:pPr rtl="0"/>
            <a:r>
              <a:rPr lang="en-GB" noProof="0" dirty="0"/>
              <a:t>10/9/2021</a:t>
            </a:r>
          </a:p>
        </p:txBody>
      </p:sp>
      <p:sp>
        <p:nvSpPr>
          <p:cNvPr id="6" name="Slide Number Placeholder 5">
            <a:extLst>
              <a:ext uri="{FF2B5EF4-FFF2-40B4-BE49-F238E27FC236}">
                <a16:creationId xmlns:a16="http://schemas.microsoft.com/office/drawing/2014/main" id="{076C17B0-231D-3C3B-57C5-1A1D50F6BAA6}"/>
              </a:ext>
            </a:extLst>
          </p:cNvPr>
          <p:cNvSpPr>
            <a:spLocks noGrp="1"/>
          </p:cNvSpPr>
          <p:nvPr>
            <p:ph type="sldNum" sz="quarter" idx="12"/>
          </p:nvPr>
        </p:nvSpPr>
        <p:spPr/>
        <p:txBody>
          <a:bodyPr/>
          <a:lstStyle/>
          <a:p>
            <a:pPr rtl="0"/>
            <a:fld id="{294A09A9-5501-47C1-A89A-A340965A2BE2}" type="slidenum">
              <a:rPr lang="en-GB" noProof="0" smtClean="0"/>
              <a:pPr rtl="0"/>
              <a:t>15</a:t>
            </a:fld>
            <a:endParaRPr lang="en-GB" noProof="0"/>
          </a:p>
        </p:txBody>
      </p:sp>
    </p:spTree>
    <p:extLst>
      <p:ext uri="{BB962C8B-B14F-4D97-AF65-F5344CB8AC3E}">
        <p14:creationId xmlns:p14="http://schemas.microsoft.com/office/powerpoint/2010/main" val="925205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21B57-15EB-4622-58D4-445EE2807891}"/>
              </a:ext>
            </a:extLst>
          </p:cNvPr>
          <p:cNvSpPr>
            <a:spLocks noGrp="1"/>
          </p:cNvSpPr>
          <p:nvPr>
            <p:ph type="title"/>
          </p:nvPr>
        </p:nvSpPr>
        <p:spPr>
          <a:xfrm>
            <a:off x="1167492" y="178858"/>
            <a:ext cx="9779183" cy="1209675"/>
          </a:xfrm>
        </p:spPr>
        <p:txBody>
          <a:bodyPr/>
          <a:lstStyle/>
          <a:p>
            <a:pPr algn="ctr"/>
            <a:r>
              <a:rPr lang="en-GB" u="sng" dirty="0"/>
              <a:t>References </a:t>
            </a:r>
          </a:p>
        </p:txBody>
      </p:sp>
      <p:sp>
        <p:nvSpPr>
          <p:cNvPr id="3" name="Text Placeholder 2">
            <a:extLst>
              <a:ext uri="{FF2B5EF4-FFF2-40B4-BE49-F238E27FC236}">
                <a16:creationId xmlns:a16="http://schemas.microsoft.com/office/drawing/2014/main" id="{855D7596-CC1F-EB53-F815-326233922D9C}"/>
              </a:ext>
            </a:extLst>
          </p:cNvPr>
          <p:cNvSpPr>
            <a:spLocks noGrp="1"/>
          </p:cNvSpPr>
          <p:nvPr>
            <p:ph type="body" idx="1"/>
          </p:nvPr>
        </p:nvSpPr>
        <p:spPr>
          <a:xfrm>
            <a:off x="410677" y="1911312"/>
            <a:ext cx="11256390" cy="4445038"/>
          </a:xfrm>
        </p:spPr>
        <p:txBody>
          <a:bodyPr anchor="t"/>
          <a:lstStyle/>
          <a:p>
            <a:pPr marL="285750" indent="-285750">
              <a:buFont typeface="Arial" panose="020B0604020202020204" pitchFamily="34" charset="0"/>
              <a:buChar char="•"/>
            </a:pPr>
            <a:r>
              <a:rPr lang="en-GB" sz="1600" dirty="0">
                <a:hlinkClick r:id="rId2"/>
              </a:rPr>
              <a:t>Data. G (2022) ‘the disadvantages of technology in healthcare’ . Available at : https://www.galendata.com/disadvantages-of-technology-in-healthcare/</a:t>
            </a:r>
            <a:r>
              <a:rPr lang="en-GB" sz="1600" dirty="0"/>
              <a:t> (Accessed: 8</a:t>
            </a:r>
            <a:r>
              <a:rPr lang="en-GB" sz="1600" baseline="30000" dirty="0"/>
              <a:t>th</a:t>
            </a:r>
            <a:r>
              <a:rPr lang="en-GB" sz="1600" dirty="0"/>
              <a:t> December)</a:t>
            </a:r>
          </a:p>
          <a:p>
            <a:pPr marL="285750" indent="-285750">
              <a:buFont typeface="Arial" panose="020B0604020202020204" pitchFamily="34" charset="0"/>
              <a:buChar char="•"/>
            </a:pPr>
            <a:r>
              <a:rPr lang="en-GB" sz="1600" dirty="0" err="1">
                <a:hlinkClick r:id="rId3"/>
              </a:rPr>
              <a:t>Medfully</a:t>
            </a:r>
            <a:r>
              <a:rPr lang="en-GB" sz="1600" dirty="0">
                <a:hlinkClick r:id="rId3"/>
              </a:rPr>
              <a:t> (n.d.) ‘Technology in the NHS: pros and cons’. Available at: https://medfully.co.uk/blog-detail/technology-in-the-nhs-pros-cons-medicine-interview-questions-tips</a:t>
            </a:r>
            <a:r>
              <a:rPr lang="en-GB" sz="1600" dirty="0"/>
              <a:t>   (Accessed: 2</a:t>
            </a:r>
            <a:r>
              <a:rPr lang="en-GB" sz="1600" baseline="30000" dirty="0"/>
              <a:t>nd</a:t>
            </a:r>
            <a:r>
              <a:rPr lang="en-GB" sz="1600" dirty="0"/>
              <a:t> December 2022) </a:t>
            </a:r>
            <a:endParaRPr lang="en-GB" sz="1600" dirty="0">
              <a:hlinkClick r:id="rId4"/>
            </a:endParaRPr>
          </a:p>
          <a:p>
            <a:pPr marL="285750" indent="-285750">
              <a:buFont typeface="Arial" panose="020B0604020202020204" pitchFamily="34" charset="0"/>
              <a:buChar char="•"/>
            </a:pPr>
            <a:r>
              <a:rPr lang="en-GB" sz="1600" dirty="0" err="1">
                <a:hlinkClick r:id="rId4"/>
              </a:rPr>
              <a:t>Nhs</a:t>
            </a:r>
            <a:r>
              <a:rPr lang="en-GB" sz="1600" dirty="0">
                <a:hlinkClick r:id="rId4"/>
              </a:rPr>
              <a:t> England (</a:t>
            </a:r>
            <a:r>
              <a:rPr lang="en-GB" sz="1600" dirty="0" err="1">
                <a:hlinkClick r:id="rId4"/>
              </a:rPr>
              <a:t>n.d</a:t>
            </a:r>
            <a:r>
              <a:rPr lang="en-GB" sz="1600" dirty="0">
                <a:hlinkClick r:id="rId4"/>
              </a:rPr>
              <a:t>) about urgent and emergency.</a:t>
            </a:r>
          </a:p>
          <a:p>
            <a:r>
              <a:rPr lang="en-GB" sz="1600" dirty="0">
                <a:hlinkClick r:id="rId4"/>
              </a:rPr>
              <a:t>Available at: https://www.england.nhs.uk/urgent-emergency-care/about-uec/</a:t>
            </a:r>
            <a:r>
              <a:rPr lang="en-GB" sz="1600" dirty="0"/>
              <a:t> (Accessed: 2</a:t>
            </a:r>
            <a:r>
              <a:rPr lang="en-GB" sz="1600" baseline="30000" dirty="0"/>
              <a:t>nd</a:t>
            </a:r>
            <a:r>
              <a:rPr lang="en-GB" sz="1600" dirty="0"/>
              <a:t> December 2022)</a:t>
            </a:r>
          </a:p>
          <a:p>
            <a:pPr marL="285750" indent="-285750">
              <a:buFont typeface="Arial" panose="020B0604020202020204" pitchFamily="34" charset="0"/>
              <a:buChar char="•"/>
            </a:pPr>
            <a:r>
              <a:rPr lang="en-GB" sz="1600" dirty="0">
                <a:hlinkClick r:id="rId5"/>
              </a:rPr>
              <a:t>The King’s Fund (n.d.) Available at : https://www.kingsfund.org.uk/projects/technology-nhs</a:t>
            </a:r>
            <a:r>
              <a:rPr lang="en-GB" sz="1600" dirty="0"/>
              <a:t> (Accessed: 8</a:t>
            </a:r>
            <a:r>
              <a:rPr lang="en-GB" sz="1600" baseline="30000" dirty="0"/>
              <a:t>th</a:t>
            </a:r>
            <a:r>
              <a:rPr lang="en-GB" sz="1600" dirty="0"/>
              <a:t> December</a:t>
            </a:r>
            <a:r>
              <a:rPr lang="en-GB" sz="1600"/>
              <a:t>) </a:t>
            </a:r>
            <a:endParaRPr lang="en-GB" sz="1600" dirty="0"/>
          </a:p>
          <a:p>
            <a:pPr marL="285750" indent="-285750">
              <a:buFont typeface="Arial" panose="020B0604020202020204" pitchFamily="34" charset="0"/>
              <a:buChar char="•"/>
            </a:pPr>
            <a:r>
              <a:rPr lang="en-GB" sz="1600" dirty="0">
                <a:hlinkClick r:id="rId6"/>
              </a:rPr>
              <a:t>Wayne. M (2019) ‘ Case study: Why technology is key to the delivery of the nhs long-term plan’. Available at:  https://www.buildingbetterhealthcare.com/news/article_page/Case_study_Why_technology_is_key_to_the_delivery_of_the_NHS_Long-Term_Plan</a:t>
            </a:r>
            <a:r>
              <a:rPr lang="en-GB" sz="1600" dirty="0"/>
              <a:t>  (Accessed:2</a:t>
            </a:r>
            <a:r>
              <a:rPr lang="en-GB" sz="1600" baseline="30000" dirty="0"/>
              <a:t>nd</a:t>
            </a:r>
            <a:r>
              <a:rPr lang="en-GB" sz="1600" dirty="0"/>
              <a:t> December 2022)</a:t>
            </a:r>
          </a:p>
          <a:p>
            <a:endParaRPr lang="en-GB" dirty="0"/>
          </a:p>
          <a:p>
            <a:endParaRPr lang="en-GB" dirty="0"/>
          </a:p>
        </p:txBody>
      </p:sp>
      <p:sp>
        <p:nvSpPr>
          <p:cNvPr id="6" name="Slide Number Placeholder 5">
            <a:extLst>
              <a:ext uri="{FF2B5EF4-FFF2-40B4-BE49-F238E27FC236}">
                <a16:creationId xmlns:a16="http://schemas.microsoft.com/office/drawing/2014/main" id="{4F4A9E0B-49DF-A0BC-ADFD-6EA0BF3C1949}"/>
              </a:ext>
            </a:extLst>
          </p:cNvPr>
          <p:cNvSpPr>
            <a:spLocks noGrp="1"/>
          </p:cNvSpPr>
          <p:nvPr>
            <p:ph type="sldNum" sz="quarter" idx="12"/>
          </p:nvPr>
        </p:nvSpPr>
        <p:spPr/>
        <p:txBody>
          <a:bodyPr/>
          <a:lstStyle/>
          <a:p>
            <a:pPr rtl="0"/>
            <a:fld id="{294A09A9-5501-47C1-A89A-A340965A2BE2}" type="slidenum">
              <a:rPr lang="en-GB" noProof="0" smtClean="0"/>
              <a:pPr rtl="0"/>
              <a:t>16</a:t>
            </a:fld>
            <a:endParaRPr lang="en-GB" noProof="0"/>
          </a:p>
        </p:txBody>
      </p:sp>
    </p:spTree>
    <p:extLst>
      <p:ext uri="{BB962C8B-B14F-4D97-AF65-F5344CB8AC3E}">
        <p14:creationId xmlns:p14="http://schemas.microsoft.com/office/powerpoint/2010/main" val="3392665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657F47-8974-21A4-9A33-CFB2383E448C}"/>
              </a:ext>
            </a:extLst>
          </p:cNvPr>
          <p:cNvPicPr>
            <a:picLocks noChangeAspect="1"/>
          </p:cNvPicPr>
          <p:nvPr/>
        </p:nvPicPr>
        <p:blipFill rotWithShape="1">
          <a:blip r:embed="rId2">
            <a:alphaModFix/>
          </a:blip>
          <a:srcRect t="19623" r="-1" b="-1"/>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C89012F3-E872-4965-8202-7945C4E70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6A99D-2054-C928-E3D5-1A397D323796}"/>
              </a:ext>
            </a:extLst>
          </p:cNvPr>
          <p:cNvSpPr>
            <a:spLocks noGrp="1"/>
          </p:cNvSpPr>
          <p:nvPr>
            <p:ph type="ctrTitle"/>
          </p:nvPr>
        </p:nvSpPr>
        <p:spPr>
          <a:xfrm>
            <a:off x="482600" y="732031"/>
            <a:ext cx="11049000" cy="5636099"/>
          </a:xfrm>
        </p:spPr>
        <p:txBody>
          <a:bodyPr anchor="b">
            <a:normAutofit/>
          </a:bodyPr>
          <a:lstStyle/>
          <a:p>
            <a:r>
              <a:rPr lang="en-GB" sz="3100" dirty="0">
                <a:solidFill>
                  <a:schemeClr val="bg1">
                    <a:lumMod val="95000"/>
                  </a:schemeClr>
                </a:solidFill>
                <a:hlinkClick r:id="rId3">
                  <a:extLst>
                    <a:ext uri="{A12FA001-AC4F-418D-AE19-62706E023703}">
                      <ahyp:hlinkClr xmlns:ahyp="http://schemas.microsoft.com/office/drawing/2018/hyperlinkcolor" val="tx"/>
                    </a:ext>
                  </a:extLst>
                </a:hlinkClick>
              </a:rPr>
              <a:t>The King Fund</a:t>
            </a:r>
            <a:br>
              <a:rPr lang="en-GB" sz="3100" dirty="0">
                <a:solidFill>
                  <a:schemeClr val="bg1">
                    <a:lumMod val="95000"/>
                  </a:schemeClr>
                </a:solidFill>
                <a:hlinkClick r:id="rId3">
                  <a:extLst>
                    <a:ext uri="{A12FA001-AC4F-418D-AE19-62706E023703}">
                      <ahyp:hlinkClr xmlns:ahyp="http://schemas.microsoft.com/office/drawing/2018/hyperlinkcolor" val="tx"/>
                    </a:ext>
                  </a:extLst>
                </a:hlinkClick>
              </a:rPr>
            </a:br>
            <a:r>
              <a:rPr lang="en-GB" sz="3100" dirty="0">
                <a:solidFill>
                  <a:schemeClr val="bg1">
                    <a:lumMod val="95000"/>
                  </a:schemeClr>
                </a:solidFill>
                <a:hlinkClick r:id="rId3">
                  <a:extLst>
                    <a:ext uri="{A12FA001-AC4F-418D-AE19-62706E023703}">
                      <ahyp:hlinkClr xmlns:ahyp="http://schemas.microsoft.com/office/drawing/2018/hyperlinkcolor" val="tx"/>
                    </a:ext>
                  </a:extLst>
                </a:hlinkClick>
              </a:rPr>
              <a:t>Available at:</a:t>
            </a:r>
            <a:br>
              <a:rPr lang="en-GB" sz="3100" dirty="0">
                <a:solidFill>
                  <a:schemeClr val="bg1">
                    <a:lumMod val="95000"/>
                  </a:schemeClr>
                </a:solidFill>
                <a:hlinkClick r:id="rId3">
                  <a:extLst>
                    <a:ext uri="{A12FA001-AC4F-418D-AE19-62706E023703}">
                      <ahyp:hlinkClr xmlns:ahyp="http://schemas.microsoft.com/office/drawing/2018/hyperlinkcolor" val="tx"/>
                    </a:ext>
                  </a:extLst>
                </a:hlinkClick>
              </a:rPr>
            </a:br>
            <a:r>
              <a:rPr lang="en-GB" sz="3100" dirty="0">
                <a:solidFill>
                  <a:schemeClr val="bg1">
                    <a:lumMod val="95000"/>
                  </a:schemeClr>
                </a:solidFill>
                <a:hlinkClick r:id="rId3">
                  <a:extLst>
                    <a:ext uri="{A12FA001-AC4F-418D-AE19-62706E023703}">
                      <ahyp:hlinkClr xmlns:ahyp="http://schemas.microsoft.com/office/drawing/2018/hyperlinkcolor" val="tx"/>
                    </a:ext>
                  </a:extLst>
                </a:hlinkClick>
              </a:rPr>
              <a:t>www.abhi.org.uk/media/1210/a_digital_nhs_kings_fund_sept_2016</a:t>
            </a:r>
            <a:br>
              <a:rPr lang="en-GB" sz="3100" dirty="0">
                <a:solidFill>
                  <a:schemeClr val="bg1">
                    <a:lumMod val="95000"/>
                  </a:schemeClr>
                </a:solidFill>
              </a:rPr>
            </a:br>
            <a:r>
              <a:rPr lang="en-GB" sz="3100" dirty="0">
                <a:solidFill>
                  <a:schemeClr val="bg1">
                    <a:lumMod val="95000"/>
                  </a:schemeClr>
                </a:solidFill>
              </a:rPr>
              <a:t>(accessed: 8</a:t>
            </a:r>
            <a:r>
              <a:rPr lang="en-GB" sz="3100" baseline="30000" dirty="0">
                <a:solidFill>
                  <a:schemeClr val="bg1">
                    <a:lumMod val="95000"/>
                  </a:schemeClr>
                </a:solidFill>
              </a:rPr>
              <a:t>th</a:t>
            </a:r>
            <a:r>
              <a:rPr lang="en-GB" sz="3100" dirty="0">
                <a:solidFill>
                  <a:schemeClr val="bg1">
                    <a:lumMod val="95000"/>
                  </a:schemeClr>
                </a:solidFill>
              </a:rPr>
              <a:t> December 2022)</a:t>
            </a:r>
            <a:br>
              <a:rPr lang="en-GB" sz="3100" dirty="0">
                <a:solidFill>
                  <a:schemeClr val="bg1">
                    <a:lumMod val="95000"/>
                  </a:schemeClr>
                </a:solidFill>
              </a:rPr>
            </a:br>
            <a:br>
              <a:rPr lang="en-GB" sz="3100" dirty="0">
                <a:solidFill>
                  <a:schemeClr val="bg1">
                    <a:lumMod val="95000"/>
                  </a:schemeClr>
                </a:solidFill>
              </a:rPr>
            </a:br>
            <a:r>
              <a:rPr lang="en-GB" sz="3100" dirty="0">
                <a:solidFill>
                  <a:schemeClr val="bg1">
                    <a:lumMod val="95000"/>
                  </a:schemeClr>
                </a:solidFill>
              </a:rPr>
              <a:t>The King Fund 2022</a:t>
            </a:r>
            <a:br>
              <a:rPr lang="en-GB" sz="3100" dirty="0">
                <a:solidFill>
                  <a:schemeClr val="bg1">
                    <a:lumMod val="95000"/>
                  </a:schemeClr>
                </a:solidFill>
              </a:rPr>
            </a:br>
            <a:r>
              <a:rPr lang="en-GB" sz="3100" dirty="0">
                <a:solidFill>
                  <a:schemeClr val="bg1">
                    <a:lumMod val="95000"/>
                  </a:schemeClr>
                </a:solidFill>
              </a:rPr>
              <a:t>Available at:</a:t>
            </a:r>
            <a:br>
              <a:rPr lang="en-GB" sz="3100" dirty="0">
                <a:solidFill>
                  <a:schemeClr val="bg1">
                    <a:lumMod val="95000"/>
                  </a:schemeClr>
                </a:solidFill>
              </a:rPr>
            </a:br>
            <a:r>
              <a:rPr lang="en-GB" sz="3100" dirty="0">
                <a:solidFill>
                  <a:schemeClr val="bg1">
                    <a:lumMod val="95000"/>
                  </a:schemeClr>
                </a:solidFill>
                <a:hlinkClick r:id="rId4">
                  <a:extLst>
                    <a:ext uri="{A12FA001-AC4F-418D-AE19-62706E023703}">
                      <ahyp:hlinkClr xmlns:ahyp="http://schemas.microsoft.com/office/drawing/2018/hyperlinkcolor" val="tx"/>
                    </a:ext>
                  </a:extLst>
                </a:hlinkClick>
              </a:rPr>
              <a:t>https://www.kingsfund.org.uk</a:t>
            </a:r>
            <a:br>
              <a:rPr lang="en-GB" sz="3100" dirty="0">
                <a:solidFill>
                  <a:schemeClr val="bg1">
                    <a:lumMod val="95000"/>
                  </a:schemeClr>
                </a:solidFill>
              </a:rPr>
            </a:br>
            <a:r>
              <a:rPr lang="en-GB" sz="3100" dirty="0">
                <a:solidFill>
                  <a:schemeClr val="bg1">
                    <a:lumMod val="95000"/>
                  </a:schemeClr>
                </a:solidFill>
              </a:rPr>
              <a:t>(accessed: 8</a:t>
            </a:r>
            <a:r>
              <a:rPr lang="en-GB" sz="3100" baseline="30000" dirty="0">
                <a:solidFill>
                  <a:schemeClr val="bg1">
                    <a:lumMod val="95000"/>
                  </a:schemeClr>
                </a:solidFill>
              </a:rPr>
              <a:t>th</a:t>
            </a:r>
            <a:r>
              <a:rPr lang="en-GB" sz="3100" dirty="0">
                <a:solidFill>
                  <a:schemeClr val="bg1">
                    <a:lumMod val="95000"/>
                  </a:schemeClr>
                </a:solidFill>
              </a:rPr>
              <a:t> December 2022)</a:t>
            </a:r>
            <a:br>
              <a:rPr lang="en-GB" sz="4000" dirty="0">
                <a:solidFill>
                  <a:srgbClr val="FFFFFF"/>
                </a:solidFill>
              </a:rPr>
            </a:br>
            <a:endParaRPr lang="en-GB" sz="4000" dirty="0">
              <a:solidFill>
                <a:srgbClr val="FFFFFF"/>
              </a:solidFill>
            </a:endParaRPr>
          </a:p>
        </p:txBody>
      </p:sp>
      <p:cxnSp>
        <p:nvCxnSpPr>
          <p:cNvPr id="13" name="Straight Connector 1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34921031-DE97-4979-8D9E-C47904360F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1545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07358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D796B41-C2C2-4242-A966-F6644A01ED31}"/>
              </a:ext>
            </a:extLst>
          </p:cNvPr>
          <p:cNvPicPr>
            <a:picLocks noChangeAspect="1"/>
          </p:cNvPicPr>
          <p:nvPr/>
        </p:nvPicPr>
        <p:blipFill rotWithShape="1">
          <a:blip r:embed="rId2"/>
          <a:srcRect l="15058" r="8942" b="-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AFC8A-1E1F-0745-A034-56A68DDA0B0A}"/>
              </a:ext>
            </a:extLst>
          </p:cNvPr>
          <p:cNvSpPr>
            <a:spLocks noGrp="1"/>
          </p:cNvSpPr>
          <p:nvPr>
            <p:ph type="title"/>
          </p:nvPr>
        </p:nvSpPr>
        <p:spPr>
          <a:xfrm>
            <a:off x="1307482" y="702391"/>
            <a:ext cx="9499092" cy="1263718"/>
          </a:xfrm>
        </p:spPr>
        <p:txBody>
          <a:bodyPr>
            <a:normAutofit/>
          </a:bodyPr>
          <a:lstStyle/>
          <a:p>
            <a:r>
              <a:rPr lang="en-US" b="1" i="1" u="sng" dirty="0">
                <a:solidFill>
                  <a:srgbClr val="FFFFFF"/>
                </a:solidFill>
              </a:rPr>
              <a:t>REFERENCES</a:t>
            </a:r>
          </a:p>
        </p:txBody>
      </p:sp>
      <p:sp>
        <p:nvSpPr>
          <p:cNvPr id="10" name="Content Placeholder 9">
            <a:extLst>
              <a:ext uri="{FF2B5EF4-FFF2-40B4-BE49-F238E27FC236}">
                <a16:creationId xmlns:a16="http://schemas.microsoft.com/office/drawing/2014/main" id="{E5C7FFCA-6F72-A482-D7E0-BA10C5BEA88F}"/>
              </a:ext>
            </a:extLst>
          </p:cNvPr>
          <p:cNvSpPr>
            <a:spLocks noGrp="1"/>
          </p:cNvSpPr>
          <p:nvPr>
            <p:ph sz="quarter" idx="13"/>
          </p:nvPr>
        </p:nvSpPr>
        <p:spPr>
          <a:xfrm>
            <a:off x="1383682" y="1883122"/>
            <a:ext cx="9346692" cy="3574704"/>
          </a:xfrm>
        </p:spPr>
        <p:txBody>
          <a:bodyPr>
            <a:normAutofit fontScale="85000" lnSpcReduction="10000"/>
          </a:bodyPr>
          <a:lstStyle/>
          <a:p>
            <a:pPr>
              <a:lnSpc>
                <a:spcPct val="110000"/>
              </a:lnSpc>
            </a:pPr>
            <a:r>
              <a:rPr lang="en-US" cap="none" dirty="0"/>
              <a:t>NHS England (nd) Cyber security. Available at:  </a:t>
            </a:r>
            <a:r>
              <a:rPr lang="en-US" cap="none" dirty="0">
                <a:hlinkClick r:id="rId4"/>
              </a:rPr>
              <a:t>https://www.england.nhs.uk/digitaltechnology/connecteddigitalsystems/cyber/</a:t>
            </a:r>
            <a:r>
              <a:rPr lang="en-US" cap="none" dirty="0"/>
              <a:t> (Accessed:17</a:t>
            </a:r>
            <a:r>
              <a:rPr lang="en-US" cap="none" baseline="30000" dirty="0"/>
              <a:t>th</a:t>
            </a:r>
            <a:r>
              <a:rPr lang="en-US" cap="none" dirty="0"/>
              <a:t> November 2022).</a:t>
            </a:r>
          </a:p>
          <a:p>
            <a:pPr>
              <a:lnSpc>
                <a:spcPct val="110000"/>
              </a:lnSpc>
            </a:pPr>
            <a:r>
              <a:rPr lang="en-US" cap="none" dirty="0"/>
              <a:t>NHS England (nd) Digital and technology. Available at: </a:t>
            </a:r>
            <a:r>
              <a:rPr lang="en-US" cap="none" dirty="0">
                <a:hlinkClick r:id="rId5"/>
              </a:rPr>
              <a:t>https://www.england.nhs.uk/mat-transformation/matrons-handbook/digital-and-technology/</a:t>
            </a:r>
            <a:r>
              <a:rPr lang="en-US" cap="none" dirty="0"/>
              <a:t> (Accessed: 17</a:t>
            </a:r>
            <a:r>
              <a:rPr lang="en-US" cap="none" baseline="30000" dirty="0"/>
              <a:t>th</a:t>
            </a:r>
            <a:r>
              <a:rPr lang="en-US" cap="none" dirty="0"/>
              <a:t> November 2022).</a:t>
            </a:r>
          </a:p>
          <a:p>
            <a:pPr>
              <a:lnSpc>
                <a:spcPct val="110000"/>
              </a:lnSpc>
            </a:pPr>
            <a:r>
              <a:rPr lang="en-US" cap="none" dirty="0"/>
              <a:t>NHS (nd) Digital methods for engaging people. Available at:   </a:t>
            </a:r>
            <a:r>
              <a:rPr lang="en-US" cap="none" dirty="0">
                <a:hlinkClick r:id="rId6"/>
              </a:rPr>
              <a:t>https://transform.england.nhs.uk/key-tools-and-info/involving-people-and-communities-in-digital-services/digital-methods-for-engaging-people/</a:t>
            </a:r>
            <a:r>
              <a:rPr lang="en-US" cap="none" dirty="0"/>
              <a:t> (Accessed: 17</a:t>
            </a:r>
            <a:r>
              <a:rPr lang="en-US" cap="none" baseline="30000" dirty="0"/>
              <a:t>th</a:t>
            </a:r>
            <a:r>
              <a:rPr lang="en-US" cap="none" dirty="0"/>
              <a:t> November 2022).</a:t>
            </a:r>
          </a:p>
          <a:p>
            <a:pPr>
              <a:lnSpc>
                <a:spcPct val="110000"/>
              </a:lnSpc>
            </a:pPr>
            <a:r>
              <a:rPr lang="en-US" cap="none" dirty="0">
                <a:latin typeface="Abadi MT Condensed Light" panose="020B0306030101010103" pitchFamily="34" charset="77"/>
              </a:rPr>
              <a:t>TEL@YS </a:t>
            </a:r>
            <a:r>
              <a:rPr lang="en-US" cap="none" dirty="0"/>
              <a:t>(nd) Digital communication, collaboration and participation. Available at: </a:t>
            </a:r>
            <a:r>
              <a:rPr lang="en-US" cap="none" dirty="0">
                <a:hlinkClick r:id="rId7"/>
              </a:rPr>
              <a:t>https://tel.yorksj.ac.uk/digital-communication-collaboration-and-participation/</a:t>
            </a:r>
            <a:r>
              <a:rPr lang="en-US" cap="none" dirty="0"/>
              <a:t> (Accessed: 17</a:t>
            </a:r>
            <a:r>
              <a:rPr lang="en-US" cap="none" baseline="30000" dirty="0"/>
              <a:t>th</a:t>
            </a:r>
            <a:r>
              <a:rPr lang="en-US" cap="none" dirty="0"/>
              <a:t> November 2022).</a:t>
            </a:r>
          </a:p>
          <a:p>
            <a:endParaRPr lang="en-US" dirty="0">
              <a:solidFill>
                <a:srgbClr val="FFFFFF"/>
              </a:solidFill>
            </a:endParaRPr>
          </a:p>
        </p:txBody>
      </p:sp>
      <p:sp>
        <p:nvSpPr>
          <p:cNvPr id="3" name="Terminator 2">
            <a:extLst>
              <a:ext uri="{FF2B5EF4-FFF2-40B4-BE49-F238E27FC236}">
                <a16:creationId xmlns:a16="http://schemas.microsoft.com/office/drawing/2014/main" id="{D73A4338-CB1B-234A-A3EE-A1700FAE987E}"/>
              </a:ext>
            </a:extLst>
          </p:cNvPr>
          <p:cNvSpPr/>
          <p:nvPr/>
        </p:nvSpPr>
        <p:spPr>
          <a:xfrm>
            <a:off x="9003323" y="6610339"/>
            <a:ext cx="3133969" cy="247661"/>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Karen Alcantara (2213116)</a:t>
            </a:r>
          </a:p>
        </p:txBody>
      </p:sp>
    </p:spTree>
    <p:extLst>
      <p:ext uri="{BB962C8B-B14F-4D97-AF65-F5344CB8AC3E}">
        <p14:creationId xmlns:p14="http://schemas.microsoft.com/office/powerpoint/2010/main" val="127466585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3F0BFF-6694-48C9-70D4-91674B9D50AA}"/>
              </a:ext>
            </a:extLst>
          </p:cNvPr>
          <p:cNvSpPr txBox="1"/>
          <p:nvPr/>
        </p:nvSpPr>
        <p:spPr>
          <a:xfrm>
            <a:off x="471054" y="136525"/>
            <a:ext cx="11434618" cy="7048083"/>
          </a:xfrm>
          <a:prstGeom prst="rect">
            <a:avLst/>
          </a:prstGeom>
          <a:noFill/>
        </p:spPr>
        <p:txBody>
          <a:bodyPr wrap="square" rtlCol="0">
            <a:spAutoFit/>
          </a:bodyPr>
          <a:lstStyle/>
          <a:p>
            <a:pPr algn="ctr"/>
            <a:r>
              <a:rPr lang="en-GB" sz="3200" b="1" dirty="0"/>
              <a:t>References</a:t>
            </a:r>
          </a:p>
          <a:p>
            <a:pPr algn="ctr"/>
            <a:endParaRPr lang="en-GB" sz="2800" dirty="0"/>
          </a:p>
          <a:p>
            <a:pPr marL="514350" indent="-514350">
              <a:buAutoNum type="arabicPeriod"/>
            </a:pPr>
            <a:r>
              <a:rPr lang="en-US" sz="2800" dirty="0">
                <a:latin typeface="Arial" panose="020B0604020202020204" pitchFamily="34" charset="0"/>
                <a:cs typeface="Arial" panose="020B0604020202020204" pitchFamily="34" charset="0"/>
              </a:rPr>
              <a:t>BMA (2022) ‘</a:t>
            </a:r>
            <a:r>
              <a:rPr lang="en-US" sz="2800" i="1" dirty="0">
                <a:latin typeface="Arial" panose="020B0604020202020204" pitchFamily="34" charset="0"/>
                <a:cs typeface="Arial" panose="020B0604020202020204" pitchFamily="34" charset="0"/>
              </a:rPr>
              <a:t>Covid-19: video consultations and homeworking’</a:t>
            </a:r>
            <a:r>
              <a:rPr lang="en-US" sz="2800" dirty="0">
                <a:latin typeface="Arial" panose="020B0604020202020204" pitchFamily="34" charset="0"/>
                <a:cs typeface="Arial" panose="020B0604020202020204" pitchFamily="34" charset="0"/>
              </a:rPr>
              <a:t>. Available at: https://www.bma.org.uk/advice-and-support/covid-19/adapting-to-covid/covid-19-video-consultations-and-homeworking. Accessed:09.11.2022</a:t>
            </a:r>
          </a:p>
          <a:p>
            <a:pPr marL="514350" indent="-514350">
              <a:buAutoNum type="arabicPeriod"/>
            </a:pPr>
            <a:r>
              <a:rPr lang="en-GB" sz="2800" dirty="0">
                <a:latin typeface="Arial" panose="020B0604020202020204" pitchFamily="34" charset="0"/>
                <a:cs typeface="Arial" panose="020B0604020202020204" pitchFamily="34" charset="0"/>
              </a:rPr>
              <a:t> Hutchings</a:t>
            </a:r>
            <a:r>
              <a:rPr lang="en-US" sz="2800" dirty="0">
                <a:latin typeface="Arial" panose="020B0604020202020204" pitchFamily="34" charset="0"/>
                <a:cs typeface="Arial" panose="020B0604020202020204" pitchFamily="34" charset="0"/>
              </a:rPr>
              <a:t> ,R. (2020) ‘</a:t>
            </a:r>
            <a:r>
              <a:rPr lang="en-US" sz="2800" i="1" dirty="0">
                <a:latin typeface="Arial" panose="020B0604020202020204" pitchFamily="34" charset="0"/>
                <a:cs typeface="Arial" panose="020B0604020202020204" pitchFamily="34" charset="0"/>
              </a:rPr>
              <a:t>The impact of Covid-19 on the use of digital technology in the NHS’. Available at: </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https://www.nuffieldtrust.org.uk/files/2020-08/the-impact-of-covid-19-on-the-use-of-digital-technology-in-the-nhs-web-2</a:t>
            </a:r>
            <a:r>
              <a:rPr lang="en-US" sz="2800"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pdf</a:t>
            </a:r>
            <a:r>
              <a:rPr lang="en-US" sz="2800" dirty="0">
                <a:latin typeface="Arial" panose="020B0604020202020204" pitchFamily="34" charset="0"/>
                <a:cs typeface="Arial" panose="020B0604020202020204" pitchFamily="34" charset="0"/>
              </a:rPr>
              <a:t>. Accessed:09.11.2022</a:t>
            </a:r>
          </a:p>
          <a:p>
            <a:pPr marL="514350" indent="-514350">
              <a:buFontTx/>
              <a:buAutoNum type="arabicPeriod"/>
            </a:pP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NHS England (n.d.) </a:t>
            </a:r>
            <a:r>
              <a:rPr lang="en-GB" sz="2800"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‘Digital and technology</a:t>
            </a: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Available at: https://www.england.nhs.uk/mat-transformation/matrons-handbook/digital-and-technology/</a:t>
            </a:r>
            <a:r>
              <a:rPr lang="en-GB" sz="2800" dirty="0">
                <a:latin typeface="Arial" panose="020B0604020202020204" pitchFamily="34" charset="0"/>
                <a:cs typeface="Arial" panose="020B0604020202020204" pitchFamily="34" charset="0"/>
              </a:rPr>
              <a:t>. Accessed:09.11.2022</a:t>
            </a:r>
          </a:p>
          <a:p>
            <a:endParaRPr lang="en-US" sz="2800" dirty="0">
              <a:solidFill>
                <a:schemeClr val="tx2">
                  <a:lumMod val="10000"/>
                </a:schemeClr>
              </a:solidFill>
            </a:endParaRPr>
          </a:p>
          <a:p>
            <a:pPr marL="514350" indent="-514350">
              <a:buAutoNum type="arabicPeriod"/>
            </a:pPr>
            <a:endParaRPr lang="en-GB" sz="3200" dirty="0"/>
          </a:p>
        </p:txBody>
      </p:sp>
      <p:sp>
        <p:nvSpPr>
          <p:cNvPr id="4" name="Footer Placeholder 3">
            <a:extLst>
              <a:ext uri="{FF2B5EF4-FFF2-40B4-BE49-F238E27FC236}">
                <a16:creationId xmlns:a16="http://schemas.microsoft.com/office/drawing/2014/main" id="{620B4ECD-E4C7-BCBA-2FF9-FBB2AE68C1EB}"/>
              </a:ext>
            </a:extLst>
          </p:cNvPr>
          <p:cNvSpPr>
            <a:spLocks noGrp="1"/>
          </p:cNvSpPr>
          <p:nvPr>
            <p:ph type="ftr" sz="quarter" idx="11"/>
          </p:nvPr>
        </p:nvSpPr>
        <p:spPr>
          <a:xfrm>
            <a:off x="4130963" y="6471805"/>
            <a:ext cx="4114800" cy="365125"/>
          </a:xfrm>
        </p:spPr>
        <p:txBody>
          <a:bodyPr/>
          <a:lstStyle/>
          <a:p>
            <a:r>
              <a:rPr lang="en-GB" dirty="0">
                <a:solidFill>
                  <a:srgbClr val="0070C0"/>
                </a:solidFill>
              </a:rPr>
              <a:t>Student Name: Anita Sirmer, Student Number:2212874</a:t>
            </a:r>
          </a:p>
        </p:txBody>
      </p:sp>
    </p:spTree>
    <p:extLst>
      <p:ext uri="{BB962C8B-B14F-4D97-AF65-F5344CB8AC3E}">
        <p14:creationId xmlns:p14="http://schemas.microsoft.com/office/powerpoint/2010/main" val="23448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descr="Thank You Digital Images – Browse 7,781 Stock Photos, Vectors, and Video |  Adobe Stock">
            <a:extLst>
              <a:ext uri="{FF2B5EF4-FFF2-40B4-BE49-F238E27FC236}">
                <a16:creationId xmlns:a16="http://schemas.microsoft.com/office/drawing/2014/main" id="{BBE8028B-64CA-DB4A-8B88-3A62AFB039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152567"/>
            <a:ext cx="10905066" cy="455286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A6FB30FB-919A-42E0-EE1A-F91779B8398A}"/>
              </a:ext>
            </a:extLst>
          </p:cNvPr>
          <p:cNvSpPr>
            <a:spLocks noGrp="1"/>
          </p:cNvSpPr>
          <p:nvPr>
            <p:ph type="ftr" sz="quarter" idx="11"/>
          </p:nvPr>
        </p:nvSpPr>
        <p:spPr>
          <a:xfrm>
            <a:off x="4038600" y="6492875"/>
            <a:ext cx="4114800" cy="365125"/>
          </a:xfrm>
        </p:spPr>
        <p:txBody>
          <a:bodyPr/>
          <a:lstStyle/>
          <a:p>
            <a:r>
              <a:rPr lang="en-GB" dirty="0">
                <a:solidFill>
                  <a:srgbClr val="0070C0"/>
                </a:solidFill>
              </a:rPr>
              <a:t>Student Name: Anita Sirmer, Student Number:2212874</a:t>
            </a:r>
          </a:p>
        </p:txBody>
      </p:sp>
    </p:spTree>
    <p:extLst>
      <p:ext uri="{BB962C8B-B14F-4D97-AF65-F5344CB8AC3E}">
        <p14:creationId xmlns:p14="http://schemas.microsoft.com/office/powerpoint/2010/main" val="2685808916"/>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3.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4.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869</TotalTime>
  <Words>1736</Words>
  <Application>Microsoft Office PowerPoint</Application>
  <PresentationFormat>Widescreen</PresentationFormat>
  <Paragraphs>122</Paragraphs>
  <Slides>20</Slides>
  <Notes>2</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20</vt:i4>
      </vt:variant>
    </vt:vector>
  </HeadingPairs>
  <TitlesOfParts>
    <vt:vector size="34" baseType="lpstr">
      <vt:lpstr>Abadi MT Condensed Light</vt:lpstr>
      <vt:lpstr>Apple Braille Pinpoint 8 Dot</vt:lpstr>
      <vt:lpstr>Meiryo</vt:lpstr>
      <vt:lpstr>Arial</vt:lpstr>
      <vt:lpstr>Arial Black</vt:lpstr>
      <vt:lpstr>Calibri</vt:lpstr>
      <vt:lpstr>Calibri Light</vt:lpstr>
      <vt:lpstr>Seaford</vt:lpstr>
      <vt:lpstr>Tw Cen MT</vt:lpstr>
      <vt:lpstr>Wingdings</vt:lpstr>
      <vt:lpstr>Office Theme</vt:lpstr>
      <vt:lpstr>Droplet</vt:lpstr>
      <vt:lpstr>LevelVTI</vt:lpstr>
      <vt:lpstr>Celestial</vt:lpstr>
      <vt:lpstr>Digital Skills and Research Methods: Impact of the technology on health care sector</vt:lpstr>
      <vt:lpstr>PowerPoint Presentation</vt:lpstr>
      <vt:lpstr>PowerPoint Presentation</vt:lpstr>
      <vt:lpstr>PowerPoint Presentation</vt:lpstr>
      <vt:lpstr>Digital communications</vt:lpstr>
      <vt:lpstr>DIGITAL COLLABORATION</vt:lpstr>
      <vt:lpstr>Digital Participation</vt:lpstr>
      <vt:lpstr>The relevance of technical proficiency for data and information handling on NHS                        Student name-Oana Ionela Avasiloaie                                              Student number-2212862         </vt:lpstr>
      <vt:lpstr>      -Data can provide new ways for the NHS to learn, improve and generate new research       -Patience data is used for purpose that go beyond an individual care and to understand the health needs of their local population, to monitor and manage service, and for research.          -It can support improvement in the safety and quality of care- for example, by reducing the risk of mis-identification and over avoidable errors.</vt:lpstr>
      <vt:lpstr>             -There are huge benefits when patient data is used responsibly to save lives, improve health and care, and advance medical research.              -Most of the “data breaches” in the NHS sector occur when information is accidentally posted, faxed or emailed to the wrong person.               -The main things people are concerned about                                    -invasion of privacy                                    -loss of control                                    -cyber attacks or hacking</vt:lpstr>
      <vt:lpstr>                 -Main purpose is to protect an promote the interests of patients and the public, while also making sure that confidential patient information can be used when it is appropriate, for purpose beyond individual care.                  -NHS and care organisations are committed to keeping patient information safe.                  -Data is never shared for insurance or marketing purposes.                  -Organisations wich who have a legal basis and legitimate need to use data.</vt:lpstr>
      <vt:lpstr>Digital skills and research methods </vt:lpstr>
      <vt:lpstr>The type of technology used in the nhs </vt:lpstr>
      <vt:lpstr>How technology has improved in the nhs </vt:lpstr>
      <vt:lpstr>How nhs uses technology in:</vt:lpstr>
      <vt:lpstr>References </vt:lpstr>
      <vt:lpstr>The King Fund Available at: www.abhi.org.uk/media/1210/a_digital_nhs_kings_fund_sept_2016 (accessed: 8th December 2022)  The King Fund 2022 Available at: https://www.kingsfund.org.uk (accessed: 8th December 2022)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Anita Sirmer</dc:creator>
  <cp:lastModifiedBy>Suneth Fernando</cp:lastModifiedBy>
  <cp:revision>39</cp:revision>
  <dcterms:created xsi:type="dcterms:W3CDTF">2022-10-30T19:29:16Z</dcterms:created>
  <dcterms:modified xsi:type="dcterms:W3CDTF">2022-12-15T11:35:52Z</dcterms:modified>
</cp:coreProperties>
</file>