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8" r:id="rId3"/>
    <p:sldId id="259" r:id="rId4"/>
    <p:sldId id="260" r:id="rId5"/>
    <p:sldId id="261" r:id="rId6"/>
    <p:sldId id="262" r:id="rId7"/>
    <p:sldId id="263" r:id="rId8"/>
    <p:sldId id="265" r:id="rId9"/>
    <p:sldId id="266" r:id="rId10"/>
    <p:sldId id="269" r:id="rId11"/>
    <p:sldId id="267" r:id="rId12"/>
    <p:sldId id="270" r:id="rId13"/>
    <p:sldId id="271"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CEC0850-998C-451A-B432-AE043A0D2A42}" v="1" dt="2025-11-17T01:47:07.41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48" d="100"/>
          <a:sy n="48" d="100"/>
        </p:scale>
        <p:origin x="1364" y="2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lakitan Adeusi (2412888)" userId="60f8cd86-54a2-4ec6-884b-79611e16ffd2" providerId="ADAL" clId="{26CFAF4C-88F4-4C37-8C7A-0BC6D50A5B58}"/>
    <pc:docChg chg="custSel modSld">
      <pc:chgData name="Olakitan Adeusi (2412888)" userId="60f8cd86-54a2-4ec6-884b-79611e16ffd2" providerId="ADAL" clId="{26CFAF4C-88F4-4C37-8C7A-0BC6D50A5B58}" dt="2025-11-17T01:47:15.080" v="7" actId="27636"/>
      <pc:docMkLst>
        <pc:docMk/>
      </pc:docMkLst>
      <pc:sldChg chg="modSp mod">
        <pc:chgData name="Olakitan Adeusi (2412888)" userId="60f8cd86-54a2-4ec6-884b-79611e16ffd2" providerId="ADAL" clId="{26CFAF4C-88F4-4C37-8C7A-0BC6D50A5B58}" dt="2025-11-17T01:47:15.080" v="7" actId="27636"/>
        <pc:sldMkLst>
          <pc:docMk/>
          <pc:sldMk cId="3991213854" sldId="271"/>
        </pc:sldMkLst>
        <pc:spChg chg="mod">
          <ac:chgData name="Olakitan Adeusi (2412888)" userId="60f8cd86-54a2-4ec6-884b-79611e16ffd2" providerId="ADAL" clId="{26CFAF4C-88F4-4C37-8C7A-0BC6D50A5B58}" dt="2025-11-17T01:47:15.080" v="7" actId="27636"/>
          <ac:spMkLst>
            <pc:docMk/>
            <pc:sldMk cId="3991213854" sldId="271"/>
            <ac:spMk id="23" creationId="{CB4E0AFB-4D12-BAF9-B2A3-827B3A6BCD5A}"/>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7CAA192-15CE-4786-BFB8-9F94066893D6}" type="doc">
      <dgm:prSet loTypeId="urn:microsoft.com/office/officeart/2005/8/layout/arrow5" loCatId="relationship" qsTypeId="urn:microsoft.com/office/officeart/2005/8/quickstyle/simple4" qsCatId="simple" csTypeId="urn:microsoft.com/office/officeart/2005/8/colors/colorful1" csCatId="colorful"/>
      <dgm:spPr/>
      <dgm:t>
        <a:bodyPr/>
        <a:lstStyle/>
        <a:p>
          <a:endParaRPr lang="en-US"/>
        </a:p>
      </dgm:t>
    </dgm:pt>
    <dgm:pt modelId="{B0A5FDF6-9A9D-46DE-B7D1-4D1712225F06}">
      <dgm:prSet/>
      <dgm:spPr/>
      <dgm:t>
        <a:bodyPr/>
        <a:lstStyle/>
        <a:p>
          <a:r>
            <a:rPr lang="en-US"/>
            <a:t>Breast contains </a:t>
          </a:r>
          <a:r>
            <a:rPr lang="en-US" b="1"/>
            <a:t>lobules</a:t>
          </a:r>
          <a:r>
            <a:rPr lang="en-US"/>
            <a:t> (milk-producing glands) and </a:t>
          </a:r>
          <a:r>
            <a:rPr lang="en-US" b="1"/>
            <a:t>ducts </a:t>
          </a:r>
          <a:r>
            <a:rPr lang="en-US"/>
            <a:t>which carry milk to nipples. It is surrounded by</a:t>
          </a:r>
          <a:r>
            <a:rPr lang="en-US" b="1"/>
            <a:t> adipose tissue and connective tissue </a:t>
          </a:r>
          <a:r>
            <a:rPr lang="en-US"/>
            <a:t>for support, </a:t>
          </a:r>
          <a:r>
            <a:rPr lang="en-US" b="1"/>
            <a:t>lymphatic drainage </a:t>
          </a:r>
          <a:r>
            <a:rPr lang="en-US"/>
            <a:t>connects to axillary lymph nodes, key in immune defence. </a:t>
          </a:r>
          <a:r>
            <a:rPr lang="en-US" b="1"/>
            <a:t>Blood vessels</a:t>
          </a:r>
          <a:r>
            <a:rPr lang="en-US"/>
            <a:t> supply hormones and nutrients.</a:t>
          </a:r>
          <a:r>
            <a:rPr lang="en-GB"/>
            <a:t> </a:t>
          </a:r>
          <a:endParaRPr lang="en-US"/>
        </a:p>
      </dgm:t>
    </dgm:pt>
    <dgm:pt modelId="{3F7A809D-C18B-4463-AF48-76F0F98D78DD}" type="parTrans" cxnId="{489E2855-8240-44B7-9D72-35C70B8CC716}">
      <dgm:prSet/>
      <dgm:spPr/>
      <dgm:t>
        <a:bodyPr/>
        <a:lstStyle/>
        <a:p>
          <a:endParaRPr lang="en-US"/>
        </a:p>
      </dgm:t>
    </dgm:pt>
    <dgm:pt modelId="{E2BA5106-FD34-4479-8EB1-BE77AF9A07DD}" type="sibTrans" cxnId="{489E2855-8240-44B7-9D72-35C70B8CC716}">
      <dgm:prSet/>
      <dgm:spPr/>
      <dgm:t>
        <a:bodyPr/>
        <a:lstStyle/>
        <a:p>
          <a:endParaRPr lang="en-US"/>
        </a:p>
      </dgm:t>
    </dgm:pt>
    <dgm:pt modelId="{C61F1AB6-4B20-4058-8ECF-584BCE84ED24}">
      <dgm:prSet/>
      <dgm:spPr/>
      <dgm:t>
        <a:bodyPr/>
        <a:lstStyle/>
        <a:p>
          <a:r>
            <a:rPr lang="en-US" b="1"/>
            <a:t>Hormonal regulation: </a:t>
          </a:r>
          <a:r>
            <a:rPr lang="en-US"/>
            <a:t>Oestrogen and progesterone control breast development and lactation (WHO,2023). </a:t>
          </a:r>
          <a:r>
            <a:rPr lang="en-US" b="1"/>
            <a:t>Cell turnover: </a:t>
          </a:r>
          <a:r>
            <a:rPr lang="en-US"/>
            <a:t>Normal apoptosis, abnormal growth, and </a:t>
          </a:r>
          <a:r>
            <a:rPr lang="en-US" b="1"/>
            <a:t>Immune Surveillance</a:t>
          </a:r>
          <a:r>
            <a:rPr lang="en-US"/>
            <a:t>: Lymphatic system detects and destroys abnormal cells (NHS, 2025).</a:t>
          </a:r>
          <a:r>
            <a:rPr lang="en-GB"/>
            <a:t> </a:t>
          </a:r>
          <a:endParaRPr lang="en-US"/>
        </a:p>
      </dgm:t>
    </dgm:pt>
    <dgm:pt modelId="{5459442C-12A5-470A-B497-55150F749A06}" type="parTrans" cxnId="{F41280D5-6577-4A40-B145-1A9C116D592D}">
      <dgm:prSet/>
      <dgm:spPr/>
      <dgm:t>
        <a:bodyPr/>
        <a:lstStyle/>
        <a:p>
          <a:endParaRPr lang="en-US"/>
        </a:p>
      </dgm:t>
    </dgm:pt>
    <dgm:pt modelId="{9542B31F-D924-4FF3-A982-6E6E2CC944F8}" type="sibTrans" cxnId="{F41280D5-6577-4A40-B145-1A9C116D592D}">
      <dgm:prSet/>
      <dgm:spPr/>
      <dgm:t>
        <a:bodyPr/>
        <a:lstStyle/>
        <a:p>
          <a:endParaRPr lang="en-US"/>
        </a:p>
      </dgm:t>
    </dgm:pt>
    <dgm:pt modelId="{6615A902-3164-45F7-B874-81D54DABA830}" type="pres">
      <dgm:prSet presAssocID="{57CAA192-15CE-4786-BFB8-9F94066893D6}" presName="diagram" presStyleCnt="0">
        <dgm:presLayoutVars>
          <dgm:dir/>
          <dgm:resizeHandles val="exact"/>
        </dgm:presLayoutVars>
      </dgm:prSet>
      <dgm:spPr/>
    </dgm:pt>
    <dgm:pt modelId="{06E87435-66B8-4C10-BDB6-5CC8AC3511EA}" type="pres">
      <dgm:prSet presAssocID="{B0A5FDF6-9A9D-46DE-B7D1-4D1712225F06}" presName="arrow" presStyleLbl="node1" presStyleIdx="0" presStyleCnt="2">
        <dgm:presLayoutVars>
          <dgm:bulletEnabled val="1"/>
        </dgm:presLayoutVars>
      </dgm:prSet>
      <dgm:spPr/>
    </dgm:pt>
    <dgm:pt modelId="{CB5A58A8-716E-4BEE-ADB3-61C147FE6435}" type="pres">
      <dgm:prSet presAssocID="{C61F1AB6-4B20-4058-8ECF-584BCE84ED24}" presName="arrow" presStyleLbl="node1" presStyleIdx="1" presStyleCnt="2">
        <dgm:presLayoutVars>
          <dgm:bulletEnabled val="1"/>
        </dgm:presLayoutVars>
      </dgm:prSet>
      <dgm:spPr/>
    </dgm:pt>
  </dgm:ptLst>
  <dgm:cxnLst>
    <dgm:cxn modelId="{4FB25E21-1387-44B8-BDB0-600F3C1A7532}" type="presOf" srcId="{B0A5FDF6-9A9D-46DE-B7D1-4D1712225F06}" destId="{06E87435-66B8-4C10-BDB6-5CC8AC3511EA}" srcOrd="0" destOrd="0" presId="urn:microsoft.com/office/officeart/2005/8/layout/arrow5"/>
    <dgm:cxn modelId="{489E2855-8240-44B7-9D72-35C70B8CC716}" srcId="{57CAA192-15CE-4786-BFB8-9F94066893D6}" destId="{B0A5FDF6-9A9D-46DE-B7D1-4D1712225F06}" srcOrd="0" destOrd="0" parTransId="{3F7A809D-C18B-4463-AF48-76F0F98D78DD}" sibTransId="{E2BA5106-FD34-4479-8EB1-BE77AF9A07DD}"/>
    <dgm:cxn modelId="{C994DB7B-E13D-494B-B09C-FBEE03BC2DB7}" type="presOf" srcId="{C61F1AB6-4B20-4058-8ECF-584BCE84ED24}" destId="{CB5A58A8-716E-4BEE-ADB3-61C147FE6435}" srcOrd="0" destOrd="0" presId="urn:microsoft.com/office/officeart/2005/8/layout/arrow5"/>
    <dgm:cxn modelId="{054638AB-AD50-4A74-B422-8E8AE8D7225F}" type="presOf" srcId="{57CAA192-15CE-4786-BFB8-9F94066893D6}" destId="{6615A902-3164-45F7-B874-81D54DABA830}" srcOrd="0" destOrd="0" presId="urn:microsoft.com/office/officeart/2005/8/layout/arrow5"/>
    <dgm:cxn modelId="{F41280D5-6577-4A40-B145-1A9C116D592D}" srcId="{57CAA192-15CE-4786-BFB8-9F94066893D6}" destId="{C61F1AB6-4B20-4058-8ECF-584BCE84ED24}" srcOrd="1" destOrd="0" parTransId="{5459442C-12A5-470A-B497-55150F749A06}" sibTransId="{9542B31F-D924-4FF3-A982-6E6E2CC944F8}"/>
    <dgm:cxn modelId="{BDAFDA8C-5F08-4091-8067-E93EC1BA1349}" type="presParOf" srcId="{6615A902-3164-45F7-B874-81D54DABA830}" destId="{06E87435-66B8-4C10-BDB6-5CC8AC3511EA}" srcOrd="0" destOrd="0" presId="urn:microsoft.com/office/officeart/2005/8/layout/arrow5"/>
    <dgm:cxn modelId="{166C84A4-9547-4899-9519-4909EA6749B7}" type="presParOf" srcId="{6615A902-3164-45F7-B874-81D54DABA830}" destId="{CB5A58A8-716E-4BEE-ADB3-61C147FE6435}" srcOrd="1" destOrd="0" presId="urn:microsoft.com/office/officeart/2005/8/layout/arrow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7C322ED-2A12-4B18-ADE0-415FAAFE0101}"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3796C091-06B2-4C3D-A133-404B6129A8CC}">
      <dgm:prSet/>
      <dgm:spPr/>
      <dgm:t>
        <a:bodyPr/>
        <a:lstStyle/>
        <a:p>
          <a:r>
            <a:rPr lang="en-US"/>
            <a:t>Tumour growth distorts ducts / lobules, the symptoms are lump, nipple discharge, skin changes (Cancer Research UK, 2025).</a:t>
          </a:r>
          <a:r>
            <a:rPr lang="en-GB"/>
            <a:t> </a:t>
          </a:r>
          <a:endParaRPr lang="en-US"/>
        </a:p>
      </dgm:t>
    </dgm:pt>
    <dgm:pt modelId="{C29833B2-AA27-4DED-A5BD-970336726492}" type="parTrans" cxnId="{0D22FCE8-AF17-482F-AA22-F0E47DCA29C5}">
      <dgm:prSet/>
      <dgm:spPr/>
      <dgm:t>
        <a:bodyPr/>
        <a:lstStyle/>
        <a:p>
          <a:endParaRPr lang="en-US"/>
        </a:p>
      </dgm:t>
    </dgm:pt>
    <dgm:pt modelId="{8F005F21-06D9-48F3-9FAC-819C9DB38199}" type="sibTrans" cxnId="{0D22FCE8-AF17-482F-AA22-F0E47DCA29C5}">
      <dgm:prSet/>
      <dgm:spPr/>
      <dgm:t>
        <a:bodyPr/>
        <a:lstStyle/>
        <a:p>
          <a:endParaRPr lang="en-US"/>
        </a:p>
      </dgm:t>
    </dgm:pt>
    <dgm:pt modelId="{B11FE186-7014-4AED-BB2D-D3437435DF59}">
      <dgm:prSet/>
      <dgm:spPr/>
      <dgm:t>
        <a:bodyPr/>
        <a:lstStyle/>
        <a:p>
          <a:r>
            <a:rPr lang="en-US"/>
            <a:t>Systemic effects are fatigue, immune compromise, and psychological distress (Macmillan Cancer support, 2020).</a:t>
          </a:r>
          <a:r>
            <a:rPr lang="en-GB"/>
            <a:t> </a:t>
          </a:r>
          <a:endParaRPr lang="en-US"/>
        </a:p>
      </dgm:t>
    </dgm:pt>
    <dgm:pt modelId="{133B09D4-0108-4F24-9A0C-E30601D4F588}" type="parTrans" cxnId="{6B490E1A-73B7-477E-AE58-CAF1CB6BCC3F}">
      <dgm:prSet/>
      <dgm:spPr/>
      <dgm:t>
        <a:bodyPr/>
        <a:lstStyle/>
        <a:p>
          <a:endParaRPr lang="en-US"/>
        </a:p>
      </dgm:t>
    </dgm:pt>
    <dgm:pt modelId="{FC77CFA4-7F61-4F04-8617-AEEC62522DE9}" type="sibTrans" cxnId="{6B490E1A-73B7-477E-AE58-CAF1CB6BCC3F}">
      <dgm:prSet/>
      <dgm:spPr/>
      <dgm:t>
        <a:bodyPr/>
        <a:lstStyle/>
        <a:p>
          <a:endParaRPr lang="en-US"/>
        </a:p>
      </dgm:t>
    </dgm:pt>
    <dgm:pt modelId="{F879EC07-DBF1-4B6B-BD56-D022C05B47BC}" type="pres">
      <dgm:prSet presAssocID="{C7C322ED-2A12-4B18-ADE0-415FAAFE0101}" presName="linear" presStyleCnt="0">
        <dgm:presLayoutVars>
          <dgm:animLvl val="lvl"/>
          <dgm:resizeHandles val="exact"/>
        </dgm:presLayoutVars>
      </dgm:prSet>
      <dgm:spPr/>
    </dgm:pt>
    <dgm:pt modelId="{F1CEBCD5-0C1B-4761-9BB9-A921D9384431}" type="pres">
      <dgm:prSet presAssocID="{3796C091-06B2-4C3D-A133-404B6129A8CC}" presName="parentText" presStyleLbl="node1" presStyleIdx="0" presStyleCnt="2">
        <dgm:presLayoutVars>
          <dgm:chMax val="0"/>
          <dgm:bulletEnabled val="1"/>
        </dgm:presLayoutVars>
      </dgm:prSet>
      <dgm:spPr/>
    </dgm:pt>
    <dgm:pt modelId="{269356E6-4690-492C-BF90-FAAFD74D60E8}" type="pres">
      <dgm:prSet presAssocID="{8F005F21-06D9-48F3-9FAC-819C9DB38199}" presName="spacer" presStyleCnt="0"/>
      <dgm:spPr/>
    </dgm:pt>
    <dgm:pt modelId="{33DB1EBF-3783-45A3-BEE5-DE44C4AA0EBA}" type="pres">
      <dgm:prSet presAssocID="{B11FE186-7014-4AED-BB2D-D3437435DF59}" presName="parentText" presStyleLbl="node1" presStyleIdx="1" presStyleCnt="2">
        <dgm:presLayoutVars>
          <dgm:chMax val="0"/>
          <dgm:bulletEnabled val="1"/>
        </dgm:presLayoutVars>
      </dgm:prSet>
      <dgm:spPr/>
    </dgm:pt>
  </dgm:ptLst>
  <dgm:cxnLst>
    <dgm:cxn modelId="{6B490E1A-73B7-477E-AE58-CAF1CB6BCC3F}" srcId="{C7C322ED-2A12-4B18-ADE0-415FAAFE0101}" destId="{B11FE186-7014-4AED-BB2D-D3437435DF59}" srcOrd="1" destOrd="0" parTransId="{133B09D4-0108-4F24-9A0C-E30601D4F588}" sibTransId="{FC77CFA4-7F61-4F04-8617-AEEC62522DE9}"/>
    <dgm:cxn modelId="{DB424E25-EFA2-4D0F-83F3-CA23EFBC80E3}" type="presOf" srcId="{B11FE186-7014-4AED-BB2D-D3437435DF59}" destId="{33DB1EBF-3783-45A3-BEE5-DE44C4AA0EBA}" srcOrd="0" destOrd="0" presId="urn:microsoft.com/office/officeart/2005/8/layout/vList2"/>
    <dgm:cxn modelId="{EA6B7D56-6BB6-40E2-9B65-5F30633723F2}" type="presOf" srcId="{3796C091-06B2-4C3D-A133-404B6129A8CC}" destId="{F1CEBCD5-0C1B-4761-9BB9-A921D9384431}" srcOrd="0" destOrd="0" presId="urn:microsoft.com/office/officeart/2005/8/layout/vList2"/>
    <dgm:cxn modelId="{0D22FCE8-AF17-482F-AA22-F0E47DCA29C5}" srcId="{C7C322ED-2A12-4B18-ADE0-415FAAFE0101}" destId="{3796C091-06B2-4C3D-A133-404B6129A8CC}" srcOrd="0" destOrd="0" parTransId="{C29833B2-AA27-4DED-A5BD-970336726492}" sibTransId="{8F005F21-06D9-48F3-9FAC-819C9DB38199}"/>
    <dgm:cxn modelId="{662187FE-EE9F-4971-B7CE-2243B4345F36}" type="presOf" srcId="{C7C322ED-2A12-4B18-ADE0-415FAAFE0101}" destId="{F879EC07-DBF1-4B6B-BD56-D022C05B47BC}" srcOrd="0" destOrd="0" presId="urn:microsoft.com/office/officeart/2005/8/layout/vList2"/>
    <dgm:cxn modelId="{61EB13D3-E148-4BB2-9739-988145EE24F8}" type="presParOf" srcId="{F879EC07-DBF1-4B6B-BD56-D022C05B47BC}" destId="{F1CEBCD5-0C1B-4761-9BB9-A921D9384431}" srcOrd="0" destOrd="0" presId="urn:microsoft.com/office/officeart/2005/8/layout/vList2"/>
    <dgm:cxn modelId="{BE647071-B794-4355-958D-30BAF6F8AFFE}" type="presParOf" srcId="{F879EC07-DBF1-4B6B-BD56-D022C05B47BC}" destId="{269356E6-4690-492C-BF90-FAAFD74D60E8}" srcOrd="1" destOrd="0" presId="urn:microsoft.com/office/officeart/2005/8/layout/vList2"/>
    <dgm:cxn modelId="{5EF33145-E3A9-4797-B8F3-5033CDB497CF}" type="presParOf" srcId="{F879EC07-DBF1-4B6B-BD56-D022C05B47BC}" destId="{33DB1EBF-3783-45A3-BEE5-DE44C4AA0EBA}"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A615525-2CD1-4610-B9F1-51E935865D9B}" type="doc">
      <dgm:prSet loTypeId="urn:microsoft.com/office/officeart/2005/8/layout/vList2" loCatId="list" qsTypeId="urn:microsoft.com/office/officeart/2005/8/quickstyle/simple4" qsCatId="simple" csTypeId="urn:microsoft.com/office/officeart/2005/8/colors/colorful1" csCatId="colorful"/>
      <dgm:spPr/>
      <dgm:t>
        <a:bodyPr/>
        <a:lstStyle/>
        <a:p>
          <a:endParaRPr lang="en-US"/>
        </a:p>
      </dgm:t>
    </dgm:pt>
    <dgm:pt modelId="{918B0B77-1628-4C08-8533-EFF62644C70C}">
      <dgm:prSet/>
      <dgm:spPr/>
      <dgm:t>
        <a:bodyPr/>
        <a:lstStyle/>
        <a:p>
          <a:r>
            <a:rPr lang="en-US"/>
            <a:t>Mrs Peter is 54 years old black British live in Coventry, she is a teaching assistant, part-time. Married with 2 adult children, her mother was diagnosed at 62 years.</a:t>
          </a:r>
          <a:r>
            <a:rPr lang="en-GB"/>
            <a:t> </a:t>
          </a:r>
          <a:endParaRPr lang="en-US"/>
        </a:p>
      </dgm:t>
    </dgm:pt>
    <dgm:pt modelId="{740BECC6-4706-49D8-84C6-67A9D7BF380D}" type="parTrans" cxnId="{51FC391B-932E-49B6-8E8C-ABC5446C34E8}">
      <dgm:prSet/>
      <dgm:spPr/>
      <dgm:t>
        <a:bodyPr/>
        <a:lstStyle/>
        <a:p>
          <a:endParaRPr lang="en-US"/>
        </a:p>
      </dgm:t>
    </dgm:pt>
    <dgm:pt modelId="{E612DACD-6362-4C63-8824-6177E6DF7406}" type="sibTrans" cxnId="{51FC391B-932E-49B6-8E8C-ABC5446C34E8}">
      <dgm:prSet/>
      <dgm:spPr/>
      <dgm:t>
        <a:bodyPr/>
        <a:lstStyle/>
        <a:p>
          <a:endParaRPr lang="en-US"/>
        </a:p>
      </dgm:t>
    </dgm:pt>
    <dgm:pt modelId="{7407E3A0-2F91-4E93-8557-C0C8BB961493}">
      <dgm:prSet/>
      <dgm:spPr/>
      <dgm:t>
        <a:bodyPr/>
        <a:lstStyle/>
        <a:p>
          <a:r>
            <a:rPr lang="en-US" b="1"/>
            <a:t>Lifestyle Risk Factors:</a:t>
          </a:r>
          <a:r>
            <a:rPr lang="en-US"/>
            <a:t> Include obesity, lack of physical activity, alcohol consumption, poor diet, smoking, and reproductive choices such as late childbirth or not breastfeeding.</a:t>
          </a:r>
          <a:r>
            <a:rPr lang="en-GB"/>
            <a:t> </a:t>
          </a:r>
          <a:endParaRPr lang="en-US"/>
        </a:p>
      </dgm:t>
    </dgm:pt>
    <dgm:pt modelId="{06D15464-60AB-4DCC-805F-FEB16FE2A28A}" type="parTrans" cxnId="{FB1B4F30-0966-4A4F-A100-FF9FB1E71867}">
      <dgm:prSet/>
      <dgm:spPr/>
      <dgm:t>
        <a:bodyPr/>
        <a:lstStyle/>
        <a:p>
          <a:endParaRPr lang="en-US"/>
        </a:p>
      </dgm:t>
    </dgm:pt>
    <dgm:pt modelId="{7D8AF583-2847-4334-A51A-072C9450293B}" type="sibTrans" cxnId="{FB1B4F30-0966-4A4F-A100-FF9FB1E71867}">
      <dgm:prSet/>
      <dgm:spPr/>
      <dgm:t>
        <a:bodyPr/>
        <a:lstStyle/>
        <a:p>
          <a:endParaRPr lang="en-US"/>
        </a:p>
      </dgm:t>
    </dgm:pt>
    <dgm:pt modelId="{01ED3F7A-8472-4F2B-AFF6-442A804B14BD}" type="pres">
      <dgm:prSet presAssocID="{CA615525-2CD1-4610-B9F1-51E935865D9B}" presName="linear" presStyleCnt="0">
        <dgm:presLayoutVars>
          <dgm:animLvl val="lvl"/>
          <dgm:resizeHandles val="exact"/>
        </dgm:presLayoutVars>
      </dgm:prSet>
      <dgm:spPr/>
    </dgm:pt>
    <dgm:pt modelId="{CC7875EA-A23E-409B-BCEA-4125F5BA867C}" type="pres">
      <dgm:prSet presAssocID="{918B0B77-1628-4C08-8533-EFF62644C70C}" presName="parentText" presStyleLbl="node1" presStyleIdx="0" presStyleCnt="2">
        <dgm:presLayoutVars>
          <dgm:chMax val="0"/>
          <dgm:bulletEnabled val="1"/>
        </dgm:presLayoutVars>
      </dgm:prSet>
      <dgm:spPr/>
    </dgm:pt>
    <dgm:pt modelId="{3D100AFD-628F-4AC0-8C78-A89BC41EA1BC}" type="pres">
      <dgm:prSet presAssocID="{E612DACD-6362-4C63-8824-6177E6DF7406}" presName="spacer" presStyleCnt="0"/>
      <dgm:spPr/>
    </dgm:pt>
    <dgm:pt modelId="{D12241C8-49EE-4FFE-807B-A14A705F0A9B}" type="pres">
      <dgm:prSet presAssocID="{7407E3A0-2F91-4E93-8557-C0C8BB961493}" presName="parentText" presStyleLbl="node1" presStyleIdx="1" presStyleCnt="2">
        <dgm:presLayoutVars>
          <dgm:chMax val="0"/>
          <dgm:bulletEnabled val="1"/>
        </dgm:presLayoutVars>
      </dgm:prSet>
      <dgm:spPr/>
    </dgm:pt>
  </dgm:ptLst>
  <dgm:cxnLst>
    <dgm:cxn modelId="{51FC391B-932E-49B6-8E8C-ABC5446C34E8}" srcId="{CA615525-2CD1-4610-B9F1-51E935865D9B}" destId="{918B0B77-1628-4C08-8533-EFF62644C70C}" srcOrd="0" destOrd="0" parTransId="{740BECC6-4706-49D8-84C6-67A9D7BF380D}" sibTransId="{E612DACD-6362-4C63-8824-6177E6DF7406}"/>
    <dgm:cxn modelId="{FB1B4F30-0966-4A4F-A100-FF9FB1E71867}" srcId="{CA615525-2CD1-4610-B9F1-51E935865D9B}" destId="{7407E3A0-2F91-4E93-8557-C0C8BB961493}" srcOrd="1" destOrd="0" parTransId="{06D15464-60AB-4DCC-805F-FEB16FE2A28A}" sibTransId="{7D8AF583-2847-4334-A51A-072C9450293B}"/>
    <dgm:cxn modelId="{DFCB6583-AB14-4D0F-84B1-9D96B0768A49}" type="presOf" srcId="{CA615525-2CD1-4610-B9F1-51E935865D9B}" destId="{01ED3F7A-8472-4F2B-AFF6-442A804B14BD}" srcOrd="0" destOrd="0" presId="urn:microsoft.com/office/officeart/2005/8/layout/vList2"/>
    <dgm:cxn modelId="{895A0D93-00F0-4188-8720-8E0703838290}" type="presOf" srcId="{918B0B77-1628-4C08-8533-EFF62644C70C}" destId="{CC7875EA-A23E-409B-BCEA-4125F5BA867C}" srcOrd="0" destOrd="0" presId="urn:microsoft.com/office/officeart/2005/8/layout/vList2"/>
    <dgm:cxn modelId="{14934BD6-AB0C-4AB0-AB30-8E4CA9DF5EE4}" type="presOf" srcId="{7407E3A0-2F91-4E93-8557-C0C8BB961493}" destId="{D12241C8-49EE-4FFE-807B-A14A705F0A9B}" srcOrd="0" destOrd="0" presId="urn:microsoft.com/office/officeart/2005/8/layout/vList2"/>
    <dgm:cxn modelId="{D6FD5785-44DA-4D8B-84CF-775768F65F16}" type="presParOf" srcId="{01ED3F7A-8472-4F2B-AFF6-442A804B14BD}" destId="{CC7875EA-A23E-409B-BCEA-4125F5BA867C}" srcOrd="0" destOrd="0" presId="urn:microsoft.com/office/officeart/2005/8/layout/vList2"/>
    <dgm:cxn modelId="{D8EF34E7-08E6-4AC2-8028-459409665F7F}" type="presParOf" srcId="{01ED3F7A-8472-4F2B-AFF6-442A804B14BD}" destId="{3D100AFD-628F-4AC0-8C78-A89BC41EA1BC}" srcOrd="1" destOrd="0" presId="urn:microsoft.com/office/officeart/2005/8/layout/vList2"/>
    <dgm:cxn modelId="{D3C1A29F-B3A4-44DE-A0E0-AF5760EAA29C}" type="presParOf" srcId="{01ED3F7A-8472-4F2B-AFF6-442A804B14BD}" destId="{D12241C8-49EE-4FFE-807B-A14A705F0A9B}" srcOrd="2"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0ABD7CB-69C9-4C67-BE38-02F46A7BDE6A}" type="doc">
      <dgm:prSet loTypeId="urn:microsoft.com/office/officeart/2016/7/layout/RepeatingBendingProcessNew" loCatId="process" qsTypeId="urn:microsoft.com/office/officeart/2005/8/quickstyle/simple4" qsCatId="simple" csTypeId="urn:microsoft.com/office/officeart/2005/8/colors/colorful2" csCatId="colorful"/>
      <dgm:spPr/>
      <dgm:t>
        <a:bodyPr/>
        <a:lstStyle/>
        <a:p>
          <a:endParaRPr lang="en-US"/>
        </a:p>
      </dgm:t>
    </dgm:pt>
    <dgm:pt modelId="{E891638A-1581-41BF-AAAB-C3903ECAB0BC}">
      <dgm:prSet/>
      <dgm:spPr/>
      <dgm:t>
        <a:bodyPr/>
        <a:lstStyle/>
        <a:p>
          <a:r>
            <a:rPr lang="en-US"/>
            <a:t>Surgery: lumpectomy/mastectomy (NICE, 2018)</a:t>
          </a:r>
          <a:r>
            <a:rPr lang="en-GB"/>
            <a:t> </a:t>
          </a:r>
          <a:endParaRPr lang="en-US"/>
        </a:p>
      </dgm:t>
    </dgm:pt>
    <dgm:pt modelId="{2081D5E5-0C25-4696-B7B1-F49172523095}" type="parTrans" cxnId="{1319A4A0-2D46-46FD-A7E9-838806A86F68}">
      <dgm:prSet/>
      <dgm:spPr/>
      <dgm:t>
        <a:bodyPr/>
        <a:lstStyle/>
        <a:p>
          <a:endParaRPr lang="en-US"/>
        </a:p>
      </dgm:t>
    </dgm:pt>
    <dgm:pt modelId="{BD945EAE-5CAC-42DB-B727-F9F950EBE25C}" type="sibTrans" cxnId="{1319A4A0-2D46-46FD-A7E9-838806A86F68}">
      <dgm:prSet/>
      <dgm:spPr/>
      <dgm:t>
        <a:bodyPr/>
        <a:lstStyle/>
        <a:p>
          <a:endParaRPr lang="en-US"/>
        </a:p>
      </dgm:t>
    </dgm:pt>
    <dgm:pt modelId="{1585FD55-C3E0-4EF6-A93B-B77D7A580950}">
      <dgm:prSet/>
      <dgm:spPr/>
      <dgm:t>
        <a:bodyPr/>
        <a:lstStyle/>
        <a:p>
          <a:r>
            <a:rPr lang="en-US"/>
            <a:t>Radiotherapy post-surgery (NHS,2025)</a:t>
          </a:r>
          <a:r>
            <a:rPr lang="en-GB"/>
            <a:t> </a:t>
          </a:r>
          <a:endParaRPr lang="en-US"/>
        </a:p>
      </dgm:t>
    </dgm:pt>
    <dgm:pt modelId="{94B98B30-FA77-43CC-8060-0E7C2D14DF63}" type="parTrans" cxnId="{17DD919D-0B21-440F-B2E8-D9433E45E6D6}">
      <dgm:prSet/>
      <dgm:spPr/>
      <dgm:t>
        <a:bodyPr/>
        <a:lstStyle/>
        <a:p>
          <a:endParaRPr lang="en-US"/>
        </a:p>
      </dgm:t>
    </dgm:pt>
    <dgm:pt modelId="{A814DC0A-E08F-444E-96E0-9352D80E1A3F}" type="sibTrans" cxnId="{17DD919D-0B21-440F-B2E8-D9433E45E6D6}">
      <dgm:prSet/>
      <dgm:spPr/>
      <dgm:t>
        <a:bodyPr/>
        <a:lstStyle/>
        <a:p>
          <a:endParaRPr lang="en-US"/>
        </a:p>
      </dgm:t>
    </dgm:pt>
    <dgm:pt modelId="{4FFDDCF1-A75E-41F1-BE73-9CD258EC6413}">
      <dgm:prSet/>
      <dgm:spPr/>
      <dgm:t>
        <a:bodyPr/>
        <a:lstStyle/>
        <a:p>
          <a:r>
            <a:rPr lang="en-US"/>
            <a:t>Chemotherapy for aggressive cancers (Cancer Research UK, 2025).</a:t>
          </a:r>
          <a:r>
            <a:rPr lang="en-GB"/>
            <a:t> </a:t>
          </a:r>
          <a:endParaRPr lang="en-US"/>
        </a:p>
      </dgm:t>
    </dgm:pt>
    <dgm:pt modelId="{3BF09EE7-29F3-4536-96AE-01347C1B7447}" type="parTrans" cxnId="{890174D5-E5C0-404C-8693-216ECA9FFE99}">
      <dgm:prSet/>
      <dgm:spPr/>
      <dgm:t>
        <a:bodyPr/>
        <a:lstStyle/>
        <a:p>
          <a:endParaRPr lang="en-US"/>
        </a:p>
      </dgm:t>
    </dgm:pt>
    <dgm:pt modelId="{2AF165EE-E6EF-46F5-AA9A-30D61CF7BF0F}" type="sibTrans" cxnId="{890174D5-E5C0-404C-8693-216ECA9FFE99}">
      <dgm:prSet/>
      <dgm:spPr/>
      <dgm:t>
        <a:bodyPr/>
        <a:lstStyle/>
        <a:p>
          <a:endParaRPr lang="en-US"/>
        </a:p>
      </dgm:t>
    </dgm:pt>
    <dgm:pt modelId="{61BA0BE9-D023-4BEA-80C5-DBAA4BC74923}">
      <dgm:prSet/>
      <dgm:spPr/>
      <dgm:t>
        <a:bodyPr/>
        <a:lstStyle/>
        <a:p>
          <a:r>
            <a:rPr lang="en-US"/>
            <a:t>Targeted therapy: trastuzumab for HERs+, positive cancers treatment (NICE, 2018).</a:t>
          </a:r>
          <a:r>
            <a:rPr lang="en-GB"/>
            <a:t> </a:t>
          </a:r>
          <a:endParaRPr lang="en-US"/>
        </a:p>
      </dgm:t>
    </dgm:pt>
    <dgm:pt modelId="{B245289E-0D0E-4EF5-950F-4F1E1A3EAA9E}" type="parTrans" cxnId="{E3E27464-2480-477A-B690-4732C2FB8EBA}">
      <dgm:prSet/>
      <dgm:spPr/>
      <dgm:t>
        <a:bodyPr/>
        <a:lstStyle/>
        <a:p>
          <a:endParaRPr lang="en-US"/>
        </a:p>
      </dgm:t>
    </dgm:pt>
    <dgm:pt modelId="{50A048B1-276E-4E48-BBED-92E214B68D98}" type="sibTrans" cxnId="{E3E27464-2480-477A-B690-4732C2FB8EBA}">
      <dgm:prSet/>
      <dgm:spPr/>
      <dgm:t>
        <a:bodyPr/>
        <a:lstStyle/>
        <a:p>
          <a:endParaRPr lang="en-US"/>
        </a:p>
      </dgm:t>
    </dgm:pt>
    <dgm:pt modelId="{279BF85B-5868-4059-8D8C-B4A57A178C08}">
      <dgm:prSet/>
      <dgm:spPr/>
      <dgm:t>
        <a:bodyPr/>
        <a:lstStyle/>
        <a:p>
          <a:r>
            <a:rPr lang="en-US"/>
            <a:t>Hormone therapy: tamoxifen/ aromatase inhibitors for oestrogen receptor positive cancer (WHO,2023).</a:t>
          </a:r>
          <a:r>
            <a:rPr lang="en-GB"/>
            <a:t> </a:t>
          </a:r>
          <a:endParaRPr lang="en-US"/>
        </a:p>
      </dgm:t>
    </dgm:pt>
    <dgm:pt modelId="{BC56D840-2896-49C6-8867-02ABB2A6B610}" type="parTrans" cxnId="{B1837BEE-7E6D-4B7C-97EB-6ACA84E40C8C}">
      <dgm:prSet/>
      <dgm:spPr/>
      <dgm:t>
        <a:bodyPr/>
        <a:lstStyle/>
        <a:p>
          <a:endParaRPr lang="en-US"/>
        </a:p>
      </dgm:t>
    </dgm:pt>
    <dgm:pt modelId="{AE14FCA1-9588-4DA0-842F-A6F542914FA9}" type="sibTrans" cxnId="{B1837BEE-7E6D-4B7C-97EB-6ACA84E40C8C}">
      <dgm:prSet/>
      <dgm:spPr/>
      <dgm:t>
        <a:bodyPr/>
        <a:lstStyle/>
        <a:p>
          <a:endParaRPr lang="en-US"/>
        </a:p>
      </dgm:t>
    </dgm:pt>
    <dgm:pt modelId="{C71C48A1-2A24-441A-826E-F6AC099BFA08}">
      <dgm:prSet/>
      <dgm:spPr/>
      <dgm:t>
        <a:bodyPr/>
        <a:lstStyle/>
        <a:p>
          <a:r>
            <a:rPr lang="en-US"/>
            <a:t>Supportive care: Pain management, nutrition advice, physiotherapy for post- surgical recovery (Macmillan Cancer Support,2024).</a:t>
          </a:r>
          <a:r>
            <a:rPr lang="en-GB"/>
            <a:t> </a:t>
          </a:r>
          <a:endParaRPr lang="en-US"/>
        </a:p>
      </dgm:t>
    </dgm:pt>
    <dgm:pt modelId="{0462BD8D-C4F9-47ED-8841-113F79922AE6}" type="parTrans" cxnId="{DB91D7AC-F4E1-4CED-A05A-FC9667B7AE21}">
      <dgm:prSet/>
      <dgm:spPr/>
      <dgm:t>
        <a:bodyPr/>
        <a:lstStyle/>
        <a:p>
          <a:endParaRPr lang="en-US"/>
        </a:p>
      </dgm:t>
    </dgm:pt>
    <dgm:pt modelId="{D3BA17B6-23FF-40D5-A131-BC188F616EEC}" type="sibTrans" cxnId="{DB91D7AC-F4E1-4CED-A05A-FC9667B7AE21}">
      <dgm:prSet/>
      <dgm:spPr/>
      <dgm:t>
        <a:bodyPr/>
        <a:lstStyle/>
        <a:p>
          <a:endParaRPr lang="en-US"/>
        </a:p>
      </dgm:t>
    </dgm:pt>
    <dgm:pt modelId="{4AD45212-6D59-4D98-B013-D2FD733E6772}" type="pres">
      <dgm:prSet presAssocID="{60ABD7CB-69C9-4C67-BE38-02F46A7BDE6A}" presName="Name0" presStyleCnt="0">
        <dgm:presLayoutVars>
          <dgm:dir/>
          <dgm:resizeHandles val="exact"/>
        </dgm:presLayoutVars>
      </dgm:prSet>
      <dgm:spPr/>
    </dgm:pt>
    <dgm:pt modelId="{BAA491DE-9DB6-47B0-95FE-4C8F9A142FE7}" type="pres">
      <dgm:prSet presAssocID="{E891638A-1581-41BF-AAAB-C3903ECAB0BC}" presName="node" presStyleLbl="node1" presStyleIdx="0" presStyleCnt="6">
        <dgm:presLayoutVars>
          <dgm:bulletEnabled val="1"/>
        </dgm:presLayoutVars>
      </dgm:prSet>
      <dgm:spPr/>
    </dgm:pt>
    <dgm:pt modelId="{01F58DB9-104B-457B-9268-1407D56534FA}" type="pres">
      <dgm:prSet presAssocID="{BD945EAE-5CAC-42DB-B727-F9F950EBE25C}" presName="sibTrans" presStyleLbl="sibTrans1D1" presStyleIdx="0" presStyleCnt="5"/>
      <dgm:spPr/>
    </dgm:pt>
    <dgm:pt modelId="{226EED4F-7DE6-4B03-A8DB-82D86CE85005}" type="pres">
      <dgm:prSet presAssocID="{BD945EAE-5CAC-42DB-B727-F9F950EBE25C}" presName="connectorText" presStyleLbl="sibTrans1D1" presStyleIdx="0" presStyleCnt="5"/>
      <dgm:spPr/>
    </dgm:pt>
    <dgm:pt modelId="{732EB33F-8EFD-403C-A7A4-A5FB9F4850E4}" type="pres">
      <dgm:prSet presAssocID="{1585FD55-C3E0-4EF6-A93B-B77D7A580950}" presName="node" presStyleLbl="node1" presStyleIdx="1" presStyleCnt="6">
        <dgm:presLayoutVars>
          <dgm:bulletEnabled val="1"/>
        </dgm:presLayoutVars>
      </dgm:prSet>
      <dgm:spPr/>
    </dgm:pt>
    <dgm:pt modelId="{555EF0AE-B8B2-408D-8489-3D98D8902106}" type="pres">
      <dgm:prSet presAssocID="{A814DC0A-E08F-444E-96E0-9352D80E1A3F}" presName="sibTrans" presStyleLbl="sibTrans1D1" presStyleIdx="1" presStyleCnt="5"/>
      <dgm:spPr/>
    </dgm:pt>
    <dgm:pt modelId="{2BCFF8EC-BAEA-4D8A-9469-9DD320E9335F}" type="pres">
      <dgm:prSet presAssocID="{A814DC0A-E08F-444E-96E0-9352D80E1A3F}" presName="connectorText" presStyleLbl="sibTrans1D1" presStyleIdx="1" presStyleCnt="5"/>
      <dgm:spPr/>
    </dgm:pt>
    <dgm:pt modelId="{E8CF83CA-A3C8-4403-B6A7-7FDD1371416F}" type="pres">
      <dgm:prSet presAssocID="{4FFDDCF1-A75E-41F1-BE73-9CD258EC6413}" presName="node" presStyleLbl="node1" presStyleIdx="2" presStyleCnt="6">
        <dgm:presLayoutVars>
          <dgm:bulletEnabled val="1"/>
        </dgm:presLayoutVars>
      </dgm:prSet>
      <dgm:spPr/>
    </dgm:pt>
    <dgm:pt modelId="{30F545F4-7F28-4F34-8D53-2AF305662EAF}" type="pres">
      <dgm:prSet presAssocID="{2AF165EE-E6EF-46F5-AA9A-30D61CF7BF0F}" presName="sibTrans" presStyleLbl="sibTrans1D1" presStyleIdx="2" presStyleCnt="5"/>
      <dgm:spPr/>
    </dgm:pt>
    <dgm:pt modelId="{BE13A70A-D3F2-45BB-87F4-DBE6A9B40E05}" type="pres">
      <dgm:prSet presAssocID="{2AF165EE-E6EF-46F5-AA9A-30D61CF7BF0F}" presName="connectorText" presStyleLbl="sibTrans1D1" presStyleIdx="2" presStyleCnt="5"/>
      <dgm:spPr/>
    </dgm:pt>
    <dgm:pt modelId="{8F7DF2DC-5D7D-4EDF-8660-C96E97BA7FDD}" type="pres">
      <dgm:prSet presAssocID="{61BA0BE9-D023-4BEA-80C5-DBAA4BC74923}" presName="node" presStyleLbl="node1" presStyleIdx="3" presStyleCnt="6">
        <dgm:presLayoutVars>
          <dgm:bulletEnabled val="1"/>
        </dgm:presLayoutVars>
      </dgm:prSet>
      <dgm:spPr/>
    </dgm:pt>
    <dgm:pt modelId="{BCE1737D-4A3A-48A0-B491-56DB3146B941}" type="pres">
      <dgm:prSet presAssocID="{50A048B1-276E-4E48-BBED-92E214B68D98}" presName="sibTrans" presStyleLbl="sibTrans1D1" presStyleIdx="3" presStyleCnt="5"/>
      <dgm:spPr/>
    </dgm:pt>
    <dgm:pt modelId="{9BA8DDA6-DF08-4A37-9C85-629E87D9C938}" type="pres">
      <dgm:prSet presAssocID="{50A048B1-276E-4E48-BBED-92E214B68D98}" presName="connectorText" presStyleLbl="sibTrans1D1" presStyleIdx="3" presStyleCnt="5"/>
      <dgm:spPr/>
    </dgm:pt>
    <dgm:pt modelId="{B261FB02-725B-44A3-9194-02B26C413998}" type="pres">
      <dgm:prSet presAssocID="{279BF85B-5868-4059-8D8C-B4A57A178C08}" presName="node" presStyleLbl="node1" presStyleIdx="4" presStyleCnt="6">
        <dgm:presLayoutVars>
          <dgm:bulletEnabled val="1"/>
        </dgm:presLayoutVars>
      </dgm:prSet>
      <dgm:spPr/>
    </dgm:pt>
    <dgm:pt modelId="{06CF1400-F632-4D8E-841D-476043627677}" type="pres">
      <dgm:prSet presAssocID="{AE14FCA1-9588-4DA0-842F-A6F542914FA9}" presName="sibTrans" presStyleLbl="sibTrans1D1" presStyleIdx="4" presStyleCnt="5"/>
      <dgm:spPr/>
    </dgm:pt>
    <dgm:pt modelId="{30A5B13F-63FE-4288-9962-86A0117C78AA}" type="pres">
      <dgm:prSet presAssocID="{AE14FCA1-9588-4DA0-842F-A6F542914FA9}" presName="connectorText" presStyleLbl="sibTrans1D1" presStyleIdx="4" presStyleCnt="5"/>
      <dgm:spPr/>
    </dgm:pt>
    <dgm:pt modelId="{EC758053-5F76-45A8-8548-4AED11DFC5D2}" type="pres">
      <dgm:prSet presAssocID="{C71C48A1-2A24-441A-826E-F6AC099BFA08}" presName="node" presStyleLbl="node1" presStyleIdx="5" presStyleCnt="6">
        <dgm:presLayoutVars>
          <dgm:bulletEnabled val="1"/>
        </dgm:presLayoutVars>
      </dgm:prSet>
      <dgm:spPr/>
    </dgm:pt>
  </dgm:ptLst>
  <dgm:cxnLst>
    <dgm:cxn modelId="{EC66F30A-7D59-468F-8586-66C57ED77217}" type="presOf" srcId="{BD945EAE-5CAC-42DB-B727-F9F950EBE25C}" destId="{226EED4F-7DE6-4B03-A8DB-82D86CE85005}" srcOrd="1" destOrd="0" presId="urn:microsoft.com/office/officeart/2016/7/layout/RepeatingBendingProcessNew"/>
    <dgm:cxn modelId="{09A35612-BF05-4A30-8EE2-B256BF1B5907}" type="presOf" srcId="{C71C48A1-2A24-441A-826E-F6AC099BFA08}" destId="{EC758053-5F76-45A8-8548-4AED11DFC5D2}" srcOrd="0" destOrd="0" presId="urn:microsoft.com/office/officeart/2016/7/layout/RepeatingBendingProcessNew"/>
    <dgm:cxn modelId="{FB2B8B19-B883-49CA-BD96-DA4B3BC68D0B}" type="presOf" srcId="{A814DC0A-E08F-444E-96E0-9352D80E1A3F}" destId="{2BCFF8EC-BAEA-4D8A-9469-9DD320E9335F}" srcOrd="1" destOrd="0" presId="urn:microsoft.com/office/officeart/2016/7/layout/RepeatingBendingProcessNew"/>
    <dgm:cxn modelId="{A371BB5C-2251-4C80-8584-76BAFD2FE1C7}" type="presOf" srcId="{1585FD55-C3E0-4EF6-A93B-B77D7A580950}" destId="{732EB33F-8EFD-403C-A7A4-A5FB9F4850E4}" srcOrd="0" destOrd="0" presId="urn:microsoft.com/office/officeart/2016/7/layout/RepeatingBendingProcessNew"/>
    <dgm:cxn modelId="{E3E27464-2480-477A-B690-4732C2FB8EBA}" srcId="{60ABD7CB-69C9-4C67-BE38-02F46A7BDE6A}" destId="{61BA0BE9-D023-4BEA-80C5-DBAA4BC74923}" srcOrd="3" destOrd="0" parTransId="{B245289E-0D0E-4EF5-950F-4F1E1A3EAA9E}" sibTransId="{50A048B1-276E-4E48-BBED-92E214B68D98}"/>
    <dgm:cxn modelId="{F5613746-7D69-44EC-9494-CFC4A74E8857}" type="presOf" srcId="{4FFDDCF1-A75E-41F1-BE73-9CD258EC6413}" destId="{E8CF83CA-A3C8-4403-B6A7-7FDD1371416F}" srcOrd="0" destOrd="0" presId="urn:microsoft.com/office/officeart/2016/7/layout/RepeatingBendingProcessNew"/>
    <dgm:cxn modelId="{5E52D46A-E0CA-42EE-97B8-6517E1A297EC}" type="presOf" srcId="{A814DC0A-E08F-444E-96E0-9352D80E1A3F}" destId="{555EF0AE-B8B2-408D-8489-3D98D8902106}" srcOrd="0" destOrd="0" presId="urn:microsoft.com/office/officeart/2016/7/layout/RepeatingBendingProcessNew"/>
    <dgm:cxn modelId="{AE094857-F736-4393-8EF9-4F990426C71D}" type="presOf" srcId="{2AF165EE-E6EF-46F5-AA9A-30D61CF7BF0F}" destId="{BE13A70A-D3F2-45BB-87F4-DBE6A9B40E05}" srcOrd="1" destOrd="0" presId="urn:microsoft.com/office/officeart/2016/7/layout/RepeatingBendingProcessNew"/>
    <dgm:cxn modelId="{851F047C-0DF4-47DA-8902-ABC32560C42B}" type="presOf" srcId="{E891638A-1581-41BF-AAAB-C3903ECAB0BC}" destId="{BAA491DE-9DB6-47B0-95FE-4C8F9A142FE7}" srcOrd="0" destOrd="0" presId="urn:microsoft.com/office/officeart/2016/7/layout/RepeatingBendingProcessNew"/>
    <dgm:cxn modelId="{7FB75E80-D76F-476B-AECD-42A4F213966C}" type="presOf" srcId="{AE14FCA1-9588-4DA0-842F-A6F542914FA9}" destId="{30A5B13F-63FE-4288-9962-86A0117C78AA}" srcOrd="1" destOrd="0" presId="urn:microsoft.com/office/officeart/2016/7/layout/RepeatingBendingProcessNew"/>
    <dgm:cxn modelId="{F7281B8E-E10A-4DB1-9908-1A550F872E63}" type="presOf" srcId="{BD945EAE-5CAC-42DB-B727-F9F950EBE25C}" destId="{01F58DB9-104B-457B-9268-1407D56534FA}" srcOrd="0" destOrd="0" presId="urn:microsoft.com/office/officeart/2016/7/layout/RepeatingBendingProcessNew"/>
    <dgm:cxn modelId="{17DD919D-0B21-440F-B2E8-D9433E45E6D6}" srcId="{60ABD7CB-69C9-4C67-BE38-02F46A7BDE6A}" destId="{1585FD55-C3E0-4EF6-A93B-B77D7A580950}" srcOrd="1" destOrd="0" parTransId="{94B98B30-FA77-43CC-8060-0E7C2D14DF63}" sibTransId="{A814DC0A-E08F-444E-96E0-9352D80E1A3F}"/>
    <dgm:cxn modelId="{1319A4A0-2D46-46FD-A7E9-838806A86F68}" srcId="{60ABD7CB-69C9-4C67-BE38-02F46A7BDE6A}" destId="{E891638A-1581-41BF-AAAB-C3903ECAB0BC}" srcOrd="0" destOrd="0" parTransId="{2081D5E5-0C25-4696-B7B1-F49172523095}" sibTransId="{BD945EAE-5CAC-42DB-B727-F9F950EBE25C}"/>
    <dgm:cxn modelId="{DB91D7AC-F4E1-4CED-A05A-FC9667B7AE21}" srcId="{60ABD7CB-69C9-4C67-BE38-02F46A7BDE6A}" destId="{C71C48A1-2A24-441A-826E-F6AC099BFA08}" srcOrd="5" destOrd="0" parTransId="{0462BD8D-C4F9-47ED-8841-113F79922AE6}" sibTransId="{D3BA17B6-23FF-40D5-A131-BC188F616EEC}"/>
    <dgm:cxn modelId="{897173B7-C8A3-4F10-B400-8D6B03C581DC}" type="presOf" srcId="{50A048B1-276E-4E48-BBED-92E214B68D98}" destId="{9BA8DDA6-DF08-4A37-9C85-629E87D9C938}" srcOrd="1" destOrd="0" presId="urn:microsoft.com/office/officeart/2016/7/layout/RepeatingBendingProcessNew"/>
    <dgm:cxn modelId="{8FE110BC-8C78-44CF-BC7D-9F62B87E6CED}" type="presOf" srcId="{279BF85B-5868-4059-8D8C-B4A57A178C08}" destId="{B261FB02-725B-44A3-9194-02B26C413998}" srcOrd="0" destOrd="0" presId="urn:microsoft.com/office/officeart/2016/7/layout/RepeatingBendingProcessNew"/>
    <dgm:cxn modelId="{B54DCACC-D2AF-46CE-84E7-B69EC58E5BCC}" type="presOf" srcId="{2AF165EE-E6EF-46F5-AA9A-30D61CF7BF0F}" destId="{30F545F4-7F28-4F34-8D53-2AF305662EAF}" srcOrd="0" destOrd="0" presId="urn:microsoft.com/office/officeart/2016/7/layout/RepeatingBendingProcessNew"/>
    <dgm:cxn modelId="{890174D5-E5C0-404C-8693-216ECA9FFE99}" srcId="{60ABD7CB-69C9-4C67-BE38-02F46A7BDE6A}" destId="{4FFDDCF1-A75E-41F1-BE73-9CD258EC6413}" srcOrd="2" destOrd="0" parTransId="{3BF09EE7-29F3-4536-96AE-01347C1B7447}" sibTransId="{2AF165EE-E6EF-46F5-AA9A-30D61CF7BF0F}"/>
    <dgm:cxn modelId="{4D1B66DA-BD07-43FD-856E-DC0580D5772E}" type="presOf" srcId="{50A048B1-276E-4E48-BBED-92E214B68D98}" destId="{BCE1737D-4A3A-48A0-B491-56DB3146B941}" srcOrd="0" destOrd="0" presId="urn:microsoft.com/office/officeart/2016/7/layout/RepeatingBendingProcessNew"/>
    <dgm:cxn modelId="{6FD7D0DD-CBA9-4E68-8DBE-1997150F62E5}" type="presOf" srcId="{60ABD7CB-69C9-4C67-BE38-02F46A7BDE6A}" destId="{4AD45212-6D59-4D98-B013-D2FD733E6772}" srcOrd="0" destOrd="0" presId="urn:microsoft.com/office/officeart/2016/7/layout/RepeatingBendingProcessNew"/>
    <dgm:cxn modelId="{729827DF-DAA9-4BC9-801C-CD1E5DC459B1}" type="presOf" srcId="{AE14FCA1-9588-4DA0-842F-A6F542914FA9}" destId="{06CF1400-F632-4D8E-841D-476043627677}" srcOrd="0" destOrd="0" presId="urn:microsoft.com/office/officeart/2016/7/layout/RepeatingBendingProcessNew"/>
    <dgm:cxn modelId="{B1837BEE-7E6D-4B7C-97EB-6ACA84E40C8C}" srcId="{60ABD7CB-69C9-4C67-BE38-02F46A7BDE6A}" destId="{279BF85B-5868-4059-8D8C-B4A57A178C08}" srcOrd="4" destOrd="0" parTransId="{BC56D840-2896-49C6-8867-02ABB2A6B610}" sibTransId="{AE14FCA1-9588-4DA0-842F-A6F542914FA9}"/>
    <dgm:cxn modelId="{70A050F6-57DB-4B2B-963D-D470BF81CFBD}" type="presOf" srcId="{61BA0BE9-D023-4BEA-80C5-DBAA4BC74923}" destId="{8F7DF2DC-5D7D-4EDF-8660-C96E97BA7FDD}" srcOrd="0" destOrd="0" presId="urn:microsoft.com/office/officeart/2016/7/layout/RepeatingBendingProcessNew"/>
    <dgm:cxn modelId="{38E8D857-A9B9-41C4-B22C-508CA37DE4B8}" type="presParOf" srcId="{4AD45212-6D59-4D98-B013-D2FD733E6772}" destId="{BAA491DE-9DB6-47B0-95FE-4C8F9A142FE7}" srcOrd="0" destOrd="0" presId="urn:microsoft.com/office/officeart/2016/7/layout/RepeatingBendingProcessNew"/>
    <dgm:cxn modelId="{AB32771D-B856-45B1-BA5A-EEC56F4D3060}" type="presParOf" srcId="{4AD45212-6D59-4D98-B013-D2FD733E6772}" destId="{01F58DB9-104B-457B-9268-1407D56534FA}" srcOrd="1" destOrd="0" presId="urn:microsoft.com/office/officeart/2016/7/layout/RepeatingBendingProcessNew"/>
    <dgm:cxn modelId="{86864055-7393-490B-A481-77B5076EEA54}" type="presParOf" srcId="{01F58DB9-104B-457B-9268-1407D56534FA}" destId="{226EED4F-7DE6-4B03-A8DB-82D86CE85005}" srcOrd="0" destOrd="0" presId="urn:microsoft.com/office/officeart/2016/7/layout/RepeatingBendingProcessNew"/>
    <dgm:cxn modelId="{498D1A85-F6D0-4329-97BB-66834109BDF8}" type="presParOf" srcId="{4AD45212-6D59-4D98-B013-D2FD733E6772}" destId="{732EB33F-8EFD-403C-A7A4-A5FB9F4850E4}" srcOrd="2" destOrd="0" presId="urn:microsoft.com/office/officeart/2016/7/layout/RepeatingBendingProcessNew"/>
    <dgm:cxn modelId="{1FCE6979-D3DF-4438-9690-05DAFB6E4EC1}" type="presParOf" srcId="{4AD45212-6D59-4D98-B013-D2FD733E6772}" destId="{555EF0AE-B8B2-408D-8489-3D98D8902106}" srcOrd="3" destOrd="0" presId="urn:microsoft.com/office/officeart/2016/7/layout/RepeatingBendingProcessNew"/>
    <dgm:cxn modelId="{B2955F75-BE20-4CB3-AB84-4DA4574ABFE1}" type="presParOf" srcId="{555EF0AE-B8B2-408D-8489-3D98D8902106}" destId="{2BCFF8EC-BAEA-4D8A-9469-9DD320E9335F}" srcOrd="0" destOrd="0" presId="urn:microsoft.com/office/officeart/2016/7/layout/RepeatingBendingProcessNew"/>
    <dgm:cxn modelId="{DE7DA342-4932-4BAC-87CD-89C240BF674E}" type="presParOf" srcId="{4AD45212-6D59-4D98-B013-D2FD733E6772}" destId="{E8CF83CA-A3C8-4403-B6A7-7FDD1371416F}" srcOrd="4" destOrd="0" presId="urn:microsoft.com/office/officeart/2016/7/layout/RepeatingBendingProcessNew"/>
    <dgm:cxn modelId="{8673068B-B07C-4529-8F1D-300CC5752BAB}" type="presParOf" srcId="{4AD45212-6D59-4D98-B013-D2FD733E6772}" destId="{30F545F4-7F28-4F34-8D53-2AF305662EAF}" srcOrd="5" destOrd="0" presId="urn:microsoft.com/office/officeart/2016/7/layout/RepeatingBendingProcessNew"/>
    <dgm:cxn modelId="{2A0FE01A-864D-4B17-BD79-33C2984E2B34}" type="presParOf" srcId="{30F545F4-7F28-4F34-8D53-2AF305662EAF}" destId="{BE13A70A-D3F2-45BB-87F4-DBE6A9B40E05}" srcOrd="0" destOrd="0" presId="urn:microsoft.com/office/officeart/2016/7/layout/RepeatingBendingProcessNew"/>
    <dgm:cxn modelId="{737325FD-09D2-40FD-81D7-86AA846E7EC2}" type="presParOf" srcId="{4AD45212-6D59-4D98-B013-D2FD733E6772}" destId="{8F7DF2DC-5D7D-4EDF-8660-C96E97BA7FDD}" srcOrd="6" destOrd="0" presId="urn:microsoft.com/office/officeart/2016/7/layout/RepeatingBendingProcessNew"/>
    <dgm:cxn modelId="{7A0A1248-E737-437C-B8BF-26559E077417}" type="presParOf" srcId="{4AD45212-6D59-4D98-B013-D2FD733E6772}" destId="{BCE1737D-4A3A-48A0-B491-56DB3146B941}" srcOrd="7" destOrd="0" presId="urn:microsoft.com/office/officeart/2016/7/layout/RepeatingBendingProcessNew"/>
    <dgm:cxn modelId="{25E95A7E-9905-495D-BD85-073796B6DF7D}" type="presParOf" srcId="{BCE1737D-4A3A-48A0-B491-56DB3146B941}" destId="{9BA8DDA6-DF08-4A37-9C85-629E87D9C938}" srcOrd="0" destOrd="0" presId="urn:microsoft.com/office/officeart/2016/7/layout/RepeatingBendingProcessNew"/>
    <dgm:cxn modelId="{EDCC7CBE-7349-473D-96F3-412A030231EB}" type="presParOf" srcId="{4AD45212-6D59-4D98-B013-D2FD733E6772}" destId="{B261FB02-725B-44A3-9194-02B26C413998}" srcOrd="8" destOrd="0" presId="urn:microsoft.com/office/officeart/2016/7/layout/RepeatingBendingProcessNew"/>
    <dgm:cxn modelId="{CE4EDA9A-5B71-4CB1-B541-3D7D6EA1C5D8}" type="presParOf" srcId="{4AD45212-6D59-4D98-B013-D2FD733E6772}" destId="{06CF1400-F632-4D8E-841D-476043627677}" srcOrd="9" destOrd="0" presId="urn:microsoft.com/office/officeart/2016/7/layout/RepeatingBendingProcessNew"/>
    <dgm:cxn modelId="{35EBE3FA-B22C-40D5-9BE4-EFF95C05FA41}" type="presParOf" srcId="{06CF1400-F632-4D8E-841D-476043627677}" destId="{30A5B13F-63FE-4288-9962-86A0117C78AA}" srcOrd="0" destOrd="0" presId="urn:microsoft.com/office/officeart/2016/7/layout/RepeatingBendingProcessNew"/>
    <dgm:cxn modelId="{6B672301-4AA6-499A-8D3E-FB0D4D245317}" type="presParOf" srcId="{4AD45212-6D59-4D98-B013-D2FD733E6772}" destId="{EC758053-5F76-45A8-8548-4AED11DFC5D2}" srcOrd="10" destOrd="0" presId="urn:microsoft.com/office/officeart/2016/7/layout/RepeatingBendingProcessNew"/>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AF7835B-FCA5-4DA4-BAC6-75C06A554E8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C7E4228-8B30-434A-88E9-67135D753076}">
      <dgm:prSet/>
      <dgm:spPr/>
      <dgm:t>
        <a:bodyPr/>
        <a:lstStyle/>
        <a:p>
          <a:r>
            <a:rPr lang="en-US" b="1"/>
            <a:t>Communication</a:t>
          </a:r>
          <a:r>
            <a:rPr lang="en-GB"/>
            <a:t> </a:t>
          </a:r>
          <a:endParaRPr lang="en-US"/>
        </a:p>
      </dgm:t>
    </dgm:pt>
    <dgm:pt modelId="{1FDDDD4B-F2C7-47E1-9F21-0DD678130B84}" type="parTrans" cxnId="{338DA47F-C671-460F-9D43-2BBEBD921285}">
      <dgm:prSet/>
      <dgm:spPr/>
      <dgm:t>
        <a:bodyPr/>
        <a:lstStyle/>
        <a:p>
          <a:endParaRPr lang="en-US"/>
        </a:p>
      </dgm:t>
    </dgm:pt>
    <dgm:pt modelId="{FBC31C49-4E38-4978-8ED9-F037FBAAFCA9}" type="sibTrans" cxnId="{338DA47F-C671-460F-9D43-2BBEBD921285}">
      <dgm:prSet/>
      <dgm:spPr/>
      <dgm:t>
        <a:bodyPr/>
        <a:lstStyle/>
        <a:p>
          <a:endParaRPr lang="en-US"/>
        </a:p>
      </dgm:t>
    </dgm:pt>
    <dgm:pt modelId="{6FD9B351-A09B-483D-AF4B-7226579E1B66}">
      <dgm:prSet/>
      <dgm:spPr/>
      <dgm:t>
        <a:bodyPr/>
        <a:lstStyle/>
        <a:p>
          <a:r>
            <a:rPr lang="en-US"/>
            <a:t>Person-centred approach:</a:t>
          </a:r>
          <a:r>
            <a:rPr lang="en-US" b="1"/>
            <a:t> </a:t>
          </a:r>
          <a:r>
            <a:rPr lang="en-US"/>
            <a:t>Shared decision-making and respect autonomy. </a:t>
          </a:r>
          <a:r>
            <a:rPr lang="en-GB"/>
            <a:t> </a:t>
          </a:r>
          <a:endParaRPr lang="en-US"/>
        </a:p>
      </dgm:t>
    </dgm:pt>
    <dgm:pt modelId="{E52FB4DA-AD16-481E-A29D-0948EAE43D52}" type="parTrans" cxnId="{7C8CD6A6-02A9-45F6-9213-0FF7E7BC4F25}">
      <dgm:prSet/>
      <dgm:spPr/>
      <dgm:t>
        <a:bodyPr/>
        <a:lstStyle/>
        <a:p>
          <a:endParaRPr lang="en-US"/>
        </a:p>
      </dgm:t>
    </dgm:pt>
    <dgm:pt modelId="{A2775A5E-CC88-45BB-8EE2-84A6FF749B9D}" type="sibTrans" cxnId="{7C8CD6A6-02A9-45F6-9213-0FF7E7BC4F25}">
      <dgm:prSet/>
      <dgm:spPr/>
      <dgm:t>
        <a:bodyPr/>
        <a:lstStyle/>
        <a:p>
          <a:endParaRPr lang="en-US"/>
        </a:p>
      </dgm:t>
    </dgm:pt>
    <dgm:pt modelId="{A4BBEBC6-CDE8-4690-B3A6-755E5B2A41EE}">
      <dgm:prSet/>
      <dgm:spPr/>
      <dgm:t>
        <a:bodyPr/>
        <a:lstStyle/>
        <a:p>
          <a:r>
            <a:rPr lang="en-US"/>
            <a:t>Clear information: Accessible explanations of diagnosis, treatment options, and risk </a:t>
          </a:r>
          <a:r>
            <a:rPr lang="en-GB"/>
            <a:t> </a:t>
          </a:r>
          <a:endParaRPr lang="en-US"/>
        </a:p>
      </dgm:t>
    </dgm:pt>
    <dgm:pt modelId="{430D5F1D-40E2-4717-A3C0-379F52DC128B}" type="parTrans" cxnId="{4E88099B-CFE0-4E19-9AF9-E69F3CF9E495}">
      <dgm:prSet/>
      <dgm:spPr/>
      <dgm:t>
        <a:bodyPr/>
        <a:lstStyle/>
        <a:p>
          <a:endParaRPr lang="en-US"/>
        </a:p>
      </dgm:t>
    </dgm:pt>
    <dgm:pt modelId="{2C05C778-7B7D-4E20-AB76-41944061DFA1}" type="sibTrans" cxnId="{4E88099B-CFE0-4E19-9AF9-E69F3CF9E495}">
      <dgm:prSet/>
      <dgm:spPr/>
      <dgm:t>
        <a:bodyPr/>
        <a:lstStyle/>
        <a:p>
          <a:endParaRPr lang="en-US"/>
        </a:p>
      </dgm:t>
    </dgm:pt>
    <dgm:pt modelId="{8341B23C-3720-4BCF-BBDE-D24156802368}">
      <dgm:prSet/>
      <dgm:spPr/>
      <dgm:t>
        <a:bodyPr/>
        <a:lstStyle/>
        <a:p>
          <a:r>
            <a:rPr lang="en-US"/>
            <a:t>Family involvement: Educate members to strengthen support network (Cancer Research UK, 2025).</a:t>
          </a:r>
          <a:r>
            <a:rPr lang="en-GB"/>
            <a:t> </a:t>
          </a:r>
          <a:endParaRPr lang="en-US"/>
        </a:p>
      </dgm:t>
    </dgm:pt>
    <dgm:pt modelId="{3AB0D445-C7A3-4335-A854-CB8140CA6552}" type="parTrans" cxnId="{EEA21258-196E-4E28-BFD9-4FEA05E5F41D}">
      <dgm:prSet/>
      <dgm:spPr/>
      <dgm:t>
        <a:bodyPr/>
        <a:lstStyle/>
        <a:p>
          <a:endParaRPr lang="en-US"/>
        </a:p>
      </dgm:t>
    </dgm:pt>
    <dgm:pt modelId="{09A19A09-7592-497C-82AC-A97947B1A28C}" type="sibTrans" cxnId="{EEA21258-196E-4E28-BFD9-4FEA05E5F41D}">
      <dgm:prSet/>
      <dgm:spPr/>
      <dgm:t>
        <a:bodyPr/>
        <a:lstStyle/>
        <a:p>
          <a:endParaRPr lang="en-US"/>
        </a:p>
      </dgm:t>
    </dgm:pt>
    <dgm:pt modelId="{2652EB94-3F4D-443B-B668-164781A29502}">
      <dgm:prSet/>
      <dgm:spPr/>
      <dgm:t>
        <a:bodyPr/>
        <a:lstStyle/>
        <a:p>
          <a:r>
            <a:rPr lang="en-US"/>
            <a:t>Cultural sensitivity: Adapt communication to patients’ backgrounds and values.</a:t>
          </a:r>
          <a:r>
            <a:rPr lang="en-GB"/>
            <a:t> </a:t>
          </a:r>
          <a:endParaRPr lang="en-US"/>
        </a:p>
      </dgm:t>
    </dgm:pt>
    <dgm:pt modelId="{8A11EC0D-070D-4719-901B-8B997284F0E0}" type="parTrans" cxnId="{5E416891-E854-4074-BF6C-6EF4366BD9F1}">
      <dgm:prSet/>
      <dgm:spPr/>
      <dgm:t>
        <a:bodyPr/>
        <a:lstStyle/>
        <a:p>
          <a:endParaRPr lang="en-US"/>
        </a:p>
      </dgm:t>
    </dgm:pt>
    <dgm:pt modelId="{1F22EC90-F013-494C-A4E3-9A06DE83C009}" type="sibTrans" cxnId="{5E416891-E854-4074-BF6C-6EF4366BD9F1}">
      <dgm:prSet/>
      <dgm:spPr/>
      <dgm:t>
        <a:bodyPr/>
        <a:lstStyle/>
        <a:p>
          <a:endParaRPr lang="en-US"/>
        </a:p>
      </dgm:t>
    </dgm:pt>
    <dgm:pt modelId="{9E6055C1-F62B-4FAC-8B36-61A06359CD76}" type="pres">
      <dgm:prSet presAssocID="{4AF7835B-FCA5-4DA4-BAC6-75C06A554E86}" presName="linear" presStyleCnt="0">
        <dgm:presLayoutVars>
          <dgm:animLvl val="lvl"/>
          <dgm:resizeHandles val="exact"/>
        </dgm:presLayoutVars>
      </dgm:prSet>
      <dgm:spPr/>
    </dgm:pt>
    <dgm:pt modelId="{F1D98037-122C-4C3E-85DF-03FD37081FF9}" type="pres">
      <dgm:prSet presAssocID="{BC7E4228-8B30-434A-88E9-67135D753076}" presName="parentText" presStyleLbl="node1" presStyleIdx="0" presStyleCnt="5">
        <dgm:presLayoutVars>
          <dgm:chMax val="0"/>
          <dgm:bulletEnabled val="1"/>
        </dgm:presLayoutVars>
      </dgm:prSet>
      <dgm:spPr/>
    </dgm:pt>
    <dgm:pt modelId="{8EC9FD1B-0163-47A8-8DD5-4EA99F973BBD}" type="pres">
      <dgm:prSet presAssocID="{FBC31C49-4E38-4978-8ED9-F037FBAAFCA9}" presName="spacer" presStyleCnt="0"/>
      <dgm:spPr/>
    </dgm:pt>
    <dgm:pt modelId="{CA9C6D79-6B09-4C68-9A02-379BE0219778}" type="pres">
      <dgm:prSet presAssocID="{6FD9B351-A09B-483D-AF4B-7226579E1B66}" presName="parentText" presStyleLbl="node1" presStyleIdx="1" presStyleCnt="5">
        <dgm:presLayoutVars>
          <dgm:chMax val="0"/>
          <dgm:bulletEnabled val="1"/>
        </dgm:presLayoutVars>
      </dgm:prSet>
      <dgm:spPr/>
    </dgm:pt>
    <dgm:pt modelId="{507CBD9F-7170-4111-B66B-5E0B48E5D4F8}" type="pres">
      <dgm:prSet presAssocID="{A2775A5E-CC88-45BB-8EE2-84A6FF749B9D}" presName="spacer" presStyleCnt="0"/>
      <dgm:spPr/>
    </dgm:pt>
    <dgm:pt modelId="{B56F074E-77DA-4E07-BE4C-82D26B13BC0E}" type="pres">
      <dgm:prSet presAssocID="{A4BBEBC6-CDE8-4690-B3A6-755E5B2A41EE}" presName="parentText" presStyleLbl="node1" presStyleIdx="2" presStyleCnt="5">
        <dgm:presLayoutVars>
          <dgm:chMax val="0"/>
          <dgm:bulletEnabled val="1"/>
        </dgm:presLayoutVars>
      </dgm:prSet>
      <dgm:spPr/>
    </dgm:pt>
    <dgm:pt modelId="{5C6D5E45-B7B4-403A-A79F-E207B30197FC}" type="pres">
      <dgm:prSet presAssocID="{2C05C778-7B7D-4E20-AB76-41944061DFA1}" presName="spacer" presStyleCnt="0"/>
      <dgm:spPr/>
    </dgm:pt>
    <dgm:pt modelId="{A948EBD3-7D6A-4D63-A366-81948407A2E5}" type="pres">
      <dgm:prSet presAssocID="{8341B23C-3720-4BCF-BBDE-D24156802368}" presName="parentText" presStyleLbl="node1" presStyleIdx="3" presStyleCnt="5">
        <dgm:presLayoutVars>
          <dgm:chMax val="0"/>
          <dgm:bulletEnabled val="1"/>
        </dgm:presLayoutVars>
      </dgm:prSet>
      <dgm:spPr/>
    </dgm:pt>
    <dgm:pt modelId="{35925E16-B315-496A-82DE-CF4E7B640690}" type="pres">
      <dgm:prSet presAssocID="{09A19A09-7592-497C-82AC-A97947B1A28C}" presName="spacer" presStyleCnt="0"/>
      <dgm:spPr/>
    </dgm:pt>
    <dgm:pt modelId="{4941B7DE-E450-4F44-A9A8-115C18FCE5F5}" type="pres">
      <dgm:prSet presAssocID="{2652EB94-3F4D-443B-B668-164781A29502}" presName="parentText" presStyleLbl="node1" presStyleIdx="4" presStyleCnt="5">
        <dgm:presLayoutVars>
          <dgm:chMax val="0"/>
          <dgm:bulletEnabled val="1"/>
        </dgm:presLayoutVars>
      </dgm:prSet>
      <dgm:spPr/>
    </dgm:pt>
  </dgm:ptLst>
  <dgm:cxnLst>
    <dgm:cxn modelId="{D2CBCE3C-63DF-4810-A5A5-B70AF01C5F8C}" type="presOf" srcId="{8341B23C-3720-4BCF-BBDE-D24156802368}" destId="{A948EBD3-7D6A-4D63-A366-81948407A2E5}" srcOrd="0" destOrd="0" presId="urn:microsoft.com/office/officeart/2005/8/layout/vList2"/>
    <dgm:cxn modelId="{17406368-1BF3-4ED5-80E8-8D33D5221262}" type="presOf" srcId="{2652EB94-3F4D-443B-B668-164781A29502}" destId="{4941B7DE-E450-4F44-A9A8-115C18FCE5F5}" srcOrd="0" destOrd="0" presId="urn:microsoft.com/office/officeart/2005/8/layout/vList2"/>
    <dgm:cxn modelId="{EEA21258-196E-4E28-BFD9-4FEA05E5F41D}" srcId="{4AF7835B-FCA5-4DA4-BAC6-75C06A554E86}" destId="{8341B23C-3720-4BCF-BBDE-D24156802368}" srcOrd="3" destOrd="0" parTransId="{3AB0D445-C7A3-4335-A854-CB8140CA6552}" sibTransId="{09A19A09-7592-497C-82AC-A97947B1A28C}"/>
    <dgm:cxn modelId="{338DA47F-C671-460F-9D43-2BBEBD921285}" srcId="{4AF7835B-FCA5-4DA4-BAC6-75C06A554E86}" destId="{BC7E4228-8B30-434A-88E9-67135D753076}" srcOrd="0" destOrd="0" parTransId="{1FDDDD4B-F2C7-47E1-9F21-0DD678130B84}" sibTransId="{FBC31C49-4E38-4978-8ED9-F037FBAAFCA9}"/>
    <dgm:cxn modelId="{5E416891-E854-4074-BF6C-6EF4366BD9F1}" srcId="{4AF7835B-FCA5-4DA4-BAC6-75C06A554E86}" destId="{2652EB94-3F4D-443B-B668-164781A29502}" srcOrd="4" destOrd="0" parTransId="{8A11EC0D-070D-4719-901B-8B997284F0E0}" sibTransId="{1F22EC90-F013-494C-A4E3-9A06DE83C009}"/>
    <dgm:cxn modelId="{CECBDE92-23A1-41D2-8C12-B82DC9FE582E}" type="presOf" srcId="{BC7E4228-8B30-434A-88E9-67135D753076}" destId="{F1D98037-122C-4C3E-85DF-03FD37081FF9}" srcOrd="0" destOrd="0" presId="urn:microsoft.com/office/officeart/2005/8/layout/vList2"/>
    <dgm:cxn modelId="{4E88099B-CFE0-4E19-9AF9-E69F3CF9E495}" srcId="{4AF7835B-FCA5-4DA4-BAC6-75C06A554E86}" destId="{A4BBEBC6-CDE8-4690-B3A6-755E5B2A41EE}" srcOrd="2" destOrd="0" parTransId="{430D5F1D-40E2-4717-A3C0-379F52DC128B}" sibTransId="{2C05C778-7B7D-4E20-AB76-41944061DFA1}"/>
    <dgm:cxn modelId="{0B5E38A1-0AE3-4617-B87B-CB9972F29353}" type="presOf" srcId="{6FD9B351-A09B-483D-AF4B-7226579E1B66}" destId="{CA9C6D79-6B09-4C68-9A02-379BE0219778}" srcOrd="0" destOrd="0" presId="urn:microsoft.com/office/officeart/2005/8/layout/vList2"/>
    <dgm:cxn modelId="{7C8CD6A6-02A9-45F6-9213-0FF7E7BC4F25}" srcId="{4AF7835B-FCA5-4DA4-BAC6-75C06A554E86}" destId="{6FD9B351-A09B-483D-AF4B-7226579E1B66}" srcOrd="1" destOrd="0" parTransId="{E52FB4DA-AD16-481E-A29D-0948EAE43D52}" sibTransId="{A2775A5E-CC88-45BB-8EE2-84A6FF749B9D}"/>
    <dgm:cxn modelId="{E1D14FAC-F2E6-49A8-B264-F2B997EBBA0B}" type="presOf" srcId="{4AF7835B-FCA5-4DA4-BAC6-75C06A554E86}" destId="{9E6055C1-F62B-4FAC-8B36-61A06359CD76}" srcOrd="0" destOrd="0" presId="urn:microsoft.com/office/officeart/2005/8/layout/vList2"/>
    <dgm:cxn modelId="{FC5C56C7-02CE-4199-89FA-B125B35C4B98}" type="presOf" srcId="{A4BBEBC6-CDE8-4690-B3A6-755E5B2A41EE}" destId="{B56F074E-77DA-4E07-BE4C-82D26B13BC0E}" srcOrd="0" destOrd="0" presId="urn:microsoft.com/office/officeart/2005/8/layout/vList2"/>
    <dgm:cxn modelId="{42E75562-3A94-491B-8C4E-340478979393}" type="presParOf" srcId="{9E6055C1-F62B-4FAC-8B36-61A06359CD76}" destId="{F1D98037-122C-4C3E-85DF-03FD37081FF9}" srcOrd="0" destOrd="0" presId="urn:microsoft.com/office/officeart/2005/8/layout/vList2"/>
    <dgm:cxn modelId="{A3F512AE-1C56-4618-8B3F-C62916D4630D}" type="presParOf" srcId="{9E6055C1-F62B-4FAC-8B36-61A06359CD76}" destId="{8EC9FD1B-0163-47A8-8DD5-4EA99F973BBD}" srcOrd="1" destOrd="0" presId="urn:microsoft.com/office/officeart/2005/8/layout/vList2"/>
    <dgm:cxn modelId="{F05D4113-B755-4C05-86CF-C78681D18560}" type="presParOf" srcId="{9E6055C1-F62B-4FAC-8B36-61A06359CD76}" destId="{CA9C6D79-6B09-4C68-9A02-379BE0219778}" srcOrd="2" destOrd="0" presId="urn:microsoft.com/office/officeart/2005/8/layout/vList2"/>
    <dgm:cxn modelId="{EB5470B8-7A9A-4866-B4A9-8B58A0580047}" type="presParOf" srcId="{9E6055C1-F62B-4FAC-8B36-61A06359CD76}" destId="{507CBD9F-7170-4111-B66B-5E0B48E5D4F8}" srcOrd="3" destOrd="0" presId="urn:microsoft.com/office/officeart/2005/8/layout/vList2"/>
    <dgm:cxn modelId="{39CBD566-1017-430D-86DD-0BA60A1887AD}" type="presParOf" srcId="{9E6055C1-F62B-4FAC-8B36-61A06359CD76}" destId="{B56F074E-77DA-4E07-BE4C-82D26B13BC0E}" srcOrd="4" destOrd="0" presId="urn:microsoft.com/office/officeart/2005/8/layout/vList2"/>
    <dgm:cxn modelId="{C7610506-4D93-49E5-BB3B-5EE304B7D1B5}" type="presParOf" srcId="{9E6055C1-F62B-4FAC-8B36-61A06359CD76}" destId="{5C6D5E45-B7B4-403A-A79F-E207B30197FC}" srcOrd="5" destOrd="0" presId="urn:microsoft.com/office/officeart/2005/8/layout/vList2"/>
    <dgm:cxn modelId="{6A27F454-58D8-4957-82C6-BE5FEF06917D}" type="presParOf" srcId="{9E6055C1-F62B-4FAC-8B36-61A06359CD76}" destId="{A948EBD3-7D6A-4D63-A366-81948407A2E5}" srcOrd="6" destOrd="0" presId="urn:microsoft.com/office/officeart/2005/8/layout/vList2"/>
    <dgm:cxn modelId="{BB8E36EF-BBF4-4F75-A52D-024320E91956}" type="presParOf" srcId="{9E6055C1-F62B-4FAC-8B36-61A06359CD76}" destId="{35925E16-B315-496A-82DE-CF4E7B640690}" srcOrd="7" destOrd="0" presId="urn:microsoft.com/office/officeart/2005/8/layout/vList2"/>
    <dgm:cxn modelId="{FCB368E9-8644-4783-9023-CCA0FC25B040}" type="presParOf" srcId="{9E6055C1-F62B-4FAC-8B36-61A06359CD76}" destId="{4941B7DE-E450-4F44-A9A8-115C18FCE5F5}"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E87435-66B8-4C10-BDB6-5CC8AC3511EA}">
      <dsp:nvSpPr>
        <dsp:cNvPr id="0" name=""/>
        <dsp:cNvSpPr/>
      </dsp:nvSpPr>
      <dsp:spPr>
        <a:xfrm rot="16200000">
          <a:off x="2338" y="1178"/>
          <a:ext cx="4348981" cy="4348981"/>
        </a:xfrm>
        <a:prstGeom prst="downArrow">
          <a:avLst>
            <a:gd name="adj1" fmla="val 50000"/>
            <a:gd name="adj2" fmla="val 35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US" sz="1500" kern="1200"/>
            <a:t>Breast contains </a:t>
          </a:r>
          <a:r>
            <a:rPr lang="en-US" sz="1500" b="1" kern="1200"/>
            <a:t>lobules</a:t>
          </a:r>
          <a:r>
            <a:rPr lang="en-US" sz="1500" kern="1200"/>
            <a:t> (milk-producing glands) and </a:t>
          </a:r>
          <a:r>
            <a:rPr lang="en-US" sz="1500" b="1" kern="1200"/>
            <a:t>ducts </a:t>
          </a:r>
          <a:r>
            <a:rPr lang="en-US" sz="1500" kern="1200"/>
            <a:t>which carry milk to nipples. It is surrounded by</a:t>
          </a:r>
          <a:r>
            <a:rPr lang="en-US" sz="1500" b="1" kern="1200"/>
            <a:t> adipose tissue and connective tissue </a:t>
          </a:r>
          <a:r>
            <a:rPr lang="en-US" sz="1500" kern="1200"/>
            <a:t>for support, </a:t>
          </a:r>
          <a:r>
            <a:rPr lang="en-US" sz="1500" b="1" kern="1200"/>
            <a:t>lymphatic drainage </a:t>
          </a:r>
          <a:r>
            <a:rPr lang="en-US" sz="1500" kern="1200"/>
            <a:t>connects to axillary lymph nodes, key in immune defence. </a:t>
          </a:r>
          <a:r>
            <a:rPr lang="en-US" sz="1500" b="1" kern="1200"/>
            <a:t>Blood vessels</a:t>
          </a:r>
          <a:r>
            <a:rPr lang="en-US" sz="1500" kern="1200"/>
            <a:t> supply hormones and nutrients.</a:t>
          </a:r>
          <a:r>
            <a:rPr lang="en-GB" sz="1500" kern="1200"/>
            <a:t> </a:t>
          </a:r>
          <a:endParaRPr lang="en-US" sz="1500" kern="1200"/>
        </a:p>
      </dsp:txBody>
      <dsp:txXfrm rot="5400000">
        <a:off x="2338" y="1088423"/>
        <a:ext cx="3587909" cy="2174491"/>
      </dsp:txXfrm>
    </dsp:sp>
    <dsp:sp modelId="{CB5A58A8-716E-4BEE-ADB3-61C147FE6435}">
      <dsp:nvSpPr>
        <dsp:cNvPr id="0" name=""/>
        <dsp:cNvSpPr/>
      </dsp:nvSpPr>
      <dsp:spPr>
        <a:xfrm rot="5400000">
          <a:off x="6164280" y="1178"/>
          <a:ext cx="4348981" cy="4348981"/>
        </a:xfrm>
        <a:prstGeom prst="downArrow">
          <a:avLst>
            <a:gd name="adj1" fmla="val 50000"/>
            <a:gd name="adj2" fmla="val 35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US" sz="1500" b="1" kern="1200"/>
            <a:t>Hormonal regulation: </a:t>
          </a:r>
          <a:r>
            <a:rPr lang="en-US" sz="1500" kern="1200"/>
            <a:t>Oestrogen and progesterone control breast development and lactation (WHO,2023). </a:t>
          </a:r>
          <a:r>
            <a:rPr lang="en-US" sz="1500" b="1" kern="1200"/>
            <a:t>Cell turnover: </a:t>
          </a:r>
          <a:r>
            <a:rPr lang="en-US" sz="1500" kern="1200"/>
            <a:t>Normal apoptosis, abnormal growth, and </a:t>
          </a:r>
          <a:r>
            <a:rPr lang="en-US" sz="1500" b="1" kern="1200"/>
            <a:t>Immune Surveillance</a:t>
          </a:r>
          <a:r>
            <a:rPr lang="en-US" sz="1500" kern="1200"/>
            <a:t>: Lymphatic system detects and destroys abnormal cells (NHS, 2025).</a:t>
          </a:r>
          <a:r>
            <a:rPr lang="en-GB" sz="1500" kern="1200"/>
            <a:t> </a:t>
          </a:r>
          <a:endParaRPr lang="en-US" sz="1500" kern="1200"/>
        </a:p>
      </dsp:txBody>
      <dsp:txXfrm rot="-5400000">
        <a:off x="6925352" y="1088423"/>
        <a:ext cx="3587909" cy="217449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CEBCD5-0C1B-4761-9BB9-A921D9384431}">
      <dsp:nvSpPr>
        <dsp:cNvPr id="0" name=""/>
        <dsp:cNvSpPr/>
      </dsp:nvSpPr>
      <dsp:spPr>
        <a:xfrm>
          <a:off x="0" y="324229"/>
          <a:ext cx="6666833" cy="235521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Tumour growth distorts ducts / lobules, the symptoms are lump, nipple discharge, skin changes (Cancer Research UK, 2025).</a:t>
          </a:r>
          <a:r>
            <a:rPr lang="en-GB" sz="3300" kern="1200"/>
            <a:t> </a:t>
          </a:r>
          <a:endParaRPr lang="en-US" sz="3300" kern="1200"/>
        </a:p>
      </dsp:txBody>
      <dsp:txXfrm>
        <a:off x="114972" y="439201"/>
        <a:ext cx="6436889" cy="2125266"/>
      </dsp:txXfrm>
    </dsp:sp>
    <dsp:sp modelId="{33DB1EBF-3783-45A3-BEE5-DE44C4AA0EBA}">
      <dsp:nvSpPr>
        <dsp:cNvPr id="0" name=""/>
        <dsp:cNvSpPr/>
      </dsp:nvSpPr>
      <dsp:spPr>
        <a:xfrm>
          <a:off x="0" y="2774479"/>
          <a:ext cx="6666833" cy="235521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Systemic effects are fatigue, immune compromise, and psychological distress (Macmillan Cancer support, 2020).</a:t>
          </a:r>
          <a:r>
            <a:rPr lang="en-GB" sz="3300" kern="1200"/>
            <a:t> </a:t>
          </a:r>
          <a:endParaRPr lang="en-US" sz="3300" kern="1200"/>
        </a:p>
      </dsp:txBody>
      <dsp:txXfrm>
        <a:off x="114972" y="2889451"/>
        <a:ext cx="6436889" cy="212526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7875EA-A23E-409B-BCEA-4125F5BA867C}">
      <dsp:nvSpPr>
        <dsp:cNvPr id="0" name=""/>
        <dsp:cNvSpPr/>
      </dsp:nvSpPr>
      <dsp:spPr>
        <a:xfrm>
          <a:off x="0" y="251138"/>
          <a:ext cx="6666833" cy="2435501"/>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Mrs Peter is 54 years old black British live in Coventry, she is a teaching assistant, part-time. Married with 2 adult children, her mother was diagnosed at 62 years.</a:t>
          </a:r>
          <a:r>
            <a:rPr lang="en-GB" sz="2800" kern="1200"/>
            <a:t> </a:t>
          </a:r>
          <a:endParaRPr lang="en-US" sz="2800" kern="1200"/>
        </a:p>
      </dsp:txBody>
      <dsp:txXfrm>
        <a:off x="118891" y="370029"/>
        <a:ext cx="6429051" cy="2197719"/>
      </dsp:txXfrm>
    </dsp:sp>
    <dsp:sp modelId="{D12241C8-49EE-4FFE-807B-A14A705F0A9B}">
      <dsp:nvSpPr>
        <dsp:cNvPr id="0" name=""/>
        <dsp:cNvSpPr/>
      </dsp:nvSpPr>
      <dsp:spPr>
        <a:xfrm>
          <a:off x="0" y="2767280"/>
          <a:ext cx="6666833" cy="2435501"/>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b="1" kern="1200"/>
            <a:t>Lifestyle Risk Factors:</a:t>
          </a:r>
          <a:r>
            <a:rPr lang="en-US" sz="2800" kern="1200"/>
            <a:t> Include obesity, lack of physical activity, alcohol consumption, poor diet, smoking, and reproductive choices such as late childbirth or not breastfeeding.</a:t>
          </a:r>
          <a:r>
            <a:rPr lang="en-GB" sz="2800" kern="1200"/>
            <a:t> </a:t>
          </a:r>
          <a:endParaRPr lang="en-US" sz="2800" kern="1200"/>
        </a:p>
      </dsp:txBody>
      <dsp:txXfrm>
        <a:off x="118891" y="2886171"/>
        <a:ext cx="6429051" cy="21977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F58DB9-104B-457B-9268-1407D56534FA}">
      <dsp:nvSpPr>
        <dsp:cNvPr id="0" name=""/>
        <dsp:cNvSpPr/>
      </dsp:nvSpPr>
      <dsp:spPr>
        <a:xfrm>
          <a:off x="3040792" y="870618"/>
          <a:ext cx="667342" cy="91440"/>
        </a:xfrm>
        <a:custGeom>
          <a:avLst/>
          <a:gdLst/>
          <a:ahLst/>
          <a:cxnLst/>
          <a:rect l="0" t="0" r="0" b="0"/>
          <a:pathLst>
            <a:path>
              <a:moveTo>
                <a:pt x="0" y="45720"/>
              </a:moveTo>
              <a:lnTo>
                <a:pt x="667342"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912848"/>
        <a:ext cx="34897" cy="6979"/>
      </dsp:txXfrm>
    </dsp:sp>
    <dsp:sp modelId="{BAA491DE-9DB6-47B0-95FE-4C8F9A142FE7}">
      <dsp:nvSpPr>
        <dsp:cNvPr id="0" name=""/>
        <dsp:cNvSpPr/>
      </dsp:nvSpPr>
      <dsp:spPr>
        <a:xfrm>
          <a:off x="8061" y="5979"/>
          <a:ext cx="3034531" cy="1820718"/>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00100">
            <a:lnSpc>
              <a:spcPct val="90000"/>
            </a:lnSpc>
            <a:spcBef>
              <a:spcPct val="0"/>
            </a:spcBef>
            <a:spcAft>
              <a:spcPct val="35000"/>
            </a:spcAft>
            <a:buNone/>
          </a:pPr>
          <a:r>
            <a:rPr lang="en-US" sz="1800" kern="1200"/>
            <a:t>Surgery: lumpectomy/mastectomy (NICE, 2018)</a:t>
          </a:r>
          <a:r>
            <a:rPr lang="en-GB" sz="1800" kern="1200"/>
            <a:t> </a:t>
          </a:r>
          <a:endParaRPr lang="en-US" sz="1800" kern="1200"/>
        </a:p>
      </dsp:txBody>
      <dsp:txXfrm>
        <a:off x="8061" y="5979"/>
        <a:ext cx="3034531" cy="1820718"/>
      </dsp:txXfrm>
    </dsp:sp>
    <dsp:sp modelId="{555EF0AE-B8B2-408D-8489-3D98D8902106}">
      <dsp:nvSpPr>
        <dsp:cNvPr id="0" name=""/>
        <dsp:cNvSpPr/>
      </dsp:nvSpPr>
      <dsp:spPr>
        <a:xfrm>
          <a:off x="6773265" y="870618"/>
          <a:ext cx="667342" cy="91440"/>
        </a:xfrm>
        <a:custGeom>
          <a:avLst/>
          <a:gdLst/>
          <a:ahLst/>
          <a:cxnLst/>
          <a:rect l="0" t="0" r="0" b="0"/>
          <a:pathLst>
            <a:path>
              <a:moveTo>
                <a:pt x="0" y="45720"/>
              </a:moveTo>
              <a:lnTo>
                <a:pt x="667342" y="45720"/>
              </a:lnTo>
            </a:path>
          </a:pathLst>
        </a:custGeom>
        <a:noFill/>
        <a:ln w="12700" cap="flat" cmpd="sng" algn="ctr">
          <a:solidFill>
            <a:schemeClr val="accent2">
              <a:hueOff val="1610903"/>
              <a:satOff val="-4623"/>
              <a:lumOff val="-740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912848"/>
        <a:ext cx="34897" cy="6979"/>
      </dsp:txXfrm>
    </dsp:sp>
    <dsp:sp modelId="{732EB33F-8EFD-403C-A7A4-A5FB9F4850E4}">
      <dsp:nvSpPr>
        <dsp:cNvPr id="0" name=""/>
        <dsp:cNvSpPr/>
      </dsp:nvSpPr>
      <dsp:spPr>
        <a:xfrm>
          <a:off x="3740534" y="5979"/>
          <a:ext cx="3034531" cy="1820718"/>
        </a:xfrm>
        <a:prstGeom prst="rect">
          <a:avLst/>
        </a:prstGeom>
        <a:gradFill rotWithShape="0">
          <a:gsLst>
            <a:gs pos="0">
              <a:schemeClr val="accent2">
                <a:hueOff val="1288723"/>
                <a:satOff val="-3699"/>
                <a:lumOff val="-5922"/>
                <a:alphaOff val="0"/>
                <a:satMod val="103000"/>
                <a:lumMod val="102000"/>
                <a:tint val="94000"/>
              </a:schemeClr>
            </a:gs>
            <a:gs pos="50000">
              <a:schemeClr val="accent2">
                <a:hueOff val="1288723"/>
                <a:satOff val="-3699"/>
                <a:lumOff val="-5922"/>
                <a:alphaOff val="0"/>
                <a:satMod val="110000"/>
                <a:lumMod val="100000"/>
                <a:shade val="100000"/>
              </a:schemeClr>
            </a:gs>
            <a:gs pos="100000">
              <a:schemeClr val="accent2">
                <a:hueOff val="1288723"/>
                <a:satOff val="-3699"/>
                <a:lumOff val="-592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00100">
            <a:lnSpc>
              <a:spcPct val="90000"/>
            </a:lnSpc>
            <a:spcBef>
              <a:spcPct val="0"/>
            </a:spcBef>
            <a:spcAft>
              <a:spcPct val="35000"/>
            </a:spcAft>
            <a:buNone/>
          </a:pPr>
          <a:r>
            <a:rPr lang="en-US" sz="1800" kern="1200"/>
            <a:t>Radiotherapy post-surgery (NHS,2025)</a:t>
          </a:r>
          <a:r>
            <a:rPr lang="en-GB" sz="1800" kern="1200"/>
            <a:t> </a:t>
          </a:r>
          <a:endParaRPr lang="en-US" sz="1800" kern="1200"/>
        </a:p>
      </dsp:txBody>
      <dsp:txXfrm>
        <a:off x="3740534" y="5979"/>
        <a:ext cx="3034531" cy="1820718"/>
      </dsp:txXfrm>
    </dsp:sp>
    <dsp:sp modelId="{30F545F4-7F28-4F34-8D53-2AF305662EAF}">
      <dsp:nvSpPr>
        <dsp:cNvPr id="0" name=""/>
        <dsp:cNvSpPr/>
      </dsp:nvSpPr>
      <dsp:spPr>
        <a:xfrm>
          <a:off x="1525326" y="1824897"/>
          <a:ext cx="7464946" cy="667342"/>
        </a:xfrm>
        <a:custGeom>
          <a:avLst/>
          <a:gdLst/>
          <a:ahLst/>
          <a:cxnLst/>
          <a:rect l="0" t="0" r="0" b="0"/>
          <a:pathLst>
            <a:path>
              <a:moveTo>
                <a:pt x="7464946" y="0"/>
              </a:moveTo>
              <a:lnTo>
                <a:pt x="7464946" y="350771"/>
              </a:lnTo>
              <a:lnTo>
                <a:pt x="0" y="350771"/>
              </a:lnTo>
              <a:lnTo>
                <a:pt x="0" y="667342"/>
              </a:lnTo>
            </a:path>
          </a:pathLst>
        </a:custGeom>
        <a:noFill/>
        <a:ln w="12700" cap="flat" cmpd="sng" algn="ctr">
          <a:solidFill>
            <a:schemeClr val="accent2">
              <a:hueOff val="3221807"/>
              <a:satOff val="-9246"/>
              <a:lumOff val="-1480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70362" y="2155079"/>
        <a:ext cx="374875" cy="6979"/>
      </dsp:txXfrm>
    </dsp:sp>
    <dsp:sp modelId="{E8CF83CA-A3C8-4403-B6A7-7FDD1371416F}">
      <dsp:nvSpPr>
        <dsp:cNvPr id="0" name=""/>
        <dsp:cNvSpPr/>
      </dsp:nvSpPr>
      <dsp:spPr>
        <a:xfrm>
          <a:off x="7473007" y="5979"/>
          <a:ext cx="3034531" cy="1820718"/>
        </a:xfrm>
        <a:prstGeom prst="rect">
          <a:avLst/>
        </a:prstGeom>
        <a:gradFill rotWithShape="0">
          <a:gsLst>
            <a:gs pos="0">
              <a:schemeClr val="accent2">
                <a:hueOff val="2577445"/>
                <a:satOff val="-7397"/>
                <a:lumOff val="-11844"/>
                <a:alphaOff val="0"/>
                <a:satMod val="103000"/>
                <a:lumMod val="102000"/>
                <a:tint val="94000"/>
              </a:schemeClr>
            </a:gs>
            <a:gs pos="50000">
              <a:schemeClr val="accent2">
                <a:hueOff val="2577445"/>
                <a:satOff val="-7397"/>
                <a:lumOff val="-11844"/>
                <a:alphaOff val="0"/>
                <a:satMod val="110000"/>
                <a:lumMod val="100000"/>
                <a:shade val="100000"/>
              </a:schemeClr>
            </a:gs>
            <a:gs pos="100000">
              <a:schemeClr val="accent2">
                <a:hueOff val="2577445"/>
                <a:satOff val="-7397"/>
                <a:lumOff val="-1184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00100">
            <a:lnSpc>
              <a:spcPct val="90000"/>
            </a:lnSpc>
            <a:spcBef>
              <a:spcPct val="0"/>
            </a:spcBef>
            <a:spcAft>
              <a:spcPct val="35000"/>
            </a:spcAft>
            <a:buNone/>
          </a:pPr>
          <a:r>
            <a:rPr lang="en-US" sz="1800" kern="1200"/>
            <a:t>Chemotherapy for aggressive cancers (Cancer Research UK, 2025).</a:t>
          </a:r>
          <a:r>
            <a:rPr lang="en-GB" sz="1800" kern="1200"/>
            <a:t> </a:t>
          </a:r>
          <a:endParaRPr lang="en-US" sz="1800" kern="1200"/>
        </a:p>
      </dsp:txBody>
      <dsp:txXfrm>
        <a:off x="7473007" y="5979"/>
        <a:ext cx="3034531" cy="1820718"/>
      </dsp:txXfrm>
    </dsp:sp>
    <dsp:sp modelId="{BCE1737D-4A3A-48A0-B491-56DB3146B941}">
      <dsp:nvSpPr>
        <dsp:cNvPr id="0" name=""/>
        <dsp:cNvSpPr/>
      </dsp:nvSpPr>
      <dsp:spPr>
        <a:xfrm>
          <a:off x="3040792" y="3389279"/>
          <a:ext cx="667342" cy="91440"/>
        </a:xfrm>
        <a:custGeom>
          <a:avLst/>
          <a:gdLst/>
          <a:ahLst/>
          <a:cxnLst/>
          <a:rect l="0" t="0" r="0" b="0"/>
          <a:pathLst>
            <a:path>
              <a:moveTo>
                <a:pt x="0" y="45720"/>
              </a:moveTo>
              <a:lnTo>
                <a:pt x="667342" y="45720"/>
              </a:lnTo>
            </a:path>
          </a:pathLst>
        </a:custGeom>
        <a:noFill/>
        <a:ln w="12700" cap="flat" cmpd="sng" algn="ctr">
          <a:solidFill>
            <a:schemeClr val="accent2">
              <a:hueOff val="4832710"/>
              <a:satOff val="-13870"/>
              <a:lumOff val="-2220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3431509"/>
        <a:ext cx="34897" cy="6979"/>
      </dsp:txXfrm>
    </dsp:sp>
    <dsp:sp modelId="{8F7DF2DC-5D7D-4EDF-8660-C96E97BA7FDD}">
      <dsp:nvSpPr>
        <dsp:cNvPr id="0" name=""/>
        <dsp:cNvSpPr/>
      </dsp:nvSpPr>
      <dsp:spPr>
        <a:xfrm>
          <a:off x="8061" y="2524640"/>
          <a:ext cx="3034531" cy="1820718"/>
        </a:xfrm>
        <a:prstGeom prst="rect">
          <a:avLst/>
        </a:prstGeom>
        <a:gradFill rotWithShape="0">
          <a:gsLst>
            <a:gs pos="0">
              <a:schemeClr val="accent2">
                <a:hueOff val="3866169"/>
                <a:satOff val="-11096"/>
                <a:lumOff val="-17765"/>
                <a:alphaOff val="0"/>
                <a:satMod val="103000"/>
                <a:lumMod val="102000"/>
                <a:tint val="94000"/>
              </a:schemeClr>
            </a:gs>
            <a:gs pos="50000">
              <a:schemeClr val="accent2">
                <a:hueOff val="3866169"/>
                <a:satOff val="-11096"/>
                <a:lumOff val="-17765"/>
                <a:alphaOff val="0"/>
                <a:satMod val="110000"/>
                <a:lumMod val="100000"/>
                <a:shade val="100000"/>
              </a:schemeClr>
            </a:gs>
            <a:gs pos="100000">
              <a:schemeClr val="accent2">
                <a:hueOff val="3866169"/>
                <a:satOff val="-11096"/>
                <a:lumOff val="-17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00100">
            <a:lnSpc>
              <a:spcPct val="90000"/>
            </a:lnSpc>
            <a:spcBef>
              <a:spcPct val="0"/>
            </a:spcBef>
            <a:spcAft>
              <a:spcPct val="35000"/>
            </a:spcAft>
            <a:buNone/>
          </a:pPr>
          <a:r>
            <a:rPr lang="en-US" sz="1800" kern="1200"/>
            <a:t>Targeted therapy: trastuzumab for HERs+, positive cancers treatment (NICE, 2018).</a:t>
          </a:r>
          <a:r>
            <a:rPr lang="en-GB" sz="1800" kern="1200"/>
            <a:t> </a:t>
          </a:r>
          <a:endParaRPr lang="en-US" sz="1800" kern="1200"/>
        </a:p>
      </dsp:txBody>
      <dsp:txXfrm>
        <a:off x="8061" y="2524640"/>
        <a:ext cx="3034531" cy="1820718"/>
      </dsp:txXfrm>
    </dsp:sp>
    <dsp:sp modelId="{06CF1400-F632-4D8E-841D-476043627677}">
      <dsp:nvSpPr>
        <dsp:cNvPr id="0" name=""/>
        <dsp:cNvSpPr/>
      </dsp:nvSpPr>
      <dsp:spPr>
        <a:xfrm>
          <a:off x="6773265" y="3389279"/>
          <a:ext cx="667342" cy="91440"/>
        </a:xfrm>
        <a:custGeom>
          <a:avLst/>
          <a:gdLst/>
          <a:ahLst/>
          <a:cxnLst/>
          <a:rect l="0" t="0" r="0" b="0"/>
          <a:pathLst>
            <a:path>
              <a:moveTo>
                <a:pt x="0" y="45720"/>
              </a:moveTo>
              <a:lnTo>
                <a:pt x="667342" y="45720"/>
              </a:lnTo>
            </a:path>
          </a:pathLst>
        </a:custGeom>
        <a:noFill/>
        <a:ln w="12700" cap="flat" cmpd="sng" algn="ctr">
          <a:solidFill>
            <a:schemeClr val="accent2">
              <a:hueOff val="6443614"/>
              <a:satOff val="-18493"/>
              <a:lumOff val="-2960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3431509"/>
        <a:ext cx="34897" cy="6979"/>
      </dsp:txXfrm>
    </dsp:sp>
    <dsp:sp modelId="{B261FB02-725B-44A3-9194-02B26C413998}">
      <dsp:nvSpPr>
        <dsp:cNvPr id="0" name=""/>
        <dsp:cNvSpPr/>
      </dsp:nvSpPr>
      <dsp:spPr>
        <a:xfrm>
          <a:off x="3740534" y="2524640"/>
          <a:ext cx="3034531" cy="1820718"/>
        </a:xfrm>
        <a:prstGeom prst="rect">
          <a:avLst/>
        </a:prstGeom>
        <a:gradFill rotWithShape="0">
          <a:gsLst>
            <a:gs pos="0">
              <a:schemeClr val="accent2">
                <a:hueOff val="5154891"/>
                <a:satOff val="-14794"/>
                <a:lumOff val="-23687"/>
                <a:alphaOff val="0"/>
                <a:satMod val="103000"/>
                <a:lumMod val="102000"/>
                <a:tint val="94000"/>
              </a:schemeClr>
            </a:gs>
            <a:gs pos="50000">
              <a:schemeClr val="accent2">
                <a:hueOff val="5154891"/>
                <a:satOff val="-14794"/>
                <a:lumOff val="-23687"/>
                <a:alphaOff val="0"/>
                <a:satMod val="110000"/>
                <a:lumMod val="100000"/>
                <a:shade val="100000"/>
              </a:schemeClr>
            </a:gs>
            <a:gs pos="100000">
              <a:schemeClr val="accent2">
                <a:hueOff val="5154891"/>
                <a:satOff val="-14794"/>
                <a:lumOff val="-2368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00100">
            <a:lnSpc>
              <a:spcPct val="90000"/>
            </a:lnSpc>
            <a:spcBef>
              <a:spcPct val="0"/>
            </a:spcBef>
            <a:spcAft>
              <a:spcPct val="35000"/>
            </a:spcAft>
            <a:buNone/>
          </a:pPr>
          <a:r>
            <a:rPr lang="en-US" sz="1800" kern="1200"/>
            <a:t>Hormone therapy: tamoxifen/ aromatase inhibitors for oestrogen receptor positive cancer (WHO,2023).</a:t>
          </a:r>
          <a:r>
            <a:rPr lang="en-GB" sz="1800" kern="1200"/>
            <a:t> </a:t>
          </a:r>
          <a:endParaRPr lang="en-US" sz="1800" kern="1200"/>
        </a:p>
      </dsp:txBody>
      <dsp:txXfrm>
        <a:off x="3740534" y="2524640"/>
        <a:ext cx="3034531" cy="1820718"/>
      </dsp:txXfrm>
    </dsp:sp>
    <dsp:sp modelId="{EC758053-5F76-45A8-8548-4AED11DFC5D2}">
      <dsp:nvSpPr>
        <dsp:cNvPr id="0" name=""/>
        <dsp:cNvSpPr/>
      </dsp:nvSpPr>
      <dsp:spPr>
        <a:xfrm>
          <a:off x="7473007" y="2524640"/>
          <a:ext cx="3034531" cy="1820718"/>
        </a:xfrm>
        <a:prstGeom prst="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00100">
            <a:lnSpc>
              <a:spcPct val="90000"/>
            </a:lnSpc>
            <a:spcBef>
              <a:spcPct val="0"/>
            </a:spcBef>
            <a:spcAft>
              <a:spcPct val="35000"/>
            </a:spcAft>
            <a:buNone/>
          </a:pPr>
          <a:r>
            <a:rPr lang="en-US" sz="1800" kern="1200"/>
            <a:t>Supportive care: Pain management, nutrition advice, physiotherapy for post- surgical recovery (Macmillan Cancer Support,2024).</a:t>
          </a:r>
          <a:r>
            <a:rPr lang="en-GB" sz="1800" kern="1200"/>
            <a:t> </a:t>
          </a:r>
          <a:endParaRPr lang="en-US" sz="1800" kern="1200"/>
        </a:p>
      </dsp:txBody>
      <dsp:txXfrm>
        <a:off x="7473007" y="2524640"/>
        <a:ext cx="3034531" cy="182071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D98037-122C-4C3E-85DF-03FD37081FF9}">
      <dsp:nvSpPr>
        <dsp:cNvPr id="0" name=""/>
        <dsp:cNvSpPr/>
      </dsp:nvSpPr>
      <dsp:spPr>
        <a:xfrm>
          <a:off x="0" y="49588"/>
          <a:ext cx="4828172" cy="1066779"/>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kern="1200"/>
            <a:t>Communication</a:t>
          </a:r>
          <a:r>
            <a:rPr lang="en-GB" sz="1900" kern="1200"/>
            <a:t> </a:t>
          </a:r>
          <a:endParaRPr lang="en-US" sz="1900" kern="1200"/>
        </a:p>
      </dsp:txBody>
      <dsp:txXfrm>
        <a:off x="52076" y="101664"/>
        <a:ext cx="4724020" cy="962627"/>
      </dsp:txXfrm>
    </dsp:sp>
    <dsp:sp modelId="{CA9C6D79-6B09-4C68-9A02-379BE0219778}">
      <dsp:nvSpPr>
        <dsp:cNvPr id="0" name=""/>
        <dsp:cNvSpPr/>
      </dsp:nvSpPr>
      <dsp:spPr>
        <a:xfrm>
          <a:off x="0" y="1171088"/>
          <a:ext cx="4828172" cy="1066779"/>
        </a:xfrm>
        <a:prstGeom prst="roundRect">
          <a:avLst/>
        </a:prstGeom>
        <a:solidFill>
          <a:schemeClr val="accent2">
            <a:hueOff val="1610903"/>
            <a:satOff val="-4623"/>
            <a:lumOff val="-740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Person-centred approach:</a:t>
          </a:r>
          <a:r>
            <a:rPr lang="en-US" sz="1900" b="1" kern="1200"/>
            <a:t> </a:t>
          </a:r>
          <a:r>
            <a:rPr lang="en-US" sz="1900" kern="1200"/>
            <a:t>Shared decision-making and respect autonomy. </a:t>
          </a:r>
          <a:r>
            <a:rPr lang="en-GB" sz="1900" kern="1200"/>
            <a:t> </a:t>
          </a:r>
          <a:endParaRPr lang="en-US" sz="1900" kern="1200"/>
        </a:p>
      </dsp:txBody>
      <dsp:txXfrm>
        <a:off x="52076" y="1223164"/>
        <a:ext cx="4724020" cy="962627"/>
      </dsp:txXfrm>
    </dsp:sp>
    <dsp:sp modelId="{B56F074E-77DA-4E07-BE4C-82D26B13BC0E}">
      <dsp:nvSpPr>
        <dsp:cNvPr id="0" name=""/>
        <dsp:cNvSpPr/>
      </dsp:nvSpPr>
      <dsp:spPr>
        <a:xfrm>
          <a:off x="0" y="2292587"/>
          <a:ext cx="4828172" cy="1066779"/>
        </a:xfrm>
        <a:prstGeom prst="round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Clear information: Accessible explanations of diagnosis, treatment options, and risk </a:t>
          </a:r>
          <a:r>
            <a:rPr lang="en-GB" sz="1900" kern="1200"/>
            <a:t> </a:t>
          </a:r>
          <a:endParaRPr lang="en-US" sz="1900" kern="1200"/>
        </a:p>
      </dsp:txBody>
      <dsp:txXfrm>
        <a:off x="52076" y="2344663"/>
        <a:ext cx="4724020" cy="962627"/>
      </dsp:txXfrm>
    </dsp:sp>
    <dsp:sp modelId="{A948EBD3-7D6A-4D63-A366-81948407A2E5}">
      <dsp:nvSpPr>
        <dsp:cNvPr id="0" name=""/>
        <dsp:cNvSpPr/>
      </dsp:nvSpPr>
      <dsp:spPr>
        <a:xfrm>
          <a:off x="0" y="3414087"/>
          <a:ext cx="4828172" cy="1066779"/>
        </a:xfrm>
        <a:prstGeom prst="roundRect">
          <a:avLst/>
        </a:prstGeom>
        <a:solidFill>
          <a:schemeClr val="accent2">
            <a:hueOff val="4832710"/>
            <a:satOff val="-13870"/>
            <a:lumOff val="-222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Family involvement: Educate members to strengthen support network (Cancer Research UK, 2025).</a:t>
          </a:r>
          <a:r>
            <a:rPr lang="en-GB" sz="1900" kern="1200"/>
            <a:t> </a:t>
          </a:r>
          <a:endParaRPr lang="en-US" sz="1900" kern="1200"/>
        </a:p>
      </dsp:txBody>
      <dsp:txXfrm>
        <a:off x="52076" y="3466163"/>
        <a:ext cx="4724020" cy="962627"/>
      </dsp:txXfrm>
    </dsp:sp>
    <dsp:sp modelId="{4941B7DE-E450-4F44-A9A8-115C18FCE5F5}">
      <dsp:nvSpPr>
        <dsp:cNvPr id="0" name=""/>
        <dsp:cNvSpPr/>
      </dsp:nvSpPr>
      <dsp:spPr>
        <a:xfrm>
          <a:off x="0" y="4535586"/>
          <a:ext cx="4828172" cy="1066779"/>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Cultural sensitivity: Adapt communication to patients’ backgrounds and values.</a:t>
          </a:r>
          <a:r>
            <a:rPr lang="en-GB" sz="1900" kern="1200"/>
            <a:t> </a:t>
          </a:r>
          <a:endParaRPr lang="en-US" sz="1900" kern="1200"/>
        </a:p>
      </dsp:txBody>
      <dsp:txXfrm>
        <a:off x="52076" y="4587662"/>
        <a:ext cx="4724020" cy="962627"/>
      </dsp:txXfrm>
    </dsp:sp>
  </dsp:spTree>
</dsp:drawing>
</file>

<file path=ppt/diagrams/layout1.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31ACB8E-71F9-4AD0-A654-D2614D71C700}" type="datetimeFigureOut">
              <a:rPr lang="en-GB" smtClean="0"/>
              <a:t>14/11/2025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24E1C6-71D0-4067-96A8-0DD64252FE16}" type="slidenum">
              <a:rPr lang="en-GB" smtClean="0"/>
              <a:t>‹#›</a:t>
            </a:fld>
            <a:endParaRPr lang="en-GB"/>
          </a:p>
        </p:txBody>
      </p:sp>
    </p:spTree>
    <p:extLst>
      <p:ext uri="{BB962C8B-B14F-4D97-AF65-F5344CB8AC3E}">
        <p14:creationId xmlns:p14="http://schemas.microsoft.com/office/powerpoint/2010/main" val="3243986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B24E1C6-71D0-4067-96A8-0DD64252FE16}" type="slidenum">
              <a:rPr lang="en-GB" smtClean="0"/>
              <a:t>1</a:t>
            </a:fld>
            <a:endParaRPr lang="en-GB"/>
          </a:p>
        </p:txBody>
      </p:sp>
    </p:spTree>
    <p:extLst>
      <p:ext uri="{BB962C8B-B14F-4D97-AF65-F5344CB8AC3E}">
        <p14:creationId xmlns:p14="http://schemas.microsoft.com/office/powerpoint/2010/main" val="19694935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24E1C6-71D0-4067-96A8-0DD64252FE16}" type="slidenum">
              <a:rPr lang="en-GB" smtClean="0"/>
              <a:t>2</a:t>
            </a:fld>
            <a:endParaRPr lang="en-GB"/>
          </a:p>
        </p:txBody>
      </p:sp>
    </p:spTree>
    <p:extLst>
      <p:ext uri="{BB962C8B-B14F-4D97-AF65-F5344CB8AC3E}">
        <p14:creationId xmlns:p14="http://schemas.microsoft.com/office/powerpoint/2010/main" val="18962894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D6BA7B-60C4-4602-0278-7B00A35824E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550D6FF-1406-BDD3-02ED-B09192A8970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78B31B3-7D5F-F601-ED32-B84FA719EA29}"/>
              </a:ext>
            </a:extLst>
          </p:cNvPr>
          <p:cNvSpPr>
            <a:spLocks noGrp="1"/>
          </p:cNvSpPr>
          <p:nvPr>
            <p:ph type="dt" sz="half" idx="10"/>
          </p:nvPr>
        </p:nvSpPr>
        <p:spPr/>
        <p:txBody>
          <a:bodyPr/>
          <a:lstStyle/>
          <a:p>
            <a:fld id="{9155C4CC-1243-43ED-A316-1F0B1E5CB64A}" type="datetimeFigureOut">
              <a:rPr lang="en-GB" smtClean="0"/>
              <a:t>14/11/2025</a:t>
            </a:fld>
            <a:endParaRPr lang="en-GB"/>
          </a:p>
        </p:txBody>
      </p:sp>
      <p:sp>
        <p:nvSpPr>
          <p:cNvPr id="5" name="Footer Placeholder 4">
            <a:extLst>
              <a:ext uri="{FF2B5EF4-FFF2-40B4-BE49-F238E27FC236}">
                <a16:creationId xmlns:a16="http://schemas.microsoft.com/office/drawing/2014/main" id="{29A0AED5-33E1-2B64-10CE-9DF8D3B1B9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1389BD-58F4-74E0-602E-4C3D542C26F1}"/>
              </a:ext>
            </a:extLst>
          </p:cNvPr>
          <p:cNvSpPr>
            <a:spLocks noGrp="1"/>
          </p:cNvSpPr>
          <p:nvPr>
            <p:ph type="sldNum" sz="quarter" idx="12"/>
          </p:nvPr>
        </p:nvSpPr>
        <p:spPr/>
        <p:txBody>
          <a:bodyPr/>
          <a:lstStyle/>
          <a:p>
            <a:fld id="{6278D044-1C2D-478F-91CD-4E1D2476F320}" type="slidenum">
              <a:rPr lang="en-GB" smtClean="0"/>
              <a:t>‹#›</a:t>
            </a:fld>
            <a:endParaRPr lang="en-GB"/>
          </a:p>
        </p:txBody>
      </p:sp>
    </p:spTree>
    <p:extLst>
      <p:ext uri="{BB962C8B-B14F-4D97-AF65-F5344CB8AC3E}">
        <p14:creationId xmlns:p14="http://schemas.microsoft.com/office/powerpoint/2010/main" val="7632322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7B4A7-06FE-64D9-F22F-4A786620CCA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7D0FE12-87A1-063F-E1D6-E6AE2B4A71F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A58776-14F0-BCF1-4AC1-9AEFA1FE2E6D}"/>
              </a:ext>
            </a:extLst>
          </p:cNvPr>
          <p:cNvSpPr>
            <a:spLocks noGrp="1"/>
          </p:cNvSpPr>
          <p:nvPr>
            <p:ph type="dt" sz="half" idx="10"/>
          </p:nvPr>
        </p:nvSpPr>
        <p:spPr/>
        <p:txBody>
          <a:bodyPr/>
          <a:lstStyle/>
          <a:p>
            <a:fld id="{9155C4CC-1243-43ED-A316-1F0B1E5CB64A}" type="datetimeFigureOut">
              <a:rPr lang="en-GB" smtClean="0"/>
              <a:t>14/11/2025</a:t>
            </a:fld>
            <a:endParaRPr lang="en-GB"/>
          </a:p>
        </p:txBody>
      </p:sp>
      <p:sp>
        <p:nvSpPr>
          <p:cNvPr id="5" name="Footer Placeholder 4">
            <a:extLst>
              <a:ext uri="{FF2B5EF4-FFF2-40B4-BE49-F238E27FC236}">
                <a16:creationId xmlns:a16="http://schemas.microsoft.com/office/drawing/2014/main" id="{8121A8B2-1FB2-7E4C-E9DF-C3976F81F2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5743E8-F2F2-19B7-2726-BDF72FBF543F}"/>
              </a:ext>
            </a:extLst>
          </p:cNvPr>
          <p:cNvSpPr>
            <a:spLocks noGrp="1"/>
          </p:cNvSpPr>
          <p:nvPr>
            <p:ph type="sldNum" sz="quarter" idx="12"/>
          </p:nvPr>
        </p:nvSpPr>
        <p:spPr/>
        <p:txBody>
          <a:bodyPr/>
          <a:lstStyle/>
          <a:p>
            <a:fld id="{6278D044-1C2D-478F-91CD-4E1D2476F320}" type="slidenum">
              <a:rPr lang="en-GB" smtClean="0"/>
              <a:t>‹#›</a:t>
            </a:fld>
            <a:endParaRPr lang="en-GB"/>
          </a:p>
        </p:txBody>
      </p:sp>
    </p:spTree>
    <p:extLst>
      <p:ext uri="{BB962C8B-B14F-4D97-AF65-F5344CB8AC3E}">
        <p14:creationId xmlns:p14="http://schemas.microsoft.com/office/powerpoint/2010/main" val="31726179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39712-CC25-B7CA-06DD-96B54C120D5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54252FF-A2A2-E3D8-F8BE-1A12941D660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2175D56-5DFB-C65E-D1FE-863B9720F219}"/>
              </a:ext>
            </a:extLst>
          </p:cNvPr>
          <p:cNvSpPr>
            <a:spLocks noGrp="1"/>
          </p:cNvSpPr>
          <p:nvPr>
            <p:ph type="dt" sz="half" idx="10"/>
          </p:nvPr>
        </p:nvSpPr>
        <p:spPr/>
        <p:txBody>
          <a:bodyPr/>
          <a:lstStyle/>
          <a:p>
            <a:fld id="{9155C4CC-1243-43ED-A316-1F0B1E5CB64A}" type="datetimeFigureOut">
              <a:rPr lang="en-GB" smtClean="0"/>
              <a:t>14/11/2025</a:t>
            </a:fld>
            <a:endParaRPr lang="en-GB"/>
          </a:p>
        </p:txBody>
      </p:sp>
      <p:sp>
        <p:nvSpPr>
          <p:cNvPr id="5" name="Footer Placeholder 4">
            <a:extLst>
              <a:ext uri="{FF2B5EF4-FFF2-40B4-BE49-F238E27FC236}">
                <a16:creationId xmlns:a16="http://schemas.microsoft.com/office/drawing/2014/main" id="{5894722F-228C-F36C-DB86-9F6BDB73D0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4FABFE-BD58-333F-7836-ADFF40C92EBA}"/>
              </a:ext>
            </a:extLst>
          </p:cNvPr>
          <p:cNvSpPr>
            <a:spLocks noGrp="1"/>
          </p:cNvSpPr>
          <p:nvPr>
            <p:ph type="sldNum" sz="quarter" idx="12"/>
          </p:nvPr>
        </p:nvSpPr>
        <p:spPr/>
        <p:txBody>
          <a:bodyPr/>
          <a:lstStyle/>
          <a:p>
            <a:fld id="{6278D044-1C2D-478F-91CD-4E1D2476F320}" type="slidenum">
              <a:rPr lang="en-GB" smtClean="0"/>
              <a:t>‹#›</a:t>
            </a:fld>
            <a:endParaRPr lang="en-GB"/>
          </a:p>
        </p:txBody>
      </p:sp>
    </p:spTree>
    <p:extLst>
      <p:ext uri="{BB962C8B-B14F-4D97-AF65-F5344CB8AC3E}">
        <p14:creationId xmlns:p14="http://schemas.microsoft.com/office/powerpoint/2010/main" val="2316753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9D732-2FBA-37F2-8836-4648CC4F34A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75D4B39-A4D1-17A8-5A8A-AB8FD1C2E6B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1CE067A-B906-9C0C-D8B4-5760C9449DA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141E74A-3462-6410-3C31-41C4CA1E3D0C}"/>
              </a:ext>
            </a:extLst>
          </p:cNvPr>
          <p:cNvSpPr>
            <a:spLocks noGrp="1"/>
          </p:cNvSpPr>
          <p:nvPr>
            <p:ph type="dt" sz="half" idx="10"/>
          </p:nvPr>
        </p:nvSpPr>
        <p:spPr/>
        <p:txBody>
          <a:bodyPr/>
          <a:lstStyle/>
          <a:p>
            <a:fld id="{9155C4CC-1243-43ED-A316-1F0B1E5CB64A}" type="datetimeFigureOut">
              <a:rPr lang="en-GB" smtClean="0"/>
              <a:t>14/11/2025</a:t>
            </a:fld>
            <a:endParaRPr lang="en-GB"/>
          </a:p>
        </p:txBody>
      </p:sp>
      <p:sp>
        <p:nvSpPr>
          <p:cNvPr id="6" name="Footer Placeholder 5">
            <a:extLst>
              <a:ext uri="{FF2B5EF4-FFF2-40B4-BE49-F238E27FC236}">
                <a16:creationId xmlns:a16="http://schemas.microsoft.com/office/drawing/2014/main" id="{3FCB9C39-3980-2699-94AA-7855DC0CBFB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94D76E-0DDB-2BB9-A138-681BFBEBF9C6}"/>
              </a:ext>
            </a:extLst>
          </p:cNvPr>
          <p:cNvSpPr>
            <a:spLocks noGrp="1"/>
          </p:cNvSpPr>
          <p:nvPr>
            <p:ph type="sldNum" sz="quarter" idx="12"/>
          </p:nvPr>
        </p:nvSpPr>
        <p:spPr/>
        <p:txBody>
          <a:bodyPr/>
          <a:lstStyle/>
          <a:p>
            <a:fld id="{6278D044-1C2D-478F-91CD-4E1D2476F320}" type="slidenum">
              <a:rPr lang="en-GB" smtClean="0"/>
              <a:t>‹#›</a:t>
            </a:fld>
            <a:endParaRPr lang="en-GB"/>
          </a:p>
        </p:txBody>
      </p:sp>
    </p:spTree>
    <p:extLst>
      <p:ext uri="{BB962C8B-B14F-4D97-AF65-F5344CB8AC3E}">
        <p14:creationId xmlns:p14="http://schemas.microsoft.com/office/powerpoint/2010/main" val="25758877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367F60-4E35-EEC5-82B5-DE1A7C43BDD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1ED8942-708D-9C22-30B1-0528A6014C8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525329E-D2BC-93BE-523A-4FF6CDDCA8A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7D093A1-8A1E-C6BB-521A-47BBD3EFEBF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693AEFD-ABE7-E2C2-DAB2-82E1A51DB98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F66A730-C771-0343-B0EA-DFB181DDEAC0}"/>
              </a:ext>
            </a:extLst>
          </p:cNvPr>
          <p:cNvSpPr>
            <a:spLocks noGrp="1"/>
          </p:cNvSpPr>
          <p:nvPr>
            <p:ph type="dt" sz="half" idx="10"/>
          </p:nvPr>
        </p:nvSpPr>
        <p:spPr/>
        <p:txBody>
          <a:bodyPr/>
          <a:lstStyle/>
          <a:p>
            <a:fld id="{9155C4CC-1243-43ED-A316-1F0B1E5CB64A}" type="datetimeFigureOut">
              <a:rPr lang="en-GB" smtClean="0"/>
              <a:t>14/11/2025</a:t>
            </a:fld>
            <a:endParaRPr lang="en-GB"/>
          </a:p>
        </p:txBody>
      </p:sp>
      <p:sp>
        <p:nvSpPr>
          <p:cNvPr id="8" name="Footer Placeholder 7">
            <a:extLst>
              <a:ext uri="{FF2B5EF4-FFF2-40B4-BE49-F238E27FC236}">
                <a16:creationId xmlns:a16="http://schemas.microsoft.com/office/drawing/2014/main" id="{1B8B107F-E9BA-9D9A-C468-69E861E9FEB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25DD749-A6DF-0695-1730-726475F7EBCB}"/>
              </a:ext>
            </a:extLst>
          </p:cNvPr>
          <p:cNvSpPr>
            <a:spLocks noGrp="1"/>
          </p:cNvSpPr>
          <p:nvPr>
            <p:ph type="sldNum" sz="quarter" idx="12"/>
          </p:nvPr>
        </p:nvSpPr>
        <p:spPr/>
        <p:txBody>
          <a:bodyPr/>
          <a:lstStyle/>
          <a:p>
            <a:fld id="{6278D044-1C2D-478F-91CD-4E1D2476F320}" type="slidenum">
              <a:rPr lang="en-GB" smtClean="0"/>
              <a:t>‹#›</a:t>
            </a:fld>
            <a:endParaRPr lang="en-GB"/>
          </a:p>
        </p:txBody>
      </p:sp>
    </p:spTree>
    <p:extLst>
      <p:ext uri="{BB962C8B-B14F-4D97-AF65-F5344CB8AC3E}">
        <p14:creationId xmlns:p14="http://schemas.microsoft.com/office/powerpoint/2010/main" val="32427689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170EFE-7018-04AC-60C8-AFF21E306DE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9CB21DF-ADE9-3A51-63D5-47ACE2C2BB32}"/>
              </a:ext>
            </a:extLst>
          </p:cNvPr>
          <p:cNvSpPr>
            <a:spLocks noGrp="1"/>
          </p:cNvSpPr>
          <p:nvPr>
            <p:ph type="dt" sz="half" idx="10"/>
          </p:nvPr>
        </p:nvSpPr>
        <p:spPr/>
        <p:txBody>
          <a:bodyPr/>
          <a:lstStyle/>
          <a:p>
            <a:fld id="{9155C4CC-1243-43ED-A316-1F0B1E5CB64A}" type="datetimeFigureOut">
              <a:rPr lang="en-GB" smtClean="0"/>
              <a:t>14/11/2025</a:t>
            </a:fld>
            <a:endParaRPr lang="en-GB"/>
          </a:p>
        </p:txBody>
      </p:sp>
      <p:sp>
        <p:nvSpPr>
          <p:cNvPr id="4" name="Footer Placeholder 3">
            <a:extLst>
              <a:ext uri="{FF2B5EF4-FFF2-40B4-BE49-F238E27FC236}">
                <a16:creationId xmlns:a16="http://schemas.microsoft.com/office/drawing/2014/main" id="{99EC1BF6-3CBE-9230-AF20-0DCF6AFC642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1EC2A26-A5D3-DB49-4308-CAD3DC802A3C}"/>
              </a:ext>
            </a:extLst>
          </p:cNvPr>
          <p:cNvSpPr>
            <a:spLocks noGrp="1"/>
          </p:cNvSpPr>
          <p:nvPr>
            <p:ph type="sldNum" sz="quarter" idx="12"/>
          </p:nvPr>
        </p:nvSpPr>
        <p:spPr/>
        <p:txBody>
          <a:bodyPr/>
          <a:lstStyle/>
          <a:p>
            <a:fld id="{6278D044-1C2D-478F-91CD-4E1D2476F320}" type="slidenum">
              <a:rPr lang="en-GB" smtClean="0"/>
              <a:t>‹#›</a:t>
            </a:fld>
            <a:endParaRPr lang="en-GB"/>
          </a:p>
        </p:txBody>
      </p:sp>
    </p:spTree>
    <p:extLst>
      <p:ext uri="{BB962C8B-B14F-4D97-AF65-F5344CB8AC3E}">
        <p14:creationId xmlns:p14="http://schemas.microsoft.com/office/powerpoint/2010/main" val="4678332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6DA94EC-9886-6653-FDCE-8D980C87A2A3}"/>
              </a:ext>
            </a:extLst>
          </p:cNvPr>
          <p:cNvSpPr>
            <a:spLocks noGrp="1"/>
          </p:cNvSpPr>
          <p:nvPr>
            <p:ph type="dt" sz="half" idx="10"/>
          </p:nvPr>
        </p:nvSpPr>
        <p:spPr/>
        <p:txBody>
          <a:bodyPr/>
          <a:lstStyle/>
          <a:p>
            <a:fld id="{9155C4CC-1243-43ED-A316-1F0B1E5CB64A}" type="datetimeFigureOut">
              <a:rPr lang="en-GB" smtClean="0"/>
              <a:t>14/11/2025</a:t>
            </a:fld>
            <a:endParaRPr lang="en-GB"/>
          </a:p>
        </p:txBody>
      </p:sp>
      <p:sp>
        <p:nvSpPr>
          <p:cNvPr id="3" name="Footer Placeholder 2">
            <a:extLst>
              <a:ext uri="{FF2B5EF4-FFF2-40B4-BE49-F238E27FC236}">
                <a16:creationId xmlns:a16="http://schemas.microsoft.com/office/drawing/2014/main" id="{15216531-11A5-4C15-0CBD-12A1758CB3D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A98107E-9CE8-C24C-3248-E60652D380B6}"/>
              </a:ext>
            </a:extLst>
          </p:cNvPr>
          <p:cNvSpPr>
            <a:spLocks noGrp="1"/>
          </p:cNvSpPr>
          <p:nvPr>
            <p:ph type="sldNum" sz="quarter" idx="12"/>
          </p:nvPr>
        </p:nvSpPr>
        <p:spPr/>
        <p:txBody>
          <a:bodyPr/>
          <a:lstStyle/>
          <a:p>
            <a:fld id="{6278D044-1C2D-478F-91CD-4E1D2476F320}" type="slidenum">
              <a:rPr lang="en-GB" smtClean="0"/>
              <a:t>‹#›</a:t>
            </a:fld>
            <a:endParaRPr lang="en-GB"/>
          </a:p>
        </p:txBody>
      </p:sp>
    </p:spTree>
    <p:extLst>
      <p:ext uri="{BB962C8B-B14F-4D97-AF65-F5344CB8AC3E}">
        <p14:creationId xmlns:p14="http://schemas.microsoft.com/office/powerpoint/2010/main" val="13980881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51F31E-F21D-69E5-58BE-B5A454B9F37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D9D5A9D-B789-54C4-7815-0BCAA37B3EA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8188334-0E78-A8CE-1FE1-4A331F0DDE7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A0FA1D-10E5-7862-8738-9CDA40B9A2AF}"/>
              </a:ext>
            </a:extLst>
          </p:cNvPr>
          <p:cNvSpPr>
            <a:spLocks noGrp="1"/>
          </p:cNvSpPr>
          <p:nvPr>
            <p:ph type="dt" sz="half" idx="10"/>
          </p:nvPr>
        </p:nvSpPr>
        <p:spPr/>
        <p:txBody>
          <a:bodyPr/>
          <a:lstStyle/>
          <a:p>
            <a:fld id="{9155C4CC-1243-43ED-A316-1F0B1E5CB64A}" type="datetimeFigureOut">
              <a:rPr lang="en-GB" smtClean="0"/>
              <a:t>14/11/2025</a:t>
            </a:fld>
            <a:endParaRPr lang="en-GB"/>
          </a:p>
        </p:txBody>
      </p:sp>
      <p:sp>
        <p:nvSpPr>
          <p:cNvPr id="6" name="Footer Placeholder 5">
            <a:extLst>
              <a:ext uri="{FF2B5EF4-FFF2-40B4-BE49-F238E27FC236}">
                <a16:creationId xmlns:a16="http://schemas.microsoft.com/office/drawing/2014/main" id="{2A27746A-EA06-F886-2C96-87CCFE57B9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7B58C42-8FAB-A83E-6651-EE2717E1C0E3}"/>
              </a:ext>
            </a:extLst>
          </p:cNvPr>
          <p:cNvSpPr>
            <a:spLocks noGrp="1"/>
          </p:cNvSpPr>
          <p:nvPr>
            <p:ph type="sldNum" sz="quarter" idx="12"/>
          </p:nvPr>
        </p:nvSpPr>
        <p:spPr/>
        <p:txBody>
          <a:bodyPr/>
          <a:lstStyle/>
          <a:p>
            <a:fld id="{6278D044-1C2D-478F-91CD-4E1D2476F320}" type="slidenum">
              <a:rPr lang="en-GB" smtClean="0"/>
              <a:t>‹#›</a:t>
            </a:fld>
            <a:endParaRPr lang="en-GB"/>
          </a:p>
        </p:txBody>
      </p:sp>
    </p:spTree>
    <p:extLst>
      <p:ext uri="{BB962C8B-B14F-4D97-AF65-F5344CB8AC3E}">
        <p14:creationId xmlns:p14="http://schemas.microsoft.com/office/powerpoint/2010/main" val="26787255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F2ECC9-19C7-9406-EA5D-C34C9BD7512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B4A2E49-4C8A-2523-5424-1B59BC6B202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71A7E92-0300-704D-4C0D-32E06629262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7B9706B-868E-34E6-35E6-C82401388928}"/>
              </a:ext>
            </a:extLst>
          </p:cNvPr>
          <p:cNvSpPr>
            <a:spLocks noGrp="1"/>
          </p:cNvSpPr>
          <p:nvPr>
            <p:ph type="dt" sz="half" idx="10"/>
          </p:nvPr>
        </p:nvSpPr>
        <p:spPr/>
        <p:txBody>
          <a:bodyPr/>
          <a:lstStyle/>
          <a:p>
            <a:fld id="{9155C4CC-1243-43ED-A316-1F0B1E5CB64A}" type="datetimeFigureOut">
              <a:rPr lang="en-GB" smtClean="0"/>
              <a:t>14/11/2025</a:t>
            </a:fld>
            <a:endParaRPr lang="en-GB"/>
          </a:p>
        </p:txBody>
      </p:sp>
      <p:sp>
        <p:nvSpPr>
          <p:cNvPr id="6" name="Footer Placeholder 5">
            <a:extLst>
              <a:ext uri="{FF2B5EF4-FFF2-40B4-BE49-F238E27FC236}">
                <a16:creationId xmlns:a16="http://schemas.microsoft.com/office/drawing/2014/main" id="{3C900682-835D-83D5-0342-92368B18504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434C9B4-D7EE-93AD-03CB-A661A0A1DBA0}"/>
              </a:ext>
            </a:extLst>
          </p:cNvPr>
          <p:cNvSpPr>
            <a:spLocks noGrp="1"/>
          </p:cNvSpPr>
          <p:nvPr>
            <p:ph type="sldNum" sz="quarter" idx="12"/>
          </p:nvPr>
        </p:nvSpPr>
        <p:spPr/>
        <p:txBody>
          <a:bodyPr/>
          <a:lstStyle/>
          <a:p>
            <a:fld id="{6278D044-1C2D-478F-91CD-4E1D2476F320}" type="slidenum">
              <a:rPr lang="en-GB" smtClean="0"/>
              <a:t>‹#›</a:t>
            </a:fld>
            <a:endParaRPr lang="en-GB"/>
          </a:p>
        </p:txBody>
      </p:sp>
    </p:spTree>
    <p:extLst>
      <p:ext uri="{BB962C8B-B14F-4D97-AF65-F5344CB8AC3E}">
        <p14:creationId xmlns:p14="http://schemas.microsoft.com/office/powerpoint/2010/main" val="16109886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CE4EC1-C9FA-4135-579D-8A67B26C65F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46176CA-780F-A9F8-50BB-7A7F0BDFDDF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B5E5BC2-40A1-884C-9D95-0B4E20753E2F}"/>
              </a:ext>
            </a:extLst>
          </p:cNvPr>
          <p:cNvSpPr>
            <a:spLocks noGrp="1"/>
          </p:cNvSpPr>
          <p:nvPr>
            <p:ph type="dt" sz="half" idx="10"/>
          </p:nvPr>
        </p:nvSpPr>
        <p:spPr/>
        <p:txBody>
          <a:bodyPr/>
          <a:lstStyle/>
          <a:p>
            <a:fld id="{9155C4CC-1243-43ED-A316-1F0B1E5CB64A}" type="datetimeFigureOut">
              <a:rPr lang="en-GB" smtClean="0"/>
              <a:t>14/11/2025</a:t>
            </a:fld>
            <a:endParaRPr lang="en-GB"/>
          </a:p>
        </p:txBody>
      </p:sp>
      <p:sp>
        <p:nvSpPr>
          <p:cNvPr id="5" name="Footer Placeholder 4">
            <a:extLst>
              <a:ext uri="{FF2B5EF4-FFF2-40B4-BE49-F238E27FC236}">
                <a16:creationId xmlns:a16="http://schemas.microsoft.com/office/drawing/2014/main" id="{D6555444-81A3-7AA3-1E54-96F147905D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D6C650-4EA3-4E04-26F7-9F72C11417BB}"/>
              </a:ext>
            </a:extLst>
          </p:cNvPr>
          <p:cNvSpPr>
            <a:spLocks noGrp="1"/>
          </p:cNvSpPr>
          <p:nvPr>
            <p:ph type="sldNum" sz="quarter" idx="12"/>
          </p:nvPr>
        </p:nvSpPr>
        <p:spPr/>
        <p:txBody>
          <a:bodyPr/>
          <a:lstStyle/>
          <a:p>
            <a:fld id="{6278D044-1C2D-478F-91CD-4E1D2476F320}" type="slidenum">
              <a:rPr lang="en-GB" smtClean="0"/>
              <a:t>‹#›</a:t>
            </a:fld>
            <a:endParaRPr lang="en-GB"/>
          </a:p>
        </p:txBody>
      </p:sp>
    </p:spTree>
    <p:extLst>
      <p:ext uri="{BB962C8B-B14F-4D97-AF65-F5344CB8AC3E}">
        <p14:creationId xmlns:p14="http://schemas.microsoft.com/office/powerpoint/2010/main" val="40372794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AF39835-D561-EEB4-FAE5-4802DD18EC3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64C2E78-BDFC-A171-9DD1-8E27613F11F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94B4D5-7366-0EC2-9CAA-7C192702484C}"/>
              </a:ext>
            </a:extLst>
          </p:cNvPr>
          <p:cNvSpPr>
            <a:spLocks noGrp="1"/>
          </p:cNvSpPr>
          <p:nvPr>
            <p:ph type="dt" sz="half" idx="10"/>
          </p:nvPr>
        </p:nvSpPr>
        <p:spPr/>
        <p:txBody>
          <a:bodyPr/>
          <a:lstStyle/>
          <a:p>
            <a:fld id="{9155C4CC-1243-43ED-A316-1F0B1E5CB64A}" type="datetimeFigureOut">
              <a:rPr lang="en-GB" smtClean="0"/>
              <a:t>14/11/2025</a:t>
            </a:fld>
            <a:endParaRPr lang="en-GB"/>
          </a:p>
        </p:txBody>
      </p:sp>
      <p:sp>
        <p:nvSpPr>
          <p:cNvPr id="5" name="Footer Placeholder 4">
            <a:extLst>
              <a:ext uri="{FF2B5EF4-FFF2-40B4-BE49-F238E27FC236}">
                <a16:creationId xmlns:a16="http://schemas.microsoft.com/office/drawing/2014/main" id="{E8B880D9-BC73-B4B9-3C77-20448895A3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68288E-63E3-8D9E-DA51-8B1EDB40B0BF}"/>
              </a:ext>
            </a:extLst>
          </p:cNvPr>
          <p:cNvSpPr>
            <a:spLocks noGrp="1"/>
          </p:cNvSpPr>
          <p:nvPr>
            <p:ph type="sldNum" sz="quarter" idx="12"/>
          </p:nvPr>
        </p:nvSpPr>
        <p:spPr/>
        <p:txBody>
          <a:bodyPr/>
          <a:lstStyle/>
          <a:p>
            <a:fld id="{6278D044-1C2D-478F-91CD-4E1D2476F320}" type="slidenum">
              <a:rPr lang="en-GB" smtClean="0"/>
              <a:t>‹#›</a:t>
            </a:fld>
            <a:endParaRPr lang="en-GB"/>
          </a:p>
        </p:txBody>
      </p:sp>
    </p:spTree>
    <p:extLst>
      <p:ext uri="{BB962C8B-B14F-4D97-AF65-F5344CB8AC3E}">
        <p14:creationId xmlns:p14="http://schemas.microsoft.com/office/powerpoint/2010/main" val="8305406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F97FBFE-547B-B39B-FA4F-4FC8420FFB6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A82411E-1A08-0882-4E3F-A34EF7EF24D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023ABA-AB29-73E7-B981-1E7B8A15763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155C4CC-1243-43ED-A316-1F0B1E5CB64A}" type="datetimeFigureOut">
              <a:rPr lang="en-GB" smtClean="0"/>
              <a:t>14/11/2025</a:t>
            </a:fld>
            <a:endParaRPr lang="en-GB"/>
          </a:p>
        </p:txBody>
      </p:sp>
      <p:sp>
        <p:nvSpPr>
          <p:cNvPr id="5" name="Footer Placeholder 4">
            <a:extLst>
              <a:ext uri="{FF2B5EF4-FFF2-40B4-BE49-F238E27FC236}">
                <a16:creationId xmlns:a16="http://schemas.microsoft.com/office/drawing/2014/main" id="{7E43BF81-A602-CEE0-008B-0EE939DC3BE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8AF3E61-CF30-CF91-9A4A-2E3758F1494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278D044-1C2D-478F-91CD-4E1D2476F320}" type="slidenum">
              <a:rPr lang="en-GB" smtClean="0"/>
              <a:t>‹#›</a:t>
            </a:fld>
            <a:endParaRPr lang="en-GB"/>
          </a:p>
        </p:txBody>
      </p:sp>
    </p:spTree>
    <p:extLst>
      <p:ext uri="{BB962C8B-B14F-4D97-AF65-F5344CB8AC3E}">
        <p14:creationId xmlns:p14="http://schemas.microsoft.com/office/powerpoint/2010/main" val="41600434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audio" Target="../media/media5.m4a"/><Relationship Id="rId3" Type="http://schemas.microsoft.com/office/2007/relationships/media" Target="../media/media3.m4a"/><Relationship Id="rId7" Type="http://schemas.microsoft.com/office/2007/relationships/media" Target="../media/media5.m4a"/><Relationship Id="rId12" Type="http://schemas.openxmlformats.org/officeDocument/2006/relationships/image" Target="../media/image2.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audio" Target="../media/media4.m4a"/><Relationship Id="rId11" Type="http://schemas.openxmlformats.org/officeDocument/2006/relationships/image" Target="../media/image1.png"/><Relationship Id="rId5" Type="http://schemas.microsoft.com/office/2007/relationships/media" Target="../media/media4.m4a"/><Relationship Id="rId10" Type="http://schemas.openxmlformats.org/officeDocument/2006/relationships/notesSlide" Target="../notesSlides/notesSlide2.xml"/><Relationship Id="rId4" Type="http://schemas.openxmlformats.org/officeDocument/2006/relationships/audio" Target="../media/media3.m4a"/><Relationship Id="rId9"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png"/><Relationship Id="rId4" Type="http://schemas.openxmlformats.org/officeDocument/2006/relationships/image" Target="../media/image3.jpeg"/><Relationship Id="rId9" Type="http://schemas.microsoft.com/office/2007/relationships/diagramDrawing" Target="../diagrams/drawing1.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microsoft.com/office/2007/relationships/media" Target="../media/media10.m4a"/><Relationship Id="rId7" Type="http://schemas.openxmlformats.org/officeDocument/2006/relationships/diagramLayout" Target="../diagrams/layout3.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Data" Target="../diagrams/data3.xml"/><Relationship Id="rId11" Type="http://schemas.openxmlformats.org/officeDocument/2006/relationships/image" Target="../media/image1.png"/><Relationship Id="rId5" Type="http://schemas.openxmlformats.org/officeDocument/2006/relationships/slideLayout" Target="../slideLayouts/slideLayout2.xml"/><Relationship Id="rId10" Type="http://schemas.microsoft.com/office/2007/relationships/diagramDrawing" Target="../diagrams/drawing3.xml"/><Relationship Id="rId4" Type="http://schemas.openxmlformats.org/officeDocument/2006/relationships/audio" Target="../media/media10.m4a"/><Relationship Id="rId9" Type="http://schemas.openxmlformats.org/officeDocument/2006/relationships/diagramColors" Target="../diagrams/colors3.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2.xml"/><Relationship Id="rId7" Type="http://schemas.openxmlformats.org/officeDocument/2006/relationships/diagramQuickStyle" Target="../diagrams/quickStyle4.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1.png"/><Relationship Id="rId4" Type="http://schemas.openxmlformats.org/officeDocument/2006/relationships/image" Target="../media/image4.jpeg"/><Relationship Id="rId9" Type="http://schemas.microsoft.com/office/2007/relationships/diagramDrawing" Target="../diagrams/drawing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microsoft.com/office/2007/relationships/media" Target="../media/media15.m4a"/><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1.png"/><Relationship Id="rId5" Type="http://schemas.openxmlformats.org/officeDocument/2006/relationships/slideLayout" Target="../slideLayouts/slideLayout2.xml"/><Relationship Id="rId4" Type="http://schemas.openxmlformats.org/officeDocument/2006/relationships/audio" Target="../media/media15.m4a"/></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www.who.int/news-room/fact-sheets/detail/cancer" TargetMode="External"/><Relationship Id="rId3" Type="http://schemas.openxmlformats.org/officeDocument/2006/relationships/hyperlink" Target="https://www.cancerresearchuk.org/about-cancer/breast-cancer/risks-causes/risk-factors" TargetMode="External"/><Relationship Id="rId7" Type="http://schemas.openxmlformats.org/officeDocument/2006/relationships/hyperlink" Target="https://www.gov.uk/topic/population-screening-programmes/breast" TargetMode="External"/><Relationship Id="rId2" Type="http://schemas.openxmlformats.org/officeDocument/2006/relationships/hyperlink" Target="https://www.cancerresearchuk.org/about-cancer/breast-cancer" TargetMode="External"/><Relationship Id="rId1" Type="http://schemas.openxmlformats.org/officeDocument/2006/relationships/slideLayout" Target="../slideLayouts/slideLayout2.xml"/><Relationship Id="rId6" Type="http://schemas.openxmlformats.org/officeDocument/2006/relationships/hyperlink" Target="https://www.nice.org.uk/guidance/ng101" TargetMode="External"/><Relationship Id="rId5" Type="http://schemas.openxmlformats.org/officeDocument/2006/relationships/hyperlink" Target="https://www.nhs.uk/conditions/breast-cancer/" TargetMode="External"/><Relationship Id="rId4" Type="http://schemas.openxmlformats.org/officeDocument/2006/relationships/hyperlink" Target="https://www.macmillan.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39C175-B366-F0E8-EC0E-1366B536769B}"/>
              </a:ext>
            </a:extLst>
          </p:cNvPr>
          <p:cNvSpPr>
            <a:spLocks noGrp="1"/>
          </p:cNvSpPr>
          <p:nvPr>
            <p:ph type="ctrTitle"/>
          </p:nvPr>
        </p:nvSpPr>
        <p:spPr>
          <a:xfrm>
            <a:off x="956826" y="1112969"/>
            <a:ext cx="3937298" cy="4166010"/>
          </a:xfrm>
        </p:spPr>
        <p:txBody>
          <a:bodyPr vert="horz" lIns="91440" tIns="45720" rIns="91440" bIns="45720" rtlCol="0" anchor="ctr">
            <a:normAutofit/>
          </a:bodyPr>
          <a:lstStyle/>
          <a:p>
            <a:pPr algn="l" fontAlgn="base"/>
            <a:br>
              <a:rPr lang="en-US" sz="4400" b="0" i="0" kern="1200">
                <a:solidFill>
                  <a:srgbClr val="FFFFFF"/>
                </a:solidFill>
                <a:effectLst/>
                <a:latin typeface="+mj-lt"/>
                <a:ea typeface="+mj-ea"/>
                <a:cs typeface="+mj-cs"/>
              </a:rPr>
            </a:br>
            <a:endParaRPr lang="en-US" sz="4400" kern="1200">
              <a:solidFill>
                <a:srgbClr val="FFFFFF"/>
              </a:solidFill>
              <a:latin typeface="+mj-lt"/>
              <a:ea typeface="+mj-ea"/>
              <a:cs typeface="+mj-cs"/>
            </a:endParaRP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a:extLst>
              <a:ext uri="{FF2B5EF4-FFF2-40B4-BE49-F238E27FC236}">
                <a16:creationId xmlns:a16="http://schemas.microsoft.com/office/drawing/2014/main" id="{9553A438-6950-B745-605A-6C2975C1244E}"/>
              </a:ext>
            </a:extLst>
          </p:cNvPr>
          <p:cNvSpPr>
            <a:spLocks noGrp="1"/>
          </p:cNvSpPr>
          <p:nvPr>
            <p:ph type="subTitle" idx="1"/>
          </p:nvPr>
        </p:nvSpPr>
        <p:spPr>
          <a:xfrm>
            <a:off x="7002428" y="389629"/>
            <a:ext cx="5257799" cy="4889350"/>
          </a:xfrm>
        </p:spPr>
        <p:txBody>
          <a:bodyPr vert="horz" lIns="91440" tIns="45720" rIns="91440" bIns="45720" rtlCol="0" anchor="t">
            <a:normAutofit/>
          </a:bodyPr>
          <a:lstStyle/>
          <a:p>
            <a:pPr indent="-228600" algn="l" fontAlgn="base">
              <a:buFont typeface="Arial" panose="020B0604020202020204" pitchFamily="34" charset="0"/>
              <a:buChar char="•"/>
            </a:pPr>
            <a:endParaRPr lang="en-US" sz="2000" dirty="0"/>
          </a:p>
          <a:p>
            <a:pPr indent="-228600" algn="l" fontAlgn="base">
              <a:buFont typeface="Arial" panose="020B0604020202020204" pitchFamily="34" charset="0"/>
              <a:buChar char="•"/>
            </a:pPr>
            <a:endParaRPr lang="en-US" sz="2000" dirty="0"/>
          </a:p>
          <a:p>
            <a:pPr indent="-228600" algn="l" fontAlgn="base">
              <a:buFont typeface="Arial" panose="020B0604020202020204" pitchFamily="34" charset="0"/>
              <a:buChar char="•"/>
            </a:pPr>
            <a:endParaRPr lang="en-US" sz="2000" dirty="0"/>
          </a:p>
          <a:p>
            <a:pPr indent="-228600" algn="l" fontAlgn="base">
              <a:buFont typeface="Arial" panose="020B0604020202020204" pitchFamily="34" charset="0"/>
              <a:buChar char="•"/>
            </a:pPr>
            <a:endParaRPr lang="en-US" sz="2000" dirty="0"/>
          </a:p>
          <a:p>
            <a:pPr indent="-228600" algn="l" fontAlgn="base">
              <a:buFont typeface="Arial" panose="020B0604020202020204" pitchFamily="34" charset="0"/>
              <a:buChar char="•"/>
            </a:pPr>
            <a:endParaRPr lang="en-US" sz="2000" dirty="0"/>
          </a:p>
          <a:p>
            <a:pPr indent="-228600" algn="l" fontAlgn="base">
              <a:buFont typeface="Arial" panose="020B0604020202020204" pitchFamily="34" charset="0"/>
              <a:buChar char="•"/>
            </a:pPr>
            <a:r>
              <a:rPr lang="en-US" sz="2000" dirty="0"/>
              <a:t>Name: Olakitan Adeusi   </a:t>
            </a:r>
            <a:endParaRPr lang="en-US" sz="2000" b="0" i="0" dirty="0">
              <a:effectLst/>
            </a:endParaRPr>
          </a:p>
          <a:p>
            <a:pPr indent="-228600" algn="l" fontAlgn="base">
              <a:buFont typeface="Arial" panose="020B0604020202020204" pitchFamily="34" charset="0"/>
              <a:buChar char="•"/>
            </a:pPr>
            <a:r>
              <a:rPr lang="en-US" sz="2000" dirty="0"/>
              <a:t>Student ID: 2412888   </a:t>
            </a:r>
            <a:endParaRPr lang="en-US" sz="2000" b="0" i="0" dirty="0">
              <a:effectLst/>
            </a:endParaRPr>
          </a:p>
          <a:p>
            <a:pPr indent="-228600" algn="l" fontAlgn="base">
              <a:buFont typeface="Arial" panose="020B0604020202020204" pitchFamily="34" charset="0"/>
              <a:buChar char="•"/>
            </a:pPr>
            <a:r>
              <a:rPr lang="en-US" sz="2000" dirty="0"/>
              <a:t>Module: Introduction to Physiology </a:t>
            </a:r>
            <a:endParaRPr lang="en-US" sz="2000" b="0" i="0" dirty="0">
              <a:effectLst/>
            </a:endParaRPr>
          </a:p>
          <a:p>
            <a:pPr indent="-228600" algn="l" fontAlgn="base">
              <a:buFont typeface="Arial" panose="020B0604020202020204" pitchFamily="34" charset="0"/>
              <a:buChar char="•"/>
            </a:pPr>
            <a:r>
              <a:rPr lang="en-US" sz="2000" dirty="0"/>
              <a:t>Module code: BMHP5023 </a:t>
            </a:r>
            <a:endParaRPr lang="en-US" sz="2000" b="0" i="0" dirty="0">
              <a:effectLst/>
            </a:endParaRPr>
          </a:p>
          <a:p>
            <a:pPr indent="-228600" algn="l" fontAlgn="base">
              <a:buFont typeface="Arial" panose="020B0604020202020204" pitchFamily="34" charset="0"/>
              <a:buChar char="•"/>
            </a:pPr>
            <a:r>
              <a:rPr lang="en-US" sz="2000" dirty="0"/>
              <a:t>Lecturer: Gillian Weaver </a:t>
            </a:r>
            <a:endParaRPr lang="en-US" sz="2000" b="0" i="0" dirty="0">
              <a:effectLst/>
            </a:endParaRPr>
          </a:p>
          <a:p>
            <a:pPr indent="-228600" algn="l" fontAlgn="base">
              <a:buFont typeface="Arial" panose="020B0604020202020204" pitchFamily="34" charset="0"/>
              <a:buChar char="•"/>
            </a:pPr>
            <a:r>
              <a:rPr lang="en-US" sz="2000" dirty="0"/>
              <a:t>Assignment Title: Care plan for Mrs. R. Peter </a:t>
            </a:r>
            <a:endParaRPr lang="en-US" sz="2000" b="0" i="0" dirty="0">
              <a:effectLst/>
            </a:endParaRPr>
          </a:p>
          <a:p>
            <a:pPr indent="-228600" algn="l" fontAlgn="base">
              <a:buFont typeface="Arial" panose="020B0604020202020204" pitchFamily="34" charset="0"/>
              <a:buChar char="•"/>
            </a:pPr>
            <a:r>
              <a:rPr lang="en-US" sz="2000" dirty="0"/>
              <a:t>Date: 17/11/2025 </a:t>
            </a:r>
            <a:endParaRPr lang="en-US" sz="2000" b="0" i="0" dirty="0">
              <a:effectLst/>
            </a:endParaRPr>
          </a:p>
          <a:p>
            <a:pPr indent="-228600" algn="l">
              <a:buFont typeface="Arial" panose="020B0604020202020204" pitchFamily="34" charset="0"/>
              <a:buChar char="•"/>
            </a:pPr>
            <a:endParaRPr lang="en-US" sz="2000" dirty="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Recorded Sound">
            <a:hlinkClick r:id="" action="ppaction://media"/>
            <a:extLst>
              <a:ext uri="{FF2B5EF4-FFF2-40B4-BE49-F238E27FC236}">
                <a16:creationId xmlns:a16="http://schemas.microsoft.com/office/drawing/2014/main" id="{444E2356-A5AE-8686-E895-CCD8E5C2D59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576739679"/>
      </p:ext>
    </p:extLst>
  </p:cSld>
  <p:clrMapOvr>
    <a:masterClrMapping/>
  </p:clrMapOvr>
  <mc:AlternateContent xmlns:mc="http://schemas.openxmlformats.org/markup-compatibility/2006">
    <mc:Choice xmlns:p14="http://schemas.microsoft.com/office/powerpoint/2010/main" Requires="p14">
      <p:transition spd="slow" p14:dur="2000" advTm="35243"/>
    </mc:Choice>
    <mc:Fallback>
      <p:transition spd="slow" advTm="352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524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F61BAB-90B8-12CA-1098-63417C48F249}"/>
              </a:ext>
            </a:extLst>
          </p:cNvPr>
          <p:cNvSpPr>
            <a:spLocks noGrp="1"/>
          </p:cNvSpPr>
          <p:nvPr>
            <p:ph type="title"/>
          </p:nvPr>
        </p:nvSpPr>
        <p:spPr>
          <a:xfrm>
            <a:off x="1389278" y="1233241"/>
            <a:ext cx="3240506" cy="4064628"/>
          </a:xfrm>
        </p:spPr>
        <p:txBody>
          <a:bodyPr>
            <a:normAutofit/>
          </a:bodyPr>
          <a:lstStyle/>
          <a:p>
            <a:br>
              <a:rPr lang="en-US" b="1">
                <a:solidFill>
                  <a:srgbClr val="FFFFFF"/>
                </a:solidFill>
              </a:rPr>
            </a:br>
            <a:r>
              <a:rPr lang="en-US" b="1">
                <a:solidFill>
                  <a:srgbClr val="FFFFFF"/>
                </a:solidFill>
              </a:rPr>
              <a:t>Introduction</a:t>
            </a:r>
            <a:r>
              <a:rPr lang="en-GB">
                <a:solidFill>
                  <a:srgbClr val="FFFFFF"/>
                </a:solidFill>
              </a:rPr>
              <a:t> </a:t>
            </a:r>
            <a:br>
              <a:rPr lang="en-GB" b="0" i="0">
                <a:solidFill>
                  <a:srgbClr val="FFFFFF"/>
                </a:solidFill>
                <a:effectLst/>
              </a:rPr>
            </a:br>
            <a:endParaRPr lang="en-GB">
              <a:solidFill>
                <a:srgbClr val="FFFFFF"/>
              </a:solidFill>
            </a:endParaRPr>
          </a:p>
        </p:txBody>
      </p:sp>
      <p:sp>
        <p:nvSpPr>
          <p:cNvPr id="31" name="Freeform: Shape 30">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Shape 32">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131801C9-6DB1-B41A-B298-25209778DFEE}"/>
              </a:ext>
            </a:extLst>
          </p:cNvPr>
          <p:cNvSpPr>
            <a:spLocks noGrp="1"/>
          </p:cNvSpPr>
          <p:nvPr>
            <p:ph idx="1"/>
          </p:nvPr>
        </p:nvSpPr>
        <p:spPr>
          <a:xfrm>
            <a:off x="6733861" y="820880"/>
            <a:ext cx="4619938" cy="4889350"/>
          </a:xfrm>
        </p:spPr>
        <p:txBody>
          <a:bodyPr anchor="t">
            <a:normAutofit fontScale="92500" lnSpcReduction="10000"/>
          </a:bodyPr>
          <a:lstStyle/>
          <a:p>
            <a:pPr marL="0" indent="0" fontAlgn="base">
              <a:buNone/>
            </a:pPr>
            <a:r>
              <a:rPr lang="en-GB" dirty="0"/>
              <a:t> </a:t>
            </a:r>
            <a:endParaRPr lang="en-GB" b="0" i="0" dirty="0">
              <a:effectLst/>
            </a:endParaRPr>
          </a:p>
          <a:p>
            <a:pPr fontAlgn="base"/>
            <a:r>
              <a:rPr lang="en-US" dirty="0"/>
              <a:t>When cells in the breast start to expand and divide in an uncontrolled way, they create a </a:t>
            </a:r>
            <a:r>
              <a:rPr lang="en-US" dirty="0" err="1"/>
              <a:t>tumour</a:t>
            </a:r>
            <a:r>
              <a:rPr lang="en-US" dirty="0"/>
              <a:t> (</a:t>
            </a:r>
            <a:r>
              <a:rPr lang="en-US" dirty="0" err="1"/>
              <a:t>tumour</a:t>
            </a:r>
            <a:r>
              <a:rPr lang="en-US" dirty="0"/>
              <a:t>). This is what happens with breast cancer.</a:t>
            </a:r>
            <a:r>
              <a:rPr lang="en-GB" dirty="0"/>
              <a:t> </a:t>
            </a:r>
            <a:endParaRPr lang="en-GB" b="0" i="0" dirty="0">
              <a:effectLst/>
            </a:endParaRPr>
          </a:p>
          <a:p>
            <a:pPr fontAlgn="base"/>
            <a:r>
              <a:rPr lang="en-US" dirty="0"/>
              <a:t>Breast cancer usually starts in the cells that line the milk ducts in the breast. The most common type of cancer in the UK. It mostly affected women.</a:t>
            </a:r>
            <a:r>
              <a:rPr lang="en-GB" dirty="0"/>
              <a:t> </a:t>
            </a:r>
            <a:endParaRPr lang="en-GB" b="0" i="0" dirty="0">
              <a:effectLst/>
            </a:endParaRPr>
          </a:p>
          <a:p>
            <a:endParaRPr lang="en-GB" dirty="0"/>
          </a:p>
        </p:txBody>
      </p:sp>
      <p:sp>
        <p:nvSpPr>
          <p:cNvPr id="37" name="Freeform: Shape 36">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Recorded Sound">
            <a:hlinkClick r:id="" action="ppaction://media"/>
            <a:extLst>
              <a:ext uri="{FF2B5EF4-FFF2-40B4-BE49-F238E27FC236}">
                <a16:creationId xmlns:a16="http://schemas.microsoft.com/office/drawing/2014/main" id="{ED9C256C-EC20-615D-6614-916EA4A6C06A}"/>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59741" y="1468252"/>
            <a:ext cx="406400" cy="406400"/>
          </a:xfrm>
          <a:prstGeom prst="rect">
            <a:avLst/>
          </a:prstGeom>
        </p:spPr>
      </p:pic>
      <p:pic>
        <p:nvPicPr>
          <p:cNvPr id="7" name="Recorded Sound">
            <a:hlinkClick r:id="" action="ppaction://media"/>
            <a:extLst>
              <a:ext uri="{FF2B5EF4-FFF2-40B4-BE49-F238E27FC236}">
                <a16:creationId xmlns:a16="http://schemas.microsoft.com/office/drawing/2014/main" id="{59ACB7A0-4144-ED94-D18C-7E66617361F3}"/>
              </a:ext>
            </a:extLst>
          </p:cNvPr>
          <p:cNvPicPr>
            <a:picLocks noChangeAspect="1"/>
          </p:cNvPicPr>
          <p:nvPr>
            <a:audioFile r:link="rId4"/>
            <p:extLst>
              <p:ext uri="{DAA4B4D4-6D71-4841-9C94-3DE7FCFB9230}">
                <p14:media xmlns:p14="http://schemas.microsoft.com/office/powerpoint/2010/main" r:embed="rId3"/>
              </p:ext>
            </p:extLst>
          </p:nvPr>
        </p:nvPicPr>
        <p:blipFill>
          <a:blip r:embed="rId11"/>
          <a:stretch>
            <a:fillRect/>
          </a:stretch>
        </p:blipFill>
        <p:spPr>
          <a:xfrm>
            <a:off x="5892800" y="3225800"/>
            <a:ext cx="406400" cy="406400"/>
          </a:xfrm>
          <a:prstGeom prst="rect">
            <a:avLst/>
          </a:prstGeom>
        </p:spPr>
      </p:pic>
      <mc:AlternateContent xmlns:mc="http://schemas.openxmlformats.org/markup-compatibility/2006">
        <mc:Choice xmlns:pslz="http://schemas.microsoft.com/office/powerpoint/2016/slidezoom" Requires="pslz">
          <p:graphicFrame>
            <p:nvGraphicFramePr>
              <p:cNvPr id="11" name="Slide Zoom 10">
                <a:extLst>
                  <a:ext uri="{FF2B5EF4-FFF2-40B4-BE49-F238E27FC236}">
                    <a16:creationId xmlns:a16="http://schemas.microsoft.com/office/drawing/2014/main" id="{01AFE489-F4C3-210F-250D-1BFC8D171288}"/>
                  </a:ext>
                </a:extLst>
              </p:cNvPr>
              <p:cNvGraphicFramePr>
                <a:graphicFrameLocks noChangeAspect="1"/>
              </p:cNvGraphicFramePr>
              <p:nvPr>
                <p:extLst>
                  <p:ext uri="{D42A27DB-BD31-4B8C-83A1-F6EECF244321}">
                    <p14:modId xmlns:p14="http://schemas.microsoft.com/office/powerpoint/2010/main" val="1930013028"/>
                  </p:ext>
                </p:extLst>
              </p:nvPr>
            </p:nvGraphicFramePr>
            <p:xfrm>
              <a:off x="-562411" y="863183"/>
              <a:ext cx="3048000" cy="1714500"/>
            </p:xfrm>
            <a:graphic>
              <a:graphicData uri="http://schemas.microsoft.com/office/powerpoint/2016/slidezoom">
                <pslz:sldZm>
                  <pslz:sldZmObj sldId="258" cId="3901213507">
                    <pslz:zmPr id="{086EE35E-E024-462F-BA55-E814DD61FE82}" returnToParent="0" transitionDur="1000">
                      <p166:blipFill xmlns:p166="http://schemas.microsoft.com/office/powerpoint/2016/6/main">
                        <a:blip r:embed="rId12"/>
                        <a:stretch>
                          <a:fillRect/>
                        </a:stretch>
                      </p166:blipFill>
                      <p166:spPr xmlns:p166="http://schemas.microsoft.com/office/powerpoint/2016/6/main">
                        <a:xfrm>
                          <a:off x="0" y="0"/>
                          <a:ext cx="3048000" cy="1714500"/>
                        </a:xfrm>
                        <a:prstGeom prst="rect">
                          <a:avLst/>
                        </a:prstGeom>
                        <a:ln w="3175">
                          <a:solidFill>
                            <a:prstClr val="ltGray"/>
                          </a:solidFill>
                        </a:ln>
                      </p166:spPr>
                    </pslz:zmPr>
                  </pslz:sldZmObj>
                </pslz:sldZm>
              </a:graphicData>
            </a:graphic>
          </p:graphicFrame>
        </mc:Choice>
        <mc:Fallback>
          <p:pic>
            <p:nvPicPr>
              <p:cNvPr id="11" name="Slide Zoom 10">
                <a:extLst>
                  <a:ext uri="{FF2B5EF4-FFF2-40B4-BE49-F238E27FC236}">
                    <a16:creationId xmlns:a16="http://schemas.microsoft.com/office/drawing/2014/main" id="{01AFE489-F4C3-210F-250D-1BFC8D171288}"/>
                  </a:ext>
                </a:extLst>
              </p:cNvPr>
              <p:cNvPicPr>
                <a:picLocks noGrp="1" noRot="1" noChangeAspect="1" noMove="1" noResize="1" noEditPoints="1" noAdjustHandles="1" noChangeArrowheads="1" noChangeShapeType="1"/>
              </p:cNvPicPr>
              <p:nvPr/>
            </p:nvPicPr>
            <p:blipFill>
              <a:blip r:embed="rId12"/>
              <a:stretch>
                <a:fillRect/>
              </a:stretch>
            </p:blipFill>
            <p:spPr>
              <a:xfrm>
                <a:off x="-562411" y="863183"/>
                <a:ext cx="3048000" cy="1714500"/>
              </a:xfrm>
              <a:prstGeom prst="rect">
                <a:avLst/>
              </a:prstGeom>
              <a:ln w="3175">
                <a:solidFill>
                  <a:prstClr val="ltGray"/>
                </a:solidFill>
              </a:ln>
            </p:spPr>
          </p:pic>
        </mc:Fallback>
      </mc:AlternateContent>
      <p:pic>
        <p:nvPicPr>
          <p:cNvPr id="17" name="Recorded Sound">
            <a:hlinkClick r:id="" action="ppaction://media"/>
            <a:extLst>
              <a:ext uri="{FF2B5EF4-FFF2-40B4-BE49-F238E27FC236}">
                <a16:creationId xmlns:a16="http://schemas.microsoft.com/office/drawing/2014/main" id="{32A137F2-90A2-C981-1E94-441D2F150701}"/>
              </a:ext>
            </a:extLst>
          </p:cNvPr>
          <p:cNvPicPr>
            <a:picLocks noChangeAspect="1"/>
          </p:cNvPicPr>
          <p:nvPr>
            <a:audioFile r:link="rId6"/>
            <p:extLst>
              <p:ext uri="{DAA4B4D4-6D71-4841-9C94-3DE7FCFB9230}">
                <p14:media xmlns:p14="http://schemas.microsoft.com/office/powerpoint/2010/main" r:embed="rId5"/>
              </p:ext>
            </p:extLst>
          </p:nvPr>
        </p:nvPicPr>
        <p:blipFill>
          <a:blip r:embed="rId11"/>
          <a:stretch>
            <a:fillRect/>
          </a:stretch>
        </p:blipFill>
        <p:spPr>
          <a:xfrm>
            <a:off x="5892800" y="3225800"/>
            <a:ext cx="406400" cy="406400"/>
          </a:xfrm>
          <a:prstGeom prst="rect">
            <a:avLst/>
          </a:prstGeom>
        </p:spPr>
      </p:pic>
      <p:pic>
        <p:nvPicPr>
          <p:cNvPr id="23" name="Recorded Sound">
            <a:hlinkClick r:id="" action="ppaction://media"/>
            <a:extLst>
              <a:ext uri="{FF2B5EF4-FFF2-40B4-BE49-F238E27FC236}">
                <a16:creationId xmlns:a16="http://schemas.microsoft.com/office/drawing/2014/main" id="{A58DBC54-D770-6E1C-0A86-C4D60AFAA351}"/>
              </a:ext>
            </a:extLst>
          </p:cNvPr>
          <p:cNvPicPr>
            <a:picLocks noChangeAspect="1"/>
          </p:cNvPicPr>
          <p:nvPr>
            <a:audioFile r:link="rId8"/>
            <p:extLst>
              <p:ext uri="{DAA4B4D4-6D71-4841-9C94-3DE7FCFB9230}">
                <p14:media xmlns:p14="http://schemas.microsoft.com/office/powerpoint/2010/main" r:embed="rId7"/>
              </p:ext>
            </p:extLst>
          </p:nvPr>
        </p:nvPicPr>
        <p:blipFill>
          <a:blip r:embed="rId11"/>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3901213507"/>
      </p:ext>
    </p:extLst>
  </p:cSld>
  <p:clrMapOvr>
    <a:masterClrMapping/>
  </p:clrMapOvr>
  <mc:AlternateContent xmlns:mc="http://schemas.openxmlformats.org/markup-compatibility/2006">
    <mc:Choice xmlns:p14="http://schemas.microsoft.com/office/powerpoint/2010/main" Requires="p14">
      <p:transition spd="slow" p14:dur="2000" advTm="40807"/>
    </mc:Choice>
    <mc:Fallback>
      <p:transition spd="slow" advTm="408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690" fill="hold"/>
                                        <p:tgtEl>
                                          <p:spTgt spid="5"/>
                                        </p:tgtEl>
                                      </p:cBhvr>
                                    </p:cmd>
                                  </p:childTnLst>
                                </p:cTn>
                              </p:par>
                            </p:childTnLst>
                          </p:cTn>
                        </p:par>
                        <p:par>
                          <p:cTn id="7" fill="hold">
                            <p:stCondLst>
                              <p:cond delay="8690"/>
                            </p:stCondLst>
                            <p:childTnLst>
                              <p:par>
                                <p:cTn id="8" presetID="1" presetClass="mediacall" presetSubtype="0" fill="hold" nodeType="afterEffect">
                                  <p:stCondLst>
                                    <p:cond delay="0"/>
                                  </p:stCondLst>
                                  <p:childTnLst>
                                    <p:cmd type="call" cmd="playFrom(0.0)">
                                      <p:cBhvr>
                                        <p:cTn id="9" dur="40807" fill="hold"/>
                                        <p:tgtEl>
                                          <p:spTgt spid="7"/>
                                        </p:tgtEl>
                                      </p:cBhvr>
                                    </p:cmd>
                                  </p:childTnLst>
                                </p:cTn>
                              </p:par>
                            </p:childTnLst>
                          </p:cTn>
                        </p:par>
                        <p:par>
                          <p:cTn id="10" fill="hold">
                            <p:stCondLst>
                              <p:cond delay="49497"/>
                            </p:stCondLst>
                            <p:childTnLst>
                              <p:par>
                                <p:cTn id="11" presetID="1" presetClass="mediacall" presetSubtype="0" fill="hold" nodeType="afterEffect">
                                  <p:stCondLst>
                                    <p:cond delay="0"/>
                                  </p:stCondLst>
                                  <p:childTnLst>
                                    <p:cmd type="call" cmd="playFrom(0.0)">
                                      <p:cBhvr>
                                        <p:cTn id="12" dur="45990" fill="hold"/>
                                        <p:tgtEl>
                                          <p:spTgt spid="17"/>
                                        </p:tgtEl>
                                      </p:cBhvr>
                                    </p:cmd>
                                  </p:childTnLst>
                                </p:cTn>
                              </p:par>
                            </p:childTnLst>
                          </p:cTn>
                        </p:par>
                        <p:par>
                          <p:cTn id="13" fill="hold">
                            <p:stCondLst>
                              <p:cond delay="95487"/>
                            </p:stCondLst>
                            <p:childTnLst>
                              <p:par>
                                <p:cTn id="14" presetID="1" presetClass="mediacall" presetSubtype="0" fill="hold" nodeType="afterEffect">
                                  <p:stCondLst>
                                    <p:cond delay="0"/>
                                  </p:stCondLst>
                                  <p:childTnLst>
                                    <p:cmd type="call" cmd="playFrom(0.0)">
                                      <p:cBhvr>
                                        <p:cTn id="15" dur="48697"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91837">
                <p:cTn id="16" fill="hold" display="0">
                  <p:stCondLst>
                    <p:cond delay="indefinite"/>
                  </p:stCondLst>
                  <p:endCondLst>
                    <p:cond evt="onStopAudio" delay="0">
                      <p:tgtEl>
                        <p:sldTgt/>
                      </p:tgtEl>
                    </p:cond>
                  </p:endCondLst>
                </p:cTn>
                <p:tgtEl>
                  <p:spTgt spid="5"/>
                </p:tgtEl>
              </p:cMediaNode>
            </p:audio>
            <p:audio>
              <p:cMediaNode vol="100000">
                <p:cTn id="17" fill="hold" display="0">
                  <p:stCondLst>
                    <p:cond delay="indefinite"/>
                  </p:stCondLst>
                  <p:endCondLst>
                    <p:cond evt="onStopAudio" delay="0">
                      <p:tgtEl>
                        <p:sldTgt/>
                      </p:tgtEl>
                    </p:cond>
                  </p:endCondLst>
                </p:cTn>
                <p:tgtEl>
                  <p:spTgt spid="7"/>
                </p:tgtEl>
              </p:cMediaNode>
            </p:audio>
            <p:audio>
              <p:cMediaNode vol="80000">
                <p:cTn id="18" fill="hold" display="0">
                  <p:stCondLst>
                    <p:cond delay="indefinite"/>
                  </p:stCondLst>
                  <p:endCondLst>
                    <p:cond evt="onStopAudio" delay="0">
                      <p:tgtEl>
                        <p:sldTgt/>
                      </p:tgtEl>
                    </p:cond>
                  </p:endCondLst>
                </p:cTn>
                <p:tgtEl>
                  <p:spTgt spid="17"/>
                </p:tgtEl>
              </p:cMediaNode>
            </p:audio>
            <p:audio>
              <p:cMediaNode vol="80000">
                <p:cTn id="19" fill="hold" display="0">
                  <p:stCondLst>
                    <p:cond delay="indefinite"/>
                  </p:stCondLst>
                  <p:endCondLst>
                    <p:cond evt="onStopAudio" delay="0">
                      <p:tgtEl>
                        <p:sldTgt/>
                      </p:tgtEl>
                    </p:cond>
                  </p:endCondLst>
                </p:cTn>
                <p:tgtEl>
                  <p:spTgt spid="2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2059E7D-3E2C-3306-1B36-0A9EC8B8635D}"/>
              </a:ext>
            </a:extLst>
          </p:cNvPr>
          <p:cNvPicPr>
            <a:picLocks noChangeAspect="1"/>
          </p:cNvPicPr>
          <p:nvPr/>
        </p:nvPicPr>
        <p:blipFill>
          <a:blip r:embed="rId4">
            <a:duotone>
              <a:schemeClr val="bg2">
                <a:shade val="45000"/>
                <a:satMod val="135000"/>
              </a:schemeClr>
              <a:prstClr val="white"/>
            </a:duotone>
          </a:blip>
          <a:srcRect t="12153" b="3578"/>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35B11D-94C1-1BFD-77A2-8AA2DAF2739C}"/>
              </a:ext>
            </a:extLst>
          </p:cNvPr>
          <p:cNvSpPr>
            <a:spLocks noGrp="1"/>
          </p:cNvSpPr>
          <p:nvPr>
            <p:ph type="title"/>
          </p:nvPr>
        </p:nvSpPr>
        <p:spPr>
          <a:xfrm>
            <a:off x="838200" y="365125"/>
            <a:ext cx="10515600" cy="1325563"/>
          </a:xfrm>
        </p:spPr>
        <p:txBody>
          <a:bodyPr>
            <a:normAutofit/>
          </a:bodyPr>
          <a:lstStyle/>
          <a:p>
            <a:r>
              <a:rPr lang="en-US" sz="4100" b="1"/>
              <a:t>Anatomy and Physiology of the Breast System</a:t>
            </a:r>
            <a:r>
              <a:rPr lang="en-GB" sz="4100"/>
              <a:t> </a:t>
            </a:r>
            <a:br>
              <a:rPr lang="en-GB" sz="4100" b="0" i="0">
                <a:effectLst/>
              </a:rPr>
            </a:br>
            <a:endParaRPr lang="en-GB" sz="4100"/>
          </a:p>
        </p:txBody>
      </p:sp>
      <p:graphicFrame>
        <p:nvGraphicFramePr>
          <p:cNvPr id="27" name="Content Placeholder 2">
            <a:extLst>
              <a:ext uri="{FF2B5EF4-FFF2-40B4-BE49-F238E27FC236}">
                <a16:creationId xmlns:a16="http://schemas.microsoft.com/office/drawing/2014/main" id="{7F0A106C-7025-9B83-0857-883AFD25C36F}"/>
              </a:ext>
            </a:extLst>
          </p:cNvPr>
          <p:cNvGraphicFramePr>
            <a:graphicFrameLocks noGrp="1"/>
          </p:cNvGraphicFramePr>
          <p:nvPr>
            <p:ph idx="1"/>
            <p:extLst>
              <p:ext uri="{D42A27DB-BD31-4B8C-83A1-F6EECF244321}">
                <p14:modId xmlns:p14="http://schemas.microsoft.com/office/powerpoint/2010/main" val="423505376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7" name="Recorded Sound">
            <a:hlinkClick r:id="" action="ppaction://media"/>
            <a:extLst>
              <a:ext uri="{FF2B5EF4-FFF2-40B4-BE49-F238E27FC236}">
                <a16:creationId xmlns:a16="http://schemas.microsoft.com/office/drawing/2014/main" id="{4685321E-5CA7-9ACB-2E35-92CF7B03E4CB}"/>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576528382"/>
      </p:ext>
    </p:extLst>
  </p:cSld>
  <p:clrMapOvr>
    <a:masterClrMapping/>
  </p:clrMapOvr>
  <mc:AlternateContent xmlns:mc="http://schemas.openxmlformats.org/markup-compatibility/2006">
    <mc:Choice xmlns:p14="http://schemas.microsoft.com/office/powerpoint/2010/main" Requires="p14">
      <p:transition spd="slow" p14:dur="2000" advTm="23444"/>
    </mc:Choice>
    <mc:Fallback>
      <p:transition spd="slow" advTm="234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444"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6EE74E-76D7-A62C-4518-08FF5BBCB02D}"/>
              </a:ext>
            </a:extLst>
          </p:cNvPr>
          <p:cNvSpPr>
            <a:spLocks noGrp="1"/>
          </p:cNvSpPr>
          <p:nvPr>
            <p:ph type="title"/>
          </p:nvPr>
        </p:nvSpPr>
        <p:spPr>
          <a:xfrm>
            <a:off x="586478" y="1683756"/>
            <a:ext cx="3115265" cy="2396359"/>
          </a:xfrm>
        </p:spPr>
        <p:txBody>
          <a:bodyPr anchor="b">
            <a:normAutofit/>
          </a:bodyPr>
          <a:lstStyle/>
          <a:p>
            <a:pPr algn="r"/>
            <a:r>
              <a:rPr lang="en-US" sz="3400">
                <a:solidFill>
                  <a:srgbClr val="FFFFFF"/>
                </a:solidFill>
              </a:rPr>
              <a:t> </a:t>
            </a:r>
            <a:r>
              <a:rPr lang="en-US" sz="3400" b="1">
                <a:solidFill>
                  <a:srgbClr val="FFFFFF"/>
                </a:solidFill>
              </a:rPr>
              <a:t>Impact of Breast Cancer on Functioning</a:t>
            </a:r>
            <a:r>
              <a:rPr lang="en-GB" sz="3400">
                <a:solidFill>
                  <a:srgbClr val="FFFFFF"/>
                </a:solidFill>
              </a:rPr>
              <a:t> </a:t>
            </a:r>
            <a:br>
              <a:rPr lang="en-GB" sz="3400" b="0" i="0">
                <a:solidFill>
                  <a:srgbClr val="FFFFFF"/>
                </a:solidFill>
                <a:effectLst/>
              </a:rPr>
            </a:br>
            <a:endParaRPr lang="en-GB" sz="3400">
              <a:solidFill>
                <a:srgbClr val="FFFFFF"/>
              </a:solidFill>
            </a:endParaRPr>
          </a:p>
        </p:txBody>
      </p:sp>
      <p:graphicFrame>
        <p:nvGraphicFramePr>
          <p:cNvPr id="5" name="Content Placeholder 2">
            <a:extLst>
              <a:ext uri="{FF2B5EF4-FFF2-40B4-BE49-F238E27FC236}">
                <a16:creationId xmlns:a16="http://schemas.microsoft.com/office/drawing/2014/main" id="{85488D98-1A42-EE47-011A-2F111490EA7E}"/>
              </a:ext>
            </a:extLst>
          </p:cNvPr>
          <p:cNvGraphicFramePr>
            <a:graphicFrameLocks noGrp="1"/>
          </p:cNvGraphicFramePr>
          <p:nvPr>
            <p:ph idx="1"/>
            <p:extLst>
              <p:ext uri="{D42A27DB-BD31-4B8C-83A1-F6EECF244321}">
                <p14:modId xmlns:p14="http://schemas.microsoft.com/office/powerpoint/2010/main" val="962899432"/>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Recorded Sound">
            <a:hlinkClick r:id="" action="ppaction://media"/>
            <a:extLst>
              <a:ext uri="{FF2B5EF4-FFF2-40B4-BE49-F238E27FC236}">
                <a16:creationId xmlns:a16="http://schemas.microsoft.com/office/drawing/2014/main" id="{E640840A-816E-9E4B-E4D3-EE94C2DB822C}"/>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3135975441"/>
      </p:ext>
    </p:extLst>
  </p:cSld>
  <p:clrMapOvr>
    <a:masterClrMapping/>
  </p:clrMapOvr>
  <mc:AlternateContent xmlns:mc="http://schemas.openxmlformats.org/markup-compatibility/2006">
    <mc:Choice xmlns:p14="http://schemas.microsoft.com/office/powerpoint/2010/main" Requires="p14">
      <p:transition spd="slow" p14:dur="2000" advTm="29017"/>
    </mc:Choice>
    <mc:Fallback>
      <p:transition spd="slow" advTm="290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901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C4EF3B-D0BF-B584-3D11-753AE5071C23}"/>
              </a:ext>
            </a:extLst>
          </p:cNvPr>
          <p:cNvSpPr>
            <a:spLocks noGrp="1"/>
          </p:cNvSpPr>
          <p:nvPr>
            <p:ph type="title"/>
          </p:nvPr>
        </p:nvSpPr>
        <p:spPr>
          <a:xfrm>
            <a:off x="1058237" y="1198418"/>
            <a:ext cx="3200400" cy="4461163"/>
          </a:xfrm>
        </p:spPr>
        <p:txBody>
          <a:bodyPr>
            <a:normAutofit/>
          </a:bodyPr>
          <a:lstStyle/>
          <a:p>
            <a:r>
              <a:rPr lang="en-US" b="1" dirty="0">
                <a:solidFill>
                  <a:srgbClr val="FFFFFF"/>
                </a:solidFill>
              </a:rPr>
              <a:t>Routine Data in HealthCare</a:t>
            </a:r>
            <a:r>
              <a:rPr lang="en-GB" dirty="0">
                <a:solidFill>
                  <a:srgbClr val="FFFFFF"/>
                </a:solidFill>
              </a:rPr>
              <a:t> </a:t>
            </a:r>
            <a:br>
              <a:rPr lang="en-GB" b="0" i="0" dirty="0">
                <a:solidFill>
                  <a:srgbClr val="FFFFFF"/>
                </a:solidFill>
                <a:effectLst/>
              </a:rPr>
            </a:br>
            <a:endParaRPr lang="en-GB" dirty="0">
              <a:solidFill>
                <a:srgbClr val="FFFFFF"/>
              </a:solidFill>
            </a:endParaRPr>
          </a:p>
        </p:txBody>
      </p:sp>
      <p:sp>
        <p:nvSpPr>
          <p:cNvPr id="17" name="Arc 16">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8" name="Content Placeholder 2">
            <a:extLst>
              <a:ext uri="{FF2B5EF4-FFF2-40B4-BE49-F238E27FC236}">
                <a16:creationId xmlns:a16="http://schemas.microsoft.com/office/drawing/2014/main" id="{EE2F6C8A-BFC8-BA39-A727-E782C647F006}"/>
              </a:ext>
            </a:extLst>
          </p:cNvPr>
          <p:cNvSpPr>
            <a:spLocks noGrp="1"/>
          </p:cNvSpPr>
          <p:nvPr>
            <p:ph idx="1"/>
          </p:nvPr>
        </p:nvSpPr>
        <p:spPr>
          <a:xfrm>
            <a:off x="4447308" y="591344"/>
            <a:ext cx="6906491" cy="5585619"/>
          </a:xfrm>
        </p:spPr>
        <p:txBody>
          <a:bodyPr anchor="ctr">
            <a:normAutofit/>
          </a:bodyPr>
          <a:lstStyle/>
          <a:p>
            <a:pPr fontAlgn="base"/>
            <a:r>
              <a:rPr lang="en-US" sz="2400" dirty="0"/>
              <a:t>Routine data in health and social care is used to improve patient care, monitor services, support research, and guide policy decisions. It includes information from medical records, screening </a:t>
            </a:r>
            <a:r>
              <a:rPr lang="en-US" sz="2400" dirty="0" err="1"/>
              <a:t>programmes</a:t>
            </a:r>
            <a:r>
              <a:rPr lang="en-US" sz="2400" dirty="0"/>
              <a:t>, and demographic details, all of which are </a:t>
            </a:r>
            <a:r>
              <a:rPr lang="en-US" sz="2400" dirty="0" err="1"/>
              <a:t>analysed</a:t>
            </a:r>
            <a:r>
              <a:rPr lang="en-US" sz="2400" dirty="0"/>
              <a:t> to enhance outcomes while maintaining confidentiality</a:t>
            </a:r>
            <a:r>
              <a:rPr lang="en-GB" sz="2400" dirty="0"/>
              <a:t> </a:t>
            </a:r>
            <a:endParaRPr lang="en-US" sz="2400" dirty="0"/>
          </a:p>
          <a:p>
            <a:pPr fontAlgn="base"/>
            <a:endParaRPr lang="en-US" sz="2400" dirty="0"/>
          </a:p>
          <a:p>
            <a:pPr fontAlgn="base"/>
            <a:r>
              <a:rPr lang="en-US" sz="2400" dirty="0"/>
              <a:t>Early detection: mammograms, biopsies, blood tests (Public Health England, 2023).</a:t>
            </a:r>
            <a:r>
              <a:rPr lang="en-GB" sz="2400" dirty="0"/>
              <a:t> </a:t>
            </a:r>
            <a:endParaRPr lang="en-GB" sz="2400" b="0" i="0" dirty="0">
              <a:effectLst/>
            </a:endParaRPr>
          </a:p>
          <a:p>
            <a:pPr fontAlgn="base"/>
            <a:r>
              <a:rPr lang="en-US" sz="2400" dirty="0"/>
              <a:t>Patient records: demographic, family history (NHS, 2025).</a:t>
            </a:r>
            <a:r>
              <a:rPr lang="en-GB" sz="2400" dirty="0"/>
              <a:t> </a:t>
            </a:r>
            <a:endParaRPr lang="en-GB" sz="2400" b="0" i="0" dirty="0">
              <a:effectLst/>
            </a:endParaRPr>
          </a:p>
          <a:p>
            <a:pPr fontAlgn="base"/>
            <a:r>
              <a:rPr lang="en-US" sz="2400" dirty="0"/>
              <a:t>Monitoring: treatment response, recurrence, side effects monitor </a:t>
            </a:r>
            <a:r>
              <a:rPr lang="en-US" sz="2400" dirty="0" err="1"/>
              <a:t>tumour</a:t>
            </a:r>
            <a:r>
              <a:rPr lang="en-US" sz="2400" dirty="0"/>
              <a:t> (NICE, 2018).</a:t>
            </a:r>
            <a:r>
              <a:rPr lang="en-GB" sz="2400" dirty="0"/>
              <a:t> </a:t>
            </a:r>
          </a:p>
          <a:p>
            <a:pPr fontAlgn="base"/>
            <a:endParaRPr lang="en-GB" sz="2400" b="0" i="0" dirty="0">
              <a:effectLst/>
            </a:endParaRPr>
          </a:p>
          <a:p>
            <a:endParaRPr lang="en-GB" sz="2400" dirty="0"/>
          </a:p>
        </p:txBody>
      </p:sp>
      <p:pic>
        <p:nvPicPr>
          <p:cNvPr id="4" name="Recorded Sound">
            <a:hlinkClick r:id="" action="ppaction://media"/>
            <a:extLst>
              <a:ext uri="{FF2B5EF4-FFF2-40B4-BE49-F238E27FC236}">
                <a16:creationId xmlns:a16="http://schemas.microsoft.com/office/drawing/2014/main" id="{AB4254F5-2201-24E6-6878-5BC2C9A27EB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1282499915"/>
      </p:ext>
    </p:extLst>
  </p:cSld>
  <p:clrMapOvr>
    <a:masterClrMapping/>
  </p:clrMapOvr>
  <mc:AlternateContent xmlns:mc="http://schemas.openxmlformats.org/markup-compatibility/2006">
    <mc:Choice xmlns:p14="http://schemas.microsoft.com/office/powerpoint/2010/main" Requires="p14">
      <p:transition spd="slow" p14:dur="2000" advTm="28331"/>
    </mc:Choice>
    <mc:Fallback>
      <p:transition spd="slow" advTm="283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833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F1A00F-8E5C-74FC-5A55-84DA36181D14}"/>
              </a:ext>
            </a:extLst>
          </p:cNvPr>
          <p:cNvSpPr>
            <a:spLocks noGrp="1"/>
          </p:cNvSpPr>
          <p:nvPr>
            <p:ph type="title"/>
          </p:nvPr>
        </p:nvSpPr>
        <p:spPr>
          <a:xfrm>
            <a:off x="586478" y="1683756"/>
            <a:ext cx="3115265" cy="2396359"/>
          </a:xfrm>
        </p:spPr>
        <p:txBody>
          <a:bodyPr anchor="b">
            <a:normAutofit/>
          </a:bodyPr>
          <a:lstStyle/>
          <a:p>
            <a:pPr algn="r"/>
            <a:r>
              <a:rPr lang="en-US" sz="3700" b="1">
                <a:solidFill>
                  <a:srgbClr val="FFFFFF"/>
                </a:solidFill>
              </a:rPr>
              <a:t>Demographics (Mrs R. Peter) </a:t>
            </a:r>
            <a:r>
              <a:rPr lang="en-GB" sz="3700">
                <a:solidFill>
                  <a:srgbClr val="FFFFFF"/>
                </a:solidFill>
              </a:rPr>
              <a:t> </a:t>
            </a:r>
            <a:br>
              <a:rPr lang="en-GB" sz="3700" b="0" i="0">
                <a:solidFill>
                  <a:srgbClr val="FFFFFF"/>
                </a:solidFill>
                <a:effectLst/>
              </a:rPr>
            </a:br>
            <a:endParaRPr lang="en-GB" sz="3700">
              <a:solidFill>
                <a:srgbClr val="FFFFFF"/>
              </a:solidFill>
            </a:endParaRPr>
          </a:p>
        </p:txBody>
      </p:sp>
      <p:graphicFrame>
        <p:nvGraphicFramePr>
          <p:cNvPr id="5" name="Content Placeholder 2">
            <a:extLst>
              <a:ext uri="{FF2B5EF4-FFF2-40B4-BE49-F238E27FC236}">
                <a16:creationId xmlns:a16="http://schemas.microsoft.com/office/drawing/2014/main" id="{B46C421B-84BA-EC5C-0C08-05A10A51DD67}"/>
              </a:ext>
            </a:extLst>
          </p:cNvPr>
          <p:cNvGraphicFramePr>
            <a:graphicFrameLocks noGrp="1"/>
          </p:cNvGraphicFramePr>
          <p:nvPr>
            <p:ph idx="1"/>
            <p:extLst>
              <p:ext uri="{D42A27DB-BD31-4B8C-83A1-F6EECF244321}">
                <p14:modId xmlns:p14="http://schemas.microsoft.com/office/powerpoint/2010/main" val="344902765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4" name="Recorded Sound">
            <a:hlinkClick r:id="" action="ppaction://media"/>
            <a:extLst>
              <a:ext uri="{FF2B5EF4-FFF2-40B4-BE49-F238E27FC236}">
                <a16:creationId xmlns:a16="http://schemas.microsoft.com/office/drawing/2014/main" id="{3F4E7544-A739-4DF2-2A21-EC9B7B743EB5}"/>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5892800" y="3225800"/>
            <a:ext cx="406400" cy="406400"/>
          </a:xfrm>
          <a:prstGeom prst="rect">
            <a:avLst/>
          </a:prstGeom>
        </p:spPr>
      </p:pic>
      <p:pic>
        <p:nvPicPr>
          <p:cNvPr id="6" name="Recorded Sound">
            <a:hlinkClick r:id="" action="ppaction://media"/>
            <a:extLst>
              <a:ext uri="{FF2B5EF4-FFF2-40B4-BE49-F238E27FC236}">
                <a16:creationId xmlns:a16="http://schemas.microsoft.com/office/drawing/2014/main" id="{DB1D7AE9-378B-B887-17F3-FFD61301F2FD}"/>
              </a:ext>
            </a:extLst>
          </p:cNvPr>
          <p:cNvPicPr>
            <a:picLocks noChangeAspect="1"/>
          </p:cNvPicPr>
          <p:nvPr>
            <a:audioFile r:link="rId4"/>
            <p:extLst>
              <p:ext uri="{DAA4B4D4-6D71-4841-9C94-3DE7FCFB9230}">
                <p14:media xmlns:p14="http://schemas.microsoft.com/office/powerpoint/2010/main" r:embed="rId3"/>
              </p:ext>
            </p:extLst>
          </p:nvPr>
        </p:nvPicPr>
        <p:blipFill>
          <a:blip r:embed="rId11"/>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863848949"/>
      </p:ext>
    </p:extLst>
  </p:cSld>
  <p:clrMapOvr>
    <a:masterClrMapping/>
  </p:clrMapOvr>
  <mc:AlternateContent xmlns:mc="http://schemas.openxmlformats.org/markup-compatibility/2006">
    <mc:Choice xmlns:p14="http://schemas.microsoft.com/office/powerpoint/2010/main" Requires="p14">
      <p:transition spd="slow" p14:dur="2000" advTm="24221"/>
    </mc:Choice>
    <mc:Fallback>
      <p:transition spd="slow" advTm="242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4221" fill="hold"/>
                                        <p:tgtEl>
                                          <p:spTgt spid="4"/>
                                        </p:tgtEl>
                                      </p:cBhvr>
                                    </p:cmd>
                                  </p:childTnLst>
                                </p:cTn>
                              </p:par>
                            </p:childTnLst>
                          </p:cTn>
                        </p:par>
                        <p:par>
                          <p:cTn id="7" fill="hold">
                            <p:stCondLst>
                              <p:cond delay="24221"/>
                            </p:stCondLst>
                            <p:childTnLst>
                              <p:par>
                                <p:cTn id="8" presetID="1" presetClass="mediacall" presetSubtype="0" fill="hold" nodeType="afterEffect">
                                  <p:stCondLst>
                                    <p:cond delay="0"/>
                                  </p:stCondLst>
                                  <p:childTnLst>
                                    <p:cmd type="call" cmd="playFrom(0.0)">
                                      <p:cBhvr>
                                        <p:cTn id="9" dur="4836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4"/>
                </p:tgtEl>
              </p:cMediaNode>
            </p:audio>
            <p:audio>
              <p:cMediaNode vol="80000">
                <p:cTn id="11"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D564507-DDF4-E3A7-1C93-BE077F104AF1}"/>
              </a:ext>
            </a:extLst>
          </p:cNvPr>
          <p:cNvPicPr>
            <a:picLocks noChangeAspect="1"/>
          </p:cNvPicPr>
          <p:nvPr/>
        </p:nvPicPr>
        <p:blipFill>
          <a:blip r:embed="rId4">
            <a:duotone>
              <a:schemeClr val="bg2">
                <a:shade val="45000"/>
                <a:satMod val="135000"/>
              </a:schemeClr>
              <a:prstClr val="white"/>
            </a:duotone>
          </a:blip>
          <a:srcRect t="12256" b="3157"/>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44C6EA-3D1A-433E-0A49-7C00072F1D55}"/>
              </a:ext>
            </a:extLst>
          </p:cNvPr>
          <p:cNvSpPr>
            <a:spLocks noGrp="1"/>
          </p:cNvSpPr>
          <p:nvPr>
            <p:ph type="title"/>
          </p:nvPr>
        </p:nvSpPr>
        <p:spPr>
          <a:xfrm>
            <a:off x="838200" y="365125"/>
            <a:ext cx="10515600" cy="1325563"/>
          </a:xfrm>
        </p:spPr>
        <p:txBody>
          <a:bodyPr>
            <a:normAutofit/>
          </a:bodyPr>
          <a:lstStyle/>
          <a:p>
            <a:r>
              <a:rPr lang="en-US" b="1"/>
              <a:t>Care Routine</a:t>
            </a:r>
            <a:r>
              <a:rPr lang="en-GB"/>
              <a:t> </a:t>
            </a:r>
            <a:br>
              <a:rPr lang="en-GB" b="0" i="0">
                <a:effectLst/>
              </a:rPr>
            </a:br>
            <a:endParaRPr lang="en-GB" dirty="0"/>
          </a:p>
        </p:txBody>
      </p:sp>
      <p:graphicFrame>
        <p:nvGraphicFramePr>
          <p:cNvPr id="17" name="Content Placeholder 2">
            <a:extLst>
              <a:ext uri="{FF2B5EF4-FFF2-40B4-BE49-F238E27FC236}">
                <a16:creationId xmlns:a16="http://schemas.microsoft.com/office/drawing/2014/main" id="{95C5AB1C-2289-B506-2D97-28E83219C334}"/>
              </a:ext>
            </a:extLst>
          </p:cNvPr>
          <p:cNvGraphicFramePr>
            <a:graphicFrameLocks noGrp="1"/>
          </p:cNvGraphicFramePr>
          <p:nvPr>
            <p:ph idx="1"/>
            <p:extLst>
              <p:ext uri="{D42A27DB-BD31-4B8C-83A1-F6EECF244321}">
                <p14:modId xmlns:p14="http://schemas.microsoft.com/office/powerpoint/2010/main" val="396924813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Recorded Sound">
            <a:hlinkClick r:id="" action="ppaction://media"/>
            <a:extLst>
              <a:ext uri="{FF2B5EF4-FFF2-40B4-BE49-F238E27FC236}">
                <a16:creationId xmlns:a16="http://schemas.microsoft.com/office/drawing/2014/main" id="{FDAC6F54-8614-A8FD-8C87-1F45CD62B6FA}"/>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33150803"/>
      </p:ext>
    </p:extLst>
  </p:cSld>
  <p:clrMapOvr>
    <a:masterClrMapping/>
  </p:clrMapOvr>
  <mc:AlternateContent xmlns:mc="http://schemas.openxmlformats.org/markup-compatibility/2006">
    <mc:Choice xmlns:p14="http://schemas.microsoft.com/office/powerpoint/2010/main" Requires="p14">
      <p:transition spd="slow" p14:dur="2000" advTm="35628"/>
    </mc:Choice>
    <mc:Fallback>
      <p:transition spd="slow" advTm="356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562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8DF67618-B87B-4195-8E24-3B126F79F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64960379-9FF9-400A-A8A8-F5AB633FD3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2C491629-AE25-486B-9B22-2CE4EE8F7E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218159" cy="6858000"/>
            <a:chOff x="651279" y="598259"/>
            <a:chExt cx="10889442" cy="5680742"/>
          </a:xfrm>
        </p:grpSpPr>
        <p:sp>
          <p:nvSpPr>
            <p:cNvPr id="14" name="Color">
              <a:extLst>
                <a:ext uri="{FF2B5EF4-FFF2-40B4-BE49-F238E27FC236}">
                  <a16:creationId xmlns:a16="http://schemas.microsoft.com/office/drawing/2014/main" id="{590EB173-7DC2-4BE8-BC08-19BC09DBD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0731E2C9-2CF0-48B4-9CEA-35B2199AF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7" name="Group 2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8" name="Freeform: Shape 2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9" name="Freeform: Shape 2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0" name="Freeform: Shape 2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1" name="Freeform: Shape 3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2" name="Freeform: Shape 3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3" name="Freeform: Shape 3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4" name="Freeform: Shape 3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FD7CD5E3-ED72-3FA3-485D-2405637D65A4}"/>
              </a:ext>
            </a:extLst>
          </p:cNvPr>
          <p:cNvSpPr>
            <a:spLocks noGrp="1"/>
          </p:cNvSpPr>
          <p:nvPr>
            <p:ph type="title"/>
          </p:nvPr>
        </p:nvSpPr>
        <p:spPr>
          <a:xfrm>
            <a:off x="786385" y="841248"/>
            <a:ext cx="5129600" cy="5340097"/>
          </a:xfrm>
        </p:spPr>
        <p:txBody>
          <a:bodyPr anchor="ctr">
            <a:normAutofit/>
          </a:bodyPr>
          <a:lstStyle/>
          <a:p>
            <a:r>
              <a:rPr lang="en-US" sz="4800" b="1">
                <a:solidFill>
                  <a:schemeClr val="bg1"/>
                </a:solidFill>
              </a:rPr>
              <a:t>Communication</a:t>
            </a:r>
            <a:r>
              <a:rPr lang="en-GB" sz="4800">
                <a:solidFill>
                  <a:schemeClr val="bg1"/>
                </a:solidFill>
              </a:rPr>
              <a:t> </a:t>
            </a:r>
            <a:br>
              <a:rPr lang="en-GB" sz="4800" b="0" i="0">
                <a:solidFill>
                  <a:schemeClr val="bg1"/>
                </a:solidFill>
                <a:effectLst/>
              </a:rPr>
            </a:br>
            <a:endParaRPr lang="en-GB" sz="4800">
              <a:solidFill>
                <a:schemeClr val="bg1"/>
              </a:solidFill>
            </a:endParaRPr>
          </a:p>
        </p:txBody>
      </p:sp>
      <p:graphicFrame>
        <p:nvGraphicFramePr>
          <p:cNvPr id="5" name="Content Placeholder 2">
            <a:extLst>
              <a:ext uri="{FF2B5EF4-FFF2-40B4-BE49-F238E27FC236}">
                <a16:creationId xmlns:a16="http://schemas.microsoft.com/office/drawing/2014/main" id="{02DEB514-CF79-B78E-8A96-90FDF80DB4E9}"/>
              </a:ext>
            </a:extLst>
          </p:cNvPr>
          <p:cNvGraphicFramePr>
            <a:graphicFrameLocks noGrp="1"/>
          </p:cNvGraphicFramePr>
          <p:nvPr>
            <p:ph idx="1"/>
            <p:extLst>
              <p:ext uri="{D42A27DB-BD31-4B8C-83A1-F6EECF244321}">
                <p14:modId xmlns:p14="http://schemas.microsoft.com/office/powerpoint/2010/main" val="1021912900"/>
              </p:ext>
            </p:extLst>
          </p:nvPr>
        </p:nvGraphicFramePr>
        <p:xfrm>
          <a:off x="6525628" y="529388"/>
          <a:ext cx="4828172" cy="56519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890282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8383DB-411B-507A-4739-6AD1901C4727}"/>
              </a:ext>
            </a:extLst>
          </p:cNvPr>
          <p:cNvSpPr>
            <a:spLocks noGrp="1"/>
          </p:cNvSpPr>
          <p:nvPr>
            <p:ph type="title"/>
          </p:nvPr>
        </p:nvSpPr>
        <p:spPr>
          <a:xfrm>
            <a:off x="786428" y="1530908"/>
            <a:ext cx="3284272" cy="4064628"/>
          </a:xfrm>
        </p:spPr>
        <p:txBody>
          <a:bodyPr>
            <a:normAutofit/>
          </a:bodyPr>
          <a:lstStyle/>
          <a:p>
            <a:r>
              <a:rPr lang="en-US" sz="3400" b="1" dirty="0">
                <a:solidFill>
                  <a:srgbClr val="FFFFFF"/>
                </a:solidFill>
              </a:rPr>
              <a:t>Ethical Considerations</a:t>
            </a:r>
            <a:r>
              <a:rPr lang="en-GB" sz="3400" dirty="0">
                <a:solidFill>
                  <a:srgbClr val="FFFFFF"/>
                </a:solidFill>
              </a:rPr>
              <a:t> </a:t>
            </a:r>
            <a:br>
              <a:rPr lang="en-GB" sz="3400" b="0" i="0" dirty="0">
                <a:solidFill>
                  <a:srgbClr val="FFFFFF"/>
                </a:solidFill>
                <a:effectLst/>
              </a:rPr>
            </a:br>
            <a:endParaRPr lang="en-GB" sz="3400" dirty="0">
              <a:solidFill>
                <a:srgbClr val="FFFFFF"/>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6" name="Oval 25">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CEBCE40-9EF5-ED92-1185-BBCF85D8282C}"/>
              </a:ext>
            </a:extLst>
          </p:cNvPr>
          <p:cNvSpPr>
            <a:spLocks noGrp="1"/>
          </p:cNvSpPr>
          <p:nvPr>
            <p:ph idx="1"/>
          </p:nvPr>
        </p:nvSpPr>
        <p:spPr>
          <a:xfrm>
            <a:off x="5109127" y="0"/>
            <a:ext cx="6593683" cy="7253780"/>
          </a:xfrm>
        </p:spPr>
        <p:txBody>
          <a:bodyPr>
            <a:normAutofit fontScale="25000" lnSpcReduction="20000"/>
          </a:bodyPr>
          <a:lstStyle/>
          <a:p>
            <a:pPr fontAlgn="base"/>
            <a:r>
              <a:rPr lang="en-US" sz="13500" dirty="0"/>
              <a:t>Informed consent: Ensure </a:t>
            </a:r>
            <a:r>
              <a:rPr lang="en-US" sz="13500" dirty="0" err="1"/>
              <a:t>Mrs</a:t>
            </a:r>
            <a:r>
              <a:rPr lang="en-US" sz="13500" dirty="0"/>
              <a:t> Peter understands risk and benefits before treatment (NHS, 2025).</a:t>
            </a:r>
            <a:r>
              <a:rPr lang="en-GB" sz="13500" dirty="0"/>
              <a:t> </a:t>
            </a:r>
            <a:endParaRPr lang="en-GB" sz="13500" b="0" i="0" dirty="0">
              <a:effectLst/>
            </a:endParaRPr>
          </a:p>
          <a:p>
            <a:pPr fontAlgn="base"/>
            <a:r>
              <a:rPr lang="en-US" sz="13500" dirty="0"/>
              <a:t>Confidentiality: Protect patient data and respect patient privacy (WHO, 2023).</a:t>
            </a:r>
            <a:r>
              <a:rPr lang="en-GB" sz="13500" dirty="0"/>
              <a:t> </a:t>
            </a:r>
            <a:endParaRPr lang="en-GB" sz="13500" b="0" i="0" dirty="0">
              <a:effectLst/>
            </a:endParaRPr>
          </a:p>
          <a:p>
            <a:pPr fontAlgn="base"/>
            <a:r>
              <a:rPr lang="en-US" sz="13500" dirty="0"/>
              <a:t>Safeguarding: Identify and support vulnerable patients, especially those with limited social support.</a:t>
            </a:r>
            <a:r>
              <a:rPr lang="en-GB" sz="13500" dirty="0"/>
              <a:t> </a:t>
            </a:r>
            <a:endParaRPr lang="en-GB" sz="13500" b="0" i="0" dirty="0">
              <a:effectLst/>
            </a:endParaRPr>
          </a:p>
          <a:p>
            <a:pPr fontAlgn="base"/>
            <a:r>
              <a:rPr lang="en-US" sz="13500" dirty="0">
                <a:latin typeface="Arial" panose="020B0604020202020204" pitchFamily="34" charset="0"/>
                <a:cs typeface="Arial" panose="020B0604020202020204" pitchFamily="34" charset="0"/>
              </a:rPr>
              <a:t>Equity of care: Ensure fair access to treatment regardless of socio-economic status </a:t>
            </a:r>
            <a:r>
              <a:rPr lang="en-GB" sz="13500" dirty="0">
                <a:latin typeface="Arial" panose="020B0604020202020204" pitchFamily="34" charset="0"/>
                <a:cs typeface="Arial" panose="020B0604020202020204" pitchFamily="34" charset="0"/>
              </a:rPr>
              <a:t> </a:t>
            </a:r>
            <a:endParaRPr lang="en-GB" sz="13500" b="0" i="0" dirty="0">
              <a:effectLst/>
              <a:latin typeface="Arial" panose="020B0604020202020204" pitchFamily="34" charset="0"/>
              <a:cs typeface="Arial" panose="020B0604020202020204" pitchFamily="34" charset="0"/>
            </a:endParaRPr>
          </a:p>
          <a:p>
            <a:pPr fontAlgn="base"/>
            <a:r>
              <a:rPr lang="en-US" sz="13500" dirty="0"/>
              <a:t>Respect for autonomy: Patient’s value and choice guide care decisions.</a:t>
            </a:r>
            <a:r>
              <a:rPr lang="en-GB" sz="13500" dirty="0"/>
              <a:t> </a:t>
            </a:r>
            <a:endParaRPr lang="en-GB" sz="13500" b="0" i="0" dirty="0">
              <a:effectLst/>
            </a:endParaRPr>
          </a:p>
          <a:p>
            <a:endParaRPr lang="en-GB" sz="2000" dirty="0"/>
          </a:p>
        </p:txBody>
      </p:sp>
      <p:pic>
        <p:nvPicPr>
          <p:cNvPr id="4" name="Recorded Sound">
            <a:hlinkClick r:id="" action="ppaction://media"/>
            <a:extLst>
              <a:ext uri="{FF2B5EF4-FFF2-40B4-BE49-F238E27FC236}">
                <a16:creationId xmlns:a16="http://schemas.microsoft.com/office/drawing/2014/main" id="{38B7E020-CB49-4608-ABC0-EA076D981EC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3030686395"/>
      </p:ext>
    </p:extLst>
  </p:cSld>
  <p:clrMapOvr>
    <a:masterClrMapping/>
  </p:clrMapOvr>
  <mc:AlternateContent xmlns:mc="http://schemas.openxmlformats.org/markup-compatibility/2006">
    <mc:Choice xmlns:p14="http://schemas.microsoft.com/office/powerpoint/2010/main" Requires="p14">
      <p:transition spd="slow" p14:dur="2000" advTm="45095"/>
    </mc:Choice>
    <mc:Fallback>
      <p:transition spd="slow" advTm="450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509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3" name="TextBox 2">
            <a:extLst>
              <a:ext uri="{FF2B5EF4-FFF2-40B4-BE49-F238E27FC236}">
                <a16:creationId xmlns:a16="http://schemas.microsoft.com/office/drawing/2014/main" id="{E27088EB-6CD8-8E48-4131-ED3F81CF10F3}"/>
              </a:ext>
            </a:extLst>
          </p:cNvPr>
          <p:cNvSpPr txBox="1"/>
          <p:nvPr/>
        </p:nvSpPr>
        <p:spPr>
          <a:xfrm>
            <a:off x="6665843" y="490331"/>
            <a:ext cx="5632174" cy="5686632"/>
          </a:xfrm>
          <a:prstGeom prst="rect">
            <a:avLst/>
          </a:prstGeom>
        </p:spPr>
        <p:txBody>
          <a:bodyPr vert="horz" lIns="91440" tIns="45720" rIns="91440" bIns="45720" rtlCol="0">
            <a:normAutofit fontScale="92500" lnSpcReduction="20000"/>
          </a:bodyPr>
          <a:lstStyle/>
          <a:p>
            <a:pPr indent="-228600" fontAlgn="base">
              <a:lnSpc>
                <a:spcPct val="90000"/>
              </a:lnSpc>
              <a:spcAft>
                <a:spcPts val="800"/>
              </a:spcAft>
              <a:buFont typeface="Arial" panose="020B0604020202020204" pitchFamily="34" charset="0"/>
              <a:buChar char="•"/>
            </a:pPr>
            <a:r>
              <a:rPr lang="en-US" sz="2800" b="0" i="0" dirty="0">
                <a:effectLst/>
              </a:rPr>
              <a:t>A complete treatment plan must incorporate clinical procedures (surgery, radiotherapy, chemotherapy, hormone and targeted therapies) alongside continuous monitoring (imaging, blood indicators, side-effect tracking) and multidisciplinary team planning to guarantee </a:t>
            </a:r>
            <a:r>
              <a:rPr lang="en-US" sz="2800" b="0" i="0" dirty="0" err="1">
                <a:effectLst/>
              </a:rPr>
              <a:t>individualised</a:t>
            </a:r>
            <a:r>
              <a:rPr lang="en-US" sz="2800" b="0" i="0" dirty="0">
                <a:effectLst/>
              </a:rPr>
              <a:t>, patient-centered care</a:t>
            </a:r>
          </a:p>
          <a:p>
            <a:pPr indent="-228600" fontAlgn="base">
              <a:lnSpc>
                <a:spcPct val="90000"/>
              </a:lnSpc>
              <a:spcAft>
                <a:spcPts val="800"/>
              </a:spcAft>
              <a:buFont typeface="Arial" panose="020B0604020202020204" pitchFamily="34" charset="0"/>
              <a:buChar char="•"/>
            </a:pPr>
            <a:endParaRPr lang="en-US" sz="2800" dirty="0"/>
          </a:p>
          <a:p>
            <a:pPr indent="-228600" fontAlgn="base">
              <a:lnSpc>
                <a:spcPct val="90000"/>
              </a:lnSpc>
              <a:spcAft>
                <a:spcPts val="800"/>
              </a:spcAft>
              <a:buFont typeface="Arial" panose="020B0604020202020204" pitchFamily="34" charset="0"/>
              <a:buChar char="•"/>
            </a:pPr>
            <a:r>
              <a:rPr lang="en-US" sz="2800" b="0" i="0" dirty="0">
                <a:effectLst/>
              </a:rPr>
              <a:t>. Communication tactics based on clarity, cultural sensitivity, and collaborative decision-making are necessary, together with ethical standards of informed consent, confidentiality, safeguarding, and equal access</a:t>
            </a:r>
            <a:r>
              <a:rPr lang="en-US" sz="2200" b="0" i="0" dirty="0">
                <a:effectLst/>
              </a:rPr>
              <a:t>. </a:t>
            </a:r>
          </a:p>
        </p:txBody>
      </p:sp>
      <p:pic>
        <p:nvPicPr>
          <p:cNvPr id="4" name="Recorded Sound">
            <a:hlinkClick r:id="" action="ppaction://media"/>
            <a:extLst>
              <a:ext uri="{FF2B5EF4-FFF2-40B4-BE49-F238E27FC236}">
                <a16:creationId xmlns:a16="http://schemas.microsoft.com/office/drawing/2014/main" id="{740D68D7-60AC-8248-8875-A191FD6FD92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961795397"/>
      </p:ext>
    </p:extLst>
  </p:cSld>
  <p:clrMapOvr>
    <a:masterClrMapping/>
  </p:clrMapOvr>
  <mc:AlternateContent xmlns:mc="http://schemas.openxmlformats.org/markup-compatibility/2006">
    <mc:Choice xmlns:p14="http://schemas.microsoft.com/office/powerpoint/2010/main" Requires="p14">
      <p:transition spd="slow" p14:dur="2000" advTm="51999"/>
    </mc:Choice>
    <mc:Fallback>
      <p:transition spd="slow" advTm="519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99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B70C86-A9BD-C6E8-421C-C60C99DD2FCF}"/>
              </a:ext>
            </a:extLst>
          </p:cNvPr>
          <p:cNvSpPr>
            <a:spLocks noGrp="1"/>
          </p:cNvSpPr>
          <p:nvPr>
            <p:ph type="title"/>
          </p:nvPr>
        </p:nvSpPr>
        <p:spPr>
          <a:xfrm>
            <a:off x="686834" y="1153572"/>
            <a:ext cx="3200400" cy="4461163"/>
          </a:xfrm>
        </p:spPr>
        <p:txBody>
          <a:bodyPr>
            <a:normAutofit/>
          </a:bodyPr>
          <a:lstStyle/>
          <a:p>
            <a:r>
              <a:rPr lang="en-GB">
                <a:solidFill>
                  <a:srgbClr val="FFFFFF"/>
                </a:solidFill>
              </a:rPr>
              <a:t>Conclusion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9AAE427-3B3E-C510-7453-8AD42EAE0B04}"/>
              </a:ext>
            </a:extLst>
          </p:cNvPr>
          <p:cNvSpPr>
            <a:spLocks noGrp="1"/>
          </p:cNvSpPr>
          <p:nvPr>
            <p:ph idx="1"/>
          </p:nvPr>
        </p:nvSpPr>
        <p:spPr>
          <a:xfrm>
            <a:off x="6705600" y="1069258"/>
            <a:ext cx="4799566" cy="5788742"/>
          </a:xfrm>
        </p:spPr>
        <p:txBody>
          <a:bodyPr anchor="ctr">
            <a:normAutofit fontScale="77500" lnSpcReduction="20000"/>
          </a:bodyPr>
          <a:lstStyle/>
          <a:p>
            <a:r>
              <a:rPr lang="en-US" sz="3600" dirty="0"/>
              <a:t>In conclusion, breast cancer significantly affects the normal morphology and physiology of the breast by modifying cellular proliferation, distorting ducts and lobules, and disseminating via the lymphatic system. The case of Mrs. Rose Peter illustrates how both immutable characteristics (age, family history, genetics) and alterable lifestyle risks (obesity, inactivity, alcohol consumption) influence her comprehensive risk profile.</a:t>
            </a:r>
            <a:r>
              <a:rPr lang="en-GB" sz="3600" dirty="0"/>
              <a:t> </a:t>
            </a:r>
          </a:p>
          <a:p>
            <a:endParaRPr lang="en-GB" sz="3600" b="0" i="0" dirty="0">
              <a:effectLst/>
            </a:endParaRPr>
          </a:p>
          <a:p>
            <a:endParaRPr lang="en-GB" dirty="0"/>
          </a:p>
        </p:txBody>
      </p:sp>
      <p:pic>
        <p:nvPicPr>
          <p:cNvPr id="4" name="Recorded Sound">
            <a:hlinkClick r:id="" action="ppaction://media"/>
            <a:extLst>
              <a:ext uri="{FF2B5EF4-FFF2-40B4-BE49-F238E27FC236}">
                <a16:creationId xmlns:a16="http://schemas.microsoft.com/office/drawing/2014/main" id="{1A9BD529-3743-E9B2-06AD-A4DD4D110FA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741527" y="2633197"/>
            <a:ext cx="406400" cy="406400"/>
          </a:xfrm>
          <a:prstGeom prst="rect">
            <a:avLst/>
          </a:prstGeom>
        </p:spPr>
      </p:pic>
      <p:pic>
        <p:nvPicPr>
          <p:cNvPr id="5" name="Recorded Sound">
            <a:hlinkClick r:id="" action="ppaction://media"/>
            <a:extLst>
              <a:ext uri="{FF2B5EF4-FFF2-40B4-BE49-F238E27FC236}">
                <a16:creationId xmlns:a16="http://schemas.microsoft.com/office/drawing/2014/main" id="{F3E411A6-5023-2321-CD6B-4F172A3333BE}"/>
              </a:ext>
            </a:extLst>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3316240180"/>
      </p:ext>
    </p:extLst>
  </p:cSld>
  <p:clrMapOvr>
    <a:masterClrMapping/>
  </p:clrMapOvr>
  <mc:AlternateContent xmlns:mc="http://schemas.openxmlformats.org/markup-compatibility/2006">
    <mc:Choice xmlns:p14="http://schemas.microsoft.com/office/powerpoint/2010/main" Requires="p14">
      <p:transition spd="slow" p14:dur="2000" advTm="49067"/>
    </mc:Choice>
    <mc:Fallback>
      <p:transition spd="slow" advTm="490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9067" fill="hold"/>
                                        <p:tgtEl>
                                          <p:spTgt spid="4"/>
                                        </p:tgtEl>
                                      </p:cBhvr>
                                    </p:cmd>
                                  </p:childTnLst>
                                </p:cTn>
                              </p:par>
                            </p:childTnLst>
                          </p:cTn>
                        </p:par>
                        <p:par>
                          <p:cTn id="7" fill="hold">
                            <p:stCondLst>
                              <p:cond delay="49067"/>
                            </p:stCondLst>
                            <p:childTnLst>
                              <p:par>
                                <p:cTn id="8" presetID="1" presetClass="mediacall" presetSubtype="0" fill="hold" nodeType="afterEffect">
                                  <p:stCondLst>
                                    <p:cond delay="0"/>
                                  </p:stCondLst>
                                  <p:childTnLst>
                                    <p:cmd type="call" cmd="playFrom(0.0)">
                                      <p:cBhvr>
                                        <p:cTn id="9" dur="3976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4"/>
                </p:tgtEl>
              </p:cMediaNode>
            </p:audio>
            <p:audio>
              <p:cMediaNode vol="80000">
                <p:cTn id="11"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1CFEE1-B752-3BE0-2009-3411B389479B}"/>
              </a:ext>
            </a:extLst>
          </p:cNvPr>
          <p:cNvSpPr>
            <a:spLocks noGrp="1"/>
          </p:cNvSpPr>
          <p:nvPr>
            <p:ph type="title"/>
          </p:nvPr>
        </p:nvSpPr>
        <p:spPr>
          <a:xfrm>
            <a:off x="686834" y="1153572"/>
            <a:ext cx="3200400" cy="4461163"/>
          </a:xfrm>
        </p:spPr>
        <p:txBody>
          <a:bodyPr>
            <a:normAutofit/>
          </a:bodyPr>
          <a:lstStyle/>
          <a:p>
            <a:br>
              <a:rPr lang="en-GB" b="0" i="0">
                <a:solidFill>
                  <a:srgbClr val="FFFFFF"/>
                </a:solidFill>
                <a:effectLst/>
              </a:rPr>
            </a:b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4F450B3-252F-CC63-B852-1D27C065FD7E}"/>
              </a:ext>
            </a:extLst>
          </p:cNvPr>
          <p:cNvSpPr>
            <a:spLocks noGrp="1"/>
          </p:cNvSpPr>
          <p:nvPr>
            <p:ph idx="1"/>
          </p:nvPr>
        </p:nvSpPr>
        <p:spPr>
          <a:xfrm>
            <a:off x="4447308" y="591344"/>
            <a:ext cx="6906491" cy="5585619"/>
          </a:xfrm>
        </p:spPr>
        <p:txBody>
          <a:bodyPr anchor="ctr">
            <a:normAutofit/>
          </a:bodyPr>
          <a:lstStyle/>
          <a:p>
            <a:r>
              <a:rPr lang="en-US" dirty="0"/>
              <a:t>Routine data gathered throughout health and social care, encompassing screening programs to electronic health records, is essential for informing treatment, assessing outcomes, and influencing national policy. </a:t>
            </a:r>
            <a:r>
              <a:rPr lang="en-US" dirty="0" err="1"/>
              <a:t>Mrs</a:t>
            </a:r>
            <a:r>
              <a:rPr lang="en-US" dirty="0"/>
              <a:t> Rose Peter's care plan shows how using evidence-based practice, changing her lifestyle, and getting psychosocial support may all work together to improve both her chances of survival and her quality of life.</a:t>
            </a:r>
            <a:r>
              <a:rPr lang="en-GB" dirty="0"/>
              <a:t> </a:t>
            </a:r>
            <a:endParaRPr lang="en-GB" b="0" i="0" dirty="0">
              <a:effectLst/>
            </a:endParaRPr>
          </a:p>
          <a:p>
            <a:endParaRPr lang="en-GB" dirty="0"/>
          </a:p>
        </p:txBody>
      </p:sp>
    </p:spTree>
    <p:extLst>
      <p:ext uri="{BB962C8B-B14F-4D97-AF65-F5344CB8AC3E}">
        <p14:creationId xmlns:p14="http://schemas.microsoft.com/office/powerpoint/2010/main" val="5139220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Rounded Corners 20">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108D60-0C4A-D38B-6949-D2671E7E72AF}"/>
              </a:ext>
            </a:extLst>
          </p:cNvPr>
          <p:cNvSpPr>
            <a:spLocks noGrp="1"/>
          </p:cNvSpPr>
          <p:nvPr>
            <p:ph type="title"/>
          </p:nvPr>
        </p:nvSpPr>
        <p:spPr>
          <a:xfrm>
            <a:off x="956826" y="1112969"/>
            <a:ext cx="3937298" cy="4166010"/>
          </a:xfrm>
        </p:spPr>
        <p:txBody>
          <a:bodyPr>
            <a:normAutofit/>
          </a:bodyPr>
          <a:lstStyle/>
          <a:p>
            <a:r>
              <a:rPr lang="en-GB">
                <a:solidFill>
                  <a:srgbClr val="FFFFFF"/>
                </a:solidFill>
              </a:rPr>
              <a:t>References</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Content Placeholder 2">
            <a:extLst>
              <a:ext uri="{FF2B5EF4-FFF2-40B4-BE49-F238E27FC236}">
                <a16:creationId xmlns:a16="http://schemas.microsoft.com/office/drawing/2014/main" id="{CB4E0AFB-4D12-BAF9-B2A3-827B3A6BCD5A}"/>
              </a:ext>
            </a:extLst>
          </p:cNvPr>
          <p:cNvSpPr>
            <a:spLocks noGrp="1"/>
          </p:cNvSpPr>
          <p:nvPr>
            <p:ph idx="1"/>
          </p:nvPr>
        </p:nvSpPr>
        <p:spPr>
          <a:xfrm>
            <a:off x="6096000" y="820880"/>
            <a:ext cx="5257799" cy="4889350"/>
          </a:xfrm>
        </p:spPr>
        <p:txBody>
          <a:bodyPr anchor="t">
            <a:normAutofit fontScale="55000" lnSpcReduction="20000"/>
          </a:bodyPr>
          <a:lstStyle/>
          <a:p>
            <a:pPr fontAlgn="base"/>
            <a:r>
              <a:rPr lang="en-GB" b="1" dirty="0"/>
              <a:t>Cancer Research UK (2025)</a:t>
            </a:r>
            <a:r>
              <a:rPr lang="en-GB" dirty="0"/>
              <a:t> </a:t>
            </a:r>
            <a:r>
              <a:rPr lang="en-GB" i="1" dirty="0"/>
              <a:t>Breast cancer treatment and risks.</a:t>
            </a:r>
            <a:r>
              <a:rPr lang="en-GB" dirty="0"/>
              <a:t> Available at: </a:t>
            </a:r>
            <a:r>
              <a:rPr lang="en-GB" u="sng" dirty="0">
                <a:hlinkClick r:id="rId2"/>
              </a:rPr>
              <a:t>https://www.cancerresearchuk.org/about-cancer/breast-cancer</a:t>
            </a:r>
            <a:r>
              <a:rPr lang="en-GB" dirty="0"/>
              <a:t> (Accessed: 10 November 2025). </a:t>
            </a:r>
            <a:endParaRPr lang="en-GB" sz="1400" b="0" i="0" dirty="0">
              <a:effectLst/>
            </a:endParaRPr>
          </a:p>
          <a:p>
            <a:pPr fontAlgn="base"/>
            <a:r>
              <a:rPr lang="en-GB" b="1" dirty="0"/>
              <a:t>Cancer Research UK (2025)</a:t>
            </a:r>
            <a:r>
              <a:rPr lang="en-GB" dirty="0"/>
              <a:t> </a:t>
            </a:r>
            <a:r>
              <a:rPr lang="en-GB" i="1" dirty="0"/>
              <a:t>Risk factors for breast cancer.</a:t>
            </a:r>
            <a:r>
              <a:rPr lang="en-GB" dirty="0"/>
              <a:t> Available at: </a:t>
            </a:r>
            <a:r>
              <a:rPr lang="en-GB" u="sng" dirty="0">
                <a:hlinkClick r:id="rId3"/>
              </a:rPr>
              <a:t>https://www.cancerresearchuk.org/about-cancer/breast-cancer/risks-causes/risk-factors</a:t>
            </a:r>
            <a:r>
              <a:rPr lang="en-GB" dirty="0"/>
              <a:t> (Accessed: 11 November 2025). </a:t>
            </a:r>
            <a:endParaRPr lang="en-GB" sz="1400" b="0" i="0" dirty="0">
              <a:effectLst/>
            </a:endParaRPr>
          </a:p>
          <a:p>
            <a:pPr fontAlgn="base"/>
            <a:r>
              <a:rPr lang="en-GB" b="1" dirty="0"/>
              <a:t>Macmillan Cancer Support (2024)</a:t>
            </a:r>
            <a:r>
              <a:rPr lang="en-GB" dirty="0"/>
              <a:t> </a:t>
            </a:r>
            <a:r>
              <a:rPr lang="en-GB" i="1" dirty="0"/>
              <a:t>Breast cancer care and support.</a:t>
            </a:r>
            <a:r>
              <a:rPr lang="en-GB" dirty="0"/>
              <a:t> Available at: </a:t>
            </a:r>
            <a:r>
              <a:rPr lang="en-GB" u="sng" dirty="0">
                <a:hlinkClick r:id="rId4"/>
              </a:rPr>
              <a:t>https://www.macmillan.org.uk</a:t>
            </a:r>
            <a:r>
              <a:rPr lang="en-GB" dirty="0"/>
              <a:t> (Accessed: 9 November 2025). </a:t>
            </a:r>
            <a:endParaRPr lang="en-GB" sz="1400" b="0" i="0" dirty="0">
              <a:effectLst/>
            </a:endParaRPr>
          </a:p>
          <a:p>
            <a:pPr fontAlgn="base"/>
            <a:r>
              <a:rPr lang="en-GB" b="1" dirty="0"/>
              <a:t>NHS (2025)</a:t>
            </a:r>
            <a:r>
              <a:rPr lang="en-GB" dirty="0"/>
              <a:t> </a:t>
            </a:r>
            <a:r>
              <a:rPr lang="en-GB" i="1" dirty="0"/>
              <a:t>Breast cancer.</a:t>
            </a:r>
            <a:r>
              <a:rPr lang="en-GB" dirty="0"/>
              <a:t> Available at: </a:t>
            </a:r>
            <a:r>
              <a:rPr lang="en-GB" u="sng" dirty="0">
                <a:hlinkClick r:id="rId5"/>
              </a:rPr>
              <a:t>https://www.nhs.uk/conditions/breast-cancer/</a:t>
            </a:r>
            <a:r>
              <a:rPr lang="en-GB" dirty="0"/>
              <a:t> (Accessed: 13 November 2025). </a:t>
            </a:r>
            <a:endParaRPr lang="en-GB" sz="1400" b="0" i="0" dirty="0">
              <a:effectLst/>
            </a:endParaRPr>
          </a:p>
          <a:p>
            <a:pPr fontAlgn="base"/>
            <a:r>
              <a:rPr lang="en-GB" b="1" dirty="0"/>
              <a:t>NICE (2018)</a:t>
            </a:r>
            <a:r>
              <a:rPr lang="en-GB" dirty="0"/>
              <a:t> </a:t>
            </a:r>
            <a:r>
              <a:rPr lang="en-GB" i="1" dirty="0"/>
              <a:t>Breast cancer: diagnosis and management (NG101).</a:t>
            </a:r>
            <a:r>
              <a:rPr lang="en-GB" dirty="0"/>
              <a:t> Available at: </a:t>
            </a:r>
            <a:r>
              <a:rPr lang="en-GB" u="sng" dirty="0">
                <a:hlinkClick r:id="rId6"/>
              </a:rPr>
              <a:t>https://www.nice.org.uk/guidance/ng101</a:t>
            </a:r>
            <a:r>
              <a:rPr lang="en-GB" dirty="0"/>
              <a:t> (Accessed: 11 November 2025). </a:t>
            </a:r>
            <a:endParaRPr lang="en-GB" sz="1400" b="0" i="0" dirty="0">
              <a:effectLst/>
            </a:endParaRPr>
          </a:p>
          <a:p>
            <a:pPr fontAlgn="base"/>
            <a:r>
              <a:rPr lang="en-GB" b="1" dirty="0"/>
              <a:t>Public Health England (2023)</a:t>
            </a:r>
            <a:r>
              <a:rPr lang="en-GB" dirty="0"/>
              <a:t> </a:t>
            </a:r>
            <a:r>
              <a:rPr lang="en-GB" i="1" dirty="0"/>
              <a:t>Breast screening programme.</a:t>
            </a:r>
            <a:r>
              <a:rPr lang="en-GB" dirty="0"/>
              <a:t> Available at: </a:t>
            </a:r>
            <a:r>
              <a:rPr lang="en-GB" u="sng" dirty="0">
                <a:hlinkClick r:id="rId7"/>
              </a:rPr>
              <a:t>https://www.gov.uk/topic/population-screening-programmes/breast</a:t>
            </a:r>
            <a:r>
              <a:rPr lang="en-GB" dirty="0"/>
              <a:t> (Accessed: 14 November 2025). </a:t>
            </a:r>
            <a:endParaRPr lang="en-GB" sz="1400" b="0" i="0" dirty="0">
              <a:effectLst/>
            </a:endParaRPr>
          </a:p>
          <a:p>
            <a:pPr fontAlgn="base"/>
            <a:r>
              <a:rPr lang="en-GB" b="1" dirty="0"/>
              <a:t>World Health Organization (2023)</a:t>
            </a:r>
            <a:r>
              <a:rPr lang="en-GB" dirty="0"/>
              <a:t> </a:t>
            </a:r>
            <a:r>
              <a:rPr lang="en-GB" i="1" dirty="0"/>
              <a:t>Cancer fact sheet.</a:t>
            </a:r>
            <a:r>
              <a:rPr lang="en-GB" dirty="0"/>
              <a:t> Available at: </a:t>
            </a:r>
            <a:r>
              <a:rPr lang="en-GB" u="sng" dirty="0">
                <a:hlinkClick r:id="rId8"/>
              </a:rPr>
              <a:t>https://www.who.int/news-room/fact-sheets/detail/cancer</a:t>
            </a:r>
            <a:r>
              <a:rPr lang="en-GB" dirty="0"/>
              <a:t> (Accessed: 12 November 2025). </a:t>
            </a:r>
            <a:endParaRPr lang="en-GB" sz="1400" b="0" i="0" dirty="0">
              <a:effectLst/>
            </a:endParaRPr>
          </a:p>
          <a:p>
            <a:pPr fontAlgn="base"/>
            <a:endParaRPr lang="en-GB" sz="1400" b="0" i="0" dirty="0">
              <a:effectLst/>
            </a:endParaRPr>
          </a:p>
          <a:p>
            <a:endParaRPr lang="en-GB" sz="1300" dirty="0"/>
          </a:p>
        </p:txBody>
      </p:sp>
      <p:sp>
        <p:nvSpPr>
          <p:cNvPr id="24" name="Freeform: Shape 23">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99121385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4411</TotalTime>
  <Words>1080</Words>
  <Application>Microsoft Office PowerPoint</Application>
  <PresentationFormat>Widescreen</PresentationFormat>
  <Paragraphs>68</Paragraphs>
  <Slides>13</Slides>
  <Notes>2</Notes>
  <HiddenSlides>0</HiddenSlides>
  <MMClips>15</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Aptos Display</vt:lpstr>
      <vt:lpstr>Arial</vt:lpstr>
      <vt:lpstr>Calibri</vt:lpstr>
      <vt:lpstr>Office Theme</vt:lpstr>
      <vt:lpstr> </vt:lpstr>
      <vt:lpstr> Introduction  </vt:lpstr>
      <vt:lpstr>Anatomy and Physiology of the Breast System  </vt:lpstr>
      <vt:lpstr> Impact of Breast Cancer on Functioning  </vt:lpstr>
      <vt:lpstr>Routine Data in HealthCare  </vt:lpstr>
      <vt:lpstr>Demographics (Mrs R. Peter)   </vt:lpstr>
      <vt:lpstr>Care Routine  </vt:lpstr>
      <vt:lpstr>Communication  </vt:lpstr>
      <vt:lpstr>Ethical Considerations  </vt:lpstr>
      <vt:lpstr>PowerPoint Presentation</vt:lpstr>
      <vt:lpstr>Conclusion</vt:lpstr>
      <vt:lpstr>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Olakitan Adeusi (2412888)</dc:creator>
  <cp:lastModifiedBy>Olakitan Adeusi (2412888)</cp:lastModifiedBy>
  <cp:revision>1</cp:revision>
  <dcterms:created xsi:type="dcterms:W3CDTF">2025-11-14T00:15:25Z</dcterms:created>
  <dcterms:modified xsi:type="dcterms:W3CDTF">2025-11-17T01:47:20Z</dcterms:modified>
</cp:coreProperties>
</file>