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1" r:id="rId4"/>
  </p:sldMasterIdLst>
  <p:notesMasterIdLst>
    <p:notesMasterId r:id="rId16"/>
  </p:notesMasterIdLst>
  <p:sldIdLst>
    <p:sldId id="257" r:id="rId5"/>
    <p:sldId id="269" r:id="rId6"/>
    <p:sldId id="270" r:id="rId7"/>
    <p:sldId id="268" r:id="rId8"/>
    <p:sldId id="259" r:id="rId9"/>
    <p:sldId id="262" r:id="rId10"/>
    <p:sldId id="263" r:id="rId11"/>
    <p:sldId id="265" r:id="rId12"/>
    <p:sldId id="271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EBBEDD-5FA9-4101-BD37-C7BCD16DFA60}" v="2597" dt="2026-03-15T13:55:07.1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0" autoAdjust="0"/>
    <p:restoredTop sz="75249" autoAdjust="0"/>
  </p:normalViewPr>
  <p:slideViewPr>
    <p:cSldViewPr snapToGrid="0">
      <p:cViewPr varScale="1">
        <p:scale>
          <a:sx n="47" d="100"/>
          <a:sy n="47" d="100"/>
        </p:scale>
        <p:origin x="1416" y="5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640958-C224-4105-878A-3724FFEDDE3C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DB883630-F95F-448F-8AEB-CA6E96329A66}">
      <dgm:prSet/>
      <dgm:spPr/>
      <dgm:t>
        <a:bodyPr/>
        <a:lstStyle/>
        <a:p>
          <a:r>
            <a:rPr lang="en-US" b="1" dirty="0"/>
            <a:t>Nature vs Nurture in Jenny’s Development</a:t>
          </a:r>
          <a:endParaRPr lang="en-US" dirty="0"/>
        </a:p>
      </dgm:t>
    </dgm:pt>
    <dgm:pt modelId="{E679E0DA-6873-4E1B-BF4B-4DE9BD26154F}" type="parTrans" cxnId="{6D56F71E-0035-4F50-99CE-B1033D15974B}">
      <dgm:prSet/>
      <dgm:spPr/>
      <dgm:t>
        <a:bodyPr/>
        <a:lstStyle/>
        <a:p>
          <a:endParaRPr lang="en-US"/>
        </a:p>
      </dgm:t>
    </dgm:pt>
    <dgm:pt modelId="{9635CE0B-6A98-48B7-A550-0D4A069C0FD7}" type="sibTrans" cxnId="{6D56F71E-0035-4F50-99CE-B1033D15974B}">
      <dgm:prSet/>
      <dgm:spPr/>
      <dgm:t>
        <a:bodyPr/>
        <a:lstStyle/>
        <a:p>
          <a:endParaRPr lang="en-US"/>
        </a:p>
      </dgm:t>
    </dgm:pt>
    <dgm:pt modelId="{92EE78E0-AB2F-41C3-A3B3-561E45F3F470}">
      <dgm:prSet/>
      <dgm:spPr/>
      <dgm:t>
        <a:bodyPr/>
        <a:lstStyle/>
        <a:p>
          <a:r>
            <a:rPr lang="en-US" b="1" dirty="0"/>
            <a:t>Biological Brain Development</a:t>
          </a:r>
          <a:endParaRPr lang="en-US" dirty="0"/>
        </a:p>
      </dgm:t>
    </dgm:pt>
    <dgm:pt modelId="{2215F6C3-7866-4A3E-860B-E099A5934AF1}" type="parTrans" cxnId="{3478AB96-0F3F-463B-9BAA-C1A5E46E8C4D}">
      <dgm:prSet/>
      <dgm:spPr/>
      <dgm:t>
        <a:bodyPr/>
        <a:lstStyle/>
        <a:p>
          <a:endParaRPr lang="en-US"/>
        </a:p>
      </dgm:t>
    </dgm:pt>
    <dgm:pt modelId="{7F631BF4-976D-4EB4-B10F-CAD41F8DB7FA}" type="sibTrans" cxnId="{3478AB96-0F3F-463B-9BAA-C1A5E46E8C4D}">
      <dgm:prSet/>
      <dgm:spPr/>
      <dgm:t>
        <a:bodyPr/>
        <a:lstStyle/>
        <a:p>
          <a:endParaRPr lang="en-US"/>
        </a:p>
      </dgm:t>
    </dgm:pt>
    <dgm:pt modelId="{39847071-1A71-4241-B51B-667956A01F1D}">
      <dgm:prSet/>
      <dgm:spPr/>
      <dgm:t>
        <a:bodyPr/>
        <a:lstStyle/>
        <a:p>
          <a:r>
            <a:rPr lang="en-US" dirty="0"/>
            <a:t>Adolescence brings rapid brain growth, especially in the prefrontal cortex, allowing planning and emotional control.</a:t>
          </a:r>
        </a:p>
      </dgm:t>
    </dgm:pt>
    <dgm:pt modelId="{6B7C338B-7F2C-4AF4-B55C-DF0D41942A01}" type="parTrans" cxnId="{913C3ED3-42E2-4E93-9CB2-9A3509EA7A6F}">
      <dgm:prSet/>
      <dgm:spPr/>
      <dgm:t>
        <a:bodyPr/>
        <a:lstStyle/>
        <a:p>
          <a:endParaRPr lang="en-US"/>
        </a:p>
      </dgm:t>
    </dgm:pt>
    <dgm:pt modelId="{86099ABA-FCD5-496D-BC6E-F6F76519EC2F}" type="sibTrans" cxnId="{913C3ED3-42E2-4E93-9CB2-9A3509EA7A6F}">
      <dgm:prSet/>
      <dgm:spPr/>
      <dgm:t>
        <a:bodyPr/>
        <a:lstStyle/>
        <a:p>
          <a:endParaRPr lang="en-US"/>
        </a:p>
      </dgm:t>
    </dgm:pt>
    <dgm:pt modelId="{16435D76-19C4-4A50-BADD-84355EE32692}">
      <dgm:prSet/>
      <dgm:spPr/>
      <dgm:t>
        <a:bodyPr/>
        <a:lstStyle/>
        <a:p>
          <a:r>
            <a:rPr lang="en-US" b="1" dirty="0"/>
            <a:t>Environmental Influences</a:t>
          </a:r>
          <a:endParaRPr lang="en-US" dirty="0"/>
        </a:p>
      </dgm:t>
    </dgm:pt>
    <dgm:pt modelId="{5D746ABC-7053-46B6-BE99-E072BA7D32E8}" type="parTrans" cxnId="{B35BA0DD-A793-4016-9FD4-CC14FB07F1F7}">
      <dgm:prSet/>
      <dgm:spPr/>
      <dgm:t>
        <a:bodyPr/>
        <a:lstStyle/>
        <a:p>
          <a:endParaRPr lang="en-US"/>
        </a:p>
      </dgm:t>
    </dgm:pt>
    <dgm:pt modelId="{626B4C77-B80B-4D9C-8622-ADFBB49C3A68}" type="sibTrans" cxnId="{B35BA0DD-A793-4016-9FD4-CC14FB07F1F7}">
      <dgm:prSet/>
      <dgm:spPr/>
      <dgm:t>
        <a:bodyPr/>
        <a:lstStyle/>
        <a:p>
          <a:endParaRPr lang="en-US"/>
        </a:p>
      </dgm:t>
    </dgm:pt>
    <dgm:pt modelId="{ABD7BC97-0A44-4DB7-9615-F6F0A912B3CC}">
      <dgm:prSet/>
      <dgm:spPr/>
      <dgm:t>
        <a:bodyPr/>
        <a:lstStyle/>
        <a:p>
          <a:r>
            <a:rPr lang="en-US" dirty="0"/>
            <a:t>Jenny’s caregiving duties demand maturity, affecting her cognitive and emotional growth during adolescence.</a:t>
          </a:r>
        </a:p>
      </dgm:t>
    </dgm:pt>
    <dgm:pt modelId="{49227247-06EA-40CA-9C8F-9ED29CA9B093}" type="parTrans" cxnId="{ACF0D9D8-E762-493E-ACBB-D11616DD7FB0}">
      <dgm:prSet/>
      <dgm:spPr/>
      <dgm:t>
        <a:bodyPr/>
        <a:lstStyle/>
        <a:p>
          <a:endParaRPr lang="en-US"/>
        </a:p>
      </dgm:t>
    </dgm:pt>
    <dgm:pt modelId="{EB8C0138-F9CF-4D57-A206-B13E0FC521F6}" type="sibTrans" cxnId="{ACF0D9D8-E762-493E-ACBB-D11616DD7FB0}">
      <dgm:prSet/>
      <dgm:spPr/>
      <dgm:t>
        <a:bodyPr/>
        <a:lstStyle/>
        <a:p>
          <a:endParaRPr lang="en-US"/>
        </a:p>
      </dgm:t>
    </dgm:pt>
    <dgm:pt modelId="{4B9FF78A-BC13-4AB0-B8F4-93AEC7E9521D}">
      <dgm:prSet/>
      <dgm:spPr/>
      <dgm:t>
        <a:bodyPr/>
        <a:lstStyle/>
        <a:p>
          <a:r>
            <a:rPr lang="en-US" b="1" dirty="0"/>
            <a:t>Impact of Stress and Trauma</a:t>
          </a:r>
          <a:endParaRPr lang="en-US" dirty="0"/>
        </a:p>
      </dgm:t>
    </dgm:pt>
    <dgm:pt modelId="{BE159AA4-B02B-400B-9B5C-1267E63F7B1E}" type="parTrans" cxnId="{7321B028-4548-4722-B413-64F490BD8EC0}">
      <dgm:prSet/>
      <dgm:spPr/>
      <dgm:t>
        <a:bodyPr/>
        <a:lstStyle/>
        <a:p>
          <a:endParaRPr lang="en-US"/>
        </a:p>
      </dgm:t>
    </dgm:pt>
    <dgm:pt modelId="{56251217-4695-4841-A3E6-A3B4C9BEAD1A}" type="sibTrans" cxnId="{7321B028-4548-4722-B413-64F490BD8EC0}">
      <dgm:prSet/>
      <dgm:spPr/>
      <dgm:t>
        <a:bodyPr/>
        <a:lstStyle/>
        <a:p>
          <a:endParaRPr lang="en-US"/>
        </a:p>
      </dgm:t>
    </dgm:pt>
    <dgm:pt modelId="{EA11A4B5-D1E2-4EE3-943E-E170B0E59D9A}">
      <dgm:prSet/>
      <dgm:spPr/>
      <dgm:t>
        <a:bodyPr/>
        <a:lstStyle/>
        <a:p>
          <a:r>
            <a:rPr lang="en-US" dirty="0"/>
            <a:t>Bereavement and chronic stress can hinder learning and emotional development during critical growth periods.</a:t>
          </a:r>
        </a:p>
      </dgm:t>
    </dgm:pt>
    <dgm:pt modelId="{CB1444F5-1C3B-49A6-BDE7-15CF4086FBD3}" type="parTrans" cxnId="{6B0C7BFC-0470-4F83-8F2B-B2E7D66193ED}">
      <dgm:prSet/>
      <dgm:spPr/>
      <dgm:t>
        <a:bodyPr/>
        <a:lstStyle/>
        <a:p>
          <a:endParaRPr lang="en-US"/>
        </a:p>
      </dgm:t>
    </dgm:pt>
    <dgm:pt modelId="{88D0F43E-9D7F-4DDB-A582-37F2C0DB7D57}" type="sibTrans" cxnId="{6B0C7BFC-0470-4F83-8F2B-B2E7D66193ED}">
      <dgm:prSet/>
      <dgm:spPr/>
      <dgm:t>
        <a:bodyPr/>
        <a:lstStyle/>
        <a:p>
          <a:endParaRPr lang="en-US"/>
        </a:p>
      </dgm:t>
    </dgm:pt>
    <dgm:pt modelId="{DA681B47-645E-42B0-BFFA-533CF8E4BD85}">
      <dgm:prSet/>
      <dgm:spPr/>
      <dgm:t>
        <a:bodyPr/>
        <a:lstStyle/>
        <a:p>
          <a:r>
            <a:rPr lang="en-US" dirty="0"/>
            <a:t>Nature and Nurture Interaction</a:t>
          </a:r>
        </a:p>
      </dgm:t>
    </dgm:pt>
    <dgm:pt modelId="{58B83F8B-EA64-4A5A-8A6E-877087A0846C}" type="parTrans" cxnId="{DC040CE6-B8FA-45F4-8AA5-B0CFC08D44F3}">
      <dgm:prSet/>
      <dgm:spPr/>
      <dgm:t>
        <a:bodyPr/>
        <a:lstStyle/>
        <a:p>
          <a:endParaRPr lang="en-US"/>
        </a:p>
      </dgm:t>
    </dgm:pt>
    <dgm:pt modelId="{0E379A0C-BF9D-41DF-AC4C-88AC44337774}" type="sibTrans" cxnId="{DC040CE6-B8FA-45F4-8AA5-B0CFC08D44F3}">
      <dgm:prSet/>
      <dgm:spPr/>
      <dgm:t>
        <a:bodyPr/>
        <a:lstStyle/>
        <a:p>
          <a:endParaRPr lang="en-US"/>
        </a:p>
      </dgm:t>
    </dgm:pt>
    <dgm:pt modelId="{2FD1AFF4-61F4-46E5-B2C7-999174E3A04D}">
      <dgm:prSet/>
      <dgm:spPr/>
      <dgm:t>
        <a:bodyPr/>
        <a:lstStyle/>
        <a:p>
          <a:r>
            <a:rPr lang="en-US" dirty="0"/>
            <a:t>Jenny’s biological capabilities and challenging environment continuously shape her overall development.</a:t>
          </a:r>
        </a:p>
      </dgm:t>
    </dgm:pt>
    <dgm:pt modelId="{A9E63712-C9C9-4FD0-A4D2-B142E644150B}" type="parTrans" cxnId="{956B9EE5-908F-4E1E-938A-28747F7F75CE}">
      <dgm:prSet/>
      <dgm:spPr/>
      <dgm:t>
        <a:bodyPr/>
        <a:lstStyle/>
        <a:p>
          <a:endParaRPr lang="en-US"/>
        </a:p>
      </dgm:t>
    </dgm:pt>
    <dgm:pt modelId="{FA2DE988-81F9-46C2-94E9-64C85B048F2E}" type="sibTrans" cxnId="{956B9EE5-908F-4E1E-938A-28747F7F75CE}">
      <dgm:prSet/>
      <dgm:spPr/>
      <dgm:t>
        <a:bodyPr/>
        <a:lstStyle/>
        <a:p>
          <a:endParaRPr lang="en-US"/>
        </a:p>
      </dgm:t>
    </dgm:pt>
    <dgm:pt modelId="{2E253884-D10C-43C5-B916-03EB691CA67F}" type="pres">
      <dgm:prSet presAssocID="{0A640958-C224-4105-878A-3724FFEDDE3C}" presName="vert0" presStyleCnt="0">
        <dgm:presLayoutVars>
          <dgm:dir/>
          <dgm:animOne val="branch"/>
          <dgm:animLvl val="lvl"/>
        </dgm:presLayoutVars>
      </dgm:prSet>
      <dgm:spPr/>
    </dgm:pt>
    <dgm:pt modelId="{410919BB-8BCB-4455-B97A-C264826C8CB4}" type="pres">
      <dgm:prSet presAssocID="{DB883630-F95F-448F-8AEB-CA6E96329A66}" presName="thickLine" presStyleLbl="alignNode1" presStyleIdx="0" presStyleCnt="9"/>
      <dgm:spPr/>
    </dgm:pt>
    <dgm:pt modelId="{12F25327-6BBC-4FEB-A498-7235C340BA79}" type="pres">
      <dgm:prSet presAssocID="{DB883630-F95F-448F-8AEB-CA6E96329A66}" presName="horz1" presStyleCnt="0"/>
      <dgm:spPr/>
    </dgm:pt>
    <dgm:pt modelId="{B537EEAA-A577-44CD-892F-038567A363B0}" type="pres">
      <dgm:prSet presAssocID="{DB883630-F95F-448F-8AEB-CA6E96329A66}" presName="tx1" presStyleLbl="revTx" presStyleIdx="0" presStyleCnt="9"/>
      <dgm:spPr/>
    </dgm:pt>
    <dgm:pt modelId="{69CDE978-7E54-4B31-9DD4-55F890D7B855}" type="pres">
      <dgm:prSet presAssocID="{DB883630-F95F-448F-8AEB-CA6E96329A66}" presName="vert1" presStyleCnt="0"/>
      <dgm:spPr/>
    </dgm:pt>
    <dgm:pt modelId="{510371BE-DD56-4BF0-96FB-98C981E3823E}" type="pres">
      <dgm:prSet presAssocID="{92EE78E0-AB2F-41C3-A3B3-561E45F3F470}" presName="thickLine" presStyleLbl="alignNode1" presStyleIdx="1" presStyleCnt="9"/>
      <dgm:spPr/>
    </dgm:pt>
    <dgm:pt modelId="{A6C94B94-484F-4893-92E6-7D06BA193493}" type="pres">
      <dgm:prSet presAssocID="{92EE78E0-AB2F-41C3-A3B3-561E45F3F470}" presName="horz1" presStyleCnt="0"/>
      <dgm:spPr/>
    </dgm:pt>
    <dgm:pt modelId="{41E95D75-ACA1-429E-BF8F-2C1BF4C9365B}" type="pres">
      <dgm:prSet presAssocID="{92EE78E0-AB2F-41C3-A3B3-561E45F3F470}" presName="tx1" presStyleLbl="revTx" presStyleIdx="1" presStyleCnt="9"/>
      <dgm:spPr/>
    </dgm:pt>
    <dgm:pt modelId="{4096F949-F8E9-43A3-8B8D-25AE5EE384B7}" type="pres">
      <dgm:prSet presAssocID="{92EE78E0-AB2F-41C3-A3B3-561E45F3F470}" presName="vert1" presStyleCnt="0"/>
      <dgm:spPr/>
    </dgm:pt>
    <dgm:pt modelId="{266AAFAB-2800-4CEA-821D-BD4CCBD48791}" type="pres">
      <dgm:prSet presAssocID="{39847071-1A71-4241-B51B-667956A01F1D}" presName="thickLine" presStyleLbl="alignNode1" presStyleIdx="2" presStyleCnt="9"/>
      <dgm:spPr/>
    </dgm:pt>
    <dgm:pt modelId="{94E74F9E-8DD7-40E9-8DB8-AACA628403A7}" type="pres">
      <dgm:prSet presAssocID="{39847071-1A71-4241-B51B-667956A01F1D}" presName="horz1" presStyleCnt="0"/>
      <dgm:spPr/>
    </dgm:pt>
    <dgm:pt modelId="{E02D2F31-D64F-4335-AC26-28DDB89739D5}" type="pres">
      <dgm:prSet presAssocID="{39847071-1A71-4241-B51B-667956A01F1D}" presName="tx1" presStyleLbl="revTx" presStyleIdx="2" presStyleCnt="9"/>
      <dgm:spPr/>
    </dgm:pt>
    <dgm:pt modelId="{2AA7A0B9-2C62-4E64-A8A0-2F146D2DA114}" type="pres">
      <dgm:prSet presAssocID="{39847071-1A71-4241-B51B-667956A01F1D}" presName="vert1" presStyleCnt="0"/>
      <dgm:spPr/>
    </dgm:pt>
    <dgm:pt modelId="{0B0DDD2B-0F50-460E-ABF3-D19D613C2888}" type="pres">
      <dgm:prSet presAssocID="{16435D76-19C4-4A50-BADD-84355EE32692}" presName="thickLine" presStyleLbl="alignNode1" presStyleIdx="3" presStyleCnt="9"/>
      <dgm:spPr/>
    </dgm:pt>
    <dgm:pt modelId="{63F2751E-A4FE-4094-9D02-076BA059BA6B}" type="pres">
      <dgm:prSet presAssocID="{16435D76-19C4-4A50-BADD-84355EE32692}" presName="horz1" presStyleCnt="0"/>
      <dgm:spPr/>
    </dgm:pt>
    <dgm:pt modelId="{A7456975-2B3D-429C-BF6E-C73B6A203A2E}" type="pres">
      <dgm:prSet presAssocID="{16435D76-19C4-4A50-BADD-84355EE32692}" presName="tx1" presStyleLbl="revTx" presStyleIdx="3" presStyleCnt="9"/>
      <dgm:spPr/>
    </dgm:pt>
    <dgm:pt modelId="{EC71BA45-5EFD-420B-99F3-8DF6FF876583}" type="pres">
      <dgm:prSet presAssocID="{16435D76-19C4-4A50-BADD-84355EE32692}" presName="vert1" presStyleCnt="0"/>
      <dgm:spPr/>
    </dgm:pt>
    <dgm:pt modelId="{1B2D90B3-7B8E-4676-8CEB-AF4B75E21394}" type="pres">
      <dgm:prSet presAssocID="{ABD7BC97-0A44-4DB7-9615-F6F0A912B3CC}" presName="thickLine" presStyleLbl="alignNode1" presStyleIdx="4" presStyleCnt="9"/>
      <dgm:spPr/>
    </dgm:pt>
    <dgm:pt modelId="{6A7F2446-9093-45D5-89A4-9ABB364EA268}" type="pres">
      <dgm:prSet presAssocID="{ABD7BC97-0A44-4DB7-9615-F6F0A912B3CC}" presName="horz1" presStyleCnt="0"/>
      <dgm:spPr/>
    </dgm:pt>
    <dgm:pt modelId="{0EB305DF-C638-4DA1-8809-8818A1C63C60}" type="pres">
      <dgm:prSet presAssocID="{ABD7BC97-0A44-4DB7-9615-F6F0A912B3CC}" presName="tx1" presStyleLbl="revTx" presStyleIdx="4" presStyleCnt="9"/>
      <dgm:spPr/>
    </dgm:pt>
    <dgm:pt modelId="{159AFCCB-2676-44A7-85B5-1FFE99B87DDA}" type="pres">
      <dgm:prSet presAssocID="{ABD7BC97-0A44-4DB7-9615-F6F0A912B3CC}" presName="vert1" presStyleCnt="0"/>
      <dgm:spPr/>
    </dgm:pt>
    <dgm:pt modelId="{113D4366-498D-4A9A-8669-E3FEAAF042AB}" type="pres">
      <dgm:prSet presAssocID="{4B9FF78A-BC13-4AB0-B8F4-93AEC7E9521D}" presName="thickLine" presStyleLbl="alignNode1" presStyleIdx="5" presStyleCnt="9"/>
      <dgm:spPr/>
    </dgm:pt>
    <dgm:pt modelId="{666FA2BE-525E-41EC-BDC6-A4466D92B15D}" type="pres">
      <dgm:prSet presAssocID="{4B9FF78A-BC13-4AB0-B8F4-93AEC7E9521D}" presName="horz1" presStyleCnt="0"/>
      <dgm:spPr/>
    </dgm:pt>
    <dgm:pt modelId="{886D8394-460B-4351-AA1C-213C8F729B54}" type="pres">
      <dgm:prSet presAssocID="{4B9FF78A-BC13-4AB0-B8F4-93AEC7E9521D}" presName="tx1" presStyleLbl="revTx" presStyleIdx="5" presStyleCnt="9"/>
      <dgm:spPr/>
    </dgm:pt>
    <dgm:pt modelId="{564440F4-AB3B-4FEE-9EBB-BD2A70CF3779}" type="pres">
      <dgm:prSet presAssocID="{4B9FF78A-BC13-4AB0-B8F4-93AEC7E9521D}" presName="vert1" presStyleCnt="0"/>
      <dgm:spPr/>
    </dgm:pt>
    <dgm:pt modelId="{C90BE262-1560-4432-BBA0-B1440F345613}" type="pres">
      <dgm:prSet presAssocID="{EA11A4B5-D1E2-4EE3-943E-E170B0E59D9A}" presName="thickLine" presStyleLbl="alignNode1" presStyleIdx="6" presStyleCnt="9"/>
      <dgm:spPr/>
    </dgm:pt>
    <dgm:pt modelId="{02DB98FC-8B7F-4A06-80EC-29F30232344E}" type="pres">
      <dgm:prSet presAssocID="{EA11A4B5-D1E2-4EE3-943E-E170B0E59D9A}" presName="horz1" presStyleCnt="0"/>
      <dgm:spPr/>
    </dgm:pt>
    <dgm:pt modelId="{DF962782-1A87-43CE-A93B-0D68918263C5}" type="pres">
      <dgm:prSet presAssocID="{EA11A4B5-D1E2-4EE3-943E-E170B0E59D9A}" presName="tx1" presStyleLbl="revTx" presStyleIdx="6" presStyleCnt="9"/>
      <dgm:spPr/>
    </dgm:pt>
    <dgm:pt modelId="{BF550DF6-06B0-4AA4-B147-CE9AF6C9425C}" type="pres">
      <dgm:prSet presAssocID="{EA11A4B5-D1E2-4EE3-943E-E170B0E59D9A}" presName="vert1" presStyleCnt="0"/>
      <dgm:spPr/>
    </dgm:pt>
    <dgm:pt modelId="{040C7246-E627-453A-A0F5-7FF296C68F3E}" type="pres">
      <dgm:prSet presAssocID="{DA681B47-645E-42B0-BFFA-533CF8E4BD85}" presName="thickLine" presStyleLbl="alignNode1" presStyleIdx="7" presStyleCnt="9"/>
      <dgm:spPr/>
    </dgm:pt>
    <dgm:pt modelId="{B24CE945-50EB-43CD-B401-A623410257E4}" type="pres">
      <dgm:prSet presAssocID="{DA681B47-645E-42B0-BFFA-533CF8E4BD85}" presName="horz1" presStyleCnt="0"/>
      <dgm:spPr/>
    </dgm:pt>
    <dgm:pt modelId="{263189FF-1C90-4667-8F6B-71D80761A301}" type="pres">
      <dgm:prSet presAssocID="{DA681B47-645E-42B0-BFFA-533CF8E4BD85}" presName="tx1" presStyleLbl="revTx" presStyleIdx="7" presStyleCnt="9"/>
      <dgm:spPr/>
    </dgm:pt>
    <dgm:pt modelId="{78C19CC0-CB06-4472-AB39-BF75C38A8B3F}" type="pres">
      <dgm:prSet presAssocID="{DA681B47-645E-42B0-BFFA-533CF8E4BD85}" presName="vert1" presStyleCnt="0"/>
      <dgm:spPr/>
    </dgm:pt>
    <dgm:pt modelId="{004C7536-34EB-48E9-B96A-9A6AC61D2C3F}" type="pres">
      <dgm:prSet presAssocID="{2FD1AFF4-61F4-46E5-B2C7-999174E3A04D}" presName="thickLine" presStyleLbl="alignNode1" presStyleIdx="8" presStyleCnt="9"/>
      <dgm:spPr/>
    </dgm:pt>
    <dgm:pt modelId="{016F5903-F81D-4C94-AFAF-122E757F9C30}" type="pres">
      <dgm:prSet presAssocID="{2FD1AFF4-61F4-46E5-B2C7-999174E3A04D}" presName="horz1" presStyleCnt="0"/>
      <dgm:spPr/>
    </dgm:pt>
    <dgm:pt modelId="{6E16475F-8677-44DB-AFC8-4AB05F7AF79B}" type="pres">
      <dgm:prSet presAssocID="{2FD1AFF4-61F4-46E5-B2C7-999174E3A04D}" presName="tx1" presStyleLbl="revTx" presStyleIdx="8" presStyleCnt="9"/>
      <dgm:spPr/>
    </dgm:pt>
    <dgm:pt modelId="{ECAF2DC9-D85E-4DCF-9584-BFDFD7CD4B2A}" type="pres">
      <dgm:prSet presAssocID="{2FD1AFF4-61F4-46E5-B2C7-999174E3A04D}" presName="vert1" presStyleCnt="0"/>
      <dgm:spPr/>
    </dgm:pt>
  </dgm:ptLst>
  <dgm:cxnLst>
    <dgm:cxn modelId="{72B1AA18-80DF-4D07-8B0C-63B316C54B12}" type="presOf" srcId="{DA681B47-645E-42B0-BFFA-533CF8E4BD85}" destId="{263189FF-1C90-4667-8F6B-71D80761A301}" srcOrd="0" destOrd="0" presId="urn:microsoft.com/office/officeart/2008/layout/LinedList"/>
    <dgm:cxn modelId="{6D56F71E-0035-4F50-99CE-B1033D15974B}" srcId="{0A640958-C224-4105-878A-3724FFEDDE3C}" destId="{DB883630-F95F-448F-8AEB-CA6E96329A66}" srcOrd="0" destOrd="0" parTransId="{E679E0DA-6873-4E1B-BF4B-4DE9BD26154F}" sibTransId="{9635CE0B-6A98-48B7-A550-0D4A069C0FD7}"/>
    <dgm:cxn modelId="{7321B028-4548-4722-B413-64F490BD8EC0}" srcId="{0A640958-C224-4105-878A-3724FFEDDE3C}" destId="{4B9FF78A-BC13-4AB0-B8F4-93AEC7E9521D}" srcOrd="5" destOrd="0" parTransId="{BE159AA4-B02B-400B-9B5C-1267E63F7B1E}" sibTransId="{56251217-4695-4841-A3E6-A3B4C9BEAD1A}"/>
    <dgm:cxn modelId="{0A3C9334-4CF8-4DE7-8578-E48A163535F4}" type="presOf" srcId="{92EE78E0-AB2F-41C3-A3B3-561E45F3F470}" destId="{41E95D75-ACA1-429E-BF8F-2C1BF4C9365B}" srcOrd="0" destOrd="0" presId="urn:microsoft.com/office/officeart/2008/layout/LinedList"/>
    <dgm:cxn modelId="{285FD43C-FBBC-4FDA-9D19-E55BDA37A1C1}" type="presOf" srcId="{4B9FF78A-BC13-4AB0-B8F4-93AEC7E9521D}" destId="{886D8394-460B-4351-AA1C-213C8F729B54}" srcOrd="0" destOrd="0" presId="urn:microsoft.com/office/officeart/2008/layout/LinedList"/>
    <dgm:cxn modelId="{D867895F-E46D-4937-919E-74FBB3D33EB0}" type="presOf" srcId="{39847071-1A71-4241-B51B-667956A01F1D}" destId="{E02D2F31-D64F-4335-AC26-28DDB89739D5}" srcOrd="0" destOrd="0" presId="urn:microsoft.com/office/officeart/2008/layout/LinedList"/>
    <dgm:cxn modelId="{AF4D5063-169F-461E-8431-CCB3FDADECF2}" type="presOf" srcId="{DB883630-F95F-448F-8AEB-CA6E96329A66}" destId="{B537EEAA-A577-44CD-892F-038567A363B0}" srcOrd="0" destOrd="0" presId="urn:microsoft.com/office/officeart/2008/layout/LinedList"/>
    <dgm:cxn modelId="{DD89A64C-2375-4DBA-8267-61F7B5D6FE1D}" type="presOf" srcId="{ABD7BC97-0A44-4DB7-9615-F6F0A912B3CC}" destId="{0EB305DF-C638-4DA1-8809-8818A1C63C60}" srcOrd="0" destOrd="0" presId="urn:microsoft.com/office/officeart/2008/layout/LinedList"/>
    <dgm:cxn modelId="{3478AB96-0F3F-463B-9BAA-C1A5E46E8C4D}" srcId="{0A640958-C224-4105-878A-3724FFEDDE3C}" destId="{92EE78E0-AB2F-41C3-A3B3-561E45F3F470}" srcOrd="1" destOrd="0" parTransId="{2215F6C3-7866-4A3E-860B-E099A5934AF1}" sibTransId="{7F631BF4-976D-4EB4-B10F-CAD41F8DB7FA}"/>
    <dgm:cxn modelId="{A87FD1A0-1196-41D9-AB2F-CD962C806434}" type="presOf" srcId="{2FD1AFF4-61F4-46E5-B2C7-999174E3A04D}" destId="{6E16475F-8677-44DB-AFC8-4AB05F7AF79B}" srcOrd="0" destOrd="0" presId="urn:microsoft.com/office/officeart/2008/layout/LinedList"/>
    <dgm:cxn modelId="{32D42AA9-C566-41EC-8E8E-0DDBA9922037}" type="presOf" srcId="{0A640958-C224-4105-878A-3724FFEDDE3C}" destId="{2E253884-D10C-43C5-B916-03EB691CA67F}" srcOrd="0" destOrd="0" presId="urn:microsoft.com/office/officeart/2008/layout/LinedList"/>
    <dgm:cxn modelId="{30D988CD-AB1E-4EC0-88E4-421A8D68562D}" type="presOf" srcId="{EA11A4B5-D1E2-4EE3-943E-E170B0E59D9A}" destId="{DF962782-1A87-43CE-A93B-0D68918263C5}" srcOrd="0" destOrd="0" presId="urn:microsoft.com/office/officeart/2008/layout/LinedList"/>
    <dgm:cxn modelId="{913C3ED3-42E2-4E93-9CB2-9A3509EA7A6F}" srcId="{0A640958-C224-4105-878A-3724FFEDDE3C}" destId="{39847071-1A71-4241-B51B-667956A01F1D}" srcOrd="2" destOrd="0" parTransId="{6B7C338B-7F2C-4AF4-B55C-DF0D41942A01}" sibTransId="{86099ABA-FCD5-496D-BC6E-F6F76519EC2F}"/>
    <dgm:cxn modelId="{8DDB46D5-7F38-4317-A108-029476E0A344}" type="presOf" srcId="{16435D76-19C4-4A50-BADD-84355EE32692}" destId="{A7456975-2B3D-429C-BF6E-C73B6A203A2E}" srcOrd="0" destOrd="0" presId="urn:microsoft.com/office/officeart/2008/layout/LinedList"/>
    <dgm:cxn modelId="{ACF0D9D8-E762-493E-ACBB-D11616DD7FB0}" srcId="{0A640958-C224-4105-878A-3724FFEDDE3C}" destId="{ABD7BC97-0A44-4DB7-9615-F6F0A912B3CC}" srcOrd="4" destOrd="0" parTransId="{49227247-06EA-40CA-9C8F-9ED29CA9B093}" sibTransId="{EB8C0138-F9CF-4D57-A206-B13E0FC521F6}"/>
    <dgm:cxn modelId="{B35BA0DD-A793-4016-9FD4-CC14FB07F1F7}" srcId="{0A640958-C224-4105-878A-3724FFEDDE3C}" destId="{16435D76-19C4-4A50-BADD-84355EE32692}" srcOrd="3" destOrd="0" parTransId="{5D746ABC-7053-46B6-BE99-E072BA7D32E8}" sibTransId="{626B4C77-B80B-4D9C-8622-ADFBB49C3A68}"/>
    <dgm:cxn modelId="{956B9EE5-908F-4E1E-938A-28747F7F75CE}" srcId="{0A640958-C224-4105-878A-3724FFEDDE3C}" destId="{2FD1AFF4-61F4-46E5-B2C7-999174E3A04D}" srcOrd="8" destOrd="0" parTransId="{A9E63712-C9C9-4FD0-A4D2-B142E644150B}" sibTransId="{FA2DE988-81F9-46C2-94E9-64C85B048F2E}"/>
    <dgm:cxn modelId="{DC040CE6-B8FA-45F4-8AA5-B0CFC08D44F3}" srcId="{0A640958-C224-4105-878A-3724FFEDDE3C}" destId="{DA681B47-645E-42B0-BFFA-533CF8E4BD85}" srcOrd="7" destOrd="0" parTransId="{58B83F8B-EA64-4A5A-8A6E-877087A0846C}" sibTransId="{0E379A0C-BF9D-41DF-AC4C-88AC44337774}"/>
    <dgm:cxn modelId="{6B0C7BFC-0470-4F83-8F2B-B2E7D66193ED}" srcId="{0A640958-C224-4105-878A-3724FFEDDE3C}" destId="{EA11A4B5-D1E2-4EE3-943E-E170B0E59D9A}" srcOrd="6" destOrd="0" parTransId="{CB1444F5-1C3B-49A6-BDE7-15CF4086FBD3}" sibTransId="{88D0F43E-9D7F-4DDB-A582-37F2C0DB7D57}"/>
    <dgm:cxn modelId="{B08360D4-0FE8-44C2-8AE3-DDAD21265781}" type="presParOf" srcId="{2E253884-D10C-43C5-B916-03EB691CA67F}" destId="{410919BB-8BCB-4455-B97A-C264826C8CB4}" srcOrd="0" destOrd="0" presId="urn:microsoft.com/office/officeart/2008/layout/LinedList"/>
    <dgm:cxn modelId="{6F7AC6FD-7D7D-4E88-B3F6-B08EE137E6CC}" type="presParOf" srcId="{2E253884-D10C-43C5-B916-03EB691CA67F}" destId="{12F25327-6BBC-4FEB-A498-7235C340BA79}" srcOrd="1" destOrd="0" presId="urn:microsoft.com/office/officeart/2008/layout/LinedList"/>
    <dgm:cxn modelId="{A9176C13-15A4-44EA-A4F4-3151EFCE12E0}" type="presParOf" srcId="{12F25327-6BBC-4FEB-A498-7235C340BA79}" destId="{B537EEAA-A577-44CD-892F-038567A363B0}" srcOrd="0" destOrd="0" presId="urn:microsoft.com/office/officeart/2008/layout/LinedList"/>
    <dgm:cxn modelId="{299D77C3-038F-424A-9436-48062B94D1A4}" type="presParOf" srcId="{12F25327-6BBC-4FEB-A498-7235C340BA79}" destId="{69CDE978-7E54-4B31-9DD4-55F890D7B855}" srcOrd="1" destOrd="0" presId="urn:microsoft.com/office/officeart/2008/layout/LinedList"/>
    <dgm:cxn modelId="{253BAC14-673E-4624-A254-3AC5B3A302EB}" type="presParOf" srcId="{2E253884-D10C-43C5-B916-03EB691CA67F}" destId="{510371BE-DD56-4BF0-96FB-98C981E3823E}" srcOrd="2" destOrd="0" presId="urn:microsoft.com/office/officeart/2008/layout/LinedList"/>
    <dgm:cxn modelId="{330D7EBB-1FBF-432B-B4DC-50E01F22355B}" type="presParOf" srcId="{2E253884-D10C-43C5-B916-03EB691CA67F}" destId="{A6C94B94-484F-4893-92E6-7D06BA193493}" srcOrd="3" destOrd="0" presId="urn:microsoft.com/office/officeart/2008/layout/LinedList"/>
    <dgm:cxn modelId="{DD0FEEF0-522F-4D53-9CD0-14463C05A8CC}" type="presParOf" srcId="{A6C94B94-484F-4893-92E6-7D06BA193493}" destId="{41E95D75-ACA1-429E-BF8F-2C1BF4C9365B}" srcOrd="0" destOrd="0" presId="urn:microsoft.com/office/officeart/2008/layout/LinedList"/>
    <dgm:cxn modelId="{17A9B1F4-7CA3-4BB3-91C9-F4E0E97ECCEE}" type="presParOf" srcId="{A6C94B94-484F-4893-92E6-7D06BA193493}" destId="{4096F949-F8E9-43A3-8B8D-25AE5EE384B7}" srcOrd="1" destOrd="0" presId="urn:microsoft.com/office/officeart/2008/layout/LinedList"/>
    <dgm:cxn modelId="{C1FB70B5-8A44-433F-A953-BC30371FD9A4}" type="presParOf" srcId="{2E253884-D10C-43C5-B916-03EB691CA67F}" destId="{266AAFAB-2800-4CEA-821D-BD4CCBD48791}" srcOrd="4" destOrd="0" presId="urn:microsoft.com/office/officeart/2008/layout/LinedList"/>
    <dgm:cxn modelId="{CD5544BD-7926-4B8E-9B24-8F0DA2DB8943}" type="presParOf" srcId="{2E253884-D10C-43C5-B916-03EB691CA67F}" destId="{94E74F9E-8DD7-40E9-8DB8-AACA628403A7}" srcOrd="5" destOrd="0" presId="urn:microsoft.com/office/officeart/2008/layout/LinedList"/>
    <dgm:cxn modelId="{5FE789FA-A7D9-4FD3-9938-5E7E33F01CA6}" type="presParOf" srcId="{94E74F9E-8DD7-40E9-8DB8-AACA628403A7}" destId="{E02D2F31-D64F-4335-AC26-28DDB89739D5}" srcOrd="0" destOrd="0" presId="urn:microsoft.com/office/officeart/2008/layout/LinedList"/>
    <dgm:cxn modelId="{14392109-0661-46DC-BBC3-197266FD12E5}" type="presParOf" srcId="{94E74F9E-8DD7-40E9-8DB8-AACA628403A7}" destId="{2AA7A0B9-2C62-4E64-A8A0-2F146D2DA114}" srcOrd="1" destOrd="0" presId="urn:microsoft.com/office/officeart/2008/layout/LinedList"/>
    <dgm:cxn modelId="{E18261CA-BBC4-42ED-9DF7-7CC17395025D}" type="presParOf" srcId="{2E253884-D10C-43C5-B916-03EB691CA67F}" destId="{0B0DDD2B-0F50-460E-ABF3-D19D613C2888}" srcOrd="6" destOrd="0" presId="urn:microsoft.com/office/officeart/2008/layout/LinedList"/>
    <dgm:cxn modelId="{4741836F-A2C9-41BB-B7CD-73E01E647CFF}" type="presParOf" srcId="{2E253884-D10C-43C5-B916-03EB691CA67F}" destId="{63F2751E-A4FE-4094-9D02-076BA059BA6B}" srcOrd="7" destOrd="0" presId="urn:microsoft.com/office/officeart/2008/layout/LinedList"/>
    <dgm:cxn modelId="{A576E858-A339-409E-84B4-7F7FFD5B3116}" type="presParOf" srcId="{63F2751E-A4FE-4094-9D02-076BA059BA6B}" destId="{A7456975-2B3D-429C-BF6E-C73B6A203A2E}" srcOrd="0" destOrd="0" presId="urn:microsoft.com/office/officeart/2008/layout/LinedList"/>
    <dgm:cxn modelId="{A293A323-C48D-4E00-A0F9-74FE5EC4DA6A}" type="presParOf" srcId="{63F2751E-A4FE-4094-9D02-076BA059BA6B}" destId="{EC71BA45-5EFD-420B-99F3-8DF6FF876583}" srcOrd="1" destOrd="0" presId="urn:microsoft.com/office/officeart/2008/layout/LinedList"/>
    <dgm:cxn modelId="{01AABD93-DA1A-49DB-A764-91DFB9132E33}" type="presParOf" srcId="{2E253884-D10C-43C5-B916-03EB691CA67F}" destId="{1B2D90B3-7B8E-4676-8CEB-AF4B75E21394}" srcOrd="8" destOrd="0" presId="urn:microsoft.com/office/officeart/2008/layout/LinedList"/>
    <dgm:cxn modelId="{55388518-CD7A-4BAC-801F-7AED0D68A8AB}" type="presParOf" srcId="{2E253884-D10C-43C5-B916-03EB691CA67F}" destId="{6A7F2446-9093-45D5-89A4-9ABB364EA268}" srcOrd="9" destOrd="0" presId="urn:microsoft.com/office/officeart/2008/layout/LinedList"/>
    <dgm:cxn modelId="{34D80669-A76A-4F79-B426-75095B1624EB}" type="presParOf" srcId="{6A7F2446-9093-45D5-89A4-9ABB364EA268}" destId="{0EB305DF-C638-4DA1-8809-8818A1C63C60}" srcOrd="0" destOrd="0" presId="urn:microsoft.com/office/officeart/2008/layout/LinedList"/>
    <dgm:cxn modelId="{95583705-B0E8-4B82-A9BE-2CF2E35AA957}" type="presParOf" srcId="{6A7F2446-9093-45D5-89A4-9ABB364EA268}" destId="{159AFCCB-2676-44A7-85B5-1FFE99B87DDA}" srcOrd="1" destOrd="0" presId="urn:microsoft.com/office/officeart/2008/layout/LinedList"/>
    <dgm:cxn modelId="{3D65BC38-1E3C-4D97-8372-5DE2E171FEF5}" type="presParOf" srcId="{2E253884-D10C-43C5-B916-03EB691CA67F}" destId="{113D4366-498D-4A9A-8669-E3FEAAF042AB}" srcOrd="10" destOrd="0" presId="urn:microsoft.com/office/officeart/2008/layout/LinedList"/>
    <dgm:cxn modelId="{D5C9E445-CBC8-40E3-BDA0-3129E70326D5}" type="presParOf" srcId="{2E253884-D10C-43C5-B916-03EB691CA67F}" destId="{666FA2BE-525E-41EC-BDC6-A4466D92B15D}" srcOrd="11" destOrd="0" presId="urn:microsoft.com/office/officeart/2008/layout/LinedList"/>
    <dgm:cxn modelId="{26388FE2-CC6E-4CD2-851F-644B2409D203}" type="presParOf" srcId="{666FA2BE-525E-41EC-BDC6-A4466D92B15D}" destId="{886D8394-460B-4351-AA1C-213C8F729B54}" srcOrd="0" destOrd="0" presId="urn:microsoft.com/office/officeart/2008/layout/LinedList"/>
    <dgm:cxn modelId="{A6126CA0-60ED-438B-B72F-F75D0DAED136}" type="presParOf" srcId="{666FA2BE-525E-41EC-BDC6-A4466D92B15D}" destId="{564440F4-AB3B-4FEE-9EBB-BD2A70CF3779}" srcOrd="1" destOrd="0" presId="urn:microsoft.com/office/officeart/2008/layout/LinedList"/>
    <dgm:cxn modelId="{6D0D324D-22B0-445C-9F5A-210BB6041B9C}" type="presParOf" srcId="{2E253884-D10C-43C5-B916-03EB691CA67F}" destId="{C90BE262-1560-4432-BBA0-B1440F345613}" srcOrd="12" destOrd="0" presId="urn:microsoft.com/office/officeart/2008/layout/LinedList"/>
    <dgm:cxn modelId="{840BA0DA-B3F2-4F7D-A4F4-83C8BA08C873}" type="presParOf" srcId="{2E253884-D10C-43C5-B916-03EB691CA67F}" destId="{02DB98FC-8B7F-4A06-80EC-29F30232344E}" srcOrd="13" destOrd="0" presId="urn:microsoft.com/office/officeart/2008/layout/LinedList"/>
    <dgm:cxn modelId="{743E44A0-A03B-40B5-B1A5-75A1436D4400}" type="presParOf" srcId="{02DB98FC-8B7F-4A06-80EC-29F30232344E}" destId="{DF962782-1A87-43CE-A93B-0D68918263C5}" srcOrd="0" destOrd="0" presId="urn:microsoft.com/office/officeart/2008/layout/LinedList"/>
    <dgm:cxn modelId="{8DE85BFE-BFC5-4082-A0D9-938761152723}" type="presParOf" srcId="{02DB98FC-8B7F-4A06-80EC-29F30232344E}" destId="{BF550DF6-06B0-4AA4-B147-CE9AF6C9425C}" srcOrd="1" destOrd="0" presId="urn:microsoft.com/office/officeart/2008/layout/LinedList"/>
    <dgm:cxn modelId="{52D1E6AF-7924-4AE9-909C-D70D75E06FCF}" type="presParOf" srcId="{2E253884-D10C-43C5-B916-03EB691CA67F}" destId="{040C7246-E627-453A-A0F5-7FF296C68F3E}" srcOrd="14" destOrd="0" presId="urn:microsoft.com/office/officeart/2008/layout/LinedList"/>
    <dgm:cxn modelId="{2B4F2BF8-D911-4517-AC11-F1E510527713}" type="presParOf" srcId="{2E253884-D10C-43C5-B916-03EB691CA67F}" destId="{B24CE945-50EB-43CD-B401-A623410257E4}" srcOrd="15" destOrd="0" presId="urn:microsoft.com/office/officeart/2008/layout/LinedList"/>
    <dgm:cxn modelId="{2379B9CD-742A-46F0-A538-E271E1469C20}" type="presParOf" srcId="{B24CE945-50EB-43CD-B401-A623410257E4}" destId="{263189FF-1C90-4667-8F6B-71D80761A301}" srcOrd="0" destOrd="0" presId="urn:microsoft.com/office/officeart/2008/layout/LinedList"/>
    <dgm:cxn modelId="{61F9C503-9EA8-47CE-A3F1-D2FD693B3F25}" type="presParOf" srcId="{B24CE945-50EB-43CD-B401-A623410257E4}" destId="{78C19CC0-CB06-4472-AB39-BF75C38A8B3F}" srcOrd="1" destOrd="0" presId="urn:microsoft.com/office/officeart/2008/layout/LinedList"/>
    <dgm:cxn modelId="{C5488E24-1103-413F-927F-FBC4084B4FDF}" type="presParOf" srcId="{2E253884-D10C-43C5-B916-03EB691CA67F}" destId="{004C7536-34EB-48E9-B96A-9A6AC61D2C3F}" srcOrd="16" destOrd="0" presId="urn:microsoft.com/office/officeart/2008/layout/LinedList"/>
    <dgm:cxn modelId="{94D100BC-A07D-4045-8E40-D125099AEE78}" type="presParOf" srcId="{2E253884-D10C-43C5-B916-03EB691CA67F}" destId="{016F5903-F81D-4C94-AFAF-122E757F9C30}" srcOrd="17" destOrd="0" presId="urn:microsoft.com/office/officeart/2008/layout/LinedList"/>
    <dgm:cxn modelId="{8C9AD43C-A2B7-42D8-8302-3161100B8B92}" type="presParOf" srcId="{016F5903-F81D-4C94-AFAF-122E757F9C30}" destId="{6E16475F-8677-44DB-AFC8-4AB05F7AF79B}" srcOrd="0" destOrd="0" presId="urn:microsoft.com/office/officeart/2008/layout/LinedList"/>
    <dgm:cxn modelId="{A82898B7-1520-41A4-8670-92F595125258}" type="presParOf" srcId="{016F5903-F81D-4C94-AFAF-122E757F9C30}" destId="{ECAF2DC9-D85E-4DCF-9584-BFDFD7CD4B2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0919BB-8BCB-4455-B97A-C264826C8CB4}">
      <dsp:nvSpPr>
        <dsp:cNvPr id="0" name=""/>
        <dsp:cNvSpPr/>
      </dsp:nvSpPr>
      <dsp:spPr>
        <a:xfrm>
          <a:off x="0" y="640"/>
          <a:ext cx="591420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537EEAA-A577-44CD-892F-038567A363B0}">
      <dsp:nvSpPr>
        <dsp:cNvPr id="0" name=""/>
        <dsp:cNvSpPr/>
      </dsp:nvSpPr>
      <dsp:spPr>
        <a:xfrm>
          <a:off x="0" y="640"/>
          <a:ext cx="5914209" cy="583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Nature vs Nurture in Jenny’s Development</a:t>
          </a:r>
          <a:endParaRPr lang="en-US" sz="1600" kern="1200" dirty="0"/>
        </a:p>
      </dsp:txBody>
      <dsp:txXfrm>
        <a:off x="0" y="640"/>
        <a:ext cx="5914209" cy="583041"/>
      </dsp:txXfrm>
    </dsp:sp>
    <dsp:sp modelId="{510371BE-DD56-4BF0-96FB-98C981E3823E}">
      <dsp:nvSpPr>
        <dsp:cNvPr id="0" name=""/>
        <dsp:cNvSpPr/>
      </dsp:nvSpPr>
      <dsp:spPr>
        <a:xfrm>
          <a:off x="0" y="583682"/>
          <a:ext cx="591420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E95D75-ACA1-429E-BF8F-2C1BF4C9365B}">
      <dsp:nvSpPr>
        <dsp:cNvPr id="0" name=""/>
        <dsp:cNvSpPr/>
      </dsp:nvSpPr>
      <dsp:spPr>
        <a:xfrm>
          <a:off x="0" y="583682"/>
          <a:ext cx="5914209" cy="583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Biological Brain Development</a:t>
          </a:r>
          <a:endParaRPr lang="en-US" sz="1600" kern="1200" dirty="0"/>
        </a:p>
      </dsp:txBody>
      <dsp:txXfrm>
        <a:off x="0" y="583682"/>
        <a:ext cx="5914209" cy="583041"/>
      </dsp:txXfrm>
    </dsp:sp>
    <dsp:sp modelId="{266AAFAB-2800-4CEA-821D-BD4CCBD48791}">
      <dsp:nvSpPr>
        <dsp:cNvPr id="0" name=""/>
        <dsp:cNvSpPr/>
      </dsp:nvSpPr>
      <dsp:spPr>
        <a:xfrm>
          <a:off x="0" y="1166724"/>
          <a:ext cx="591420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02D2F31-D64F-4335-AC26-28DDB89739D5}">
      <dsp:nvSpPr>
        <dsp:cNvPr id="0" name=""/>
        <dsp:cNvSpPr/>
      </dsp:nvSpPr>
      <dsp:spPr>
        <a:xfrm>
          <a:off x="0" y="1166724"/>
          <a:ext cx="5914209" cy="583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Adolescence brings rapid brain growth, especially in the prefrontal cortex, allowing planning and emotional control.</a:t>
          </a:r>
        </a:p>
      </dsp:txBody>
      <dsp:txXfrm>
        <a:off x="0" y="1166724"/>
        <a:ext cx="5914209" cy="583041"/>
      </dsp:txXfrm>
    </dsp:sp>
    <dsp:sp modelId="{0B0DDD2B-0F50-460E-ABF3-D19D613C2888}">
      <dsp:nvSpPr>
        <dsp:cNvPr id="0" name=""/>
        <dsp:cNvSpPr/>
      </dsp:nvSpPr>
      <dsp:spPr>
        <a:xfrm>
          <a:off x="0" y="1749765"/>
          <a:ext cx="591420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456975-2B3D-429C-BF6E-C73B6A203A2E}">
      <dsp:nvSpPr>
        <dsp:cNvPr id="0" name=""/>
        <dsp:cNvSpPr/>
      </dsp:nvSpPr>
      <dsp:spPr>
        <a:xfrm>
          <a:off x="0" y="1749765"/>
          <a:ext cx="5914209" cy="583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Environmental Influences</a:t>
          </a:r>
          <a:endParaRPr lang="en-US" sz="1600" kern="1200" dirty="0"/>
        </a:p>
      </dsp:txBody>
      <dsp:txXfrm>
        <a:off x="0" y="1749765"/>
        <a:ext cx="5914209" cy="583041"/>
      </dsp:txXfrm>
    </dsp:sp>
    <dsp:sp modelId="{1B2D90B3-7B8E-4676-8CEB-AF4B75E21394}">
      <dsp:nvSpPr>
        <dsp:cNvPr id="0" name=""/>
        <dsp:cNvSpPr/>
      </dsp:nvSpPr>
      <dsp:spPr>
        <a:xfrm>
          <a:off x="0" y="2332807"/>
          <a:ext cx="591420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B305DF-C638-4DA1-8809-8818A1C63C60}">
      <dsp:nvSpPr>
        <dsp:cNvPr id="0" name=""/>
        <dsp:cNvSpPr/>
      </dsp:nvSpPr>
      <dsp:spPr>
        <a:xfrm>
          <a:off x="0" y="2332807"/>
          <a:ext cx="5914209" cy="583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Jenny’s caregiving duties demand maturity, affecting her cognitive and emotional growth during adolescence.</a:t>
          </a:r>
        </a:p>
      </dsp:txBody>
      <dsp:txXfrm>
        <a:off x="0" y="2332807"/>
        <a:ext cx="5914209" cy="583041"/>
      </dsp:txXfrm>
    </dsp:sp>
    <dsp:sp modelId="{113D4366-498D-4A9A-8669-E3FEAAF042AB}">
      <dsp:nvSpPr>
        <dsp:cNvPr id="0" name=""/>
        <dsp:cNvSpPr/>
      </dsp:nvSpPr>
      <dsp:spPr>
        <a:xfrm>
          <a:off x="0" y="2915849"/>
          <a:ext cx="591420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6D8394-460B-4351-AA1C-213C8F729B54}">
      <dsp:nvSpPr>
        <dsp:cNvPr id="0" name=""/>
        <dsp:cNvSpPr/>
      </dsp:nvSpPr>
      <dsp:spPr>
        <a:xfrm>
          <a:off x="0" y="2915849"/>
          <a:ext cx="5914209" cy="583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Impact of Stress and Trauma</a:t>
          </a:r>
          <a:endParaRPr lang="en-US" sz="1600" kern="1200" dirty="0"/>
        </a:p>
      </dsp:txBody>
      <dsp:txXfrm>
        <a:off x="0" y="2915849"/>
        <a:ext cx="5914209" cy="583041"/>
      </dsp:txXfrm>
    </dsp:sp>
    <dsp:sp modelId="{C90BE262-1560-4432-BBA0-B1440F345613}">
      <dsp:nvSpPr>
        <dsp:cNvPr id="0" name=""/>
        <dsp:cNvSpPr/>
      </dsp:nvSpPr>
      <dsp:spPr>
        <a:xfrm>
          <a:off x="0" y="3498891"/>
          <a:ext cx="591420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F962782-1A87-43CE-A93B-0D68918263C5}">
      <dsp:nvSpPr>
        <dsp:cNvPr id="0" name=""/>
        <dsp:cNvSpPr/>
      </dsp:nvSpPr>
      <dsp:spPr>
        <a:xfrm>
          <a:off x="0" y="3498891"/>
          <a:ext cx="5914209" cy="583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Bereavement and chronic stress can hinder learning and emotional development during critical growth periods.</a:t>
          </a:r>
        </a:p>
      </dsp:txBody>
      <dsp:txXfrm>
        <a:off x="0" y="3498891"/>
        <a:ext cx="5914209" cy="583041"/>
      </dsp:txXfrm>
    </dsp:sp>
    <dsp:sp modelId="{040C7246-E627-453A-A0F5-7FF296C68F3E}">
      <dsp:nvSpPr>
        <dsp:cNvPr id="0" name=""/>
        <dsp:cNvSpPr/>
      </dsp:nvSpPr>
      <dsp:spPr>
        <a:xfrm>
          <a:off x="0" y="4081932"/>
          <a:ext cx="591420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3189FF-1C90-4667-8F6B-71D80761A301}">
      <dsp:nvSpPr>
        <dsp:cNvPr id="0" name=""/>
        <dsp:cNvSpPr/>
      </dsp:nvSpPr>
      <dsp:spPr>
        <a:xfrm>
          <a:off x="0" y="4081932"/>
          <a:ext cx="5914209" cy="583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Nature and Nurture Interaction</a:t>
          </a:r>
        </a:p>
      </dsp:txBody>
      <dsp:txXfrm>
        <a:off x="0" y="4081932"/>
        <a:ext cx="5914209" cy="583041"/>
      </dsp:txXfrm>
    </dsp:sp>
    <dsp:sp modelId="{004C7536-34EB-48E9-B96A-9A6AC61D2C3F}">
      <dsp:nvSpPr>
        <dsp:cNvPr id="0" name=""/>
        <dsp:cNvSpPr/>
      </dsp:nvSpPr>
      <dsp:spPr>
        <a:xfrm>
          <a:off x="0" y="4664974"/>
          <a:ext cx="5914209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dk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 w="12700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16475F-8677-44DB-AFC8-4AB05F7AF79B}">
      <dsp:nvSpPr>
        <dsp:cNvPr id="0" name=""/>
        <dsp:cNvSpPr/>
      </dsp:nvSpPr>
      <dsp:spPr>
        <a:xfrm>
          <a:off x="0" y="4664974"/>
          <a:ext cx="5914209" cy="583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Jenny’s biological capabilities and challenging environment continuously shape her overall development.</a:t>
          </a:r>
        </a:p>
      </dsp:txBody>
      <dsp:txXfrm>
        <a:off x="0" y="4664974"/>
        <a:ext cx="5914209" cy="5830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F70802-3CA2-458B-BF29-D4C639A0BC8B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343B3-7B1A-4C5F-BF53-08328A0034C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616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343B3-7B1A-4C5F-BF53-08328A0034C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409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 16 Jenny is in the formal operational stage, meaning she should be developing independence, critical thinking and planning for the future.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343B3-7B1A-4C5F-BF53-08328A0034C8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3833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 has taken on adult responsibilities at a young age.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343B3-7B1A-4C5F-BF53-08328A0034C8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9201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may slow or affect her development within Piaget’s stage.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343B3-7B1A-4C5F-BF53-08328A0034C8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3536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 should not feel alone or overwhelmed</a:t>
            </a:r>
            <a:r>
              <a:rPr lang="en-US" dirty="0"/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343B3-7B1A-4C5F-BF53-08328A0034C8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8909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prefrontal cortex is the front part of the brain that helps people plan, make decisions control their behavior and solve problems.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343B3-7B1A-4C5F-BF53-08328A0034C8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4782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this reason health and social care professionals should use Piaget’s ideas alongside other theories to provide holistic support.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343B3-7B1A-4C5F-BF53-08328A0034C8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540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624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718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668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823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56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29286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642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887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170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585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39393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4070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6183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1700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284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941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694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hildandfamilyblog.com/piaget-stages-cognitive-development/?gad_source=1&amp;gad_campaignid=16711977028&amp;gbraid=0AAAAAog9ZS62JUFHwIlzKVoC_hqyaR5LU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kpu.pressbooks.pub/academicsuccess/chapter/further-services-for-student-support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" TargetMode="External"/><Relationship Id="rId2" Type="http://schemas.openxmlformats.org/officeDocument/2006/relationships/hyperlink" Target="https://www.simplypsychology.org/Piaget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80F655F-1670-758F-3017-14C88215B14A}"/>
              </a:ext>
            </a:extLst>
          </p:cNvPr>
          <p:cNvSpPr txBox="1"/>
          <p:nvPr/>
        </p:nvSpPr>
        <p:spPr>
          <a:xfrm>
            <a:off x="5486401" y="2081371"/>
            <a:ext cx="5008728" cy="29137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Psychology in Health and Social Care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 LCHS4010_LON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Magie Oligo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2436384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Dr. Pascal Navelle</a:t>
            </a:r>
            <a:b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Marketing (Full-time) | University of Wales Trinity Saint David">
            <a:extLst>
              <a:ext uri="{FF2B5EF4-FFF2-40B4-BE49-F238E27FC236}">
                <a16:creationId xmlns:a16="http://schemas.microsoft.com/office/drawing/2014/main" id="{597575E9-8A60-E816-0E9E-2B54C622E3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86"/>
          <a:stretch>
            <a:fillRect/>
          </a:stretch>
        </p:blipFill>
        <p:spPr bwMode="auto">
          <a:xfrm>
            <a:off x="235326" y="2081370"/>
            <a:ext cx="5143500" cy="2695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0379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CEC7EA-A34D-4CEB-93C8-36FFBC9E89B3}"/>
              </a:ext>
            </a:extLst>
          </p:cNvPr>
          <p:cNvSpPr txBox="1"/>
          <p:nvPr/>
        </p:nvSpPr>
        <p:spPr>
          <a:xfrm>
            <a:off x="4073676" y="478972"/>
            <a:ext cx="3038324" cy="9869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n w="3175" cmpd="sng">
                  <a:noFill/>
                </a:ln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9315AA-DECD-977E-147A-9A3B7DFD3391}"/>
              </a:ext>
            </a:extLst>
          </p:cNvPr>
          <p:cNvSpPr txBox="1"/>
          <p:nvPr/>
        </p:nvSpPr>
        <p:spPr>
          <a:xfrm>
            <a:off x="701524" y="1166842"/>
            <a:ext cx="91385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Jenny is 16 and has been her mother's main carer for five years, following her father's death.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Her mother’s mobility and memory difficulties mean Jenny takes on tasks such as cooking, cleaning, shopping and managing paperwork.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Taking on these responsibilities so young may influence Jenny’s emotional well‑being, education and personal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Lifespan development theories help explain Jenny’s situation.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Piaget’s cognitive development theory, a 16‑year‑old is typically in the formal operational stage, showing the ability to think logically and handle complex ideas (Piaget, 1952).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Using Piaget’s framework can support professionals in understanding how Jenny interprets her caring role and the pressures she faces.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insight can guide a community support plan that protects Jenny’s health and development while ensuring her mother receives suitable care.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40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65FA8BF-5421-45B6-B1AF-72CB117F0567}"/>
              </a:ext>
            </a:extLst>
          </p:cNvPr>
          <p:cNvSpPr txBox="1"/>
          <p:nvPr/>
        </p:nvSpPr>
        <p:spPr>
          <a:xfrm>
            <a:off x="929141" y="2430471"/>
            <a:ext cx="2835464" cy="35520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24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Piaget’s Cognitive Development Theory to Jenny’s Situation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E3D086-4BEA-AF2A-B9AB-47F2ECE612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35910" y="1368255"/>
            <a:ext cx="6098041" cy="40704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15FC9B-A687-DF4E-D82D-8EFDE279536A}"/>
              </a:ext>
            </a:extLst>
          </p:cNvPr>
          <p:cNvSpPr txBox="1"/>
          <p:nvPr/>
        </p:nvSpPr>
        <p:spPr>
          <a:xfrm>
            <a:off x="9196452" y="5238642"/>
            <a:ext cx="233749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childandfamilyblog.com/piaget-stages-cognitive-development/?gad_source=1&amp;gad_campaignid=16711977028&amp;gbraid=0AAAAAog9ZS62JUFHwIlzKVoC_hqyaR5LU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913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CAF2201-CA08-9767-C3BD-972E0A9351FB}"/>
              </a:ext>
            </a:extLst>
          </p:cNvPr>
          <p:cNvSpPr txBox="1"/>
          <p:nvPr/>
        </p:nvSpPr>
        <p:spPr>
          <a:xfrm>
            <a:off x="713015" y="4898962"/>
            <a:ext cx="96284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56F1F6-1531-4E21-2648-31677E09B472}"/>
              </a:ext>
            </a:extLst>
          </p:cNvPr>
          <p:cNvSpPr txBox="1"/>
          <p:nvPr/>
        </p:nvSpPr>
        <p:spPr>
          <a:xfrm>
            <a:off x="333828" y="566056"/>
            <a:ext cx="9628414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Applying Jeans Piaget’s Theory to Jenny’s Situation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Key Idea of the Theory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Jean Piaget explained  that the children develop their thinking skills  through four stages of cognitive development. As they grow, their thinking becomes more logical and complex  (Piaget, 1952).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Stages of Cognitive Development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Sensorimotor stage (0-2 years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)- babies learn about the world through their senses and movement.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Preoperational stage (2-7 years)-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begin to use language and imagination but their thinking is still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on their own perspective.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Concrete operational stage (7-11 above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)-  children start to think logically about real situations and understand different viewpoints.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Formal operational stage (11 years and above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 – young people develop the ability to think abstractly, reason logically, and plan for the future.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00095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3FB2268-ACA6-EC4A-8AA0-322A276962C8}"/>
              </a:ext>
            </a:extLst>
          </p:cNvPr>
          <p:cNvSpPr txBox="1"/>
          <p:nvPr/>
        </p:nvSpPr>
        <p:spPr>
          <a:xfrm>
            <a:off x="786786" y="1557442"/>
            <a:ext cx="9296401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3DBF9E2-E5B4-885A-DF9E-F5AB64B08C81}"/>
              </a:ext>
            </a:extLst>
          </p:cNvPr>
          <p:cNvSpPr txBox="1"/>
          <p:nvPr/>
        </p:nvSpPr>
        <p:spPr>
          <a:xfrm>
            <a:off x="1508590" y="1035586"/>
            <a:ext cx="929640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Applying Piaget’s Theory to Jenny’s Experience</a:t>
            </a:r>
          </a:p>
          <a:p>
            <a:endParaRPr lang="en-US" sz="2000" b="1" dirty="0"/>
          </a:p>
          <a:p>
            <a:r>
              <a:rPr lang="en-US" sz="2000" b="1" dirty="0"/>
              <a:t>Impact of long-term caring responsibilities</a:t>
            </a:r>
          </a:p>
          <a:p>
            <a:endParaRPr lang="en-US" sz="2000" b="1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Between ages 11 and 16 crucial years for developing abstract thinking and identity Jenny has been undertaking adult-like task such as: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Managing household chores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Organising shopping and cooking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Supporting her mother with memory problems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Handling administrative tasks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tasks require planning, decision making and reasoning which align with Formal Operational abilities.</a:t>
            </a:r>
          </a:p>
        </p:txBody>
      </p:sp>
    </p:spTree>
    <p:extLst>
      <p:ext uri="{BB962C8B-B14F-4D97-AF65-F5344CB8AC3E}">
        <p14:creationId xmlns:p14="http://schemas.microsoft.com/office/powerpoint/2010/main" val="2663275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4338E09-B8BE-C926-FA28-72A806081E99}"/>
              </a:ext>
            </a:extLst>
          </p:cNvPr>
          <p:cNvSpPr txBox="1"/>
          <p:nvPr/>
        </p:nvSpPr>
        <p:spPr>
          <a:xfrm>
            <a:off x="561150" y="607813"/>
            <a:ext cx="3626327" cy="53746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Caring Role on Jenny’s Development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0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 Jenny has been a young carer since age 11</a:t>
            </a: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cognitive impacts: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time for learning and schoolwork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overload from responsibilities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opportunity to explore independence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endParaRPr lang="en-US" sz="1600" dirty="0">
              <a:solidFill>
                <a:srgbClr val="26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sz="1600" b="1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emotional impacts</a:t>
            </a: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Anxiety and worry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Grief from losing her father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sz="1600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Feeling isolated</a:t>
            </a:r>
          </a:p>
        </p:txBody>
      </p:sp>
      <p:pic>
        <p:nvPicPr>
          <p:cNvPr id="7" name="Content Placeholder 4" descr="Creative Thinking">
            <a:extLst>
              <a:ext uri="{FF2B5EF4-FFF2-40B4-BE49-F238E27FC236}">
                <a16:creationId xmlns:a16="http://schemas.microsoft.com/office/drawing/2014/main" id="{9180D2DC-DD96-B192-1EF0-5F5E29577C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5487284" y="1416949"/>
            <a:ext cx="4564763" cy="3423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068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C6F8ECA1-BAED-9690-3F13-CA6D3CEEAD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614" b="5795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B6A90C-B934-4B24-1EEB-CC5890176442}"/>
              </a:ext>
            </a:extLst>
          </p:cNvPr>
          <p:cNvSpPr txBox="1"/>
          <p:nvPr/>
        </p:nvSpPr>
        <p:spPr>
          <a:xfrm>
            <a:off x="485245" y="1187355"/>
            <a:ext cx="4043211" cy="48540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Jenny’s Current Needs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 needs support in the following areas: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needs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to focus on school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Homework support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needs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or someone to talk to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for grief and stress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needs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with friends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Normal teenage experiences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 needs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with caring responsibilities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2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7177DA-390E-715F-BBAE-3B4F80D9C8C1}"/>
              </a:ext>
            </a:extLst>
          </p:cNvPr>
          <p:cNvSpPr txBox="1"/>
          <p:nvPr/>
        </p:nvSpPr>
        <p:spPr>
          <a:xfrm>
            <a:off x="1092643" y="4436534"/>
            <a:ext cx="9035141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885C16-6F6A-8B97-8E98-F4B0FE8EBCB9}"/>
              </a:ext>
            </a:extLst>
          </p:cNvPr>
          <p:cNvSpPr txBox="1"/>
          <p:nvPr/>
        </p:nvSpPr>
        <p:spPr>
          <a:xfrm>
            <a:off x="9665346" y="6657945"/>
            <a:ext cx="25266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kpu.pressbooks.pub/academicsuccess/chapter/further-services-for-student-suppor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147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4" name="TextBox 3">
            <a:extLst>
              <a:ext uri="{FF2B5EF4-FFF2-40B4-BE49-F238E27FC236}">
                <a16:creationId xmlns:a16="http://schemas.microsoft.com/office/drawing/2014/main" id="{7D2C64C6-C0E5-D336-AA73-765E90D83D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2832011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6945B70-AC50-DB60-45F2-C7BD3B4547E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2279" r="34721"/>
          <a:stretch>
            <a:fillRect/>
          </a:stretch>
        </p:blipFill>
        <p:spPr>
          <a:xfrm>
            <a:off x="576420" y="494301"/>
            <a:ext cx="3823215" cy="5867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516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6D0E3-C1C7-56D7-2269-7E1156C6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4918248" cy="67329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Evaluation:</a:t>
            </a:r>
            <a:br>
              <a:rPr lang="en-US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7664EE-B82C-7C0C-E571-1FD30000045D}"/>
              </a:ext>
            </a:extLst>
          </p:cNvPr>
          <p:cNvSpPr txBox="1"/>
          <p:nvPr/>
        </p:nvSpPr>
        <p:spPr>
          <a:xfrm>
            <a:off x="354842" y="1514902"/>
            <a:ext cx="925318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 practice, Piaget’s theory can help professionals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Jenny’s ability to think and make decisions.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Communicate clearly with her about her needs and support options.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  her independence and confidence.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However, professionals must also consider: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Jenny’s emotional well-being.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stress of caring responsibilities.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importance of social and family support.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136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BBE500-84F8-B0E2-0AED-BA940F568D70}"/>
              </a:ext>
            </a:extLst>
          </p:cNvPr>
          <p:cNvSpPr txBox="1"/>
          <p:nvPr/>
        </p:nvSpPr>
        <p:spPr>
          <a:xfrm>
            <a:off x="1186788" y="1282889"/>
            <a:ext cx="9818424" cy="45656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</a:pPr>
            <a:r>
              <a:rPr lang="en-US" b="1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Jenny is still developing emotionally and cognitively, and her caring role may affect that </a:t>
            </a:r>
            <a:r>
              <a:rPr lang="en-US" dirty="0" err="1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process.She</a:t>
            </a: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needs support to help her reach her full potential.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Piaget’s theory can guide professionals in understanding her developmental needs.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Although caregiving has built her maturity, the pressure should be reduced.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lang="en-US" dirty="0">
                <a:solidFill>
                  <a:srgbClr val="21212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Offering practical help for her mother and emotional support for Jenny will protect her well‑being and development.</a:t>
            </a:r>
          </a:p>
        </p:txBody>
      </p:sp>
    </p:spTree>
    <p:extLst>
      <p:ext uri="{BB962C8B-B14F-4D97-AF65-F5344CB8AC3E}">
        <p14:creationId xmlns:p14="http://schemas.microsoft.com/office/powerpoint/2010/main" val="28011603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07568B-A663-9516-3A95-69CB11D0380A}"/>
              </a:ext>
            </a:extLst>
          </p:cNvPr>
          <p:cNvSpPr txBox="1"/>
          <p:nvPr/>
        </p:nvSpPr>
        <p:spPr>
          <a:xfrm>
            <a:off x="435428" y="456228"/>
            <a:ext cx="9826172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Cherry, K.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Piaget’s stages of cognitive development.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https;//www.verywellmind.com/piagets-stages-of-cognitive-development-2795457 (Accessed: 6 March 2026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Mcleod, S.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Jean Piaget’s Theory of Cognitive Development.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Simply Psychology. Available at;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https://www.simplypsychology.org/Piaget.html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 Accessed: 5 March 2026)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National Health Service 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Support for young carers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(Accessed: 6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Jean Piaget (1952)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Origins of Intelligence in Children.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New York: International Universities Press.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Piaget, J. and Inhelder, B. (1969)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psychology of the child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Piaget, J. (1977)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development of thought: Equilibration of cognitive structures.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Oxford: Blackwell.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5615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5" ma:contentTypeDescription="Create a new document." ma:contentTypeScope="" ma:versionID="1acedf576602bd2556ee9137948336da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a2df3d97bcedd237cb51a1609918095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81FEA84-456B-4EA0-A881-E8483FEDC088}">
  <ds:schemaRefs>
    <ds:schemaRef ds:uri="http://purl.org/dc/elements/1.1/"/>
    <ds:schemaRef ds:uri="http://schemas.microsoft.com/office/2006/metadata/properties"/>
    <ds:schemaRef ds:uri="04d956d8-1ffd-4dba-87ce-03f615e16f58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ECAE77C-C06A-4075-B4D5-F8D1F00043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64DA4F6-98A0-4F4C-A31E-3688E152847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2161</TotalTime>
  <Words>994</Words>
  <Application>Microsoft Office PowerPoint</Application>
  <PresentationFormat>Widescreen</PresentationFormat>
  <Paragraphs>130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Critical Evaluation: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Magie Oligo (2436384)</dc:creator>
  <cp:lastModifiedBy>Magie Oligo (2436384)</cp:lastModifiedBy>
  <cp:revision>11</cp:revision>
  <dcterms:created xsi:type="dcterms:W3CDTF">2025-06-29T15:53:22Z</dcterms:created>
  <dcterms:modified xsi:type="dcterms:W3CDTF">2026-03-15T16:05:53Z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