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65" r:id="rId2"/>
    <p:sldId id="282" r:id="rId3"/>
    <p:sldId id="285" r:id="rId4"/>
    <p:sldId id="287" r:id="rId5"/>
    <p:sldId id="288" r:id="rId6"/>
    <p:sldId id="279" r:id="rId7"/>
    <p:sldId id="286" r:id="rId8"/>
    <p:sldId id="280" r:id="rId9"/>
    <p:sldId id="281" r:id="rId10"/>
    <p:sldId id="283" r:id="rId11"/>
    <p:sldId id="274" r:id="rId12"/>
    <p:sldId id="291" r:id="rId13"/>
    <p:sldId id="289" r:id="rId14"/>
    <p:sldId id="278" r:id="rId15"/>
    <p:sldId id="284"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1164"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8D0AF42-3D8D-4053-9074-6297AC52AFEB}" type="datetimeFigureOut">
              <a:rPr lang="en-GB" smtClean="0"/>
              <a:t>20/04/2016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74836FF-5632-4AF8-B24A-DED9D1AC9E40}" type="slidenum">
              <a:rPr lang="en-GB" smtClean="0"/>
              <a:t>‹#›</a:t>
            </a:fld>
            <a:endParaRPr lang="en-GB"/>
          </a:p>
        </p:txBody>
      </p:sp>
    </p:spTree>
    <p:extLst>
      <p:ext uri="{BB962C8B-B14F-4D97-AF65-F5344CB8AC3E}">
        <p14:creationId xmlns:p14="http://schemas.microsoft.com/office/powerpoint/2010/main" val="300288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Can</a:t>
            </a:r>
            <a:r>
              <a:rPr lang="en-GB" baseline="0" dirty="0" smtClean="0"/>
              <a:t> be viewed from qualitative and qualitative perspective.</a:t>
            </a:r>
            <a:endParaRPr lang="en-GB" dirty="0"/>
          </a:p>
        </p:txBody>
      </p:sp>
      <p:sp>
        <p:nvSpPr>
          <p:cNvPr id="4" name="Slide Number Placeholder 3"/>
          <p:cNvSpPr>
            <a:spLocks noGrp="1"/>
          </p:cNvSpPr>
          <p:nvPr>
            <p:ph type="sldNum" sz="quarter" idx="10"/>
          </p:nvPr>
        </p:nvSpPr>
        <p:spPr/>
        <p:txBody>
          <a:bodyPr/>
          <a:lstStyle/>
          <a:p>
            <a:fld id="{274836FF-5632-4AF8-B24A-DED9D1AC9E40}" type="slidenum">
              <a:rPr lang="en-GB" smtClean="0"/>
              <a:t>14</a:t>
            </a:fld>
            <a:endParaRPr lang="en-GB"/>
          </a:p>
        </p:txBody>
      </p:sp>
    </p:spTree>
    <p:extLst>
      <p:ext uri="{BB962C8B-B14F-4D97-AF65-F5344CB8AC3E}">
        <p14:creationId xmlns:p14="http://schemas.microsoft.com/office/powerpoint/2010/main" val="34441871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13E0274-4826-464C-BC4D-784F860D7AA5}" type="datetimeFigureOut">
              <a:rPr lang="en-GB" smtClean="0"/>
              <a:t>20/04/2016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6DE197-708E-4C6D-9300-2D26DB6C7336}" type="slidenum">
              <a:rPr lang="en-GB" smtClean="0"/>
              <a:t>‹#›</a:t>
            </a:fld>
            <a:endParaRPr lang="en-GB"/>
          </a:p>
        </p:txBody>
      </p:sp>
    </p:spTree>
    <p:extLst>
      <p:ext uri="{BB962C8B-B14F-4D97-AF65-F5344CB8AC3E}">
        <p14:creationId xmlns:p14="http://schemas.microsoft.com/office/powerpoint/2010/main" val="21270686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13E0274-4826-464C-BC4D-784F860D7AA5}" type="datetimeFigureOut">
              <a:rPr lang="en-GB" smtClean="0"/>
              <a:t>20/04/2016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6DE197-708E-4C6D-9300-2D26DB6C7336}" type="slidenum">
              <a:rPr lang="en-GB" smtClean="0"/>
              <a:t>‹#›</a:t>
            </a:fld>
            <a:endParaRPr lang="en-GB"/>
          </a:p>
        </p:txBody>
      </p:sp>
    </p:spTree>
    <p:extLst>
      <p:ext uri="{BB962C8B-B14F-4D97-AF65-F5344CB8AC3E}">
        <p14:creationId xmlns:p14="http://schemas.microsoft.com/office/powerpoint/2010/main" val="40657745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13E0274-4826-464C-BC4D-784F860D7AA5}" type="datetimeFigureOut">
              <a:rPr lang="en-GB" smtClean="0"/>
              <a:t>20/04/2016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6DE197-708E-4C6D-9300-2D26DB6C7336}" type="slidenum">
              <a:rPr lang="en-GB" smtClean="0"/>
              <a:t>‹#›</a:t>
            </a:fld>
            <a:endParaRPr lang="en-GB"/>
          </a:p>
        </p:txBody>
      </p:sp>
    </p:spTree>
    <p:extLst>
      <p:ext uri="{BB962C8B-B14F-4D97-AF65-F5344CB8AC3E}">
        <p14:creationId xmlns:p14="http://schemas.microsoft.com/office/powerpoint/2010/main" val="41126947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13E0274-4826-464C-BC4D-784F860D7AA5}" type="datetimeFigureOut">
              <a:rPr lang="en-GB" smtClean="0"/>
              <a:t>20/04/2016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6DE197-708E-4C6D-9300-2D26DB6C7336}" type="slidenum">
              <a:rPr lang="en-GB" smtClean="0"/>
              <a:t>‹#›</a:t>
            </a:fld>
            <a:endParaRPr lang="en-GB"/>
          </a:p>
        </p:txBody>
      </p:sp>
    </p:spTree>
    <p:extLst>
      <p:ext uri="{BB962C8B-B14F-4D97-AF65-F5344CB8AC3E}">
        <p14:creationId xmlns:p14="http://schemas.microsoft.com/office/powerpoint/2010/main" val="17834222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13E0274-4826-464C-BC4D-784F860D7AA5}" type="datetimeFigureOut">
              <a:rPr lang="en-GB" smtClean="0"/>
              <a:t>20/04/2016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B6DE197-708E-4C6D-9300-2D26DB6C7336}" type="slidenum">
              <a:rPr lang="en-GB" smtClean="0"/>
              <a:t>‹#›</a:t>
            </a:fld>
            <a:endParaRPr lang="en-GB"/>
          </a:p>
        </p:txBody>
      </p:sp>
    </p:spTree>
    <p:extLst>
      <p:ext uri="{BB962C8B-B14F-4D97-AF65-F5344CB8AC3E}">
        <p14:creationId xmlns:p14="http://schemas.microsoft.com/office/powerpoint/2010/main" val="4527044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13E0274-4826-464C-BC4D-784F860D7AA5}" type="datetimeFigureOut">
              <a:rPr lang="en-GB" smtClean="0"/>
              <a:t>20/04/2016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B6DE197-708E-4C6D-9300-2D26DB6C7336}" type="slidenum">
              <a:rPr lang="en-GB" smtClean="0"/>
              <a:t>‹#›</a:t>
            </a:fld>
            <a:endParaRPr lang="en-GB"/>
          </a:p>
        </p:txBody>
      </p:sp>
    </p:spTree>
    <p:extLst>
      <p:ext uri="{BB962C8B-B14F-4D97-AF65-F5344CB8AC3E}">
        <p14:creationId xmlns:p14="http://schemas.microsoft.com/office/powerpoint/2010/main" val="20674751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3E0274-4826-464C-BC4D-784F860D7AA5}" type="datetimeFigureOut">
              <a:rPr lang="en-GB" smtClean="0"/>
              <a:t>20/04/2016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B6DE197-708E-4C6D-9300-2D26DB6C7336}" type="slidenum">
              <a:rPr lang="en-GB" smtClean="0"/>
              <a:t>‹#›</a:t>
            </a:fld>
            <a:endParaRPr lang="en-GB"/>
          </a:p>
        </p:txBody>
      </p:sp>
    </p:spTree>
    <p:extLst>
      <p:ext uri="{BB962C8B-B14F-4D97-AF65-F5344CB8AC3E}">
        <p14:creationId xmlns:p14="http://schemas.microsoft.com/office/powerpoint/2010/main" val="2615093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13E0274-4826-464C-BC4D-784F860D7AA5}" type="datetimeFigureOut">
              <a:rPr lang="en-GB" smtClean="0"/>
              <a:t>20/04/2016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6DE197-708E-4C6D-9300-2D26DB6C7336}" type="slidenum">
              <a:rPr lang="en-GB" smtClean="0"/>
              <a:t>‹#›</a:t>
            </a:fld>
            <a:endParaRPr lang="en-GB"/>
          </a:p>
        </p:txBody>
      </p:sp>
    </p:spTree>
    <p:extLst>
      <p:ext uri="{BB962C8B-B14F-4D97-AF65-F5344CB8AC3E}">
        <p14:creationId xmlns:p14="http://schemas.microsoft.com/office/powerpoint/2010/main" val="5877560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13E0274-4826-464C-BC4D-784F860D7AA5}" type="datetimeFigureOut">
              <a:rPr lang="en-GB" smtClean="0"/>
              <a:t>20/04/2016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B6DE197-708E-4C6D-9300-2D26DB6C7336}" type="slidenum">
              <a:rPr lang="en-GB" smtClean="0"/>
              <a:t>‹#›</a:t>
            </a:fld>
            <a:endParaRPr lang="en-GB"/>
          </a:p>
        </p:txBody>
      </p:sp>
    </p:spTree>
    <p:extLst>
      <p:ext uri="{BB962C8B-B14F-4D97-AF65-F5344CB8AC3E}">
        <p14:creationId xmlns:p14="http://schemas.microsoft.com/office/powerpoint/2010/main" val="34701955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13E0274-4826-464C-BC4D-784F860D7AA5}" type="datetimeFigureOut">
              <a:rPr lang="en-GB" smtClean="0"/>
              <a:t>20/04/2016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6DE197-708E-4C6D-9300-2D26DB6C7336}" type="slidenum">
              <a:rPr lang="en-GB" smtClean="0"/>
              <a:t>‹#›</a:t>
            </a:fld>
            <a:endParaRPr lang="en-GB"/>
          </a:p>
        </p:txBody>
      </p:sp>
    </p:spTree>
    <p:extLst>
      <p:ext uri="{BB962C8B-B14F-4D97-AF65-F5344CB8AC3E}">
        <p14:creationId xmlns:p14="http://schemas.microsoft.com/office/powerpoint/2010/main" val="738939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13E0274-4826-464C-BC4D-784F860D7AA5}" type="datetimeFigureOut">
              <a:rPr lang="en-GB" smtClean="0"/>
              <a:t>20/04/2016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B6DE197-708E-4C6D-9300-2D26DB6C7336}" type="slidenum">
              <a:rPr lang="en-GB" smtClean="0"/>
              <a:t>‹#›</a:t>
            </a:fld>
            <a:endParaRPr lang="en-GB"/>
          </a:p>
        </p:txBody>
      </p:sp>
    </p:spTree>
    <p:extLst>
      <p:ext uri="{BB962C8B-B14F-4D97-AF65-F5344CB8AC3E}">
        <p14:creationId xmlns:p14="http://schemas.microsoft.com/office/powerpoint/2010/main" val="2840158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3E0274-4826-464C-BC4D-784F860D7AA5}" type="datetimeFigureOut">
              <a:rPr lang="en-GB" smtClean="0"/>
              <a:t>20/04/2016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B6DE197-708E-4C6D-9300-2D26DB6C7336}" type="slidenum">
              <a:rPr lang="en-GB" smtClean="0"/>
              <a:t>‹#›</a:t>
            </a:fld>
            <a:endParaRPr lang="en-GB"/>
          </a:p>
        </p:txBody>
      </p:sp>
    </p:spTree>
    <p:extLst>
      <p:ext uri="{BB962C8B-B14F-4D97-AF65-F5344CB8AC3E}">
        <p14:creationId xmlns:p14="http://schemas.microsoft.com/office/powerpoint/2010/main" val="766997385"/>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16832"/>
            <a:ext cx="7772400" cy="1470025"/>
          </a:xfrm>
        </p:spPr>
        <p:txBody>
          <a:bodyPr>
            <a:normAutofit fontScale="90000"/>
          </a:bodyPr>
          <a:lstStyle/>
          <a:p>
            <a:r>
              <a:rPr lang="en-GB" dirty="0" smtClean="0"/>
              <a:t>SBPD7001</a:t>
            </a:r>
            <a:br>
              <a:rPr lang="en-GB" dirty="0" smtClean="0"/>
            </a:br>
            <a:r>
              <a:rPr lang="en-GB" dirty="0" smtClean="0"/>
              <a:t>Approaches to Research and Academic Communication</a:t>
            </a:r>
            <a:endParaRPr lang="en-GB" dirty="0"/>
          </a:p>
        </p:txBody>
      </p:sp>
      <p:sp>
        <p:nvSpPr>
          <p:cNvPr id="3" name="Subtitle 2"/>
          <p:cNvSpPr>
            <a:spLocks noGrp="1"/>
          </p:cNvSpPr>
          <p:nvPr>
            <p:ph type="subTitle" idx="1"/>
          </p:nvPr>
        </p:nvSpPr>
        <p:spPr/>
        <p:txBody>
          <a:bodyPr>
            <a:normAutofit/>
          </a:bodyPr>
          <a:lstStyle/>
          <a:p>
            <a:endParaRPr lang="en-GB" dirty="0"/>
          </a:p>
          <a:p>
            <a:r>
              <a:rPr lang="en-GB" sz="3400" dirty="0" smtClean="0"/>
              <a:t>Validity, Reliability, Ethics and Bias</a:t>
            </a:r>
          </a:p>
          <a:p>
            <a:pPr algn="l"/>
            <a:endParaRPr lang="en-GB" dirty="0" smtClean="0">
              <a:solidFill>
                <a:srgbClr val="FFFF00"/>
              </a:solidFill>
            </a:endParaRPr>
          </a:p>
          <a:p>
            <a:endParaRPr lang="en-GB" dirty="0"/>
          </a:p>
        </p:txBody>
      </p:sp>
    </p:spTree>
    <p:extLst>
      <p:ext uri="{BB962C8B-B14F-4D97-AF65-F5344CB8AC3E}">
        <p14:creationId xmlns:p14="http://schemas.microsoft.com/office/powerpoint/2010/main" val="30325041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3568" y="908720"/>
            <a:ext cx="7992888" cy="5693866"/>
          </a:xfrm>
          <a:prstGeom prst="rect">
            <a:avLst/>
          </a:prstGeom>
        </p:spPr>
        <p:txBody>
          <a:bodyPr wrap="square">
            <a:spAutoFit/>
          </a:bodyPr>
          <a:lstStyle/>
          <a:p>
            <a:r>
              <a:rPr lang="en-GB" sz="2800" dirty="0" smtClean="0"/>
              <a:t>Ethically </a:t>
            </a:r>
            <a:r>
              <a:rPr lang="en-GB" sz="2800" dirty="0"/>
              <a:t>important moments: </a:t>
            </a:r>
            <a:endParaRPr lang="en-GB" sz="2800" dirty="0" smtClean="0"/>
          </a:p>
          <a:p>
            <a:r>
              <a:rPr lang="en-GB" sz="2800" dirty="0" smtClean="0"/>
              <a:t>“</a:t>
            </a:r>
            <a:r>
              <a:rPr lang="en-GB" sz="2800" dirty="0"/>
              <a:t>The difficult, often subtle, and usually unpredictable situations that arise in the practice of doing research” (Guillemin &amp; Gillam, 2004: 262).  </a:t>
            </a:r>
            <a:endParaRPr lang="en-GB" sz="2800" dirty="0" smtClean="0"/>
          </a:p>
          <a:p>
            <a:endParaRPr lang="en-GB" sz="2800" dirty="0"/>
          </a:p>
          <a:p>
            <a:r>
              <a:rPr lang="en-GB" sz="2800" dirty="0"/>
              <a:t>… It is in these moments that “the researcher’s ethical competence comes to the fore. By this we mean the researcher’s willingness to acknowledge the ethical dimension of research practice, his or her ability to actually recognise this ethical dimension when it comes into play, and his or her ability to think through ethical issues and respond appropriately” (Guillemin &amp; Gillam 2004: 269). </a:t>
            </a:r>
          </a:p>
        </p:txBody>
      </p:sp>
      <p:sp>
        <p:nvSpPr>
          <p:cNvPr id="3" name="Rectangle 2"/>
          <p:cNvSpPr/>
          <p:nvPr/>
        </p:nvSpPr>
        <p:spPr>
          <a:xfrm>
            <a:off x="2195736" y="116632"/>
            <a:ext cx="5210144" cy="584775"/>
          </a:xfrm>
          <a:prstGeom prst="rect">
            <a:avLst/>
          </a:prstGeom>
        </p:spPr>
        <p:txBody>
          <a:bodyPr wrap="none">
            <a:spAutoFit/>
          </a:bodyPr>
          <a:lstStyle/>
          <a:p>
            <a:r>
              <a:rPr lang="en-GB" sz="3200" dirty="0"/>
              <a:t>Ethically important moments  </a:t>
            </a:r>
          </a:p>
        </p:txBody>
      </p:sp>
    </p:spTree>
    <p:extLst>
      <p:ext uri="{BB962C8B-B14F-4D97-AF65-F5344CB8AC3E}">
        <p14:creationId xmlns:p14="http://schemas.microsoft.com/office/powerpoint/2010/main" val="23470433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Ethics</a:t>
            </a:r>
            <a:endParaRPr lang="en-GB" dirty="0"/>
          </a:p>
        </p:txBody>
      </p:sp>
      <p:sp>
        <p:nvSpPr>
          <p:cNvPr id="4" name="Rectangle 3"/>
          <p:cNvSpPr/>
          <p:nvPr/>
        </p:nvSpPr>
        <p:spPr>
          <a:xfrm>
            <a:off x="1043608" y="1772816"/>
            <a:ext cx="7056784" cy="4401205"/>
          </a:xfrm>
          <a:prstGeom prst="rect">
            <a:avLst/>
          </a:prstGeom>
        </p:spPr>
        <p:txBody>
          <a:bodyPr wrap="square">
            <a:spAutoFit/>
          </a:bodyPr>
          <a:lstStyle/>
          <a:p>
            <a:r>
              <a:rPr lang="en-GB" sz="2800" dirty="0">
                <a:latin typeface="Arial" panose="020B0604020202020204" pitchFamily="34" charset="0"/>
                <a:cs typeface="Arial" panose="020B0604020202020204" pitchFamily="34" charset="0"/>
              </a:rPr>
              <a:t>Two dimensions of ethics are delineated by Guillemin and Gillam (2004). </a:t>
            </a:r>
            <a:endParaRPr lang="en-GB" sz="2800" dirty="0" smtClean="0">
              <a:latin typeface="Arial" panose="020B0604020202020204" pitchFamily="34" charset="0"/>
              <a:cs typeface="Arial" panose="020B0604020202020204" pitchFamily="34" charset="0"/>
            </a:endParaRPr>
          </a:p>
          <a:p>
            <a:endParaRPr lang="en-GB" sz="2800" dirty="0" smtClean="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The </a:t>
            </a:r>
            <a:r>
              <a:rPr lang="en-GB" sz="2800" dirty="0">
                <a:latin typeface="Arial" panose="020B0604020202020204" pitchFamily="34" charset="0"/>
                <a:cs typeface="Arial" panose="020B0604020202020204" pitchFamily="34" charset="0"/>
              </a:rPr>
              <a:t>first is </a:t>
            </a:r>
            <a:r>
              <a:rPr lang="en-GB" sz="2800" b="1" dirty="0">
                <a:latin typeface="Arial" panose="020B0604020202020204" pitchFamily="34" charset="0"/>
                <a:cs typeface="Arial" panose="020B0604020202020204" pitchFamily="34" charset="0"/>
              </a:rPr>
              <a:t>procedural ethics </a:t>
            </a:r>
            <a:r>
              <a:rPr lang="en-GB" sz="2800" dirty="0">
                <a:latin typeface="Arial" panose="020B0604020202020204" pitchFamily="34" charset="0"/>
                <a:cs typeface="Arial" panose="020B0604020202020204" pitchFamily="34" charset="0"/>
              </a:rPr>
              <a:t>which require confidentiality, right to privacy and protecting human subjects from harm. </a:t>
            </a:r>
            <a:endParaRPr lang="en-GB" sz="2800" dirty="0" smtClean="0">
              <a:latin typeface="Arial" panose="020B0604020202020204" pitchFamily="34" charset="0"/>
              <a:cs typeface="Arial" panose="020B0604020202020204" pitchFamily="34" charset="0"/>
            </a:endParaRPr>
          </a:p>
          <a:p>
            <a:endParaRPr lang="en-GB" sz="2800" dirty="0" smtClean="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The </a:t>
            </a:r>
            <a:r>
              <a:rPr lang="en-GB" sz="2800" dirty="0">
                <a:latin typeface="Arial" panose="020B0604020202020204" pitchFamily="34" charset="0"/>
                <a:cs typeface="Arial" panose="020B0604020202020204" pitchFamily="34" charset="0"/>
              </a:rPr>
              <a:t>second is </a:t>
            </a:r>
            <a:r>
              <a:rPr lang="en-GB" sz="2800" b="1" dirty="0">
                <a:latin typeface="Arial" panose="020B0604020202020204" pitchFamily="34" charset="0"/>
                <a:cs typeface="Arial" panose="020B0604020202020204" pitchFamily="34" charset="0"/>
              </a:rPr>
              <a:t>situational ethics </a:t>
            </a:r>
            <a:r>
              <a:rPr lang="en-GB" sz="2800" dirty="0">
                <a:latin typeface="Arial" panose="020B0604020202020204" pitchFamily="34" charset="0"/>
                <a:cs typeface="Arial" panose="020B0604020202020204" pitchFamily="34" charset="0"/>
              </a:rPr>
              <a:t>dealing with the unpredictable, subtle moments that come up during the study</a:t>
            </a:r>
          </a:p>
        </p:txBody>
      </p:sp>
    </p:spTree>
    <p:extLst>
      <p:ext uri="{BB962C8B-B14F-4D97-AF65-F5344CB8AC3E}">
        <p14:creationId xmlns:p14="http://schemas.microsoft.com/office/powerpoint/2010/main" val="2824022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Procedural </a:t>
            </a:r>
            <a:r>
              <a:rPr lang="en-GB" dirty="0"/>
              <a:t>ethics</a:t>
            </a:r>
          </a:p>
        </p:txBody>
      </p:sp>
      <p:sp>
        <p:nvSpPr>
          <p:cNvPr id="4" name="Rectangle 3"/>
          <p:cNvSpPr/>
          <p:nvPr/>
        </p:nvSpPr>
        <p:spPr>
          <a:xfrm>
            <a:off x="611560" y="2551837"/>
            <a:ext cx="7488832" cy="2677656"/>
          </a:xfrm>
          <a:prstGeom prst="rect">
            <a:avLst/>
          </a:prstGeom>
        </p:spPr>
        <p:txBody>
          <a:bodyPr wrap="square">
            <a:spAutoFit/>
          </a:bodyPr>
          <a:lstStyle/>
          <a:p>
            <a:r>
              <a:rPr lang="en-GB" sz="2800" dirty="0">
                <a:latin typeface="Arial" panose="020B0604020202020204" pitchFamily="34" charset="0"/>
                <a:cs typeface="Arial" panose="020B0604020202020204" pitchFamily="34" charset="0"/>
              </a:rPr>
              <a:t>The procedural ethics also involves the language used in the research. It is suggested to be understandable and free of jargon, but will nonetheless assure that the researchers are competent and experienced (Guillemin and Gillam, 2004). </a:t>
            </a:r>
          </a:p>
        </p:txBody>
      </p:sp>
    </p:spTree>
    <p:extLst>
      <p:ext uri="{BB962C8B-B14F-4D97-AF65-F5344CB8AC3E}">
        <p14:creationId xmlns:p14="http://schemas.microsoft.com/office/powerpoint/2010/main" val="42782598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Situational ethics</a:t>
            </a:r>
          </a:p>
        </p:txBody>
      </p:sp>
      <p:sp>
        <p:nvSpPr>
          <p:cNvPr id="4" name="Rectangle 3"/>
          <p:cNvSpPr/>
          <p:nvPr/>
        </p:nvSpPr>
        <p:spPr>
          <a:xfrm>
            <a:off x="899592" y="2551837"/>
            <a:ext cx="7128792" cy="2677656"/>
          </a:xfrm>
          <a:prstGeom prst="rect">
            <a:avLst/>
          </a:prstGeom>
        </p:spPr>
        <p:txBody>
          <a:bodyPr wrap="square">
            <a:spAutoFit/>
          </a:bodyPr>
          <a:lstStyle/>
          <a:p>
            <a:r>
              <a:rPr lang="en-GB" sz="2800" dirty="0" smtClean="0">
                <a:latin typeface="Arial" panose="020B0604020202020204" pitchFamily="34" charset="0"/>
                <a:cs typeface="Arial" panose="020B0604020202020204" pitchFamily="34" charset="0"/>
              </a:rPr>
              <a:t>Situational </a:t>
            </a:r>
            <a:r>
              <a:rPr lang="en-GB" sz="2800" dirty="0">
                <a:latin typeface="Arial" panose="020B0604020202020204" pitchFamily="34" charset="0"/>
                <a:cs typeface="Arial" panose="020B0604020202020204" pitchFamily="34" charset="0"/>
              </a:rPr>
              <a:t>ethics pertain to the ethical obligations a researcher has towards a participant in terms of interacting with him/her in a humane, non-exploitative way while at the same time being mindful of one's role as a </a:t>
            </a:r>
            <a:r>
              <a:rPr lang="en-GB" sz="2800" dirty="0" smtClean="0">
                <a:latin typeface="Arial" panose="020B0604020202020204" pitchFamily="34" charset="0"/>
                <a:cs typeface="Arial" panose="020B0604020202020204" pitchFamily="34" charset="0"/>
              </a:rPr>
              <a:t>researcher. </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120778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2248" y="0"/>
            <a:ext cx="8229600" cy="1143000"/>
          </a:xfrm>
        </p:spPr>
        <p:txBody>
          <a:bodyPr/>
          <a:lstStyle/>
          <a:p>
            <a:r>
              <a:rPr lang="en-GB" dirty="0"/>
              <a:t>Informed consent </a:t>
            </a:r>
          </a:p>
        </p:txBody>
      </p:sp>
      <p:sp>
        <p:nvSpPr>
          <p:cNvPr id="3" name="Content Placeholder 2"/>
          <p:cNvSpPr>
            <a:spLocks noGrp="1"/>
          </p:cNvSpPr>
          <p:nvPr>
            <p:ph idx="1"/>
          </p:nvPr>
        </p:nvSpPr>
        <p:spPr>
          <a:xfrm>
            <a:off x="482248" y="1196752"/>
            <a:ext cx="8229600" cy="4525963"/>
          </a:xfrm>
        </p:spPr>
        <p:txBody>
          <a:bodyPr/>
          <a:lstStyle/>
          <a:p>
            <a:endParaRPr lang="en-GB" dirty="0" smtClean="0"/>
          </a:p>
          <a:p>
            <a:endParaRPr lang="en-GB" dirty="0"/>
          </a:p>
        </p:txBody>
      </p:sp>
      <p:sp>
        <p:nvSpPr>
          <p:cNvPr id="4" name="Rectangle 3"/>
          <p:cNvSpPr/>
          <p:nvPr/>
        </p:nvSpPr>
        <p:spPr>
          <a:xfrm>
            <a:off x="432152" y="1052736"/>
            <a:ext cx="8147248" cy="5693866"/>
          </a:xfrm>
          <a:prstGeom prst="rect">
            <a:avLst/>
          </a:prstGeom>
        </p:spPr>
        <p:txBody>
          <a:bodyPr wrap="square">
            <a:spAutoFit/>
          </a:bodyPr>
          <a:lstStyle/>
          <a:p>
            <a:r>
              <a:rPr lang="en-GB" sz="2800" dirty="0" smtClean="0">
                <a:latin typeface="Arial" panose="020B0604020202020204" pitchFamily="34" charset="0"/>
                <a:cs typeface="Arial" panose="020B0604020202020204" pitchFamily="34" charset="0"/>
              </a:rPr>
              <a:t>Questions </a:t>
            </a:r>
            <a:r>
              <a:rPr lang="en-GB" sz="2800" dirty="0">
                <a:latin typeface="Arial" panose="020B0604020202020204" pitchFamily="34" charset="0"/>
                <a:cs typeface="Arial" panose="020B0604020202020204" pitchFamily="34" charset="0"/>
              </a:rPr>
              <a:t>to consider in advance: </a:t>
            </a:r>
            <a:endParaRPr lang="en-GB" sz="2800" dirty="0" smtClean="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Who </a:t>
            </a:r>
            <a:r>
              <a:rPr lang="en-GB" sz="2800" dirty="0">
                <a:latin typeface="Arial" panose="020B0604020202020204" pitchFamily="34" charset="0"/>
                <a:cs typeface="Arial" panose="020B0604020202020204" pitchFamily="34" charset="0"/>
              </a:rPr>
              <a:t>will be asked for consent? </a:t>
            </a:r>
            <a:endParaRPr lang="en-GB" sz="2800" dirty="0" smtClean="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What </a:t>
            </a:r>
            <a:r>
              <a:rPr lang="en-GB" sz="2800" dirty="0">
                <a:latin typeface="Arial" panose="020B0604020202020204" pitchFamily="34" charset="0"/>
                <a:cs typeface="Arial" panose="020B0604020202020204" pitchFamily="34" charset="0"/>
              </a:rPr>
              <a:t>happens if/when the setting changes</a:t>
            </a:r>
            <a:r>
              <a:rPr lang="en-GB" sz="2800" dirty="0" smtClean="0">
                <a:latin typeface="Arial" panose="020B0604020202020204" pitchFamily="34" charset="0"/>
                <a:cs typeface="Arial" panose="020B0604020202020204" pitchFamily="34" charset="0"/>
              </a:rPr>
              <a:t>?</a:t>
            </a:r>
          </a:p>
          <a:p>
            <a:r>
              <a:rPr lang="en-GB" sz="2800" dirty="0" smtClean="0">
                <a:latin typeface="Arial" panose="020B0604020202020204" pitchFamily="34" charset="0"/>
                <a:cs typeface="Arial" panose="020B0604020202020204" pitchFamily="34" charset="0"/>
              </a:rPr>
              <a:t>How </a:t>
            </a:r>
            <a:r>
              <a:rPr lang="en-GB" sz="2800" dirty="0">
                <a:latin typeface="Arial" panose="020B0604020202020204" pitchFamily="34" charset="0"/>
                <a:cs typeface="Arial" panose="020B0604020202020204" pitchFamily="34" charset="0"/>
              </a:rPr>
              <a:t>to ensure truly informed consent?   </a:t>
            </a:r>
          </a:p>
          <a:p>
            <a:endParaRPr lang="en-GB" sz="2800" dirty="0" smtClean="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Informed </a:t>
            </a:r>
            <a:r>
              <a:rPr lang="en-GB" sz="2800" dirty="0">
                <a:latin typeface="Arial" panose="020B0604020202020204" pitchFamily="34" charset="0"/>
                <a:cs typeface="Arial" panose="020B0604020202020204" pitchFamily="34" charset="0"/>
              </a:rPr>
              <a:t>consent is a “relational and sequential process rather than a contractual agreement” (Murphy and </a:t>
            </a:r>
            <a:r>
              <a:rPr lang="en-GB" sz="2800" dirty="0" err="1">
                <a:latin typeface="Arial" panose="020B0604020202020204" pitchFamily="34" charset="0"/>
                <a:cs typeface="Arial" panose="020B0604020202020204" pitchFamily="34" charset="0"/>
              </a:rPr>
              <a:t>Dingwall</a:t>
            </a:r>
            <a:r>
              <a:rPr lang="en-GB" sz="2800" dirty="0">
                <a:latin typeface="Arial" panose="020B0604020202020204" pitchFamily="34" charset="0"/>
                <a:cs typeface="Arial" panose="020B0604020202020204" pitchFamily="34" charset="0"/>
              </a:rPr>
              <a:t> 2007: 2226).   </a:t>
            </a:r>
            <a:endParaRPr lang="en-GB" sz="2800" dirty="0" smtClean="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Consider: </a:t>
            </a:r>
            <a:endParaRPr lang="en-GB" sz="2800" dirty="0" smtClean="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Emergent </a:t>
            </a:r>
            <a:r>
              <a:rPr lang="en-GB" sz="2800" dirty="0">
                <a:latin typeface="Arial" panose="020B0604020202020204" pitchFamily="34" charset="0"/>
                <a:cs typeface="Arial" panose="020B0604020202020204" pitchFamily="34" charset="0"/>
              </a:rPr>
              <a:t>design </a:t>
            </a:r>
            <a:endParaRPr lang="en-GB" sz="2800" dirty="0" smtClean="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Time</a:t>
            </a:r>
          </a:p>
          <a:p>
            <a:r>
              <a:rPr lang="en-GB" sz="2800" dirty="0" smtClean="0">
                <a:latin typeface="Arial" panose="020B0604020202020204" pitchFamily="34" charset="0"/>
                <a:cs typeface="Arial" panose="020B0604020202020204" pitchFamily="34" charset="0"/>
              </a:rPr>
              <a:t>Power </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20396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Informed </a:t>
            </a:r>
            <a:r>
              <a:rPr lang="en-GB" dirty="0"/>
              <a:t>consent</a:t>
            </a:r>
          </a:p>
        </p:txBody>
      </p:sp>
      <p:sp>
        <p:nvSpPr>
          <p:cNvPr id="4" name="Rectangle 3"/>
          <p:cNvSpPr/>
          <p:nvPr/>
        </p:nvSpPr>
        <p:spPr>
          <a:xfrm>
            <a:off x="899592" y="2413338"/>
            <a:ext cx="7560840" cy="3108543"/>
          </a:xfrm>
          <a:prstGeom prst="rect">
            <a:avLst/>
          </a:prstGeom>
        </p:spPr>
        <p:txBody>
          <a:bodyPr wrap="square">
            <a:spAutoFit/>
          </a:bodyPr>
          <a:lstStyle/>
          <a:p>
            <a:r>
              <a:rPr lang="en-GB" sz="2800" dirty="0">
                <a:latin typeface="Arial" panose="020B0604020202020204" pitchFamily="34" charset="0"/>
                <a:cs typeface="Arial" panose="020B0604020202020204" pitchFamily="34" charset="0"/>
              </a:rPr>
              <a:t>The principle of informed consent is </a:t>
            </a:r>
            <a:r>
              <a:rPr lang="en-GB" sz="2800" dirty="0" smtClean="0">
                <a:latin typeface="Arial" panose="020B0604020202020204" pitchFamily="34" charset="0"/>
                <a:cs typeface="Arial" panose="020B0604020202020204" pitchFamily="34" charset="0"/>
              </a:rPr>
              <a:t>important in ethics </a:t>
            </a:r>
            <a:r>
              <a:rPr lang="en-GB" sz="2800" dirty="0">
                <a:latin typeface="Arial" panose="020B0604020202020204" pitchFamily="34" charset="0"/>
                <a:cs typeface="Arial" panose="020B0604020202020204" pitchFamily="34" charset="0"/>
              </a:rPr>
              <a:t>(Bryman, 2004). </a:t>
            </a:r>
            <a:r>
              <a:rPr lang="en-GB" sz="2800" dirty="0" smtClean="0">
                <a:latin typeface="Arial" panose="020B0604020202020204" pitchFamily="34" charset="0"/>
                <a:cs typeface="Arial" panose="020B0604020202020204" pitchFamily="34" charset="0"/>
              </a:rPr>
              <a:t>e.g. the researcher needs to have </a:t>
            </a:r>
            <a:r>
              <a:rPr lang="en-GB" sz="2800" dirty="0">
                <a:latin typeface="Arial" panose="020B0604020202020204" pitchFamily="34" charset="0"/>
                <a:cs typeface="Arial" panose="020B0604020202020204" pitchFamily="34" charset="0"/>
              </a:rPr>
              <a:t>explained as clearly as possible what the research is about and how it will be presented to make sure participants </a:t>
            </a:r>
            <a:r>
              <a:rPr lang="en-GB" sz="2800" dirty="0" smtClean="0">
                <a:latin typeface="Arial" panose="020B0604020202020204" pitchFamily="34" charset="0"/>
                <a:cs typeface="Arial" panose="020B0604020202020204" pitchFamily="34" charset="0"/>
              </a:rPr>
              <a:t>are provided </a:t>
            </a:r>
            <a:r>
              <a:rPr lang="en-GB" sz="2800" dirty="0">
                <a:latin typeface="Arial" panose="020B0604020202020204" pitchFamily="34" charset="0"/>
                <a:cs typeface="Arial" panose="020B0604020202020204" pitchFamily="34" charset="0"/>
              </a:rPr>
              <a:t>with enough information to decide whether to participate or </a:t>
            </a:r>
            <a:r>
              <a:rPr lang="en-GB" sz="2800" dirty="0" smtClean="0">
                <a:latin typeface="Arial" panose="020B0604020202020204" pitchFamily="34" charset="0"/>
                <a:cs typeface="Arial" panose="020B0604020202020204" pitchFamily="34" charset="0"/>
              </a:rPr>
              <a:t>not.</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065551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Rapport </a:t>
            </a:r>
          </a:p>
        </p:txBody>
      </p:sp>
      <p:sp>
        <p:nvSpPr>
          <p:cNvPr id="4" name="Rectangle 3"/>
          <p:cNvSpPr/>
          <p:nvPr/>
        </p:nvSpPr>
        <p:spPr>
          <a:xfrm>
            <a:off x="455652" y="1484784"/>
            <a:ext cx="8075240" cy="4832092"/>
          </a:xfrm>
          <a:prstGeom prst="rect">
            <a:avLst/>
          </a:prstGeom>
        </p:spPr>
        <p:txBody>
          <a:bodyPr wrap="square">
            <a:spAutoFit/>
          </a:bodyPr>
          <a:lstStyle/>
          <a:p>
            <a:endParaRPr lang="en-GB" sz="2800" dirty="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Establishing </a:t>
            </a:r>
            <a:r>
              <a:rPr lang="en-GB" sz="2800" dirty="0">
                <a:latin typeface="Arial" panose="020B0604020202020204" pitchFamily="34" charset="0"/>
                <a:cs typeface="Arial" panose="020B0604020202020204" pitchFamily="34" charset="0"/>
              </a:rPr>
              <a:t>rapport </a:t>
            </a:r>
          </a:p>
          <a:p>
            <a:r>
              <a:rPr lang="en-GB" sz="2800" dirty="0" smtClean="0">
                <a:latin typeface="Arial" panose="020B0604020202020204" pitchFamily="34" charset="0"/>
                <a:cs typeface="Arial" panose="020B0604020202020204" pitchFamily="34" charset="0"/>
              </a:rPr>
              <a:t>Maintaining </a:t>
            </a:r>
            <a:r>
              <a:rPr lang="en-GB" sz="2800" dirty="0">
                <a:latin typeface="Arial" panose="020B0604020202020204" pitchFamily="34" charset="0"/>
                <a:cs typeface="Arial" panose="020B0604020202020204" pitchFamily="34" charset="0"/>
              </a:rPr>
              <a:t>boundaries </a:t>
            </a:r>
          </a:p>
          <a:p>
            <a:r>
              <a:rPr lang="en-GB" sz="2800" dirty="0" smtClean="0">
                <a:latin typeface="Arial" panose="020B0604020202020204" pitchFamily="34" charset="0"/>
                <a:cs typeface="Arial" panose="020B0604020202020204" pitchFamily="34" charset="0"/>
              </a:rPr>
              <a:t>“</a:t>
            </a:r>
            <a:r>
              <a:rPr lang="en-GB" sz="2800" dirty="0">
                <a:latin typeface="Arial" panose="020B0604020202020204" pitchFamily="34" charset="0"/>
                <a:cs typeface="Arial" panose="020B0604020202020204" pitchFamily="34" charset="0"/>
              </a:rPr>
              <a:t>Faking friendship”?  </a:t>
            </a:r>
          </a:p>
          <a:p>
            <a:endParaRPr lang="en-GB" sz="2800" dirty="0" smtClean="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The </a:t>
            </a:r>
            <a:r>
              <a:rPr lang="en-GB" sz="2800" dirty="0">
                <a:latin typeface="Arial" panose="020B0604020202020204" pitchFamily="34" charset="0"/>
                <a:cs typeface="Arial" panose="020B0604020202020204" pitchFamily="34" charset="0"/>
              </a:rPr>
              <a:t>researcher’s ethical responsibility is to maintain “a fine balance between building sufficient trust to be able to probe participants for potential rich data, while at the same time maintaining sufficient distance in respect for the participant” (Guillemin and </a:t>
            </a:r>
            <a:r>
              <a:rPr lang="en-GB" sz="2800" dirty="0" err="1">
                <a:latin typeface="Arial" panose="020B0604020202020204" pitchFamily="34" charset="0"/>
                <a:cs typeface="Arial" panose="020B0604020202020204" pitchFamily="34" charset="0"/>
              </a:rPr>
              <a:t>Heggen</a:t>
            </a:r>
            <a:r>
              <a:rPr lang="en-GB" sz="2800" dirty="0">
                <a:latin typeface="Arial" panose="020B0604020202020204" pitchFamily="34" charset="0"/>
                <a:cs typeface="Arial" panose="020B0604020202020204" pitchFamily="34" charset="0"/>
              </a:rPr>
              <a:t> 2009: 292). </a:t>
            </a:r>
          </a:p>
        </p:txBody>
      </p:sp>
    </p:spTree>
    <p:extLst>
      <p:ext uri="{BB962C8B-B14F-4D97-AF65-F5344CB8AC3E}">
        <p14:creationId xmlns:p14="http://schemas.microsoft.com/office/powerpoint/2010/main" val="10292705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2060848"/>
            <a:ext cx="7704856" cy="4031873"/>
          </a:xfrm>
          <a:prstGeom prst="rect">
            <a:avLst/>
          </a:prstGeom>
        </p:spPr>
        <p:txBody>
          <a:bodyPr wrap="square">
            <a:spAutoFit/>
          </a:bodyPr>
          <a:lstStyle/>
          <a:p>
            <a:r>
              <a:rPr lang="en-GB" sz="3200" dirty="0" smtClean="0"/>
              <a:t>Deception! As a researcher becoming an integrated part of </a:t>
            </a:r>
            <a:r>
              <a:rPr lang="en-GB" sz="3200" dirty="0"/>
              <a:t>the team </a:t>
            </a:r>
            <a:endParaRPr lang="en-GB" sz="3200" dirty="0" smtClean="0"/>
          </a:p>
          <a:p>
            <a:endParaRPr lang="en-GB" sz="3200" dirty="0"/>
          </a:p>
          <a:p>
            <a:r>
              <a:rPr lang="en-GB" sz="3200" dirty="0" smtClean="0"/>
              <a:t>Confidentiality </a:t>
            </a:r>
            <a:r>
              <a:rPr lang="en-GB" sz="3200" dirty="0"/>
              <a:t>and </a:t>
            </a:r>
            <a:r>
              <a:rPr lang="en-GB" sz="3200" dirty="0" smtClean="0"/>
              <a:t>anonymity</a:t>
            </a:r>
          </a:p>
          <a:p>
            <a:endParaRPr lang="en-GB" sz="3200" dirty="0" smtClean="0"/>
          </a:p>
          <a:p>
            <a:pPr lvl="1"/>
            <a:r>
              <a:rPr lang="en-GB" sz="3200" dirty="0" smtClean="0"/>
              <a:t>Intentional </a:t>
            </a:r>
            <a:r>
              <a:rPr lang="en-GB" sz="3200" dirty="0"/>
              <a:t>breach of confidentiality? </a:t>
            </a:r>
            <a:endParaRPr lang="en-GB" sz="3200" dirty="0" smtClean="0"/>
          </a:p>
          <a:p>
            <a:pPr lvl="1"/>
            <a:r>
              <a:rPr lang="en-GB" sz="3200" dirty="0" smtClean="0"/>
              <a:t>Accidental </a:t>
            </a:r>
            <a:r>
              <a:rPr lang="en-GB" sz="3200" dirty="0"/>
              <a:t>breach of confidentiality – letting something slip </a:t>
            </a:r>
          </a:p>
        </p:txBody>
      </p:sp>
    </p:spTree>
    <p:extLst>
      <p:ext uri="{BB962C8B-B14F-4D97-AF65-F5344CB8AC3E}">
        <p14:creationId xmlns:p14="http://schemas.microsoft.com/office/powerpoint/2010/main" val="35273539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1628800"/>
            <a:ext cx="8280529" cy="4401205"/>
          </a:xfrm>
          <a:prstGeom prst="rect">
            <a:avLst/>
          </a:prstGeom>
        </p:spPr>
        <p:txBody>
          <a:bodyPr wrap="square">
            <a:spAutoFit/>
          </a:bodyPr>
          <a:lstStyle/>
          <a:p>
            <a:pPr marL="342900" indent="-342900">
              <a:buAutoNum type="arabicPeriod"/>
            </a:pPr>
            <a:r>
              <a:rPr lang="en-GB" sz="2800" dirty="0" smtClean="0"/>
              <a:t>Think </a:t>
            </a:r>
            <a:r>
              <a:rPr lang="en-GB" sz="2800" dirty="0"/>
              <a:t>through ethical implications in advance. </a:t>
            </a:r>
            <a:endParaRPr lang="en-GB" sz="2800" dirty="0" smtClean="0"/>
          </a:p>
          <a:p>
            <a:r>
              <a:rPr lang="en-GB" sz="2800" dirty="0"/>
              <a:t>	</a:t>
            </a:r>
            <a:r>
              <a:rPr lang="en-GB" sz="2800" dirty="0" smtClean="0"/>
              <a:t>How </a:t>
            </a:r>
            <a:r>
              <a:rPr lang="en-GB" sz="2800" dirty="0"/>
              <a:t>might you respond? </a:t>
            </a:r>
            <a:endParaRPr lang="en-GB" sz="2800" dirty="0" smtClean="0"/>
          </a:p>
          <a:p>
            <a:pPr marL="342900" indent="-342900">
              <a:buAutoNum type="arabicPeriod"/>
            </a:pPr>
            <a:r>
              <a:rPr lang="en-GB" sz="2800" dirty="0" smtClean="0"/>
              <a:t>Remain </a:t>
            </a:r>
            <a:r>
              <a:rPr lang="en-GB" sz="2800" dirty="0"/>
              <a:t>conscientious and reflexive about ethical issues as they arise. </a:t>
            </a:r>
            <a:endParaRPr lang="en-GB" sz="2800" dirty="0" smtClean="0"/>
          </a:p>
          <a:p>
            <a:pPr marL="342900" indent="-342900">
              <a:buAutoNum type="arabicPeriod"/>
            </a:pPr>
            <a:r>
              <a:rPr lang="en-GB" sz="2800" dirty="0" smtClean="0"/>
              <a:t>Be </a:t>
            </a:r>
            <a:r>
              <a:rPr lang="en-GB" sz="2800" dirty="0"/>
              <a:t>willing to compromise.  </a:t>
            </a:r>
            <a:endParaRPr lang="en-GB" sz="2800" dirty="0" smtClean="0"/>
          </a:p>
          <a:p>
            <a:pPr marL="342900" indent="-342900">
              <a:buAutoNum type="arabicPeriod"/>
            </a:pPr>
            <a:r>
              <a:rPr lang="en-GB" sz="2800" dirty="0" smtClean="0"/>
              <a:t>Be </a:t>
            </a:r>
            <a:r>
              <a:rPr lang="en-GB" sz="2800" dirty="0"/>
              <a:t>transparent about ethics decisions. </a:t>
            </a:r>
            <a:endParaRPr lang="en-GB" sz="2800" dirty="0" smtClean="0"/>
          </a:p>
          <a:p>
            <a:pPr marL="342900" indent="-342900">
              <a:buAutoNum type="arabicPeriod"/>
            </a:pPr>
            <a:r>
              <a:rPr lang="en-GB" sz="2800" dirty="0" smtClean="0"/>
              <a:t>Ensure </a:t>
            </a:r>
            <a:r>
              <a:rPr lang="en-GB" sz="2800" dirty="0"/>
              <a:t>structured opportunities for dialogue, debriefing, and </a:t>
            </a:r>
            <a:r>
              <a:rPr lang="en-GB" sz="2800" dirty="0" smtClean="0"/>
              <a:t>support</a:t>
            </a:r>
          </a:p>
          <a:p>
            <a:pPr marL="342900" indent="-342900">
              <a:buAutoNum type="arabicPeriod"/>
            </a:pPr>
            <a:r>
              <a:rPr lang="en-GB" sz="2800" dirty="0" smtClean="0"/>
              <a:t>All Proposals MUST include the completed ethics form.</a:t>
            </a:r>
            <a:endParaRPr lang="en-GB" sz="2800" dirty="0"/>
          </a:p>
        </p:txBody>
      </p:sp>
      <p:sp>
        <p:nvSpPr>
          <p:cNvPr id="3" name="Rectangle 2"/>
          <p:cNvSpPr/>
          <p:nvPr/>
        </p:nvSpPr>
        <p:spPr>
          <a:xfrm>
            <a:off x="3295238" y="188640"/>
            <a:ext cx="2337499" cy="646331"/>
          </a:xfrm>
          <a:prstGeom prst="rect">
            <a:avLst/>
          </a:prstGeom>
        </p:spPr>
        <p:txBody>
          <a:bodyPr wrap="none">
            <a:spAutoFit/>
          </a:bodyPr>
          <a:lstStyle/>
          <a:p>
            <a:r>
              <a:rPr lang="en-GB" sz="3600" dirty="0"/>
              <a:t>Conclusion </a:t>
            </a:r>
          </a:p>
        </p:txBody>
      </p:sp>
    </p:spTree>
    <p:extLst>
      <p:ext uri="{BB962C8B-B14F-4D97-AF65-F5344CB8AC3E}">
        <p14:creationId xmlns:p14="http://schemas.microsoft.com/office/powerpoint/2010/main" val="16269624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idx="1"/>
          </p:nvPr>
        </p:nvSpPr>
        <p:spPr/>
        <p:txBody>
          <a:bodyPr>
            <a:normAutofit fontScale="92500"/>
          </a:bodyPr>
          <a:lstStyle/>
          <a:p>
            <a:r>
              <a:rPr lang="en-GB" dirty="0" smtClean="0"/>
              <a:t>One list of sources cited</a:t>
            </a:r>
          </a:p>
          <a:p>
            <a:pPr lvl="1"/>
            <a:r>
              <a:rPr lang="en-GB" dirty="0" smtClean="0"/>
              <a:t>alphabetical order by author’s surname</a:t>
            </a:r>
          </a:p>
          <a:p>
            <a:pPr lvl="1"/>
            <a:r>
              <a:rPr lang="en-GB" dirty="0" smtClean="0"/>
              <a:t>don’t separate web sources from other sources</a:t>
            </a:r>
            <a:endParaRPr lang="en-GB" dirty="0"/>
          </a:p>
          <a:p>
            <a:pPr lvl="1"/>
            <a:r>
              <a:rPr lang="en-GB" dirty="0" smtClean="0"/>
              <a:t>online journals are cited as journals not web pages</a:t>
            </a:r>
          </a:p>
          <a:p>
            <a:pPr lvl="1"/>
            <a:r>
              <a:rPr lang="en-GB" dirty="0" smtClean="0"/>
              <a:t>follow preferred style (Harvard for this programme)</a:t>
            </a:r>
          </a:p>
          <a:p>
            <a:pPr lvl="1"/>
            <a:r>
              <a:rPr lang="en-GB" dirty="0" smtClean="0"/>
              <a:t>don’t include separate reference list and bibliography – provide citations (e.g. in your literature review or methodology) in the text of the proposal for all sources that you have read and are relevant</a:t>
            </a:r>
            <a:endParaRPr lang="en-GB" dirty="0"/>
          </a:p>
        </p:txBody>
      </p:sp>
    </p:spTree>
    <p:extLst>
      <p:ext uri="{BB962C8B-B14F-4D97-AF65-F5344CB8AC3E}">
        <p14:creationId xmlns:p14="http://schemas.microsoft.com/office/powerpoint/2010/main" val="4500516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smtClean="0"/>
              <a:t>Reliability and Validity</a:t>
            </a:r>
            <a:endParaRPr lang="en-GB" dirty="0"/>
          </a:p>
        </p:txBody>
      </p:sp>
      <p:sp>
        <p:nvSpPr>
          <p:cNvPr id="3" name="Content Placeholder 2"/>
          <p:cNvSpPr>
            <a:spLocks noGrp="1"/>
          </p:cNvSpPr>
          <p:nvPr>
            <p:ph idx="1"/>
          </p:nvPr>
        </p:nvSpPr>
        <p:spPr/>
        <p:txBody>
          <a:bodyPr>
            <a:normAutofit lnSpcReduction="10000"/>
          </a:bodyPr>
          <a:lstStyle/>
          <a:p>
            <a:pPr>
              <a:defRPr/>
            </a:pPr>
            <a:r>
              <a:rPr lang="en-GB" sz="2800" i="1" dirty="0" smtClean="0"/>
              <a:t>Reliability</a:t>
            </a:r>
            <a:r>
              <a:rPr lang="en-GB" sz="2800" dirty="0" smtClean="0"/>
              <a:t> - the extent to which you would generate similar results by repeating your research multiple times under the same conditions. </a:t>
            </a:r>
          </a:p>
          <a:p>
            <a:pPr>
              <a:defRPr/>
            </a:pPr>
            <a:r>
              <a:rPr lang="en-GB" sz="2800" i="1" dirty="0" smtClean="0"/>
              <a:t>Validity</a:t>
            </a:r>
            <a:r>
              <a:rPr lang="en-GB" sz="2800" dirty="0" smtClean="0"/>
              <a:t> - how well a research method yields findings that accurately represent some underlying reality. </a:t>
            </a:r>
          </a:p>
          <a:p>
            <a:pPr>
              <a:defRPr/>
            </a:pPr>
            <a:r>
              <a:rPr lang="en-GB" sz="2800" dirty="0" smtClean="0"/>
              <a:t>How can you plan and design your study to maximise reliability and validity?</a:t>
            </a:r>
          </a:p>
          <a:p>
            <a:pPr>
              <a:defRPr/>
            </a:pPr>
            <a:r>
              <a:rPr lang="en-GB" sz="2800" dirty="0" smtClean="0"/>
              <a:t>When you review research studies (e.g. for your literature review), consider how well the study design promotes reliability and validity.</a:t>
            </a:r>
            <a:endParaRPr lang="en-GB" sz="2800" dirty="0"/>
          </a:p>
        </p:txBody>
      </p:sp>
    </p:spTree>
    <p:extLst>
      <p:ext uri="{BB962C8B-B14F-4D97-AF65-F5344CB8AC3E}">
        <p14:creationId xmlns:p14="http://schemas.microsoft.com/office/powerpoint/2010/main" val="7596828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Quality </a:t>
            </a:r>
            <a:r>
              <a:rPr lang="en-GB" dirty="0"/>
              <a:t>of research</a:t>
            </a:r>
          </a:p>
        </p:txBody>
      </p:sp>
      <p:sp>
        <p:nvSpPr>
          <p:cNvPr id="4" name="Rectangle 3"/>
          <p:cNvSpPr/>
          <p:nvPr/>
        </p:nvSpPr>
        <p:spPr>
          <a:xfrm>
            <a:off x="570384" y="2204864"/>
            <a:ext cx="8003232" cy="3970318"/>
          </a:xfrm>
          <a:prstGeom prst="rect">
            <a:avLst/>
          </a:prstGeom>
        </p:spPr>
        <p:txBody>
          <a:bodyPr wrap="square">
            <a:spAutoFit/>
          </a:bodyPr>
          <a:lstStyle/>
          <a:p>
            <a:r>
              <a:rPr lang="en-GB" sz="2800" dirty="0" smtClean="0">
                <a:latin typeface="Arial" panose="020B0604020202020204" pitchFamily="34" charset="0"/>
                <a:cs typeface="Arial" panose="020B0604020202020204" pitchFamily="34" charset="0"/>
              </a:rPr>
              <a:t>Important </a:t>
            </a:r>
            <a:r>
              <a:rPr lang="en-GB" sz="2800" dirty="0">
                <a:latin typeface="Arial" panose="020B0604020202020204" pitchFamily="34" charset="0"/>
                <a:cs typeface="Arial" panose="020B0604020202020204" pitchFamily="34" charset="0"/>
              </a:rPr>
              <a:t>criteria in establishing and assessing the quality of </a:t>
            </a:r>
            <a:r>
              <a:rPr lang="en-GB" sz="2800" dirty="0" smtClean="0">
                <a:latin typeface="Arial" panose="020B0604020202020204" pitchFamily="34" charset="0"/>
                <a:cs typeface="Arial" panose="020B0604020202020204" pitchFamily="34" charset="0"/>
              </a:rPr>
              <a:t>research are reliability and validity </a:t>
            </a:r>
            <a:r>
              <a:rPr lang="en-GB" sz="2800" dirty="0">
                <a:latin typeface="Arial" panose="020B0604020202020204" pitchFamily="34" charset="0"/>
                <a:cs typeface="Arial" panose="020B0604020202020204" pitchFamily="34" charset="0"/>
              </a:rPr>
              <a:t>(Bryman, 2004; Roberts, Priest and </a:t>
            </a:r>
            <a:r>
              <a:rPr lang="en-GB" sz="2800" dirty="0" err="1">
                <a:latin typeface="Arial" panose="020B0604020202020204" pitchFamily="34" charset="0"/>
                <a:cs typeface="Arial" panose="020B0604020202020204" pitchFamily="34" charset="0"/>
              </a:rPr>
              <a:t>Traynor</a:t>
            </a:r>
            <a:r>
              <a:rPr lang="en-GB" sz="2800" dirty="0">
                <a:latin typeface="Arial" panose="020B0604020202020204" pitchFamily="34" charset="0"/>
                <a:cs typeface="Arial" panose="020B0604020202020204" pitchFamily="34" charset="0"/>
              </a:rPr>
              <a:t>, 2006). </a:t>
            </a:r>
            <a:endParaRPr lang="en-GB" sz="2800" dirty="0" smtClean="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Reliability </a:t>
            </a:r>
            <a:r>
              <a:rPr lang="en-GB" sz="2800" dirty="0">
                <a:latin typeface="Arial" panose="020B0604020202020204" pitchFamily="34" charset="0"/>
                <a:cs typeface="Arial" panose="020B0604020202020204" pitchFamily="34" charset="0"/>
              </a:rPr>
              <a:t>addresses whether </a:t>
            </a:r>
            <a:r>
              <a:rPr lang="en-GB" sz="2800" dirty="0" smtClean="0">
                <a:latin typeface="Arial" panose="020B0604020202020204" pitchFamily="34" charset="0"/>
                <a:cs typeface="Arial" panose="020B0604020202020204" pitchFamily="34" charset="0"/>
              </a:rPr>
              <a:t>similar </a:t>
            </a:r>
            <a:r>
              <a:rPr lang="en-GB" sz="2800" dirty="0">
                <a:latin typeface="Arial" panose="020B0604020202020204" pitchFamily="34" charset="0"/>
                <a:cs typeface="Arial" panose="020B0604020202020204" pitchFamily="34" charset="0"/>
              </a:rPr>
              <a:t>results could be obtained if the study was repeated under a similar methodology (</a:t>
            </a:r>
            <a:r>
              <a:rPr lang="en-GB" sz="2800" dirty="0" err="1">
                <a:latin typeface="Arial" panose="020B0604020202020204" pitchFamily="34" charset="0"/>
                <a:cs typeface="Arial" panose="020B0604020202020204" pitchFamily="34" charset="0"/>
              </a:rPr>
              <a:t>Golafshani</a:t>
            </a:r>
            <a:r>
              <a:rPr lang="en-GB" sz="2800" dirty="0">
                <a:latin typeface="Arial" panose="020B0604020202020204" pitchFamily="34" charset="0"/>
                <a:cs typeface="Arial" panose="020B0604020202020204" pitchFamily="34" charset="0"/>
              </a:rPr>
              <a:t>, 2003; Payne, 2004</a:t>
            </a:r>
          </a:p>
        </p:txBody>
      </p:sp>
    </p:spTree>
    <p:extLst>
      <p:ext uri="{BB962C8B-B14F-4D97-AF65-F5344CB8AC3E}">
        <p14:creationId xmlns:p14="http://schemas.microsoft.com/office/powerpoint/2010/main" val="604272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Validity</a:t>
            </a:r>
            <a:endParaRPr lang="en-GB" dirty="0"/>
          </a:p>
        </p:txBody>
      </p:sp>
      <p:sp>
        <p:nvSpPr>
          <p:cNvPr id="3" name="Content Placeholder 2"/>
          <p:cNvSpPr>
            <a:spLocks noGrp="1"/>
          </p:cNvSpPr>
          <p:nvPr>
            <p:ph idx="1"/>
          </p:nvPr>
        </p:nvSpPr>
        <p:spPr/>
        <p:txBody>
          <a:bodyPr>
            <a:normAutofit fontScale="85000" lnSpcReduction="10000"/>
          </a:bodyPr>
          <a:lstStyle/>
          <a:p>
            <a:r>
              <a:rPr lang="en-GB" dirty="0"/>
              <a:t>Hammersley affirms ‘by validity I mean …the extent to which an account accurately represents the social phenomena to which </a:t>
            </a:r>
            <a:r>
              <a:rPr lang="en-GB" dirty="0" smtClean="0"/>
              <a:t>it refers </a:t>
            </a:r>
            <a:r>
              <a:rPr lang="en-GB" dirty="0"/>
              <a:t>(Hammersley, 1990: 57). </a:t>
            </a:r>
            <a:endParaRPr lang="en-GB" dirty="0" smtClean="0"/>
          </a:p>
          <a:p>
            <a:endParaRPr lang="en-GB" dirty="0"/>
          </a:p>
          <a:p>
            <a:r>
              <a:rPr lang="en-GB" dirty="0" smtClean="0"/>
              <a:t>Lawrence </a:t>
            </a:r>
            <a:r>
              <a:rPr lang="en-GB" dirty="0" err="1"/>
              <a:t>Neuman</a:t>
            </a:r>
            <a:r>
              <a:rPr lang="en-GB" dirty="0"/>
              <a:t>, puts validity in a concrete expression, saying ‘</a:t>
            </a:r>
            <a:r>
              <a:rPr lang="en-GB" dirty="0" smtClean="0"/>
              <a:t>validity means </a:t>
            </a:r>
            <a:r>
              <a:rPr lang="en-GB" dirty="0"/>
              <a:t>truthful’ referring to the bridge between construct and the data (2003:185</a:t>
            </a:r>
            <a:r>
              <a:rPr lang="en-GB" dirty="0" smtClean="0"/>
              <a:t>).</a:t>
            </a:r>
          </a:p>
          <a:p>
            <a:endParaRPr lang="en-GB" dirty="0"/>
          </a:p>
          <a:p>
            <a:r>
              <a:rPr lang="en-GB" dirty="0" smtClean="0"/>
              <a:t>Validity </a:t>
            </a:r>
            <a:r>
              <a:rPr lang="en-GB" dirty="0"/>
              <a:t>concerns the degree to which findings can be generalized across social settings (Bryman, 2004).</a:t>
            </a:r>
          </a:p>
        </p:txBody>
      </p:sp>
    </p:spTree>
    <p:extLst>
      <p:ext uri="{BB962C8B-B14F-4D97-AF65-F5344CB8AC3E}">
        <p14:creationId xmlns:p14="http://schemas.microsoft.com/office/powerpoint/2010/main" val="1491361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2060848"/>
            <a:ext cx="7920880" cy="3108543"/>
          </a:xfrm>
          <a:prstGeom prst="rect">
            <a:avLst/>
          </a:prstGeom>
        </p:spPr>
        <p:txBody>
          <a:bodyPr wrap="square">
            <a:spAutoFit/>
          </a:bodyPr>
          <a:lstStyle/>
          <a:p>
            <a:r>
              <a:rPr lang="en-GB" sz="2800" dirty="0" smtClean="0">
                <a:latin typeface="Arial" panose="020B0604020202020204" pitchFamily="34" charset="0"/>
                <a:cs typeface="Arial" panose="020B0604020202020204" pitchFamily="34" charset="0"/>
              </a:rPr>
              <a:t>In </a:t>
            </a:r>
            <a:r>
              <a:rPr lang="en-GB" sz="2800" dirty="0">
                <a:latin typeface="Arial" panose="020B0604020202020204" pitchFamily="34" charset="0"/>
                <a:cs typeface="Arial" panose="020B0604020202020204" pitchFamily="34" charset="0"/>
              </a:rPr>
              <a:t>order to strengthen the reliability and </a:t>
            </a:r>
            <a:r>
              <a:rPr lang="en-GB" sz="2800" dirty="0" smtClean="0">
                <a:latin typeface="Arial" panose="020B0604020202020204" pitchFamily="34" charset="0"/>
                <a:cs typeface="Arial" panose="020B0604020202020204" pitchFamily="34" charset="0"/>
              </a:rPr>
              <a:t>validity of a study, </a:t>
            </a:r>
            <a:r>
              <a:rPr lang="en-GB" sz="2800" dirty="0">
                <a:latin typeface="Arial" panose="020B0604020202020204" pitchFamily="34" charset="0"/>
                <a:cs typeface="Arial" panose="020B0604020202020204" pitchFamily="34" charset="0"/>
              </a:rPr>
              <a:t>the triangulation serves as a good strategy. </a:t>
            </a:r>
            <a:r>
              <a:rPr lang="en-GB" sz="2800" dirty="0" smtClean="0">
                <a:latin typeface="Arial" panose="020B0604020202020204" pitchFamily="34" charset="0"/>
                <a:cs typeface="Arial" panose="020B0604020202020204" pitchFamily="34" charset="0"/>
              </a:rPr>
              <a:t>Triangulation </a:t>
            </a:r>
            <a:r>
              <a:rPr lang="en-GB" sz="2800" dirty="0">
                <a:latin typeface="Arial" panose="020B0604020202020204" pitchFamily="34" charset="0"/>
                <a:cs typeface="Arial" panose="020B0604020202020204" pitchFamily="34" charset="0"/>
              </a:rPr>
              <a:t>involves “between the method” and “within the method”. The latter incorporates the use of two qualitative approaches to enhance the plausibility (Miller and Fredericks, 1994). </a:t>
            </a:r>
          </a:p>
        </p:txBody>
      </p:sp>
      <p:sp>
        <p:nvSpPr>
          <p:cNvPr id="3" name="Rectangle 2"/>
          <p:cNvSpPr/>
          <p:nvPr/>
        </p:nvSpPr>
        <p:spPr>
          <a:xfrm>
            <a:off x="3203848" y="260648"/>
            <a:ext cx="2650854" cy="584775"/>
          </a:xfrm>
          <a:prstGeom prst="rect">
            <a:avLst/>
          </a:prstGeom>
        </p:spPr>
        <p:txBody>
          <a:bodyPr wrap="none">
            <a:spAutoFit/>
          </a:bodyPr>
          <a:lstStyle/>
          <a:p>
            <a:r>
              <a:rPr lang="en-GB" sz="3200" dirty="0" smtClean="0">
                <a:latin typeface="Arial" panose="020B0604020202020204" pitchFamily="34" charset="0"/>
                <a:cs typeface="Arial" panose="020B0604020202020204" pitchFamily="34" charset="0"/>
              </a:rPr>
              <a:t>Triangulation </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722034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128</TotalTime>
  <Words>804</Words>
  <Application>Microsoft Office PowerPoint</Application>
  <PresentationFormat>On-screen Show (4:3)</PresentationFormat>
  <Paragraphs>79</Paragraphs>
  <Slides>15</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Office Theme</vt:lpstr>
      <vt:lpstr>SBPD7001 Approaches to Research and Academic Communication</vt:lpstr>
      <vt:lpstr>PowerPoint Presentation</vt:lpstr>
      <vt:lpstr>Ethics</vt:lpstr>
      <vt:lpstr>Procedural ethics</vt:lpstr>
      <vt:lpstr>Situational ethics</vt:lpstr>
      <vt:lpstr>Informed consent </vt:lpstr>
      <vt:lpstr>Informed consent</vt:lpstr>
      <vt:lpstr>Rapport </vt:lpstr>
      <vt:lpstr>PowerPoint Presentation</vt:lpstr>
      <vt:lpstr>PowerPoint Presentation</vt:lpstr>
      <vt:lpstr>Bibliography</vt:lpstr>
      <vt:lpstr>Reliability and Validity</vt:lpstr>
      <vt:lpstr>Quality of research</vt:lpstr>
      <vt:lpstr>Validity</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Approaches to Research and Academic Communication</dc:title>
  <dc:creator>Rachel Casiday</dc:creator>
  <cp:lastModifiedBy>Roisin Mullins</cp:lastModifiedBy>
  <cp:revision>25</cp:revision>
  <dcterms:created xsi:type="dcterms:W3CDTF">2014-04-10T09:24:56Z</dcterms:created>
  <dcterms:modified xsi:type="dcterms:W3CDTF">2016-04-20T12:42:29Z</dcterms:modified>
</cp:coreProperties>
</file>