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942"/>
    <p:restoredTop sz="96121"/>
  </p:normalViewPr>
  <p:slideViewPr>
    <p:cSldViewPr snapToGrid="0">
      <p:cViewPr varScale="1">
        <p:scale>
          <a:sx n="69" d="100"/>
          <a:sy n="69" d="100"/>
        </p:scale>
        <p:origin x="216" y="13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5DD45-3699-1091-72FE-7CC1384DE1F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B3ED689-0957-293B-CAAE-CB51D85B5B8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5FADB6F-3B73-84DA-2240-353D67787CDA}"/>
              </a:ext>
            </a:extLst>
          </p:cNvPr>
          <p:cNvSpPr>
            <a:spLocks noGrp="1"/>
          </p:cNvSpPr>
          <p:nvPr>
            <p:ph type="dt" sz="half" idx="10"/>
          </p:nvPr>
        </p:nvSpPr>
        <p:spPr/>
        <p:txBody>
          <a:bodyPr/>
          <a:lstStyle/>
          <a:p>
            <a:fld id="{920466C4-BA33-A84E-9951-C323E7015394}" type="datetimeFigureOut">
              <a:rPr lang="en-US" smtClean="0"/>
              <a:t>4/6/23</a:t>
            </a:fld>
            <a:endParaRPr lang="en-US"/>
          </a:p>
        </p:txBody>
      </p:sp>
      <p:sp>
        <p:nvSpPr>
          <p:cNvPr id="5" name="Footer Placeholder 4">
            <a:extLst>
              <a:ext uri="{FF2B5EF4-FFF2-40B4-BE49-F238E27FC236}">
                <a16:creationId xmlns:a16="http://schemas.microsoft.com/office/drawing/2014/main" id="{DACD0D2B-FE94-2FE7-9518-C150FB8676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77A1C5-EA54-88C3-A460-2312F0F573D2}"/>
              </a:ext>
            </a:extLst>
          </p:cNvPr>
          <p:cNvSpPr>
            <a:spLocks noGrp="1"/>
          </p:cNvSpPr>
          <p:nvPr>
            <p:ph type="sldNum" sz="quarter" idx="12"/>
          </p:nvPr>
        </p:nvSpPr>
        <p:spPr/>
        <p:txBody>
          <a:bodyPr/>
          <a:lstStyle/>
          <a:p>
            <a:fld id="{6273D906-09B8-4D43-8C00-2596C366CFCF}" type="slidenum">
              <a:rPr lang="en-US" smtClean="0"/>
              <a:t>‹#›</a:t>
            </a:fld>
            <a:endParaRPr lang="en-US"/>
          </a:p>
        </p:txBody>
      </p:sp>
    </p:spTree>
    <p:extLst>
      <p:ext uri="{BB962C8B-B14F-4D97-AF65-F5344CB8AC3E}">
        <p14:creationId xmlns:p14="http://schemas.microsoft.com/office/powerpoint/2010/main" val="2007002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75DFD-FBDB-D11C-F41D-CD2590D1214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461442D-207A-59CC-5EE3-6121A7F01CB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66EED88-5F9D-51DE-CEB4-96CA8B1BDD39}"/>
              </a:ext>
            </a:extLst>
          </p:cNvPr>
          <p:cNvSpPr>
            <a:spLocks noGrp="1"/>
          </p:cNvSpPr>
          <p:nvPr>
            <p:ph type="dt" sz="half" idx="10"/>
          </p:nvPr>
        </p:nvSpPr>
        <p:spPr/>
        <p:txBody>
          <a:bodyPr/>
          <a:lstStyle/>
          <a:p>
            <a:fld id="{920466C4-BA33-A84E-9951-C323E7015394}" type="datetimeFigureOut">
              <a:rPr lang="en-US" smtClean="0"/>
              <a:t>4/6/23</a:t>
            </a:fld>
            <a:endParaRPr lang="en-US"/>
          </a:p>
        </p:txBody>
      </p:sp>
      <p:sp>
        <p:nvSpPr>
          <p:cNvPr id="5" name="Footer Placeholder 4">
            <a:extLst>
              <a:ext uri="{FF2B5EF4-FFF2-40B4-BE49-F238E27FC236}">
                <a16:creationId xmlns:a16="http://schemas.microsoft.com/office/drawing/2014/main" id="{B0EAB8E8-6473-1C5B-75CC-9E58DD3CD3C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A9A01AA-DBD3-3651-AE0B-5F215CDDB81A}"/>
              </a:ext>
            </a:extLst>
          </p:cNvPr>
          <p:cNvSpPr>
            <a:spLocks noGrp="1"/>
          </p:cNvSpPr>
          <p:nvPr>
            <p:ph type="sldNum" sz="quarter" idx="12"/>
          </p:nvPr>
        </p:nvSpPr>
        <p:spPr/>
        <p:txBody>
          <a:bodyPr/>
          <a:lstStyle/>
          <a:p>
            <a:fld id="{6273D906-09B8-4D43-8C00-2596C366CFCF}" type="slidenum">
              <a:rPr lang="en-US" smtClean="0"/>
              <a:t>‹#›</a:t>
            </a:fld>
            <a:endParaRPr lang="en-US"/>
          </a:p>
        </p:txBody>
      </p:sp>
    </p:spTree>
    <p:extLst>
      <p:ext uri="{BB962C8B-B14F-4D97-AF65-F5344CB8AC3E}">
        <p14:creationId xmlns:p14="http://schemas.microsoft.com/office/powerpoint/2010/main" val="35666902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C6BD1-A6E0-22D5-759E-F461BC457A3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FB4EE88-DBC4-E505-9E13-6DECF2F7F6B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D95F57A-9E71-1C9A-DE50-6B373AA81B4E}"/>
              </a:ext>
            </a:extLst>
          </p:cNvPr>
          <p:cNvSpPr>
            <a:spLocks noGrp="1"/>
          </p:cNvSpPr>
          <p:nvPr>
            <p:ph type="dt" sz="half" idx="10"/>
          </p:nvPr>
        </p:nvSpPr>
        <p:spPr/>
        <p:txBody>
          <a:bodyPr/>
          <a:lstStyle/>
          <a:p>
            <a:fld id="{920466C4-BA33-A84E-9951-C323E7015394}" type="datetimeFigureOut">
              <a:rPr lang="en-US" smtClean="0"/>
              <a:t>4/6/23</a:t>
            </a:fld>
            <a:endParaRPr lang="en-US"/>
          </a:p>
        </p:txBody>
      </p:sp>
      <p:sp>
        <p:nvSpPr>
          <p:cNvPr id="5" name="Footer Placeholder 4">
            <a:extLst>
              <a:ext uri="{FF2B5EF4-FFF2-40B4-BE49-F238E27FC236}">
                <a16:creationId xmlns:a16="http://schemas.microsoft.com/office/drawing/2014/main" id="{ADA76191-E756-B170-3B75-5ADBEF3644E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2A203D8-7BAD-5A23-276F-EFAE0A23A333}"/>
              </a:ext>
            </a:extLst>
          </p:cNvPr>
          <p:cNvSpPr>
            <a:spLocks noGrp="1"/>
          </p:cNvSpPr>
          <p:nvPr>
            <p:ph type="sldNum" sz="quarter" idx="12"/>
          </p:nvPr>
        </p:nvSpPr>
        <p:spPr/>
        <p:txBody>
          <a:bodyPr/>
          <a:lstStyle/>
          <a:p>
            <a:fld id="{6273D906-09B8-4D43-8C00-2596C366CFCF}" type="slidenum">
              <a:rPr lang="en-US" smtClean="0"/>
              <a:t>‹#›</a:t>
            </a:fld>
            <a:endParaRPr lang="en-US"/>
          </a:p>
        </p:txBody>
      </p:sp>
    </p:spTree>
    <p:extLst>
      <p:ext uri="{BB962C8B-B14F-4D97-AF65-F5344CB8AC3E}">
        <p14:creationId xmlns:p14="http://schemas.microsoft.com/office/powerpoint/2010/main" val="9920821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53A53-BC09-478A-0136-BD95EBD49CF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2EEF206-5840-44F9-43AC-8EE55E12E3A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70C8425-1FC5-3B5D-D579-D0AC4A52B1B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9332E81-007E-1B6F-6407-5D429BEC21DF}"/>
              </a:ext>
            </a:extLst>
          </p:cNvPr>
          <p:cNvSpPr>
            <a:spLocks noGrp="1"/>
          </p:cNvSpPr>
          <p:nvPr>
            <p:ph type="dt" sz="half" idx="10"/>
          </p:nvPr>
        </p:nvSpPr>
        <p:spPr/>
        <p:txBody>
          <a:bodyPr/>
          <a:lstStyle/>
          <a:p>
            <a:fld id="{920466C4-BA33-A84E-9951-C323E7015394}" type="datetimeFigureOut">
              <a:rPr lang="en-US" smtClean="0"/>
              <a:t>4/6/23</a:t>
            </a:fld>
            <a:endParaRPr lang="en-US"/>
          </a:p>
        </p:txBody>
      </p:sp>
      <p:sp>
        <p:nvSpPr>
          <p:cNvPr id="6" name="Footer Placeholder 5">
            <a:extLst>
              <a:ext uri="{FF2B5EF4-FFF2-40B4-BE49-F238E27FC236}">
                <a16:creationId xmlns:a16="http://schemas.microsoft.com/office/drawing/2014/main" id="{FB03CB1C-EA5A-9D95-3DC6-B0CBB556F8F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446B7-FCE3-EC0C-88AD-D0F04A160123}"/>
              </a:ext>
            </a:extLst>
          </p:cNvPr>
          <p:cNvSpPr>
            <a:spLocks noGrp="1"/>
          </p:cNvSpPr>
          <p:nvPr>
            <p:ph type="sldNum" sz="quarter" idx="12"/>
          </p:nvPr>
        </p:nvSpPr>
        <p:spPr/>
        <p:txBody>
          <a:bodyPr/>
          <a:lstStyle/>
          <a:p>
            <a:fld id="{6273D906-09B8-4D43-8C00-2596C366CFCF}" type="slidenum">
              <a:rPr lang="en-US" smtClean="0"/>
              <a:t>‹#›</a:t>
            </a:fld>
            <a:endParaRPr lang="en-US"/>
          </a:p>
        </p:txBody>
      </p:sp>
    </p:spTree>
    <p:extLst>
      <p:ext uri="{BB962C8B-B14F-4D97-AF65-F5344CB8AC3E}">
        <p14:creationId xmlns:p14="http://schemas.microsoft.com/office/powerpoint/2010/main" val="4192706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0398C-3CC7-3C29-B124-160E9C71A32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701CE0-9B0A-05D6-5A11-DA331BE3E65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9E8021C-447A-35F6-DBBF-F0735CD98D1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5E0E2487-881B-E6E2-8B98-A217CA3185D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47C6EB1-6608-9B5D-D6BB-64B32B18CB3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C595194-8E2E-7ECB-ED79-A10075FB3E3D}"/>
              </a:ext>
            </a:extLst>
          </p:cNvPr>
          <p:cNvSpPr>
            <a:spLocks noGrp="1"/>
          </p:cNvSpPr>
          <p:nvPr>
            <p:ph type="dt" sz="half" idx="10"/>
          </p:nvPr>
        </p:nvSpPr>
        <p:spPr/>
        <p:txBody>
          <a:bodyPr/>
          <a:lstStyle/>
          <a:p>
            <a:fld id="{920466C4-BA33-A84E-9951-C323E7015394}" type="datetimeFigureOut">
              <a:rPr lang="en-US" smtClean="0"/>
              <a:t>4/6/23</a:t>
            </a:fld>
            <a:endParaRPr lang="en-US"/>
          </a:p>
        </p:txBody>
      </p:sp>
      <p:sp>
        <p:nvSpPr>
          <p:cNvPr id="8" name="Footer Placeholder 7">
            <a:extLst>
              <a:ext uri="{FF2B5EF4-FFF2-40B4-BE49-F238E27FC236}">
                <a16:creationId xmlns:a16="http://schemas.microsoft.com/office/drawing/2014/main" id="{C4F95ACC-2E72-FA12-ADF3-588BAE47937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FE1A050-6D5C-F22A-B267-C75A4B3CBD27}"/>
              </a:ext>
            </a:extLst>
          </p:cNvPr>
          <p:cNvSpPr>
            <a:spLocks noGrp="1"/>
          </p:cNvSpPr>
          <p:nvPr>
            <p:ph type="sldNum" sz="quarter" idx="12"/>
          </p:nvPr>
        </p:nvSpPr>
        <p:spPr/>
        <p:txBody>
          <a:bodyPr/>
          <a:lstStyle/>
          <a:p>
            <a:fld id="{6273D906-09B8-4D43-8C00-2596C366CFCF}" type="slidenum">
              <a:rPr lang="en-US" smtClean="0"/>
              <a:t>‹#›</a:t>
            </a:fld>
            <a:endParaRPr lang="en-US"/>
          </a:p>
        </p:txBody>
      </p:sp>
    </p:spTree>
    <p:extLst>
      <p:ext uri="{BB962C8B-B14F-4D97-AF65-F5344CB8AC3E}">
        <p14:creationId xmlns:p14="http://schemas.microsoft.com/office/powerpoint/2010/main" val="4244639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24E0E-A821-26AD-29D9-C1ADC683C3C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F6717A0-D7C1-7E6B-D4F3-AAF350221B59}"/>
              </a:ext>
            </a:extLst>
          </p:cNvPr>
          <p:cNvSpPr>
            <a:spLocks noGrp="1"/>
          </p:cNvSpPr>
          <p:nvPr>
            <p:ph type="dt" sz="half" idx="10"/>
          </p:nvPr>
        </p:nvSpPr>
        <p:spPr/>
        <p:txBody>
          <a:bodyPr/>
          <a:lstStyle/>
          <a:p>
            <a:fld id="{920466C4-BA33-A84E-9951-C323E7015394}" type="datetimeFigureOut">
              <a:rPr lang="en-US" smtClean="0"/>
              <a:t>4/6/23</a:t>
            </a:fld>
            <a:endParaRPr lang="en-US"/>
          </a:p>
        </p:txBody>
      </p:sp>
      <p:sp>
        <p:nvSpPr>
          <p:cNvPr id="4" name="Footer Placeholder 3">
            <a:extLst>
              <a:ext uri="{FF2B5EF4-FFF2-40B4-BE49-F238E27FC236}">
                <a16:creationId xmlns:a16="http://schemas.microsoft.com/office/drawing/2014/main" id="{D70A33AB-676E-337A-9A49-9F9E7C8DC7E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413178A-F804-C1DF-54D4-3CA5848E2317}"/>
              </a:ext>
            </a:extLst>
          </p:cNvPr>
          <p:cNvSpPr>
            <a:spLocks noGrp="1"/>
          </p:cNvSpPr>
          <p:nvPr>
            <p:ph type="sldNum" sz="quarter" idx="12"/>
          </p:nvPr>
        </p:nvSpPr>
        <p:spPr/>
        <p:txBody>
          <a:bodyPr/>
          <a:lstStyle/>
          <a:p>
            <a:fld id="{6273D906-09B8-4D43-8C00-2596C366CFCF}" type="slidenum">
              <a:rPr lang="en-US" smtClean="0"/>
              <a:t>‹#›</a:t>
            </a:fld>
            <a:endParaRPr lang="en-US"/>
          </a:p>
        </p:txBody>
      </p:sp>
    </p:spTree>
    <p:extLst>
      <p:ext uri="{BB962C8B-B14F-4D97-AF65-F5344CB8AC3E}">
        <p14:creationId xmlns:p14="http://schemas.microsoft.com/office/powerpoint/2010/main" val="26763917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A7CCF83-4AFB-B10E-F917-ABF9D88EBA06}"/>
              </a:ext>
            </a:extLst>
          </p:cNvPr>
          <p:cNvSpPr>
            <a:spLocks noGrp="1"/>
          </p:cNvSpPr>
          <p:nvPr>
            <p:ph type="dt" sz="half" idx="10"/>
          </p:nvPr>
        </p:nvSpPr>
        <p:spPr/>
        <p:txBody>
          <a:bodyPr/>
          <a:lstStyle/>
          <a:p>
            <a:fld id="{920466C4-BA33-A84E-9951-C323E7015394}" type="datetimeFigureOut">
              <a:rPr lang="en-US" smtClean="0"/>
              <a:t>4/6/23</a:t>
            </a:fld>
            <a:endParaRPr lang="en-US"/>
          </a:p>
        </p:txBody>
      </p:sp>
      <p:sp>
        <p:nvSpPr>
          <p:cNvPr id="3" name="Footer Placeholder 2">
            <a:extLst>
              <a:ext uri="{FF2B5EF4-FFF2-40B4-BE49-F238E27FC236}">
                <a16:creationId xmlns:a16="http://schemas.microsoft.com/office/drawing/2014/main" id="{476A0282-5CEE-EE30-B210-052C8B8D707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76EF632-084A-C67E-C253-3A27274F5D13}"/>
              </a:ext>
            </a:extLst>
          </p:cNvPr>
          <p:cNvSpPr>
            <a:spLocks noGrp="1"/>
          </p:cNvSpPr>
          <p:nvPr>
            <p:ph type="sldNum" sz="quarter" idx="12"/>
          </p:nvPr>
        </p:nvSpPr>
        <p:spPr/>
        <p:txBody>
          <a:bodyPr/>
          <a:lstStyle/>
          <a:p>
            <a:fld id="{6273D906-09B8-4D43-8C00-2596C366CFCF}" type="slidenum">
              <a:rPr lang="en-US" smtClean="0"/>
              <a:t>‹#›</a:t>
            </a:fld>
            <a:endParaRPr lang="en-US"/>
          </a:p>
        </p:txBody>
      </p:sp>
    </p:spTree>
    <p:extLst>
      <p:ext uri="{BB962C8B-B14F-4D97-AF65-F5344CB8AC3E}">
        <p14:creationId xmlns:p14="http://schemas.microsoft.com/office/powerpoint/2010/main" val="8468843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51229-99C6-2B3B-CA66-E3A34EA9040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6E70AD4-3CD6-095E-95A5-02679570F87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011C4F5-7657-8F4B-595E-63F6CA3A7E8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EE3F982-DFC6-5435-A50E-9938DEA1D23E}"/>
              </a:ext>
            </a:extLst>
          </p:cNvPr>
          <p:cNvSpPr>
            <a:spLocks noGrp="1"/>
          </p:cNvSpPr>
          <p:nvPr>
            <p:ph type="dt" sz="half" idx="10"/>
          </p:nvPr>
        </p:nvSpPr>
        <p:spPr/>
        <p:txBody>
          <a:bodyPr/>
          <a:lstStyle/>
          <a:p>
            <a:fld id="{920466C4-BA33-A84E-9951-C323E7015394}" type="datetimeFigureOut">
              <a:rPr lang="en-US" smtClean="0"/>
              <a:t>4/6/23</a:t>
            </a:fld>
            <a:endParaRPr lang="en-US"/>
          </a:p>
        </p:txBody>
      </p:sp>
      <p:sp>
        <p:nvSpPr>
          <p:cNvPr id="6" name="Footer Placeholder 5">
            <a:extLst>
              <a:ext uri="{FF2B5EF4-FFF2-40B4-BE49-F238E27FC236}">
                <a16:creationId xmlns:a16="http://schemas.microsoft.com/office/drawing/2014/main" id="{A2516CDE-0C00-D7CF-A2E9-FB7B2CD8C96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634ECD-30AD-8C32-66ED-7EDA1419B6A5}"/>
              </a:ext>
            </a:extLst>
          </p:cNvPr>
          <p:cNvSpPr>
            <a:spLocks noGrp="1"/>
          </p:cNvSpPr>
          <p:nvPr>
            <p:ph type="sldNum" sz="quarter" idx="12"/>
          </p:nvPr>
        </p:nvSpPr>
        <p:spPr/>
        <p:txBody>
          <a:bodyPr/>
          <a:lstStyle/>
          <a:p>
            <a:fld id="{6273D906-09B8-4D43-8C00-2596C366CFCF}" type="slidenum">
              <a:rPr lang="en-US" smtClean="0"/>
              <a:t>‹#›</a:t>
            </a:fld>
            <a:endParaRPr lang="en-US"/>
          </a:p>
        </p:txBody>
      </p:sp>
    </p:spTree>
    <p:extLst>
      <p:ext uri="{BB962C8B-B14F-4D97-AF65-F5344CB8AC3E}">
        <p14:creationId xmlns:p14="http://schemas.microsoft.com/office/powerpoint/2010/main" val="17390735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7D169-9B07-458E-736E-24C122CEB93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368464A-D282-5ABE-5267-2D2A8297E9D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41DC256-0FFE-D937-74C3-DC1BC992D82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134C09-BA56-F02C-D358-1C16D4E81DDD}"/>
              </a:ext>
            </a:extLst>
          </p:cNvPr>
          <p:cNvSpPr>
            <a:spLocks noGrp="1"/>
          </p:cNvSpPr>
          <p:nvPr>
            <p:ph type="dt" sz="half" idx="10"/>
          </p:nvPr>
        </p:nvSpPr>
        <p:spPr/>
        <p:txBody>
          <a:bodyPr/>
          <a:lstStyle/>
          <a:p>
            <a:fld id="{920466C4-BA33-A84E-9951-C323E7015394}" type="datetimeFigureOut">
              <a:rPr lang="en-US" smtClean="0"/>
              <a:t>4/6/23</a:t>
            </a:fld>
            <a:endParaRPr lang="en-US"/>
          </a:p>
        </p:txBody>
      </p:sp>
      <p:sp>
        <p:nvSpPr>
          <p:cNvPr id="6" name="Footer Placeholder 5">
            <a:extLst>
              <a:ext uri="{FF2B5EF4-FFF2-40B4-BE49-F238E27FC236}">
                <a16:creationId xmlns:a16="http://schemas.microsoft.com/office/drawing/2014/main" id="{4B3498A9-73C9-87B4-8645-A47AC9FBAE5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8A3E98-2FC9-8C21-C49B-078C32FCC43B}"/>
              </a:ext>
            </a:extLst>
          </p:cNvPr>
          <p:cNvSpPr>
            <a:spLocks noGrp="1"/>
          </p:cNvSpPr>
          <p:nvPr>
            <p:ph type="sldNum" sz="quarter" idx="12"/>
          </p:nvPr>
        </p:nvSpPr>
        <p:spPr/>
        <p:txBody>
          <a:bodyPr/>
          <a:lstStyle/>
          <a:p>
            <a:fld id="{6273D906-09B8-4D43-8C00-2596C366CFCF}" type="slidenum">
              <a:rPr lang="en-US" smtClean="0"/>
              <a:t>‹#›</a:t>
            </a:fld>
            <a:endParaRPr lang="en-US"/>
          </a:p>
        </p:txBody>
      </p:sp>
    </p:spTree>
    <p:extLst>
      <p:ext uri="{BB962C8B-B14F-4D97-AF65-F5344CB8AC3E}">
        <p14:creationId xmlns:p14="http://schemas.microsoft.com/office/powerpoint/2010/main" val="32594545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526BF-2193-7DE0-BD52-4935C86356D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FDBDF22-2D1C-8EE0-F0A7-EE85306E3A9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17CB8EE-4037-4FE0-D245-53CB0D541E60}"/>
              </a:ext>
            </a:extLst>
          </p:cNvPr>
          <p:cNvSpPr>
            <a:spLocks noGrp="1"/>
          </p:cNvSpPr>
          <p:nvPr>
            <p:ph type="dt" sz="half" idx="10"/>
          </p:nvPr>
        </p:nvSpPr>
        <p:spPr/>
        <p:txBody>
          <a:bodyPr/>
          <a:lstStyle/>
          <a:p>
            <a:fld id="{920466C4-BA33-A84E-9951-C323E7015394}" type="datetimeFigureOut">
              <a:rPr lang="en-US" smtClean="0"/>
              <a:t>4/6/23</a:t>
            </a:fld>
            <a:endParaRPr lang="en-US"/>
          </a:p>
        </p:txBody>
      </p:sp>
      <p:sp>
        <p:nvSpPr>
          <p:cNvPr id="5" name="Footer Placeholder 4">
            <a:extLst>
              <a:ext uri="{FF2B5EF4-FFF2-40B4-BE49-F238E27FC236}">
                <a16:creationId xmlns:a16="http://schemas.microsoft.com/office/drawing/2014/main" id="{DA74436C-4056-CDBC-2FB8-7B58B6EEDF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E8E9B8-4320-9223-8A84-46DD2877DE45}"/>
              </a:ext>
            </a:extLst>
          </p:cNvPr>
          <p:cNvSpPr>
            <a:spLocks noGrp="1"/>
          </p:cNvSpPr>
          <p:nvPr>
            <p:ph type="sldNum" sz="quarter" idx="12"/>
          </p:nvPr>
        </p:nvSpPr>
        <p:spPr/>
        <p:txBody>
          <a:bodyPr/>
          <a:lstStyle/>
          <a:p>
            <a:fld id="{6273D906-09B8-4D43-8C00-2596C366CFCF}" type="slidenum">
              <a:rPr lang="en-US" smtClean="0"/>
              <a:t>‹#›</a:t>
            </a:fld>
            <a:endParaRPr lang="en-US"/>
          </a:p>
        </p:txBody>
      </p:sp>
    </p:spTree>
    <p:extLst>
      <p:ext uri="{BB962C8B-B14F-4D97-AF65-F5344CB8AC3E}">
        <p14:creationId xmlns:p14="http://schemas.microsoft.com/office/powerpoint/2010/main" val="27271037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CB3E86-1F7E-AA76-BDB1-F8B14362C756}"/>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8E50604-11FF-B4DF-BEE3-2B918F5D680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8276CC8-7DA0-F707-8090-948F93AF21C0}"/>
              </a:ext>
            </a:extLst>
          </p:cNvPr>
          <p:cNvSpPr>
            <a:spLocks noGrp="1"/>
          </p:cNvSpPr>
          <p:nvPr>
            <p:ph type="dt" sz="half" idx="10"/>
          </p:nvPr>
        </p:nvSpPr>
        <p:spPr/>
        <p:txBody>
          <a:bodyPr/>
          <a:lstStyle/>
          <a:p>
            <a:fld id="{920466C4-BA33-A84E-9951-C323E7015394}" type="datetimeFigureOut">
              <a:rPr lang="en-US" smtClean="0"/>
              <a:t>4/6/23</a:t>
            </a:fld>
            <a:endParaRPr lang="en-US"/>
          </a:p>
        </p:txBody>
      </p:sp>
      <p:sp>
        <p:nvSpPr>
          <p:cNvPr id="5" name="Footer Placeholder 4">
            <a:extLst>
              <a:ext uri="{FF2B5EF4-FFF2-40B4-BE49-F238E27FC236}">
                <a16:creationId xmlns:a16="http://schemas.microsoft.com/office/drawing/2014/main" id="{DEDC9F4E-E566-9B9A-C53A-D5D5519531D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AB7CAA-9C40-AD4D-2815-3A95A229DC30}"/>
              </a:ext>
            </a:extLst>
          </p:cNvPr>
          <p:cNvSpPr>
            <a:spLocks noGrp="1"/>
          </p:cNvSpPr>
          <p:nvPr>
            <p:ph type="sldNum" sz="quarter" idx="12"/>
          </p:nvPr>
        </p:nvSpPr>
        <p:spPr/>
        <p:txBody>
          <a:bodyPr/>
          <a:lstStyle/>
          <a:p>
            <a:fld id="{6273D906-09B8-4D43-8C00-2596C366CFCF}" type="slidenum">
              <a:rPr lang="en-US" smtClean="0"/>
              <a:t>‹#›</a:t>
            </a:fld>
            <a:endParaRPr lang="en-US"/>
          </a:p>
        </p:txBody>
      </p:sp>
    </p:spTree>
    <p:extLst>
      <p:ext uri="{BB962C8B-B14F-4D97-AF65-F5344CB8AC3E}">
        <p14:creationId xmlns:p14="http://schemas.microsoft.com/office/powerpoint/2010/main" val="31608227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6C435E-7A49-11D7-5AE5-98B3E3F9D43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628D255-4E0E-1756-5480-5A71191ED3F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2362D20-4C97-99AB-FBA2-BC1DF93CBC3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20466C4-BA33-A84E-9951-C323E7015394}" type="datetimeFigureOut">
              <a:rPr lang="en-US" smtClean="0"/>
              <a:t>4/6/23</a:t>
            </a:fld>
            <a:endParaRPr lang="en-US"/>
          </a:p>
        </p:txBody>
      </p:sp>
      <p:sp>
        <p:nvSpPr>
          <p:cNvPr id="5" name="Footer Placeholder 4">
            <a:extLst>
              <a:ext uri="{FF2B5EF4-FFF2-40B4-BE49-F238E27FC236}">
                <a16:creationId xmlns:a16="http://schemas.microsoft.com/office/drawing/2014/main" id="{E0964D89-00DD-268B-208D-C553A88E0EC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A286004-DFB6-B4D7-579D-7C96576AF1B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273D906-09B8-4D43-8C00-2596C366CFCF}" type="slidenum">
              <a:rPr lang="en-US" smtClean="0"/>
              <a:t>‹#›</a:t>
            </a:fld>
            <a:endParaRPr lang="en-US"/>
          </a:p>
        </p:txBody>
      </p:sp>
    </p:spTree>
    <p:extLst>
      <p:ext uri="{BB962C8B-B14F-4D97-AF65-F5344CB8AC3E}">
        <p14:creationId xmlns:p14="http://schemas.microsoft.com/office/powerpoint/2010/main" val="29164685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hyperlink" Target="https://hwb.gov.wales/curriculum-for-wales/designing-your-curriculum/developing-a-vision-for-curriculum-design" TargetMode="Externa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hyperlink" Target="https://www.estyn.gov.wales/system/files/2021-08/Community%2520Schools%2520en.pdf" TargetMode="External"/><Relationship Id="rId5" Type="http://schemas.openxmlformats.org/officeDocument/2006/relationships/hyperlink" Target="http://www.thinknpc.org/wp-content/uploads/2018/07/School-Report_How-can-charities-work-best-in-the-school-system_April16.pdf" TargetMode="External"/><Relationship Id="rId4" Type="http://schemas.openxmlformats.org/officeDocument/2006/relationships/hyperlink" Target="https://www.gov.wales/sites/default/files/publications/2018-12/face-the-challenge-together-family-and-community-engagement-toolkit-for-schools-in-wales-main-guidance.pdf" TargetMode="External"/><Relationship Id="rId9"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hyperlink" Target="https://files.eric.ed.gov/fulltext/ED565697.pdf" TargetMode="Externa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image" Target="../media/image6.jpeg"/></Relationships>
</file>

<file path=ppt/slides/_rels/slide11.xml.rels><?xml version="1.0" encoding="UTF-8" standalone="yes"?>
<Relationships xmlns="http://schemas.openxmlformats.org/package/2006/relationships"><Relationship Id="rId3" Type="http://schemas.openxmlformats.org/officeDocument/2006/relationships/hyperlink" Target="https://www.gov.wales/sites/default/files/publications/2018-12/theme-5-developing-community-partnerships-and-multi-agency-working-resources-1-2.pdf%20%0d" TargetMode="External"/><Relationship Id="rId7" Type="http://schemas.openxmlformats.org/officeDocument/2006/relationships/hyperlink" Target="https://hwb.gov.wales/curriculum-for-wales/designing-your-curriculum/developing-a-vision-for-curriculum-design" TargetMode="External"/><Relationship Id="rId2" Type="http://schemas.openxmlformats.org/officeDocument/2006/relationships/hyperlink" Target="https://www.gov.wales/sites/default/files/publications/2018-12/face-the-challenge-together-family-and-community-engagement-toolkit-for-schools-in-wales-main-guidance.pdf" TargetMode="External"/><Relationship Id="rId1" Type="http://schemas.openxmlformats.org/officeDocument/2006/relationships/slideLayout" Target="../slideLayouts/slideLayout2.xml"/><Relationship Id="rId6" Type="http://schemas.openxmlformats.org/officeDocument/2006/relationships/hyperlink" Target="https://www.estyn.gov.wales/system/files/2021-08/Community%2520Schools%2520en.pdf" TargetMode="External"/><Relationship Id="rId5" Type="http://schemas.openxmlformats.org/officeDocument/2006/relationships/hyperlink" Target="https://files.eric.ed.gov/fulltext/ED565697.pdf" TargetMode="External"/><Relationship Id="rId4" Type="http://schemas.openxmlformats.org/officeDocument/2006/relationships/hyperlink" Target="http://www.thinknpc.org/wp-content/uploads/2018/07/School-Report_How-can-charities-work-best-in-the-school-system_April16.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5D4C9-3C33-E6CA-A51E-2E16E3CD44F1}"/>
              </a:ext>
            </a:extLst>
          </p:cNvPr>
          <p:cNvSpPr>
            <a:spLocks noGrp="1"/>
          </p:cNvSpPr>
          <p:nvPr>
            <p:ph type="ctrTitle"/>
          </p:nvPr>
        </p:nvSpPr>
        <p:spPr/>
        <p:txBody>
          <a:bodyPr/>
          <a:lstStyle/>
          <a:p>
            <a:r>
              <a:rPr lang="en-US" dirty="0"/>
              <a:t>7003: Where am I teaching? </a:t>
            </a:r>
          </a:p>
        </p:txBody>
      </p:sp>
      <p:sp>
        <p:nvSpPr>
          <p:cNvPr id="3" name="Subtitle 2">
            <a:extLst>
              <a:ext uri="{FF2B5EF4-FFF2-40B4-BE49-F238E27FC236}">
                <a16:creationId xmlns:a16="http://schemas.microsoft.com/office/drawing/2014/main" id="{7DDC29EB-1238-9E4F-2ECA-838AA3804023}"/>
              </a:ext>
            </a:extLst>
          </p:cNvPr>
          <p:cNvSpPr>
            <a:spLocks noGrp="1"/>
          </p:cNvSpPr>
          <p:nvPr>
            <p:ph type="subTitle" idx="1"/>
          </p:nvPr>
        </p:nvSpPr>
        <p:spPr/>
        <p:txBody>
          <a:bodyPr/>
          <a:lstStyle/>
          <a:p>
            <a:r>
              <a:rPr lang="en-US" dirty="0"/>
              <a:t>The learner, the school and the local community</a:t>
            </a:r>
          </a:p>
        </p:txBody>
      </p:sp>
      <p:pic>
        <p:nvPicPr>
          <p:cNvPr id="8" name="Audio 7">
            <a:hlinkClick r:id="" action="ppaction://media"/>
            <a:extLst>
              <a:ext uri="{FF2B5EF4-FFF2-40B4-BE49-F238E27FC236}">
                <a16:creationId xmlns:a16="http://schemas.microsoft.com/office/drawing/2014/main" id="{ED8A75C8-CB0E-9DB5-A305-C33795FF955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206985959"/>
      </p:ext>
    </p:extLst>
  </p:cSld>
  <p:clrMapOvr>
    <a:masterClrMapping/>
  </p:clrMapOvr>
  <mc:AlternateContent xmlns:mc="http://schemas.openxmlformats.org/markup-compatibility/2006">
    <mc:Choice xmlns:p14="http://schemas.microsoft.com/office/powerpoint/2010/main" Requires="p14">
      <p:transition spd="slow" p14:dur="2000" advTm="17322"/>
    </mc:Choice>
    <mc:Fallback>
      <p:transition spd="slow" advTm="173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0FD5F-6640-B333-5CD4-A57EDFA8B852}"/>
              </a:ext>
            </a:extLst>
          </p:cNvPr>
          <p:cNvSpPr>
            <a:spLocks noGrp="1"/>
          </p:cNvSpPr>
          <p:nvPr>
            <p:ph type="title"/>
          </p:nvPr>
        </p:nvSpPr>
        <p:spPr/>
        <p:txBody>
          <a:bodyPr/>
          <a:lstStyle/>
          <a:p>
            <a:r>
              <a:rPr lang="en-US" dirty="0"/>
              <a:t>Relevant Data</a:t>
            </a:r>
          </a:p>
        </p:txBody>
      </p:sp>
      <p:sp>
        <p:nvSpPr>
          <p:cNvPr id="3" name="Content Placeholder 2">
            <a:extLst>
              <a:ext uri="{FF2B5EF4-FFF2-40B4-BE49-F238E27FC236}">
                <a16:creationId xmlns:a16="http://schemas.microsoft.com/office/drawing/2014/main" id="{94C4A838-6FE3-C71D-59A7-840828657E52}"/>
              </a:ext>
            </a:extLst>
          </p:cNvPr>
          <p:cNvSpPr>
            <a:spLocks noGrp="1"/>
          </p:cNvSpPr>
          <p:nvPr>
            <p:ph idx="1"/>
          </p:nvPr>
        </p:nvSpPr>
        <p:spPr/>
        <p:txBody>
          <a:bodyPr/>
          <a:lstStyle/>
          <a:p>
            <a:r>
              <a:rPr lang="en-US" dirty="0"/>
              <a:t>6% of pupils are eligible for free school meals</a:t>
            </a:r>
          </a:p>
          <a:p>
            <a:r>
              <a:rPr lang="en-US" dirty="0"/>
              <a:t>Under 10% live in the 20% most deprived areas of Wales</a:t>
            </a:r>
          </a:p>
          <a:p>
            <a:pPr marL="0" indent="0">
              <a:buNone/>
            </a:pPr>
            <a:r>
              <a:rPr lang="en-US" b="1" i="1" dirty="0"/>
              <a:t>These figures are both significantly lower than the national average</a:t>
            </a:r>
          </a:p>
        </p:txBody>
      </p:sp>
      <p:pic>
        <p:nvPicPr>
          <p:cNvPr id="1026" name="Picture 2" descr="Estyn: what do they do? - Edapt">
            <a:extLst>
              <a:ext uri="{FF2B5EF4-FFF2-40B4-BE49-F238E27FC236}">
                <a16:creationId xmlns:a16="http://schemas.microsoft.com/office/drawing/2014/main" id="{EF8B026B-3234-3E93-C9AF-87392DEEDE6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53115" y="4001294"/>
            <a:ext cx="3937000" cy="2070100"/>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656A4E5B-1A4E-F1E1-53D7-24F008839A9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165700399"/>
      </p:ext>
    </p:extLst>
  </p:cSld>
  <p:clrMapOvr>
    <a:masterClrMapping/>
  </p:clrMapOvr>
  <mc:AlternateContent xmlns:mc="http://schemas.openxmlformats.org/markup-compatibility/2006">
    <mc:Choice xmlns:p14="http://schemas.microsoft.com/office/powerpoint/2010/main" Requires="p14">
      <p:transition spd="slow" p14:dur="2000" advTm="21909"/>
    </mc:Choice>
    <mc:Fallback>
      <p:transition spd="slow" advTm="219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7517C-4D0C-407C-0B1C-7B8CEF88AF9F}"/>
              </a:ext>
            </a:extLst>
          </p:cNvPr>
          <p:cNvSpPr>
            <a:spLocks noGrp="1"/>
          </p:cNvSpPr>
          <p:nvPr>
            <p:ph type="title"/>
          </p:nvPr>
        </p:nvSpPr>
        <p:spPr/>
        <p:txBody>
          <a:bodyPr/>
          <a:lstStyle/>
          <a:p>
            <a:r>
              <a:rPr lang="en-US" dirty="0"/>
              <a:t>The four purposes </a:t>
            </a:r>
          </a:p>
        </p:txBody>
      </p:sp>
      <p:pic>
        <p:nvPicPr>
          <p:cNvPr id="1026" name="Picture 2" descr="THE FOUR PURPOSES | Pembrokeprimary">
            <a:extLst>
              <a:ext uri="{FF2B5EF4-FFF2-40B4-BE49-F238E27FC236}">
                <a16:creationId xmlns:a16="http://schemas.microsoft.com/office/drawing/2014/main" id="{0F98B019-7F3C-774B-8A7F-EFC710CE9E5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42022" y="1697916"/>
            <a:ext cx="4039577" cy="402162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3B592F5-9078-C71C-2F18-AFD3690BAB8F}"/>
              </a:ext>
            </a:extLst>
          </p:cNvPr>
          <p:cNvSpPr txBox="1"/>
          <p:nvPr/>
        </p:nvSpPr>
        <p:spPr>
          <a:xfrm>
            <a:off x="5960707" y="1877300"/>
            <a:ext cx="5393093" cy="830997"/>
          </a:xfrm>
          <a:prstGeom prst="rect">
            <a:avLst/>
          </a:prstGeom>
          <a:noFill/>
        </p:spPr>
        <p:txBody>
          <a:bodyPr wrap="square" rtlCol="0">
            <a:spAutoFit/>
          </a:bodyPr>
          <a:lstStyle/>
          <a:p>
            <a:r>
              <a:rPr lang="en-US" sz="2400" dirty="0"/>
              <a:t>‘Respecting the needs and rights of others as members of a diverse society’ </a:t>
            </a:r>
          </a:p>
        </p:txBody>
      </p:sp>
      <p:sp>
        <p:nvSpPr>
          <p:cNvPr id="6" name="TextBox 5">
            <a:extLst>
              <a:ext uri="{FF2B5EF4-FFF2-40B4-BE49-F238E27FC236}">
                <a16:creationId xmlns:a16="http://schemas.microsoft.com/office/drawing/2014/main" id="{027D07B6-C0E4-0613-69B0-06C93C591576}"/>
              </a:ext>
            </a:extLst>
          </p:cNvPr>
          <p:cNvSpPr txBox="1"/>
          <p:nvPr/>
        </p:nvSpPr>
        <p:spPr>
          <a:xfrm>
            <a:off x="6096000" y="4721290"/>
            <a:ext cx="5791200" cy="1477328"/>
          </a:xfrm>
          <a:prstGeom prst="rect">
            <a:avLst/>
          </a:prstGeom>
          <a:noFill/>
        </p:spPr>
        <p:txBody>
          <a:bodyPr wrap="square" rtlCol="0">
            <a:spAutoFit/>
          </a:bodyPr>
          <a:lstStyle/>
          <a:p>
            <a:r>
              <a:rPr lang="en-US" sz="1800" dirty="0">
                <a:solidFill>
                  <a:srgbClr val="222222"/>
                </a:solidFill>
                <a:effectLst/>
                <a:latin typeface="Arial" panose="020B0604020202020204" pitchFamily="34" charset="0"/>
                <a:ea typeface="Calibri" panose="020F0502020204030204" pitchFamily="34" charset="0"/>
              </a:rPr>
              <a:t>Welsh Government (2020) </a:t>
            </a:r>
            <a:r>
              <a:rPr lang="en-US" sz="1800" i="1" dirty="0">
                <a:solidFill>
                  <a:srgbClr val="222222"/>
                </a:solidFill>
                <a:effectLst/>
                <a:latin typeface="Arial" panose="020B0604020202020204" pitchFamily="34" charset="0"/>
                <a:ea typeface="Calibri" panose="020F0502020204030204" pitchFamily="34" charset="0"/>
              </a:rPr>
              <a:t>Developing a vision for curriculum design. </a:t>
            </a:r>
            <a:r>
              <a:rPr lang="en-US" sz="1800" dirty="0">
                <a:solidFill>
                  <a:srgbClr val="222222"/>
                </a:solidFill>
                <a:effectLst/>
                <a:latin typeface="Arial" panose="020B0604020202020204" pitchFamily="34" charset="0"/>
                <a:ea typeface="Calibri" panose="020F0502020204030204" pitchFamily="34" charset="0"/>
              </a:rPr>
              <a:t>Available at: </a:t>
            </a:r>
            <a:r>
              <a:rPr lang="en-US" sz="1800" u="sng" dirty="0">
                <a:solidFill>
                  <a:srgbClr val="222222"/>
                </a:solidFill>
                <a:effectLst/>
                <a:latin typeface="Arial" panose="020B0604020202020204" pitchFamily="34" charset="0"/>
                <a:ea typeface="Calibri" panose="020F0502020204030204" pitchFamily="34" charset="0"/>
                <a:hlinkClick r:id="rId5"/>
              </a:rPr>
              <a:t>https://hwb.gov.wales/curriculum-for-wales/designing-your-curriculum/developing-a-vision-for-curriculum-design</a:t>
            </a:r>
            <a:r>
              <a:rPr lang="en-US" sz="1800" dirty="0">
                <a:solidFill>
                  <a:srgbClr val="222222"/>
                </a:solidFill>
                <a:effectLst/>
                <a:latin typeface="Arial" panose="020B0604020202020204" pitchFamily="34" charset="0"/>
                <a:ea typeface="Calibri" panose="020F0502020204030204" pitchFamily="34" charset="0"/>
              </a:rPr>
              <a:t> </a:t>
            </a:r>
            <a:endParaRPr lang="en-US" dirty="0"/>
          </a:p>
        </p:txBody>
      </p:sp>
      <p:pic>
        <p:nvPicPr>
          <p:cNvPr id="9" name="Audio 8">
            <a:hlinkClick r:id="" action="ppaction://media"/>
            <a:extLst>
              <a:ext uri="{FF2B5EF4-FFF2-40B4-BE49-F238E27FC236}">
                <a16:creationId xmlns:a16="http://schemas.microsoft.com/office/drawing/2014/main" id="{76947772-003C-9D22-17D4-BEB52476829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184474535"/>
      </p:ext>
    </p:extLst>
  </p:cSld>
  <p:clrMapOvr>
    <a:masterClrMapping/>
  </p:clrMapOvr>
  <mc:AlternateContent xmlns:mc="http://schemas.openxmlformats.org/markup-compatibility/2006">
    <mc:Choice xmlns:p14="http://schemas.microsoft.com/office/powerpoint/2010/main" Requires="p14">
      <p:transition spd="slow" p14:dur="2000" advTm="35573"/>
    </mc:Choice>
    <mc:Fallback>
      <p:transition spd="slow" advTm="355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CA613-3CE3-896E-FC30-AD4558AF887D}"/>
              </a:ext>
            </a:extLst>
          </p:cNvPr>
          <p:cNvSpPr>
            <a:spLocks noGrp="1"/>
          </p:cNvSpPr>
          <p:nvPr>
            <p:ph type="title"/>
          </p:nvPr>
        </p:nvSpPr>
        <p:spPr/>
        <p:txBody>
          <a:bodyPr/>
          <a:lstStyle/>
          <a:p>
            <a:r>
              <a:rPr lang="en-US" dirty="0"/>
              <a:t>The focus</a:t>
            </a:r>
          </a:p>
        </p:txBody>
      </p:sp>
      <p:sp>
        <p:nvSpPr>
          <p:cNvPr id="4" name="Oval 3">
            <a:extLst>
              <a:ext uri="{FF2B5EF4-FFF2-40B4-BE49-F238E27FC236}">
                <a16:creationId xmlns:a16="http://schemas.microsoft.com/office/drawing/2014/main" id="{AFDF7D56-8D82-6AB6-7382-BDFB23F08F09}"/>
              </a:ext>
            </a:extLst>
          </p:cNvPr>
          <p:cNvSpPr/>
          <p:nvPr/>
        </p:nvSpPr>
        <p:spPr>
          <a:xfrm>
            <a:off x="4777274" y="632587"/>
            <a:ext cx="2127379" cy="2116202"/>
          </a:xfrm>
          <a:prstGeom prst="ellipse">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0E008A55-AB4E-396C-E0B0-C3BC45A195A0}"/>
              </a:ext>
            </a:extLst>
          </p:cNvPr>
          <p:cNvSpPr txBox="1"/>
          <p:nvPr/>
        </p:nvSpPr>
        <p:spPr>
          <a:xfrm>
            <a:off x="4945224" y="1459855"/>
            <a:ext cx="1791477" cy="461665"/>
          </a:xfrm>
          <a:prstGeom prst="rect">
            <a:avLst/>
          </a:prstGeom>
          <a:noFill/>
        </p:spPr>
        <p:txBody>
          <a:bodyPr wrap="square" rtlCol="0">
            <a:spAutoFit/>
          </a:bodyPr>
          <a:lstStyle/>
          <a:p>
            <a:r>
              <a:rPr lang="en-US" sz="2400" dirty="0"/>
              <a:t>The School</a:t>
            </a:r>
          </a:p>
        </p:txBody>
      </p:sp>
      <p:sp>
        <p:nvSpPr>
          <p:cNvPr id="6" name="Oval 5">
            <a:extLst>
              <a:ext uri="{FF2B5EF4-FFF2-40B4-BE49-F238E27FC236}">
                <a16:creationId xmlns:a16="http://schemas.microsoft.com/office/drawing/2014/main" id="{31F149C2-E1C9-F711-BEAB-0114B5A1F71F}"/>
              </a:ext>
            </a:extLst>
          </p:cNvPr>
          <p:cNvSpPr/>
          <p:nvPr/>
        </p:nvSpPr>
        <p:spPr>
          <a:xfrm>
            <a:off x="2130489" y="3496777"/>
            <a:ext cx="2127379" cy="2116202"/>
          </a:xfrm>
          <a:prstGeom prst="ellipse">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43632F09-FC7B-72EC-97C5-8A423F66645D}"/>
              </a:ext>
            </a:extLst>
          </p:cNvPr>
          <p:cNvSpPr txBox="1"/>
          <p:nvPr/>
        </p:nvSpPr>
        <p:spPr>
          <a:xfrm>
            <a:off x="2298439" y="4324045"/>
            <a:ext cx="1791477" cy="461665"/>
          </a:xfrm>
          <a:prstGeom prst="rect">
            <a:avLst/>
          </a:prstGeom>
          <a:noFill/>
        </p:spPr>
        <p:txBody>
          <a:bodyPr wrap="square" rtlCol="0">
            <a:spAutoFit/>
          </a:bodyPr>
          <a:lstStyle/>
          <a:p>
            <a:r>
              <a:rPr lang="en-US" sz="2400" dirty="0"/>
              <a:t>The learners</a:t>
            </a:r>
          </a:p>
        </p:txBody>
      </p:sp>
      <p:sp>
        <p:nvSpPr>
          <p:cNvPr id="8" name="Oval 7">
            <a:extLst>
              <a:ext uri="{FF2B5EF4-FFF2-40B4-BE49-F238E27FC236}">
                <a16:creationId xmlns:a16="http://schemas.microsoft.com/office/drawing/2014/main" id="{982D05E6-C50D-3B41-1EF7-C374290DA88C}"/>
              </a:ext>
            </a:extLst>
          </p:cNvPr>
          <p:cNvSpPr/>
          <p:nvPr/>
        </p:nvSpPr>
        <p:spPr>
          <a:xfrm>
            <a:off x="7595118" y="3496777"/>
            <a:ext cx="2127379" cy="2116202"/>
          </a:xfrm>
          <a:prstGeom prst="ellipse">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0019F4C4-6349-E91E-1094-AA9DDA608CD1}"/>
              </a:ext>
            </a:extLst>
          </p:cNvPr>
          <p:cNvSpPr txBox="1"/>
          <p:nvPr/>
        </p:nvSpPr>
        <p:spPr>
          <a:xfrm>
            <a:off x="7595117" y="4340043"/>
            <a:ext cx="2127379" cy="461665"/>
          </a:xfrm>
          <a:prstGeom prst="rect">
            <a:avLst/>
          </a:prstGeom>
          <a:noFill/>
        </p:spPr>
        <p:txBody>
          <a:bodyPr wrap="square" rtlCol="0">
            <a:spAutoFit/>
          </a:bodyPr>
          <a:lstStyle/>
          <a:p>
            <a:r>
              <a:rPr lang="en-US" sz="2400" dirty="0"/>
              <a:t>The community</a:t>
            </a:r>
          </a:p>
        </p:txBody>
      </p:sp>
      <p:cxnSp>
        <p:nvCxnSpPr>
          <p:cNvPr id="11" name="Straight Arrow Connector 10">
            <a:extLst>
              <a:ext uri="{FF2B5EF4-FFF2-40B4-BE49-F238E27FC236}">
                <a16:creationId xmlns:a16="http://schemas.microsoft.com/office/drawing/2014/main" id="{9FA8C645-314B-4903-814D-71A8014191DB}"/>
              </a:ext>
            </a:extLst>
          </p:cNvPr>
          <p:cNvCxnSpPr>
            <a:cxnSpLocks/>
          </p:cNvCxnSpPr>
          <p:nvPr/>
        </p:nvCxnSpPr>
        <p:spPr>
          <a:xfrm flipH="1">
            <a:off x="3772677" y="2429351"/>
            <a:ext cx="1212980" cy="118582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28DE8733-FEDB-B656-534C-DBA98A14627E}"/>
              </a:ext>
            </a:extLst>
          </p:cNvPr>
          <p:cNvCxnSpPr>
            <a:cxnSpLocks/>
          </p:cNvCxnSpPr>
          <p:nvPr/>
        </p:nvCxnSpPr>
        <p:spPr>
          <a:xfrm flipH="1" flipV="1">
            <a:off x="6736701" y="2472724"/>
            <a:ext cx="933060" cy="120965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D0165623-B546-2DEC-4D2B-78BAA8205E88}"/>
              </a:ext>
            </a:extLst>
          </p:cNvPr>
          <p:cNvCxnSpPr>
            <a:cxnSpLocks/>
          </p:cNvCxnSpPr>
          <p:nvPr/>
        </p:nvCxnSpPr>
        <p:spPr>
          <a:xfrm>
            <a:off x="4386941" y="4982547"/>
            <a:ext cx="284428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E0EEAF5C-466B-807C-CB62-B41BD0EDC0B5}"/>
              </a:ext>
            </a:extLst>
          </p:cNvPr>
          <p:cNvSpPr txBox="1"/>
          <p:nvPr/>
        </p:nvSpPr>
        <p:spPr>
          <a:xfrm>
            <a:off x="7595117" y="1690687"/>
            <a:ext cx="2976466" cy="1477328"/>
          </a:xfrm>
          <a:prstGeom prst="rect">
            <a:avLst/>
          </a:prstGeom>
          <a:noFill/>
        </p:spPr>
        <p:txBody>
          <a:bodyPr wrap="square" rtlCol="0">
            <a:spAutoFit/>
          </a:bodyPr>
          <a:lstStyle/>
          <a:p>
            <a:r>
              <a:rPr lang="en-US" dirty="0"/>
              <a:t>The school organized and facilitated links with their local community through connections with a local charity. </a:t>
            </a:r>
          </a:p>
        </p:txBody>
      </p:sp>
      <p:sp>
        <p:nvSpPr>
          <p:cNvPr id="22" name="TextBox 21">
            <a:extLst>
              <a:ext uri="{FF2B5EF4-FFF2-40B4-BE49-F238E27FC236}">
                <a16:creationId xmlns:a16="http://schemas.microsoft.com/office/drawing/2014/main" id="{E24B7B92-5B00-DFC0-7069-B9BC439F5B3A}"/>
              </a:ext>
            </a:extLst>
          </p:cNvPr>
          <p:cNvSpPr txBox="1"/>
          <p:nvPr/>
        </p:nvSpPr>
        <p:spPr>
          <a:xfrm>
            <a:off x="950167" y="1729838"/>
            <a:ext cx="3548741" cy="1477328"/>
          </a:xfrm>
          <a:prstGeom prst="rect">
            <a:avLst/>
          </a:prstGeom>
          <a:noFill/>
        </p:spPr>
        <p:txBody>
          <a:bodyPr wrap="square" rtlCol="0">
            <a:spAutoFit/>
          </a:bodyPr>
          <a:lstStyle/>
          <a:p>
            <a:r>
              <a:rPr lang="en-US" dirty="0"/>
              <a:t>The learners were provided with information about the importance of charity and the needs and difficulties that were being faced in their own local community</a:t>
            </a:r>
          </a:p>
        </p:txBody>
      </p:sp>
      <p:sp>
        <p:nvSpPr>
          <p:cNvPr id="23" name="TextBox 22">
            <a:extLst>
              <a:ext uri="{FF2B5EF4-FFF2-40B4-BE49-F238E27FC236}">
                <a16:creationId xmlns:a16="http://schemas.microsoft.com/office/drawing/2014/main" id="{656DCE7F-62FD-ACD2-37F8-A249915D2CF1}"/>
              </a:ext>
            </a:extLst>
          </p:cNvPr>
          <p:cNvSpPr txBox="1"/>
          <p:nvPr/>
        </p:nvSpPr>
        <p:spPr>
          <a:xfrm>
            <a:off x="4239204" y="5259444"/>
            <a:ext cx="3505201" cy="1477328"/>
          </a:xfrm>
          <a:prstGeom prst="rect">
            <a:avLst/>
          </a:prstGeom>
          <a:noFill/>
        </p:spPr>
        <p:txBody>
          <a:bodyPr wrap="square" rtlCol="0">
            <a:spAutoFit/>
          </a:bodyPr>
          <a:lstStyle/>
          <a:p>
            <a:r>
              <a:rPr lang="en-US" dirty="0"/>
              <a:t>The learners were given the opportunity to put their educational development into practice through charity work within their local community. </a:t>
            </a:r>
          </a:p>
        </p:txBody>
      </p:sp>
      <p:pic>
        <p:nvPicPr>
          <p:cNvPr id="12" name="Audio 11">
            <a:hlinkClick r:id="" action="ppaction://media"/>
            <a:extLst>
              <a:ext uri="{FF2B5EF4-FFF2-40B4-BE49-F238E27FC236}">
                <a16:creationId xmlns:a16="http://schemas.microsoft.com/office/drawing/2014/main" id="{0A4CAAD3-4FD4-EC04-B3CE-0539DF7FE91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274683455"/>
      </p:ext>
    </p:extLst>
  </p:cSld>
  <p:clrMapOvr>
    <a:masterClrMapping/>
  </p:clrMapOvr>
  <mc:AlternateContent xmlns:mc="http://schemas.openxmlformats.org/markup-compatibility/2006">
    <mc:Choice xmlns:p14="http://schemas.microsoft.com/office/powerpoint/2010/main" Requires="p14">
      <p:transition spd="slow" p14:dur="2000" advTm="20981"/>
    </mc:Choice>
    <mc:Fallback>
      <p:transition spd="slow" advTm="209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CEC05-79A0-E574-21E1-0DEA3321D1D1}"/>
              </a:ext>
            </a:extLst>
          </p:cNvPr>
          <p:cNvSpPr>
            <a:spLocks noGrp="1"/>
          </p:cNvSpPr>
          <p:nvPr>
            <p:ph type="title"/>
          </p:nvPr>
        </p:nvSpPr>
        <p:spPr/>
        <p:txBody>
          <a:bodyPr/>
          <a:lstStyle/>
          <a:p>
            <a:r>
              <a:rPr lang="en-US" dirty="0"/>
              <a:t>Actions </a:t>
            </a:r>
          </a:p>
        </p:txBody>
      </p:sp>
      <p:sp>
        <p:nvSpPr>
          <p:cNvPr id="3" name="Content Placeholder 2">
            <a:extLst>
              <a:ext uri="{FF2B5EF4-FFF2-40B4-BE49-F238E27FC236}">
                <a16:creationId xmlns:a16="http://schemas.microsoft.com/office/drawing/2014/main" id="{7ED6BFC8-2E16-8E27-1968-C29F8C95AEF9}"/>
              </a:ext>
            </a:extLst>
          </p:cNvPr>
          <p:cNvSpPr>
            <a:spLocks noGrp="1"/>
          </p:cNvSpPr>
          <p:nvPr>
            <p:ph idx="1"/>
          </p:nvPr>
        </p:nvSpPr>
        <p:spPr/>
        <p:txBody>
          <a:bodyPr/>
          <a:lstStyle/>
          <a:p>
            <a:r>
              <a:rPr lang="en-US" dirty="0"/>
              <a:t>Pupils were given a series of sessions about charity, the importance of helping others in need, the difficulties faced by many (including information about the current national economic situation) and what issues were present in their own local community. </a:t>
            </a:r>
          </a:p>
          <a:p>
            <a:r>
              <a:rPr lang="en-US" dirty="0"/>
              <a:t>They were then encouraged to contribute to school donations to the local foodbank which were given monthly to a charity from their local community. </a:t>
            </a:r>
          </a:p>
        </p:txBody>
      </p:sp>
      <p:pic>
        <p:nvPicPr>
          <p:cNvPr id="5" name="Audio 4">
            <a:hlinkClick r:id="" action="ppaction://media"/>
            <a:extLst>
              <a:ext uri="{FF2B5EF4-FFF2-40B4-BE49-F238E27FC236}">
                <a16:creationId xmlns:a16="http://schemas.microsoft.com/office/drawing/2014/main" id="{35E1C5B1-85FD-D23F-3B84-FF9591F15D5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359806483"/>
      </p:ext>
    </p:extLst>
  </p:cSld>
  <p:clrMapOvr>
    <a:masterClrMapping/>
  </p:clrMapOvr>
  <mc:AlternateContent xmlns:mc="http://schemas.openxmlformats.org/markup-compatibility/2006">
    <mc:Choice xmlns:p14="http://schemas.microsoft.com/office/powerpoint/2010/main" Requires="p14">
      <p:transition spd="slow" p14:dur="2000" advTm="20256"/>
    </mc:Choice>
    <mc:Fallback>
      <p:transition spd="slow" advTm="202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B0E46-7150-8FC4-B15B-63D48E7BEF60}"/>
              </a:ext>
            </a:extLst>
          </p:cNvPr>
          <p:cNvSpPr>
            <a:spLocks noGrp="1"/>
          </p:cNvSpPr>
          <p:nvPr>
            <p:ph type="title"/>
          </p:nvPr>
        </p:nvSpPr>
        <p:spPr/>
        <p:txBody>
          <a:bodyPr/>
          <a:lstStyle/>
          <a:p>
            <a:r>
              <a:rPr lang="en-US" dirty="0"/>
              <a:t>How and why was this initiative developed?</a:t>
            </a:r>
          </a:p>
        </p:txBody>
      </p:sp>
      <p:sp>
        <p:nvSpPr>
          <p:cNvPr id="3" name="Content Placeholder 2">
            <a:extLst>
              <a:ext uri="{FF2B5EF4-FFF2-40B4-BE49-F238E27FC236}">
                <a16:creationId xmlns:a16="http://schemas.microsoft.com/office/drawing/2014/main" id="{47EB617B-1B94-FB74-91C5-F19E1CEFD9B9}"/>
              </a:ext>
            </a:extLst>
          </p:cNvPr>
          <p:cNvSpPr>
            <a:spLocks noGrp="1"/>
          </p:cNvSpPr>
          <p:nvPr>
            <p:ph idx="1"/>
          </p:nvPr>
        </p:nvSpPr>
        <p:spPr/>
        <p:txBody>
          <a:bodyPr/>
          <a:lstStyle/>
          <a:p>
            <a:r>
              <a:rPr lang="en-US" sz="1800" dirty="0">
                <a:solidFill>
                  <a:srgbClr val="1F1F1F"/>
                </a:solidFill>
                <a:effectLst/>
                <a:latin typeface="Arial" panose="020B0604020202020204" pitchFamily="34" charset="0"/>
                <a:ea typeface="Arial" panose="020B0604020202020204" pitchFamily="34" charset="0"/>
                <a:cs typeface="Times New Roman" panose="02020603050405020304" pitchFamily="18" charset="0"/>
              </a:rPr>
              <a:t>Welsh Government (2016) </a:t>
            </a:r>
            <a:r>
              <a:rPr lang="en-US" sz="1800" i="1" dirty="0">
                <a:solidFill>
                  <a:srgbClr val="1F1F1F"/>
                </a:solidFill>
                <a:effectLst/>
                <a:latin typeface="Arial" panose="020B0604020202020204" pitchFamily="34" charset="0"/>
                <a:ea typeface="Arial" panose="020B0604020202020204" pitchFamily="34" charset="0"/>
                <a:cs typeface="Times New Roman" panose="02020603050405020304" pitchFamily="18" charset="0"/>
              </a:rPr>
              <a:t>Face the challenge together: Family and community engagement toolkit for schools in Wales. </a:t>
            </a:r>
            <a:r>
              <a:rPr lang="en-US" sz="1800" dirty="0">
                <a:solidFill>
                  <a:srgbClr val="1F1F1F"/>
                </a:solidFill>
                <a:effectLst/>
                <a:latin typeface="Arial" panose="020B0604020202020204" pitchFamily="34" charset="0"/>
                <a:ea typeface="Arial" panose="020B0604020202020204" pitchFamily="34" charset="0"/>
                <a:cs typeface="Times New Roman" panose="02020603050405020304" pitchFamily="18" charset="0"/>
              </a:rPr>
              <a:t>Available at: </a:t>
            </a:r>
            <a:r>
              <a:rPr lang="en-US" sz="1800" u="sng" dirty="0">
                <a:solidFill>
                  <a:srgbClr val="1F1F1F"/>
                </a:solidFill>
                <a:effectLst/>
                <a:latin typeface="Arial" panose="020B0604020202020204" pitchFamily="34" charset="0"/>
                <a:ea typeface="Arial" panose="020B0604020202020204" pitchFamily="34" charset="0"/>
                <a:cs typeface="Times New Roman" panose="02020603050405020304" pitchFamily="18" charset="0"/>
                <a:hlinkClick r:id="rId4"/>
              </a:rPr>
              <a:t>https://www.gov.wales/sites/default/files/publications/2018-12/face-the-challenge-together-family-and-community-engagement-toolkit-for-schools-in-wales-main-guidance.pdf</a:t>
            </a:r>
            <a:r>
              <a:rPr lang="en-US" sz="1800" dirty="0">
                <a:solidFill>
                  <a:srgbClr val="1F1F1F"/>
                </a:solidFill>
                <a:effectLst/>
                <a:latin typeface="Arial" panose="020B0604020202020204" pitchFamily="34" charset="0"/>
                <a:ea typeface="Arial" panose="020B060402020202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Wharton. R, Kail. A, and </a:t>
            </a:r>
            <a:r>
              <a:rPr lang="en-US"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Curvers</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S (2016)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School report: How can charities work best in the school system</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http://www.thinknpc.org/wp-content/uploads/2018/07/School-Report_How-can-charities-work-best-in-the-school-system_April16.pdf</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US" sz="1800" dirty="0" err="1">
                <a:solidFill>
                  <a:srgbClr val="1F1F1F"/>
                </a:solidFill>
                <a:effectLst/>
                <a:latin typeface="Arial" panose="020B0604020202020204" pitchFamily="34" charset="0"/>
                <a:ea typeface="Arial" panose="020B0604020202020204" pitchFamily="34" charset="0"/>
                <a:cs typeface="Times New Roman" panose="02020603050405020304" pitchFamily="18" charset="0"/>
              </a:rPr>
              <a:t>Estyn</a:t>
            </a:r>
            <a:r>
              <a:rPr lang="en-US" sz="1800" dirty="0">
                <a:solidFill>
                  <a:srgbClr val="1F1F1F"/>
                </a:solidFill>
                <a:effectLst/>
                <a:latin typeface="Arial" panose="020B0604020202020204" pitchFamily="34" charset="0"/>
                <a:ea typeface="Arial" panose="020B0604020202020204" pitchFamily="34" charset="0"/>
                <a:cs typeface="Times New Roman" panose="02020603050405020304" pitchFamily="18" charset="0"/>
              </a:rPr>
              <a:t> (2020) </a:t>
            </a:r>
            <a:r>
              <a:rPr lang="en-US" sz="1800" i="1" dirty="0">
                <a:solidFill>
                  <a:srgbClr val="1F1F1F"/>
                </a:solidFill>
                <a:effectLst/>
                <a:latin typeface="Arial" panose="020B0604020202020204" pitchFamily="34" charset="0"/>
                <a:ea typeface="Arial" panose="020B0604020202020204" pitchFamily="34" charset="0"/>
                <a:cs typeface="Times New Roman" panose="02020603050405020304" pitchFamily="18" charset="0"/>
              </a:rPr>
              <a:t>Community schools: Families and communities at the heart of school life. </a:t>
            </a:r>
            <a:r>
              <a:rPr lang="en-US" sz="1800" dirty="0">
                <a:solidFill>
                  <a:srgbClr val="1F1F1F"/>
                </a:solidFill>
                <a:effectLst/>
                <a:latin typeface="Arial" panose="020B0604020202020204" pitchFamily="34" charset="0"/>
                <a:ea typeface="Arial" panose="020B0604020202020204" pitchFamily="34" charset="0"/>
                <a:cs typeface="Times New Roman" panose="02020603050405020304" pitchFamily="18" charset="0"/>
              </a:rPr>
              <a:t>Available at: </a:t>
            </a:r>
            <a:r>
              <a:rPr lang="en-US" sz="1800" u="sng" dirty="0">
                <a:solidFill>
                  <a:srgbClr val="1F1F1F"/>
                </a:solidFill>
                <a:effectLst/>
                <a:latin typeface="Arial" panose="020B0604020202020204" pitchFamily="34" charset="0"/>
                <a:ea typeface="Arial" panose="020B0604020202020204" pitchFamily="34" charset="0"/>
                <a:cs typeface="Times New Roman" panose="02020603050405020304" pitchFamily="18" charset="0"/>
                <a:hlinkClick r:id="rId6"/>
              </a:rPr>
              <a:t>https://www.estyn.gov.wales/system/files/2021-08/Community%2520Schools%2520en.pdf</a:t>
            </a:r>
            <a:r>
              <a:rPr lang="en-US" sz="1800" dirty="0">
                <a:solidFill>
                  <a:srgbClr val="1F1F1F"/>
                </a:solidFill>
                <a:effectLst/>
                <a:latin typeface="Arial" panose="020B0604020202020204" pitchFamily="34" charset="0"/>
                <a:ea typeface="Arial" panose="020B060402020202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dirty="0"/>
          </a:p>
        </p:txBody>
      </p:sp>
      <p:pic>
        <p:nvPicPr>
          <p:cNvPr id="2050" name="Picture 2" descr="Donate food | Swansea Foodbank">
            <a:extLst>
              <a:ext uri="{FF2B5EF4-FFF2-40B4-BE49-F238E27FC236}">
                <a16:creationId xmlns:a16="http://schemas.microsoft.com/office/drawing/2014/main" id="{7FC12D18-61F9-150C-3360-B1C0489AB37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456784" y="4703225"/>
            <a:ext cx="3048648" cy="178965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What's in a food parcel? - The Trussell Trust">
            <a:extLst>
              <a:ext uri="{FF2B5EF4-FFF2-40B4-BE49-F238E27FC236}">
                <a16:creationId xmlns:a16="http://schemas.microsoft.com/office/drawing/2014/main" id="{669DD585-DFA8-2A04-CC1B-93382D94A73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161592" y="4664381"/>
            <a:ext cx="2747736" cy="1828494"/>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443A3CAC-8C04-98A4-921F-EDF093A6878B}"/>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441434267"/>
      </p:ext>
    </p:extLst>
  </p:cSld>
  <p:clrMapOvr>
    <a:masterClrMapping/>
  </p:clrMapOvr>
  <mc:AlternateContent xmlns:mc="http://schemas.openxmlformats.org/markup-compatibility/2006">
    <mc:Choice xmlns:p14="http://schemas.microsoft.com/office/powerpoint/2010/main" Requires="p14">
      <p:transition spd="slow" p14:dur="2000" advTm="45290"/>
    </mc:Choice>
    <mc:Fallback>
      <p:transition spd="slow" advTm="452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BE69D67-326C-AAB9-EDC5-4F71BCFA480C}"/>
              </a:ext>
            </a:extLst>
          </p:cNvPr>
          <p:cNvSpPr>
            <a:spLocks noGrp="1"/>
          </p:cNvSpPr>
          <p:nvPr>
            <p:ph idx="1"/>
          </p:nvPr>
        </p:nvSpPr>
        <p:spPr>
          <a:xfrm>
            <a:off x="838200" y="1069736"/>
            <a:ext cx="10515600" cy="4351338"/>
          </a:xfrm>
        </p:spPr>
        <p:txBody>
          <a:bodyPr/>
          <a:lstStyle/>
          <a:p>
            <a:pPr marL="0" indent="0">
              <a:buNone/>
            </a:pPr>
            <a:r>
              <a:rPr lang="en-US" dirty="0"/>
              <a:t>‘Knowledge of the community context helps to shape values and responses to community projects’ </a:t>
            </a:r>
          </a:p>
          <a:p>
            <a:pPr marL="0" indent="0">
              <a:buNone/>
            </a:pPr>
            <a:r>
              <a:rPr lang="en-US" sz="1800" dirty="0">
                <a:solidFill>
                  <a:srgbClr val="222222"/>
                </a:solidFill>
                <a:effectLst/>
                <a:latin typeface="Arial" panose="020B0604020202020204" pitchFamily="34" charset="0"/>
                <a:ea typeface="Arial" panose="020B0604020202020204" pitchFamily="34" charset="0"/>
                <a:cs typeface="Times New Roman" panose="02020603050405020304" pitchFamily="18" charset="0"/>
              </a:rPr>
              <a:t>McAlister. S (2013). ‘Why Community Engagement Matters in School Turnaround’ </a:t>
            </a:r>
            <a:r>
              <a:rPr lang="en-US" sz="1800" i="1" dirty="0">
                <a:solidFill>
                  <a:srgbClr val="222222"/>
                </a:solidFill>
                <a:effectLst/>
                <a:latin typeface="Arial" panose="020B0604020202020204" pitchFamily="34" charset="0"/>
                <a:ea typeface="Arial" panose="020B0604020202020204" pitchFamily="34" charset="0"/>
                <a:cs typeface="Times New Roman" panose="02020603050405020304" pitchFamily="18" charset="0"/>
              </a:rPr>
              <a:t>Voices in Urban Education</a:t>
            </a:r>
            <a:r>
              <a:rPr lang="en-US" sz="1800" dirty="0">
                <a:solidFill>
                  <a:srgbClr val="222222"/>
                </a:solidFill>
                <a:effectLst/>
                <a:latin typeface="Arial" panose="020B0604020202020204" pitchFamily="34" charset="0"/>
                <a:ea typeface="Arial" panose="020B0604020202020204" pitchFamily="34" charset="0"/>
                <a:cs typeface="Times New Roman" panose="02020603050405020304" pitchFamily="18" charset="0"/>
              </a:rPr>
              <a:t>, 36, pp. 35-42.</a:t>
            </a:r>
          </a:p>
          <a:p>
            <a:pPr marL="0" indent="0">
              <a:buNone/>
            </a:pPr>
            <a:endParaRPr lang="en-US" sz="1800" dirty="0">
              <a:solidFill>
                <a:srgbClr val="222222"/>
              </a:solidFill>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r>
              <a:rPr lang="en-US" sz="1800" dirty="0">
                <a:solidFill>
                  <a:srgbClr val="222222"/>
                </a:solidFill>
                <a:effectLst/>
                <a:latin typeface="Arial" panose="020B0604020202020204" pitchFamily="34" charset="0"/>
                <a:ea typeface="Arial" panose="020B0604020202020204" pitchFamily="34" charset="0"/>
                <a:cs typeface="Times New Roman" panose="02020603050405020304" pitchFamily="18" charset="0"/>
              </a:rPr>
              <a:t>Redding. S, Murphy. M, and </a:t>
            </a:r>
            <a:r>
              <a:rPr lang="en-US" sz="1800" dirty="0" err="1">
                <a:solidFill>
                  <a:srgbClr val="222222"/>
                </a:solidFill>
                <a:effectLst/>
                <a:latin typeface="Arial" panose="020B0604020202020204" pitchFamily="34" charset="0"/>
                <a:ea typeface="Arial" panose="020B0604020202020204" pitchFamily="34" charset="0"/>
                <a:cs typeface="Times New Roman" panose="02020603050405020304" pitchFamily="18" charset="0"/>
              </a:rPr>
              <a:t>Sheley</a:t>
            </a:r>
            <a:r>
              <a:rPr lang="en-US" sz="1800" dirty="0">
                <a:solidFill>
                  <a:srgbClr val="222222"/>
                </a:solidFill>
                <a:effectLst/>
                <a:latin typeface="Arial" panose="020B0604020202020204" pitchFamily="34" charset="0"/>
                <a:ea typeface="Arial" panose="020B0604020202020204" pitchFamily="34" charset="0"/>
                <a:cs typeface="Times New Roman" panose="02020603050405020304" pitchFamily="18" charset="0"/>
              </a:rPr>
              <a:t>. P. eds. (2011) </a:t>
            </a:r>
            <a:r>
              <a:rPr lang="en-US" sz="1800" i="1" dirty="0">
                <a:solidFill>
                  <a:srgbClr val="222222"/>
                </a:solidFill>
                <a:effectLst/>
                <a:latin typeface="Arial" panose="020B0604020202020204" pitchFamily="34" charset="0"/>
                <a:ea typeface="Arial" panose="020B0604020202020204" pitchFamily="34" charset="0"/>
                <a:cs typeface="Times New Roman" panose="02020603050405020304" pitchFamily="18" charset="0"/>
              </a:rPr>
              <a:t>Handbook on family and community engagement</a:t>
            </a:r>
            <a:r>
              <a:rPr lang="en-US" sz="1800" dirty="0">
                <a:solidFill>
                  <a:srgbClr val="222222"/>
                </a:solidFill>
                <a:effectLst/>
                <a:latin typeface="Arial" panose="020B0604020202020204" pitchFamily="34" charset="0"/>
                <a:ea typeface="Arial" panose="020B0604020202020204" pitchFamily="34" charset="0"/>
                <a:cs typeface="Times New Roman" panose="02020603050405020304" pitchFamily="18" charset="0"/>
              </a:rPr>
              <a:t>. Available at: </a:t>
            </a:r>
            <a:r>
              <a:rPr lang="en-US" sz="1800" u="sng" dirty="0">
                <a:solidFill>
                  <a:srgbClr val="222222"/>
                </a:solidFill>
                <a:effectLst/>
                <a:latin typeface="Arial" panose="020B0604020202020204" pitchFamily="34" charset="0"/>
                <a:ea typeface="Arial" panose="020B0604020202020204" pitchFamily="34" charset="0"/>
                <a:cs typeface="Times New Roman" panose="02020603050405020304" pitchFamily="18" charset="0"/>
                <a:hlinkClick r:id="rId4"/>
              </a:rPr>
              <a:t>https://files.eric.ed.gov/fulltext/ED565697.pdf</a:t>
            </a:r>
            <a:r>
              <a:rPr lang="en-US" sz="1800" dirty="0">
                <a:solidFill>
                  <a:srgbClr val="222222"/>
                </a:solidFill>
                <a:effectLst/>
                <a:latin typeface="Arial" panose="020B0604020202020204" pitchFamily="34" charset="0"/>
                <a:ea typeface="Arial" panose="020B060402020202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dirty="0"/>
          </a:p>
          <a:p>
            <a:pPr marL="0" indent="0">
              <a:buNone/>
            </a:pPr>
            <a:endParaRPr lang="en-US" dirty="0"/>
          </a:p>
        </p:txBody>
      </p:sp>
      <p:pic>
        <p:nvPicPr>
          <p:cNvPr id="4" name="Audio 3">
            <a:hlinkClick r:id="" action="ppaction://media"/>
            <a:extLst>
              <a:ext uri="{FF2B5EF4-FFF2-40B4-BE49-F238E27FC236}">
                <a16:creationId xmlns:a16="http://schemas.microsoft.com/office/drawing/2014/main" id="{C1ABBCF3-178E-73A6-F4CD-4718C5C3EC9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418030511"/>
      </p:ext>
    </p:extLst>
  </p:cSld>
  <p:clrMapOvr>
    <a:masterClrMapping/>
  </p:clrMapOvr>
  <mc:AlternateContent xmlns:mc="http://schemas.openxmlformats.org/markup-compatibility/2006">
    <mc:Choice xmlns:p14="http://schemas.microsoft.com/office/powerpoint/2010/main" Requires="p14">
      <p:transition spd="slow" p14:dur="2000" advTm="83989"/>
    </mc:Choice>
    <mc:Fallback>
      <p:transition spd="slow" advTm="839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B3111-13E6-2B17-AB9B-6473BFA0BEF7}"/>
              </a:ext>
            </a:extLst>
          </p:cNvPr>
          <p:cNvSpPr>
            <a:spLocks noGrp="1"/>
          </p:cNvSpPr>
          <p:nvPr>
            <p:ph type="title"/>
          </p:nvPr>
        </p:nvSpPr>
        <p:spPr/>
        <p:txBody>
          <a:bodyPr/>
          <a:lstStyle/>
          <a:p>
            <a:r>
              <a:rPr lang="en-US" dirty="0"/>
              <a:t>Spheres of influence</a:t>
            </a:r>
          </a:p>
        </p:txBody>
      </p:sp>
      <p:sp>
        <p:nvSpPr>
          <p:cNvPr id="3" name="Content Placeholder 2">
            <a:extLst>
              <a:ext uri="{FF2B5EF4-FFF2-40B4-BE49-F238E27FC236}">
                <a16:creationId xmlns:a16="http://schemas.microsoft.com/office/drawing/2014/main" id="{96909316-AF11-9A85-75C8-C5F8B2D4B27A}"/>
              </a:ext>
            </a:extLst>
          </p:cNvPr>
          <p:cNvSpPr>
            <a:spLocks noGrp="1"/>
          </p:cNvSpPr>
          <p:nvPr>
            <p:ph idx="1"/>
          </p:nvPr>
        </p:nvSpPr>
        <p:spPr>
          <a:xfrm>
            <a:off x="723901" y="1690688"/>
            <a:ext cx="7447384" cy="4351338"/>
          </a:xfrm>
        </p:spPr>
        <p:txBody>
          <a:bodyPr/>
          <a:lstStyle/>
          <a:p>
            <a:r>
              <a:rPr lang="en-US" sz="1800" dirty="0">
                <a:effectLst/>
                <a:latin typeface="Calibri" panose="020F0502020204030204" pitchFamily="34" charset="0"/>
                <a:ea typeface="Calibri" panose="020F0502020204030204" pitchFamily="34" charset="0"/>
                <a:cs typeface="Times New Roman" panose="02020603050405020304" pitchFamily="18" charset="0"/>
              </a:rPr>
              <a:t>This acknowledgement of the importance of a community-based approach is underpinned by Bronfenbrenner’s ecological systems theory</a:t>
            </a:r>
            <a:r>
              <a:rPr lang="en-GB" dirty="0">
                <a:effectLst/>
              </a:rPr>
              <a:t> </a:t>
            </a:r>
          </a:p>
          <a:p>
            <a:endParaRPr lang="en-GB" dirty="0"/>
          </a:p>
          <a:p>
            <a:endParaRPr lang="en-GB" dirty="0"/>
          </a:p>
          <a:p>
            <a:pPr marL="0" indent="0">
              <a:buNone/>
            </a:pP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Bronfenbrenner, U. (1994) ‘Ecological models of human development’,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International </a:t>
            </a:r>
            <a:r>
              <a:rPr lang="en-GB" sz="1800" i="1" dirty="0" err="1">
                <a:effectLst/>
                <a:latin typeface="Calibri" panose="020F0502020204030204" pitchFamily="34" charset="0"/>
                <a:ea typeface="Calibri" panose="020F0502020204030204" pitchFamily="34" charset="0"/>
                <a:cs typeface="Times New Roman" panose="02020603050405020304" pitchFamily="18" charset="0"/>
              </a:rPr>
              <a:t>encyclopedia</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of education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3</a:t>
            </a:r>
            <a:r>
              <a:rPr lang="en-GB" sz="1800" dirty="0">
                <a:effectLst/>
                <a:latin typeface="Calibri" panose="020F0502020204030204" pitchFamily="34" charset="0"/>
                <a:ea typeface="Calibri" panose="020F0502020204030204" pitchFamily="34" charset="0"/>
                <a:cs typeface="Times New Roman" panose="02020603050405020304" pitchFamily="18" charset="0"/>
              </a:rPr>
              <a:t>(2), pp.37-43.</a:t>
            </a:r>
          </a:p>
          <a:p>
            <a:pPr marL="0" indent="0">
              <a:buNone/>
            </a:pP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Hayes. N, O'Toole. L, and </a:t>
            </a:r>
            <a:r>
              <a:rPr lang="en-US"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Halpenny</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A.M. (2022)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Introducing Bronfenbrenner: A guide for practitioners and students in early years education</a:t>
            </a:r>
            <a:r>
              <a:rPr lang="en-GB" sz="1800" dirty="0">
                <a:effectLst/>
                <a:latin typeface="Calibri" panose="020F0502020204030204" pitchFamily="34" charset="0"/>
                <a:ea typeface="Calibri" panose="020F0502020204030204" pitchFamily="34" charset="0"/>
                <a:cs typeface="Times New Roman" panose="02020603050405020304" pitchFamily="18" charset="0"/>
              </a:rPr>
              <a:t>. Oxon: Routledge.</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Epstein, J. (2019) ‘Theory to practice: School and Family partnerships lead to school improvement and student success’,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School, family and community interaction. </a:t>
            </a:r>
            <a:r>
              <a:rPr lang="en-GB" sz="1800" dirty="0">
                <a:latin typeface="Calibri" panose="020F0502020204030204" pitchFamily="34" charset="0"/>
                <a:ea typeface="Calibri" panose="020F0502020204030204" pitchFamily="34" charset="0"/>
                <a:cs typeface="Times New Roman" panose="02020603050405020304" pitchFamily="18" charset="0"/>
              </a:rPr>
              <a:t>Pp 39-52.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dirty="0"/>
          </a:p>
        </p:txBody>
      </p:sp>
      <p:pic>
        <p:nvPicPr>
          <p:cNvPr id="3076" name="Picture 4" descr="Exploring the concept of community in relation to Early Years practice |  Journal | Education | The University of Aberdeen">
            <a:extLst>
              <a:ext uri="{FF2B5EF4-FFF2-40B4-BE49-F238E27FC236}">
                <a16:creationId xmlns:a16="http://schemas.microsoft.com/office/drawing/2014/main" id="{48587C7E-83F2-7DD0-7A49-342476BAADD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44408" y="2093742"/>
            <a:ext cx="4265643" cy="4083222"/>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3">
            <a:hlinkClick r:id="" action="ppaction://media"/>
            <a:extLst>
              <a:ext uri="{FF2B5EF4-FFF2-40B4-BE49-F238E27FC236}">
                <a16:creationId xmlns:a16="http://schemas.microsoft.com/office/drawing/2014/main" id="{C8923CD7-813E-63AE-F436-275AC0DC7BA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567032512"/>
      </p:ext>
    </p:extLst>
  </p:cSld>
  <p:clrMapOvr>
    <a:masterClrMapping/>
  </p:clrMapOvr>
  <mc:AlternateContent xmlns:mc="http://schemas.openxmlformats.org/markup-compatibility/2006">
    <mc:Choice xmlns:p14="http://schemas.microsoft.com/office/powerpoint/2010/main" Requires="p14">
      <p:transition spd="slow" p14:dur="2000" advTm="75104"/>
    </mc:Choice>
    <mc:Fallback>
      <p:transition spd="slow" advTm="751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D6FCF-4C07-D54E-35B3-AADF20098707}"/>
              </a:ext>
            </a:extLst>
          </p:cNvPr>
          <p:cNvSpPr>
            <a:spLocks noGrp="1"/>
          </p:cNvSpPr>
          <p:nvPr>
            <p:ph type="title"/>
          </p:nvPr>
        </p:nvSpPr>
        <p:spPr/>
        <p:txBody>
          <a:bodyPr/>
          <a:lstStyle/>
          <a:p>
            <a:r>
              <a:rPr lang="en-US" dirty="0"/>
              <a:t>How is it going? </a:t>
            </a:r>
          </a:p>
        </p:txBody>
      </p:sp>
      <p:sp>
        <p:nvSpPr>
          <p:cNvPr id="3" name="Content Placeholder 2">
            <a:extLst>
              <a:ext uri="{FF2B5EF4-FFF2-40B4-BE49-F238E27FC236}">
                <a16:creationId xmlns:a16="http://schemas.microsoft.com/office/drawing/2014/main" id="{E67D8777-602F-7BBA-ABE5-B5781FE0D7F7}"/>
              </a:ext>
            </a:extLst>
          </p:cNvPr>
          <p:cNvSpPr>
            <a:spLocks noGrp="1"/>
          </p:cNvSpPr>
          <p:nvPr>
            <p:ph idx="1"/>
          </p:nvPr>
        </p:nvSpPr>
        <p:spPr/>
        <p:txBody>
          <a:bodyPr/>
          <a:lstStyle/>
          <a:p>
            <a:r>
              <a:rPr lang="en-US" dirty="0"/>
              <a:t>The response to requests for donations to the foodbank after the taught materials were delivered was huge. </a:t>
            </a:r>
          </a:p>
          <a:p>
            <a:r>
              <a:rPr lang="en-US" dirty="0"/>
              <a:t>The personal connections between the pupils and the community generated by the sessions on charity could be what prompted this response. </a:t>
            </a:r>
          </a:p>
          <a:p>
            <a:r>
              <a:rPr lang="en-US" dirty="0"/>
              <a:t>There could be a possible opportunity here to invite pupils to be involved more with the collaboration with external organisations such as charities. </a:t>
            </a:r>
          </a:p>
        </p:txBody>
      </p:sp>
      <p:pic>
        <p:nvPicPr>
          <p:cNvPr id="5" name="Audio 4">
            <a:hlinkClick r:id="" action="ppaction://media"/>
            <a:extLst>
              <a:ext uri="{FF2B5EF4-FFF2-40B4-BE49-F238E27FC236}">
                <a16:creationId xmlns:a16="http://schemas.microsoft.com/office/drawing/2014/main" id="{870CF72E-3B91-0EB0-B9A3-5E7ACBC1B94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546740024"/>
      </p:ext>
    </p:extLst>
  </p:cSld>
  <p:clrMapOvr>
    <a:masterClrMapping/>
  </p:clrMapOvr>
  <mc:AlternateContent xmlns:mc="http://schemas.openxmlformats.org/markup-compatibility/2006">
    <mc:Choice xmlns:p14="http://schemas.microsoft.com/office/powerpoint/2010/main" Requires="p14">
      <p:transition spd="slow" p14:dur="2000" advTm="222741"/>
    </mc:Choice>
    <mc:Fallback>
      <p:transition spd="slow" advTm="2227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2684F5B-8806-4E78-7213-236B58AF8C6B}"/>
              </a:ext>
            </a:extLst>
          </p:cNvPr>
          <p:cNvSpPr>
            <a:spLocks noGrp="1"/>
          </p:cNvSpPr>
          <p:nvPr>
            <p:ph idx="1"/>
          </p:nvPr>
        </p:nvSpPr>
        <p:spPr>
          <a:xfrm>
            <a:off x="595604" y="426033"/>
            <a:ext cx="10515600" cy="4351338"/>
          </a:xfrm>
        </p:spPr>
        <p:txBody>
          <a:bodyPr/>
          <a:lstStyle/>
          <a:p>
            <a:pPr marL="0" indent="0">
              <a:buNone/>
            </a:pPr>
            <a:r>
              <a:rPr lang="en-US" sz="2400" dirty="0">
                <a:effectLst/>
                <a:latin typeface="Calibri" panose="020F0502020204030204" pitchFamily="34" charset="0"/>
                <a:ea typeface="Calibri" panose="020F0502020204030204" pitchFamily="34" charset="0"/>
                <a:cs typeface="Times New Roman" panose="02020603050405020304" pitchFamily="18" charset="0"/>
              </a:rPr>
              <a:t>‘Pupils’ development is impacted by their connections to their community outside of the school and therefore it is vital that pupils feel a connection and purpose within their community’ </a:t>
            </a:r>
          </a:p>
          <a:p>
            <a:pPr marL="0" indent="0">
              <a:buNone/>
            </a:pPr>
            <a:endParaRPr lang="en-US" sz="24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Bronfenbrenner, U. (1994) ‘Ecological models of human development’,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International encyclopaedia of education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3</a:t>
            </a:r>
            <a:r>
              <a:rPr lang="en-GB" sz="1800" dirty="0">
                <a:effectLst/>
                <a:latin typeface="Calibri" panose="020F0502020204030204" pitchFamily="34" charset="0"/>
                <a:ea typeface="Calibri" panose="020F0502020204030204" pitchFamily="34" charset="0"/>
                <a:cs typeface="Times New Roman" panose="02020603050405020304" pitchFamily="18" charset="0"/>
              </a:rPr>
              <a:t>(2), pp.37-43.</a:t>
            </a:r>
          </a:p>
          <a:p>
            <a:pPr marL="0" indent="0">
              <a:buNone/>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dirty="0"/>
          </a:p>
        </p:txBody>
      </p:sp>
      <p:pic>
        <p:nvPicPr>
          <p:cNvPr id="6" name="Picture 4" descr="Exploring the concept of community in relation to Early Years practice |  Journal | Education | The University of Aberdeen">
            <a:extLst>
              <a:ext uri="{FF2B5EF4-FFF2-40B4-BE49-F238E27FC236}">
                <a16:creationId xmlns:a16="http://schemas.microsoft.com/office/drawing/2014/main" id="{BBA90036-DAC0-E5DB-25D6-87EE2A07CFD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38381" y="2807747"/>
            <a:ext cx="3872009" cy="3706422"/>
          </a:xfrm>
          <a:prstGeom prst="rect">
            <a:avLst/>
          </a:prstGeom>
          <a:noFill/>
          <a:extLst>
            <a:ext uri="{909E8E84-426E-40DD-AFC4-6F175D3DCCD1}">
              <a14:hiddenFill xmlns:a14="http://schemas.microsoft.com/office/drawing/2010/main">
                <a:solidFill>
                  <a:srgbClr val="FFFFFF"/>
                </a:solidFill>
              </a14:hiddenFill>
            </a:ext>
          </a:extLst>
        </p:spPr>
      </p:pic>
      <p:pic>
        <p:nvPicPr>
          <p:cNvPr id="2" name="Audio 1">
            <a:hlinkClick r:id="" action="ppaction://media"/>
            <a:extLst>
              <a:ext uri="{FF2B5EF4-FFF2-40B4-BE49-F238E27FC236}">
                <a16:creationId xmlns:a16="http://schemas.microsoft.com/office/drawing/2014/main" id="{6FA646C4-418B-C14C-51D7-09C9213C17F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220999717"/>
      </p:ext>
    </p:extLst>
  </p:cSld>
  <p:clrMapOvr>
    <a:masterClrMapping/>
  </p:clrMapOvr>
  <mc:AlternateContent xmlns:mc="http://schemas.openxmlformats.org/markup-compatibility/2006">
    <mc:Choice xmlns:p14="http://schemas.microsoft.com/office/powerpoint/2010/main" Requires="p14">
      <p:transition spd="slow" p14:dur="2000" advTm="69909"/>
    </mc:Choice>
    <mc:Fallback>
      <p:transition spd="slow" advTm="699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FD680-3756-8B65-4630-89FC7EBFC325}"/>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ACB8761A-97D5-ADBE-F215-968466090B38}"/>
              </a:ext>
            </a:extLst>
          </p:cNvPr>
          <p:cNvSpPr>
            <a:spLocks noGrp="1"/>
          </p:cNvSpPr>
          <p:nvPr>
            <p:ph idx="1"/>
          </p:nvPr>
        </p:nvSpPr>
        <p:spPr/>
        <p:txBody>
          <a:bodyPr>
            <a:normAutofit fontScale="62500" lnSpcReduction="20000"/>
          </a:bodyPr>
          <a:lstStyle/>
          <a:p>
            <a:pPr marL="342900" lvl="0" indent="-342900">
              <a:lnSpc>
                <a:spcPct val="107000"/>
              </a:lnSpc>
              <a:buFont typeface="+mj-lt"/>
              <a:buAutoNum type="arabicParenR"/>
            </a:pPr>
            <a:r>
              <a:rPr lang="en-US" sz="1800" dirty="0">
                <a:solidFill>
                  <a:srgbClr val="1F1F1F"/>
                </a:solidFill>
                <a:effectLst/>
                <a:latin typeface="Arial" panose="020B0604020202020204" pitchFamily="34" charset="0"/>
                <a:ea typeface="Arial" panose="020B0604020202020204" pitchFamily="34" charset="0"/>
                <a:cs typeface="Times New Roman" panose="02020603050405020304" pitchFamily="18" charset="0"/>
              </a:rPr>
              <a:t>Welsh Government (2016) </a:t>
            </a:r>
            <a:r>
              <a:rPr lang="en-US" sz="1800" i="1" dirty="0">
                <a:solidFill>
                  <a:srgbClr val="1F1F1F"/>
                </a:solidFill>
                <a:effectLst/>
                <a:latin typeface="Arial" panose="020B0604020202020204" pitchFamily="34" charset="0"/>
                <a:ea typeface="Arial" panose="020B0604020202020204" pitchFamily="34" charset="0"/>
                <a:cs typeface="Times New Roman" panose="02020603050405020304" pitchFamily="18" charset="0"/>
              </a:rPr>
              <a:t>Face the challenge together: Family and community engagement toolkit for schools in Wales. </a:t>
            </a:r>
            <a:r>
              <a:rPr lang="en-US" sz="1800" dirty="0">
                <a:solidFill>
                  <a:srgbClr val="1F1F1F"/>
                </a:solidFill>
                <a:effectLst/>
                <a:latin typeface="Arial" panose="020B0604020202020204" pitchFamily="34" charset="0"/>
                <a:ea typeface="Arial" panose="020B0604020202020204" pitchFamily="34" charset="0"/>
                <a:cs typeface="Times New Roman" panose="02020603050405020304" pitchFamily="18" charset="0"/>
              </a:rPr>
              <a:t>Available at: </a:t>
            </a:r>
            <a:r>
              <a:rPr lang="en-US" sz="1800" u="sng" dirty="0">
                <a:solidFill>
                  <a:srgbClr val="0563C1"/>
                </a:solidFill>
                <a:effectLst/>
                <a:latin typeface="Calibri" panose="020F0502020204030204" pitchFamily="34" charset="0"/>
                <a:ea typeface="Arial" panose="020B0604020202020204" pitchFamily="34" charset="0"/>
                <a:cs typeface="Arial" panose="020B0604020202020204" pitchFamily="34" charset="0"/>
                <a:hlinkClick r:id="rId2"/>
              </a:rPr>
              <a:t>https://www.gov.wales/sites/default/files/publications/2018-12/face-the-challenge-together-family-and-community-engagement-toolkit-for-schools-in-wales-main-guidance.pdf</a:t>
            </a:r>
            <a:r>
              <a:rPr lang="en-US" sz="1800" dirty="0">
                <a:solidFill>
                  <a:srgbClr val="1F1F1F"/>
                </a:solidFill>
                <a:effectLst/>
                <a:latin typeface="Arial" panose="020B0604020202020204" pitchFamily="34" charset="0"/>
                <a:ea typeface="Arial" panose="020B060402020202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arenR"/>
            </a:pPr>
            <a:r>
              <a:rPr lang="en-US" sz="1800" dirty="0">
                <a:solidFill>
                  <a:srgbClr val="1F1F1F"/>
                </a:solidFill>
                <a:effectLst/>
                <a:latin typeface="Arial" panose="020B0604020202020204" pitchFamily="34" charset="0"/>
                <a:ea typeface="Arial" panose="020B0604020202020204" pitchFamily="34" charset="0"/>
                <a:cs typeface="Times New Roman" panose="02020603050405020304" pitchFamily="18" charset="0"/>
              </a:rPr>
              <a:t>2) Welsh Government (2016) </a:t>
            </a:r>
            <a:r>
              <a:rPr lang="en-US" sz="1800" i="1" dirty="0">
                <a:solidFill>
                  <a:srgbClr val="1F1F1F"/>
                </a:solidFill>
                <a:effectLst/>
                <a:latin typeface="Arial" panose="020B0604020202020204" pitchFamily="34" charset="0"/>
                <a:ea typeface="Arial" panose="020B0604020202020204" pitchFamily="34" charset="0"/>
                <a:cs typeface="Times New Roman" panose="02020603050405020304" pitchFamily="18" charset="0"/>
              </a:rPr>
              <a:t>Theme 5: Developing community partnerships and multi-agency working. </a:t>
            </a:r>
            <a:r>
              <a:rPr lang="en-US" sz="1800" dirty="0">
                <a:solidFill>
                  <a:srgbClr val="1F1F1F"/>
                </a:solidFill>
                <a:effectLst/>
                <a:latin typeface="Arial" panose="020B0604020202020204" pitchFamily="34" charset="0"/>
                <a:ea typeface="Arial" panose="020B0604020202020204" pitchFamily="34" charset="0"/>
                <a:cs typeface="Times New Roman" panose="02020603050405020304" pitchFamily="18" charset="0"/>
              </a:rPr>
              <a:t>Available at: </a:t>
            </a:r>
            <a:r>
              <a:rPr lang="en-US" sz="1800" u="sng" dirty="0">
                <a:solidFill>
                  <a:srgbClr val="1F1F1F"/>
                </a:solidFill>
                <a:effectLst/>
                <a:latin typeface="Calibri" panose="020F0502020204030204" pitchFamily="34" charset="0"/>
                <a:ea typeface="Arial" panose="020B0604020202020204" pitchFamily="34" charset="0"/>
                <a:cs typeface="Arial" panose="020B0604020202020204" pitchFamily="34" charset="0"/>
                <a:hlinkClick r:id="rId3"/>
              </a:rPr>
              <a:t>https://www.gov.wales/sites/default/files/publications/2018-12/theme-5-developing-community-partnerships-and-multi-agency-working-resources-1-2.pdf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arenR"/>
            </a:pPr>
            <a:r>
              <a:rPr lang="en-US" sz="1800" dirty="0">
                <a:solidFill>
                  <a:srgbClr val="1F1F1F"/>
                </a:solidFill>
                <a:effectLst/>
                <a:latin typeface="Arial" panose="020B0604020202020204" pitchFamily="34" charset="0"/>
                <a:ea typeface="Arial" panose="020B0604020202020204" pitchFamily="34" charset="0"/>
                <a:cs typeface="Times New Roman" panose="02020603050405020304" pitchFamily="18" charset="0"/>
              </a:rPr>
              <a:t> </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Wharton. R, Kail. A, and </a:t>
            </a:r>
            <a:r>
              <a:rPr lang="en-US"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Curvers</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S (2016) </a:t>
            </a:r>
            <a:r>
              <a:rPr lang="en-US"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School report: How can charities work best in the school system</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Available at: </a:t>
            </a:r>
            <a:r>
              <a:rPr lang="en-US" sz="1800" u="sng" dirty="0">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4"/>
              </a:rPr>
              <a:t>http://www.thinknpc.org/wp-content/uploads/2018/07/School-Report_How-can-charities-work-best-in-the-school-system_April16.pdf</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arenR"/>
            </a:pPr>
            <a:r>
              <a:rPr lang="en-US" sz="1800" dirty="0">
                <a:solidFill>
                  <a:srgbClr val="333333"/>
                </a:solidFill>
                <a:effectLst/>
                <a:latin typeface="Arial" panose="020B0604020202020204" pitchFamily="34" charset="0"/>
                <a:ea typeface="Calibri" panose="020F0502020204030204" pitchFamily="34" charset="0"/>
                <a:cs typeface="Times New Roman" panose="02020603050405020304" pitchFamily="18" charset="0"/>
              </a:rPr>
              <a:t>D. Sime and M. Sheridan. (2014) ‘You want the best for your kids’: improving educational outcomes for children living in poverty through parental engagement</a:t>
            </a:r>
            <a:r>
              <a:rPr lang="en-US" sz="1800" i="1" dirty="0">
                <a:solidFill>
                  <a:srgbClr val="333333"/>
                </a:solidFill>
                <a:effectLst/>
                <a:latin typeface="Arial" panose="020B0604020202020204" pitchFamily="34" charset="0"/>
                <a:ea typeface="Calibri" panose="020F0502020204030204" pitchFamily="34" charset="0"/>
                <a:cs typeface="Times New Roman" panose="02020603050405020304" pitchFamily="18" charset="0"/>
              </a:rPr>
              <a:t>, Educational Research</a:t>
            </a:r>
            <a:r>
              <a:rPr lang="en-US" sz="1800" dirty="0">
                <a:solidFill>
                  <a:srgbClr val="333333"/>
                </a:solidFill>
                <a:effectLst/>
                <a:latin typeface="Arial" panose="020B0604020202020204" pitchFamily="34" charset="0"/>
                <a:ea typeface="Calibri" panose="020F0502020204030204" pitchFamily="34" charset="0"/>
                <a:cs typeface="Times New Roman" panose="02020603050405020304" pitchFamily="18" charset="0"/>
              </a:rPr>
              <a:t>, 56(3), pp. 327-342.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arenR"/>
            </a:pPr>
            <a:r>
              <a:rPr lang="en-US" sz="1800" dirty="0">
                <a:solidFill>
                  <a:srgbClr val="222222"/>
                </a:solidFill>
                <a:effectLst/>
                <a:latin typeface="Arial" panose="020B0604020202020204" pitchFamily="34" charset="0"/>
                <a:ea typeface="Arial" panose="020B0604020202020204" pitchFamily="34" charset="0"/>
                <a:cs typeface="Times New Roman" panose="02020603050405020304" pitchFamily="18" charset="0"/>
              </a:rPr>
              <a:t>McAlister. S (2013). ‘Why Community Engagement Matters in School Turnaround’ </a:t>
            </a:r>
            <a:r>
              <a:rPr lang="en-US" sz="1800" i="1" dirty="0">
                <a:solidFill>
                  <a:srgbClr val="222222"/>
                </a:solidFill>
                <a:effectLst/>
                <a:latin typeface="Arial" panose="020B0604020202020204" pitchFamily="34" charset="0"/>
                <a:ea typeface="Arial" panose="020B0604020202020204" pitchFamily="34" charset="0"/>
                <a:cs typeface="Times New Roman" panose="02020603050405020304" pitchFamily="18" charset="0"/>
              </a:rPr>
              <a:t>Voices in Urban Education</a:t>
            </a:r>
            <a:r>
              <a:rPr lang="en-US" sz="1800" dirty="0">
                <a:solidFill>
                  <a:srgbClr val="222222"/>
                </a:solidFill>
                <a:effectLst/>
                <a:latin typeface="Arial" panose="020B0604020202020204" pitchFamily="34" charset="0"/>
                <a:ea typeface="Arial" panose="020B0604020202020204" pitchFamily="34" charset="0"/>
                <a:cs typeface="Times New Roman" panose="02020603050405020304" pitchFamily="18" charset="0"/>
              </a:rPr>
              <a:t>, 36, pp. 35-42.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arenR"/>
            </a:pPr>
            <a:r>
              <a:rPr lang="en-US" sz="1800" dirty="0">
                <a:solidFill>
                  <a:srgbClr val="222222"/>
                </a:solidFill>
                <a:effectLst/>
                <a:latin typeface="Arial" panose="020B0604020202020204" pitchFamily="34" charset="0"/>
                <a:ea typeface="Arial" panose="020B0604020202020204" pitchFamily="34" charset="0"/>
                <a:cs typeface="Times New Roman" panose="02020603050405020304" pitchFamily="18" charset="0"/>
              </a:rPr>
              <a:t>Redding. S, Murphy. M, and </a:t>
            </a:r>
            <a:r>
              <a:rPr lang="en-US" sz="1800" dirty="0" err="1">
                <a:solidFill>
                  <a:srgbClr val="222222"/>
                </a:solidFill>
                <a:effectLst/>
                <a:latin typeface="Arial" panose="020B0604020202020204" pitchFamily="34" charset="0"/>
                <a:ea typeface="Arial" panose="020B0604020202020204" pitchFamily="34" charset="0"/>
                <a:cs typeface="Times New Roman" panose="02020603050405020304" pitchFamily="18" charset="0"/>
              </a:rPr>
              <a:t>Sheley</a:t>
            </a:r>
            <a:r>
              <a:rPr lang="en-US" sz="1800" dirty="0">
                <a:solidFill>
                  <a:srgbClr val="222222"/>
                </a:solidFill>
                <a:effectLst/>
                <a:latin typeface="Arial" panose="020B0604020202020204" pitchFamily="34" charset="0"/>
                <a:ea typeface="Arial" panose="020B0604020202020204" pitchFamily="34" charset="0"/>
                <a:cs typeface="Times New Roman" panose="02020603050405020304" pitchFamily="18" charset="0"/>
              </a:rPr>
              <a:t>. P. eds. (2011) </a:t>
            </a:r>
            <a:r>
              <a:rPr lang="en-US" sz="1800" i="1" dirty="0">
                <a:solidFill>
                  <a:srgbClr val="222222"/>
                </a:solidFill>
                <a:effectLst/>
                <a:latin typeface="Arial" panose="020B0604020202020204" pitchFamily="34" charset="0"/>
                <a:ea typeface="Arial" panose="020B0604020202020204" pitchFamily="34" charset="0"/>
                <a:cs typeface="Times New Roman" panose="02020603050405020304" pitchFamily="18" charset="0"/>
              </a:rPr>
              <a:t>Handbook on family and community engagement</a:t>
            </a:r>
            <a:r>
              <a:rPr lang="en-US" sz="1800" dirty="0">
                <a:solidFill>
                  <a:srgbClr val="222222"/>
                </a:solidFill>
                <a:effectLst/>
                <a:latin typeface="Arial" panose="020B0604020202020204" pitchFamily="34" charset="0"/>
                <a:ea typeface="Arial" panose="020B0604020202020204" pitchFamily="34" charset="0"/>
                <a:cs typeface="Times New Roman" panose="02020603050405020304" pitchFamily="18" charset="0"/>
              </a:rPr>
              <a:t>. Available at: </a:t>
            </a:r>
            <a:r>
              <a:rPr lang="en-US" sz="1800" u="sng" dirty="0">
                <a:solidFill>
                  <a:srgbClr val="0563C1"/>
                </a:solidFill>
                <a:effectLst/>
                <a:latin typeface="Calibri" panose="020F0502020204030204" pitchFamily="34" charset="0"/>
                <a:ea typeface="Arial" panose="020B0604020202020204" pitchFamily="34" charset="0"/>
                <a:cs typeface="Arial" panose="020B0604020202020204" pitchFamily="34" charset="0"/>
                <a:hlinkClick r:id="rId5"/>
              </a:rPr>
              <a:t>https://files.eric.ed.gov/fulltext/ED565697.pdf</a:t>
            </a:r>
            <a:r>
              <a:rPr lang="en-US" sz="1800" dirty="0">
                <a:solidFill>
                  <a:srgbClr val="222222"/>
                </a:solidFill>
                <a:effectLst/>
                <a:latin typeface="Arial" panose="020B0604020202020204" pitchFamily="34" charset="0"/>
                <a:ea typeface="Arial" panose="020B060402020202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arenR"/>
            </a:pPr>
            <a:r>
              <a:rPr lang="en-US" sz="1800" dirty="0" err="1">
                <a:solidFill>
                  <a:srgbClr val="1F1F1F"/>
                </a:solidFill>
                <a:effectLst/>
                <a:latin typeface="Arial" panose="020B0604020202020204" pitchFamily="34" charset="0"/>
                <a:ea typeface="Arial" panose="020B0604020202020204" pitchFamily="34" charset="0"/>
                <a:cs typeface="Times New Roman" panose="02020603050405020304" pitchFamily="18" charset="0"/>
              </a:rPr>
              <a:t>Estyn</a:t>
            </a:r>
            <a:r>
              <a:rPr lang="en-US" sz="1800" dirty="0">
                <a:solidFill>
                  <a:srgbClr val="1F1F1F"/>
                </a:solidFill>
                <a:effectLst/>
                <a:latin typeface="Arial" panose="020B0604020202020204" pitchFamily="34" charset="0"/>
                <a:ea typeface="Arial" panose="020B0604020202020204" pitchFamily="34" charset="0"/>
                <a:cs typeface="Times New Roman" panose="02020603050405020304" pitchFamily="18" charset="0"/>
              </a:rPr>
              <a:t> (2020) </a:t>
            </a:r>
            <a:r>
              <a:rPr lang="en-US" sz="1800" i="1" dirty="0">
                <a:solidFill>
                  <a:srgbClr val="1F1F1F"/>
                </a:solidFill>
                <a:effectLst/>
                <a:latin typeface="Arial" panose="020B0604020202020204" pitchFamily="34" charset="0"/>
                <a:ea typeface="Arial" panose="020B0604020202020204" pitchFamily="34" charset="0"/>
                <a:cs typeface="Times New Roman" panose="02020603050405020304" pitchFamily="18" charset="0"/>
              </a:rPr>
              <a:t>Community schools: Families and communities at the heart of school life. </a:t>
            </a:r>
            <a:r>
              <a:rPr lang="en-US" sz="1800" dirty="0">
                <a:solidFill>
                  <a:srgbClr val="1F1F1F"/>
                </a:solidFill>
                <a:effectLst/>
                <a:latin typeface="Arial" panose="020B0604020202020204" pitchFamily="34" charset="0"/>
                <a:ea typeface="Arial" panose="020B0604020202020204" pitchFamily="34" charset="0"/>
                <a:cs typeface="Times New Roman" panose="02020603050405020304" pitchFamily="18" charset="0"/>
              </a:rPr>
              <a:t>Available at: </a:t>
            </a:r>
            <a:r>
              <a:rPr lang="en-US" sz="1800" u="sng" dirty="0">
                <a:solidFill>
                  <a:srgbClr val="0563C1"/>
                </a:solidFill>
                <a:effectLst/>
                <a:latin typeface="Calibri" panose="020F0502020204030204" pitchFamily="34" charset="0"/>
                <a:ea typeface="Arial" panose="020B0604020202020204" pitchFamily="34" charset="0"/>
                <a:cs typeface="Arial" panose="020B0604020202020204" pitchFamily="34" charset="0"/>
                <a:hlinkClick r:id="rId6"/>
              </a:rPr>
              <a:t>https://www.estyn.gov.wales/system/files/2021-08/Community%2520Schools%2520en.pdf</a:t>
            </a:r>
            <a:r>
              <a:rPr lang="en-US" sz="1800" dirty="0">
                <a:solidFill>
                  <a:srgbClr val="1F1F1F"/>
                </a:solidFill>
                <a:effectLst/>
                <a:latin typeface="Arial" panose="020B0604020202020204" pitchFamily="34" charset="0"/>
                <a:ea typeface="Arial" panose="020B060402020202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arenR"/>
            </a:pP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Hayes. N, O'Toole. L, and </a:t>
            </a:r>
            <a:r>
              <a:rPr lang="en-US"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Halpenny</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A.M. (2022) </a:t>
            </a:r>
            <a:r>
              <a:rPr lang="en-US"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Introducing Bronfenbrenner: A guide for practitioners and students in early years education</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Oxon: Routledge.</a:t>
            </a:r>
            <a:r>
              <a:rPr lang="en-US"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arenR"/>
            </a:pP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Bronfenbrenner, U. (1994) ‘Ecological models of human development’, </a:t>
            </a:r>
            <a:r>
              <a:rPr lang="en-US"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International encyclopedia of education</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3</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(2), pp.37-43.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arenR"/>
            </a:pP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Welsh Government (2020) </a:t>
            </a:r>
            <a:r>
              <a:rPr lang="en-US"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Developing a vision for curriculum design. </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Available at: </a:t>
            </a:r>
            <a:r>
              <a:rPr lang="en-US" sz="1800" u="sng" dirty="0">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7"/>
              </a:rPr>
              <a:t>https://hwb.gov.wales/curriculum-for-wales/designing-your-curriculum/developing-a-vision-for-curriculum-design</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arenR"/>
            </a:pPr>
            <a:r>
              <a:rPr lang="en-US" sz="1800" dirty="0">
                <a:solidFill>
                  <a:srgbClr val="1F1F1F"/>
                </a:solidFill>
                <a:effectLst/>
                <a:latin typeface="Arial" panose="020B0604020202020204" pitchFamily="34" charset="0"/>
                <a:ea typeface="Arial" panose="020B0604020202020204" pitchFamily="34" charset="0"/>
                <a:cs typeface="Times New Roman" panose="02020603050405020304" pitchFamily="18" charset="0"/>
              </a:rPr>
              <a:t>Epstein, J. (2019) ‘Theory to practice: School and Family partnerships lead to school improvement and student success’, </a:t>
            </a:r>
            <a:r>
              <a:rPr lang="en-US" sz="1800" i="1" dirty="0">
                <a:solidFill>
                  <a:srgbClr val="1F1F1F"/>
                </a:solidFill>
                <a:effectLst/>
                <a:latin typeface="Arial" panose="020B0604020202020204" pitchFamily="34" charset="0"/>
                <a:ea typeface="Arial" panose="020B0604020202020204" pitchFamily="34" charset="0"/>
                <a:cs typeface="Times New Roman" panose="02020603050405020304" pitchFamily="18" charset="0"/>
              </a:rPr>
              <a:t>School, family and community interaction. </a:t>
            </a:r>
            <a:r>
              <a:rPr lang="en-US" sz="1800" dirty="0">
                <a:solidFill>
                  <a:srgbClr val="1F1F1F"/>
                </a:solidFill>
                <a:effectLst/>
                <a:latin typeface="Arial" panose="020B0604020202020204" pitchFamily="34" charset="0"/>
                <a:ea typeface="Arial" panose="020B0604020202020204" pitchFamily="34" charset="0"/>
                <a:cs typeface="Times New Roman" panose="02020603050405020304" pitchFamily="18" charset="0"/>
              </a:rPr>
              <a:t>Pp 39-52.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2061817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1958</TotalTime>
  <Words>1128</Words>
  <Application>Microsoft Macintosh PowerPoint</Application>
  <PresentationFormat>Widescreen</PresentationFormat>
  <Paragraphs>55</Paragraphs>
  <Slides>11</Slides>
  <Notes>0</Notes>
  <HiddenSlides>0</HiddenSlides>
  <MMClips>10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7003: Where am I teaching? </vt:lpstr>
      <vt:lpstr>Relevant Data</vt:lpstr>
      <vt:lpstr>The four purposes </vt:lpstr>
      <vt:lpstr>The focus</vt:lpstr>
      <vt:lpstr>Actions </vt:lpstr>
      <vt:lpstr>How and why was this initiative developed?</vt:lpstr>
      <vt:lpstr>PowerPoint Presentation</vt:lpstr>
      <vt:lpstr>Spheres of influence</vt:lpstr>
      <vt:lpstr>How is it going? </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Esther Bowles (2200052)</dc:creator>
  <cp:lastModifiedBy>Esther Bowles (2200052)</cp:lastModifiedBy>
  <cp:revision>5</cp:revision>
  <dcterms:created xsi:type="dcterms:W3CDTF">2023-04-04T10:55:43Z</dcterms:created>
  <dcterms:modified xsi:type="dcterms:W3CDTF">2023-04-06T14:55:09Z</dcterms:modified>
</cp:coreProperties>
</file>