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notesMasterIdLst>
    <p:notesMasterId r:id="rId22"/>
  </p:notesMasterIdLst>
  <p:sldIdLst>
    <p:sldId id="256" r:id="rId2"/>
    <p:sldId id="272" r:id="rId3"/>
    <p:sldId id="262" r:id="rId4"/>
    <p:sldId id="257" r:id="rId5"/>
    <p:sldId id="258" r:id="rId6"/>
    <p:sldId id="259" r:id="rId7"/>
    <p:sldId id="260" r:id="rId8"/>
    <p:sldId id="267" r:id="rId9"/>
    <p:sldId id="268" r:id="rId10"/>
    <p:sldId id="263" r:id="rId11"/>
    <p:sldId id="264" r:id="rId12"/>
    <p:sldId id="265" r:id="rId13"/>
    <p:sldId id="266" r:id="rId14"/>
    <p:sldId id="269" r:id="rId15"/>
    <p:sldId id="271" r:id="rId16"/>
    <p:sldId id="270" r:id="rId17"/>
    <p:sldId id="273" r:id="rId18"/>
    <p:sldId id="274" r:id="rId19"/>
    <p:sldId id="275"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02E347-0E68-4CF0-9AB1-9A293F616535}" type="datetimeFigureOut">
              <a:rPr lang="en-GB" smtClean="0"/>
              <a:t>12/01/2023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0A51DF-49BC-4566-BC12-7687E28280A9}" type="slidenum">
              <a:rPr lang="en-GB" smtClean="0"/>
              <a:t>‹#›</a:t>
            </a:fld>
            <a:endParaRPr lang="en-GB"/>
          </a:p>
        </p:txBody>
      </p:sp>
    </p:spTree>
    <p:extLst>
      <p:ext uri="{BB962C8B-B14F-4D97-AF65-F5344CB8AC3E}">
        <p14:creationId xmlns:p14="http://schemas.microsoft.com/office/powerpoint/2010/main" val="3039932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1/12/2023</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563179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1/12/2023</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98685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1/12/2023</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54525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1/12/2023</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733169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1/12/2023</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382516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1/12/2023</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911380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1/12/2023</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67604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1/12/2023</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081816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1/12/2023</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46330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1/12/2023</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461052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1/12/2023</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706993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1/12/2023</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2067916"/>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1.png"/><Relationship Id="rId5" Type="http://schemas.microsoft.com/office/2007/relationships/hdphoto" Target="../media/hdphoto1.wdp"/><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8" Type="http://schemas.openxmlformats.org/officeDocument/2006/relationships/hyperlink" Target="https://www.ncmh.info/2019/08/22/adverse-childhood-experiences-and-the-developing-brain/" TargetMode="External"/><Relationship Id="rId3" Type="http://schemas.openxmlformats.org/officeDocument/2006/relationships/hyperlink" Target="https://carers.org/about-caring/about-young-carers" TargetMode="External"/><Relationship Id="rId7" Type="http://schemas.openxmlformats.org/officeDocument/2006/relationships/hyperlink" Target="https://www.ajpmonline.org/article/s0749-3797(98)00017-8/pdf"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childwelfare.gov/topics/preventing/preventionmonth/about/protective-factors-aces/" TargetMode="External"/><Relationship Id="rId5" Type="http://schemas.openxmlformats.org/officeDocument/2006/relationships/hyperlink" Target="https://doi.org/10.1186/s40639-017-0041-3" TargetMode="External"/><Relationship Id="rId4" Type="http://schemas.openxmlformats.org/officeDocument/2006/relationships/hyperlink" Target="https://www.cdc.gov/vitalsigns/aces/index.html#:~:text=Adverse%20Childhood%20Experiences%20(ACEs)%20are,the%20body%20responds%20to%20stress" TargetMode="External"/><Relationship Id="rId9" Type="http://schemas.openxmlformats.org/officeDocument/2006/relationships/hyperlink" Target="https://doi.org/10.1111/scs.12754"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nhs.uk/conditions/social-care-and-support-guide/support-and-benefits-for-carers/being-a-young-carer-your-rights/" TargetMode="External"/><Relationship Id="rId7" Type="http://schemas.openxmlformats.org/officeDocument/2006/relationships/hyperlink" Target="https://www.16strongproject.com/aces-defined"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childrenssociety.org.uk/what-we-do/our-work/supporting-young-carers/facts-about-young-carers" TargetMode="External"/><Relationship Id="rId5" Type="http://schemas.openxmlformats.org/officeDocument/2006/relationships/hyperlink" Target="https://socialcare.wales/resources-guidance/information-and-learning-hub/learning-resources/social-services-and-well-being-wales-act-2014/working-with-carers/young-carers-and-young-adult-carers#:~:text=Overview-,Overview,an%20adult%20or%20disabled%20child" TargetMode="External"/><Relationship Id="rId4" Type="http://schemas.openxmlformats.org/officeDocument/2006/relationships/hyperlink" Target="https://www.savethechildren.org.uk/content/dam/global/reports/uncrc-child-friendly-version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2" name="Title 1">
            <a:extLst>
              <a:ext uri="{FF2B5EF4-FFF2-40B4-BE49-F238E27FC236}">
                <a16:creationId xmlns:a16="http://schemas.microsoft.com/office/drawing/2014/main" id="{400D6119-799E-81D5-5DE8-215FF2B53FCF}"/>
              </a:ext>
            </a:extLst>
          </p:cNvPr>
          <p:cNvSpPr>
            <a:spLocks noGrp="1"/>
          </p:cNvSpPr>
          <p:nvPr>
            <p:ph type="ctrTitle"/>
          </p:nvPr>
        </p:nvSpPr>
        <p:spPr>
          <a:xfrm>
            <a:off x="3214652" y="1555040"/>
            <a:ext cx="8794653" cy="1243481"/>
          </a:xfrm>
        </p:spPr>
        <p:txBody>
          <a:bodyPr anchor="ctr">
            <a:normAutofit/>
          </a:bodyPr>
          <a:lstStyle/>
          <a:p>
            <a:pPr algn="l"/>
            <a:r>
              <a:rPr lang="en-GB" dirty="0"/>
              <a:t>Young Carers and ACE’s </a:t>
            </a:r>
          </a:p>
        </p:txBody>
      </p:sp>
      <p:sp>
        <p:nvSpPr>
          <p:cNvPr id="5" name="TextBox 4">
            <a:extLst>
              <a:ext uri="{FF2B5EF4-FFF2-40B4-BE49-F238E27FC236}">
                <a16:creationId xmlns:a16="http://schemas.microsoft.com/office/drawing/2014/main" id="{92AEC63E-03E8-D59E-A56F-A302F494B73E}"/>
              </a:ext>
            </a:extLst>
          </p:cNvPr>
          <p:cNvSpPr txBox="1"/>
          <p:nvPr/>
        </p:nvSpPr>
        <p:spPr>
          <a:xfrm>
            <a:off x="5084136" y="2682109"/>
            <a:ext cx="5055679" cy="369332"/>
          </a:xfrm>
          <a:prstGeom prst="rect">
            <a:avLst/>
          </a:prstGeom>
          <a:noFill/>
        </p:spPr>
        <p:txBody>
          <a:bodyPr wrap="none" rtlCol="0">
            <a:spAutoFit/>
          </a:bodyPr>
          <a:lstStyle/>
          <a:p>
            <a:r>
              <a:rPr lang="en-GB" dirty="0"/>
              <a:t>UWTSD – BA Youth Work and Social Education</a:t>
            </a:r>
          </a:p>
        </p:txBody>
      </p:sp>
      <p:sp>
        <p:nvSpPr>
          <p:cNvPr id="6" name="TextBox 5">
            <a:extLst>
              <a:ext uri="{FF2B5EF4-FFF2-40B4-BE49-F238E27FC236}">
                <a16:creationId xmlns:a16="http://schemas.microsoft.com/office/drawing/2014/main" id="{003F0BBC-2C86-54A0-7583-6A1D24B945AC}"/>
              </a:ext>
            </a:extLst>
          </p:cNvPr>
          <p:cNvSpPr txBox="1"/>
          <p:nvPr/>
        </p:nvSpPr>
        <p:spPr>
          <a:xfrm>
            <a:off x="5299260" y="2961688"/>
            <a:ext cx="4625433" cy="400110"/>
          </a:xfrm>
          <a:prstGeom prst="rect">
            <a:avLst/>
          </a:prstGeom>
          <a:noFill/>
        </p:spPr>
        <p:txBody>
          <a:bodyPr wrap="none" rtlCol="0">
            <a:spAutoFit/>
          </a:bodyPr>
          <a:lstStyle/>
          <a:p>
            <a:r>
              <a:rPr lang="en-GB" sz="2000" b="1" dirty="0"/>
              <a:t>ECYW6003 – Young People In Focus</a:t>
            </a:r>
          </a:p>
        </p:txBody>
      </p:sp>
      <p:sp>
        <p:nvSpPr>
          <p:cNvPr id="7" name="TextBox 6">
            <a:extLst>
              <a:ext uri="{FF2B5EF4-FFF2-40B4-BE49-F238E27FC236}">
                <a16:creationId xmlns:a16="http://schemas.microsoft.com/office/drawing/2014/main" id="{2BE74A64-A8A9-58E1-5190-7F78DAD336DA}"/>
              </a:ext>
            </a:extLst>
          </p:cNvPr>
          <p:cNvSpPr txBox="1"/>
          <p:nvPr/>
        </p:nvSpPr>
        <p:spPr>
          <a:xfrm>
            <a:off x="2738199" y="6393755"/>
            <a:ext cx="3526928" cy="369332"/>
          </a:xfrm>
          <a:prstGeom prst="rect">
            <a:avLst/>
          </a:prstGeom>
          <a:noFill/>
        </p:spPr>
        <p:txBody>
          <a:bodyPr wrap="none" rtlCol="0">
            <a:spAutoFit/>
          </a:bodyPr>
          <a:lstStyle/>
          <a:p>
            <a:r>
              <a:rPr lang="en-GB" dirty="0"/>
              <a:t>20 minute seminar presentation</a:t>
            </a:r>
          </a:p>
        </p:txBody>
      </p:sp>
    </p:spTree>
    <p:extLst>
      <p:ext uri="{BB962C8B-B14F-4D97-AF65-F5344CB8AC3E}">
        <p14:creationId xmlns:p14="http://schemas.microsoft.com/office/powerpoint/2010/main" val="3257230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5" name="TextBox 4">
            <a:extLst>
              <a:ext uri="{FF2B5EF4-FFF2-40B4-BE49-F238E27FC236}">
                <a16:creationId xmlns:a16="http://schemas.microsoft.com/office/drawing/2014/main" id="{825967D4-BFF2-D977-05EE-D987ED401FAA}"/>
              </a:ext>
            </a:extLst>
          </p:cNvPr>
          <p:cNvSpPr txBox="1"/>
          <p:nvPr/>
        </p:nvSpPr>
        <p:spPr>
          <a:xfrm>
            <a:off x="3863340" y="1208455"/>
            <a:ext cx="7772400" cy="461665"/>
          </a:xfrm>
          <a:prstGeom prst="rect">
            <a:avLst/>
          </a:prstGeom>
          <a:noFill/>
        </p:spPr>
        <p:txBody>
          <a:bodyPr wrap="square">
            <a:spAutoFit/>
          </a:bodyPr>
          <a:lstStyle/>
          <a:p>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Why this group, Personal experience, non-biased</a:t>
            </a:r>
            <a:r>
              <a:rPr lang="en-GB" sz="2400" dirty="0">
                <a:solidFill>
                  <a:prstClr val="black"/>
                </a:solidFill>
                <a:latin typeface="Calibri" panose="020F0502020204030204"/>
              </a:rPr>
              <a:t> approach.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lang="en-GB" sz="2400" dirty="0"/>
          </a:p>
        </p:txBody>
      </p:sp>
      <p:sp>
        <p:nvSpPr>
          <p:cNvPr id="7" name="TextBox 6">
            <a:extLst>
              <a:ext uri="{FF2B5EF4-FFF2-40B4-BE49-F238E27FC236}">
                <a16:creationId xmlns:a16="http://schemas.microsoft.com/office/drawing/2014/main" id="{B6CE989C-BF2E-144F-D471-369369A1AAB4}"/>
              </a:ext>
            </a:extLst>
          </p:cNvPr>
          <p:cNvSpPr txBox="1"/>
          <p:nvPr/>
        </p:nvSpPr>
        <p:spPr>
          <a:xfrm>
            <a:off x="4869180" y="0"/>
            <a:ext cx="6126480" cy="923330"/>
          </a:xfrm>
          <a:prstGeom prst="rect">
            <a:avLst/>
          </a:prstGeom>
          <a:noFill/>
        </p:spPr>
        <p:txBody>
          <a:bodyPr wrap="square">
            <a:spAutoFit/>
          </a:bodyPr>
          <a:lstStyle/>
          <a:p>
            <a:r>
              <a:rPr kumimoji="0" lang="en-US" sz="5400" b="1" i="0" u="none" strike="noStrike" kern="1200" cap="none" spc="0" normalizeH="0" baseline="0" noProof="0" dirty="0">
                <a:ln w="12700">
                  <a:solidFill>
                    <a:srgbClr val="312441">
                      <a:lumMod val="75000"/>
                    </a:srgbClr>
                  </a:solidFill>
                  <a:prstDash val="solid"/>
                </a:ln>
                <a:pattFill prst="dkUpDiag">
                  <a:fgClr>
                    <a:srgbClr val="312441"/>
                  </a:fgClr>
                  <a:bgClr>
                    <a:srgbClr val="312441">
                      <a:lumMod val="20000"/>
                      <a:lumOff val="80000"/>
                    </a:srgbClr>
                  </a:bgClr>
                </a:pattFill>
                <a:effectLst/>
                <a:uLnTx/>
                <a:uFillTx/>
                <a:latin typeface="Avenir Next LT Pro"/>
                <a:ea typeface="+mn-ea"/>
                <a:cs typeface="+mn-cs"/>
              </a:rPr>
              <a:t>Young </a:t>
            </a:r>
            <a:r>
              <a:rPr lang="en-US" sz="5400" b="1" dirty="0">
                <a:ln w="12700">
                  <a:solidFill>
                    <a:srgbClr val="312441">
                      <a:lumMod val="75000"/>
                    </a:srgbClr>
                  </a:solidFill>
                  <a:prstDash val="solid"/>
                </a:ln>
                <a:pattFill prst="dkUpDiag">
                  <a:fgClr>
                    <a:srgbClr val="312441"/>
                  </a:fgClr>
                  <a:bgClr>
                    <a:srgbClr val="312441">
                      <a:lumMod val="20000"/>
                      <a:lumOff val="80000"/>
                    </a:srgbClr>
                  </a:bgClr>
                </a:pattFill>
                <a:latin typeface="Avenir Next LT Pro"/>
              </a:rPr>
              <a:t>C</a:t>
            </a:r>
            <a:r>
              <a:rPr kumimoji="0" lang="en-US" sz="5400" b="1" i="0" u="none" strike="noStrike" kern="1200" cap="none" spc="0" normalizeH="0" baseline="0" noProof="0" dirty="0" err="1">
                <a:ln w="12700">
                  <a:solidFill>
                    <a:srgbClr val="312441">
                      <a:lumMod val="75000"/>
                    </a:srgbClr>
                  </a:solidFill>
                  <a:prstDash val="solid"/>
                </a:ln>
                <a:pattFill prst="dkUpDiag">
                  <a:fgClr>
                    <a:srgbClr val="312441"/>
                  </a:fgClr>
                  <a:bgClr>
                    <a:srgbClr val="312441">
                      <a:lumMod val="20000"/>
                      <a:lumOff val="80000"/>
                    </a:srgbClr>
                  </a:bgClr>
                </a:pattFill>
                <a:effectLst/>
                <a:uLnTx/>
                <a:uFillTx/>
                <a:latin typeface="Avenir Next LT Pro"/>
                <a:ea typeface="+mn-ea"/>
                <a:cs typeface="+mn-cs"/>
              </a:rPr>
              <a:t>arers</a:t>
            </a:r>
            <a:endParaRPr lang="en-GB" dirty="0"/>
          </a:p>
        </p:txBody>
      </p:sp>
      <p:sp>
        <p:nvSpPr>
          <p:cNvPr id="10" name="TextBox 9">
            <a:extLst>
              <a:ext uri="{FF2B5EF4-FFF2-40B4-BE49-F238E27FC236}">
                <a16:creationId xmlns:a16="http://schemas.microsoft.com/office/drawing/2014/main" id="{126B3484-764C-B8DA-11A4-635EF9DB1007}"/>
              </a:ext>
            </a:extLst>
          </p:cNvPr>
          <p:cNvSpPr txBox="1"/>
          <p:nvPr/>
        </p:nvSpPr>
        <p:spPr>
          <a:xfrm>
            <a:off x="3863340" y="2139111"/>
            <a:ext cx="8161020" cy="37856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sng" strike="noStrike" kern="1200" cap="none" spc="0" normalizeH="0" baseline="0" noProof="0" dirty="0">
                <a:ln>
                  <a:noFill/>
                </a:ln>
                <a:solidFill>
                  <a:prstClr val="black"/>
                </a:solidFill>
                <a:effectLst/>
                <a:uLnTx/>
                <a:uFillTx/>
                <a:latin typeface="Calibri" panose="020F0502020204030204"/>
                <a:ea typeface="+mn-ea"/>
                <a:cs typeface="+mn-cs"/>
              </a:rPr>
              <a:t>During this Seminar we will look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Calibri" panose="020F0502020204030204"/>
              </a:rPr>
              <a:t>W</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hat a young carer is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Why this group is different from average young people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Look at statistic surrounding young carers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Negative experiences young Carers face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What are ACES and what the long term affects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How ACE’s affect adolescent brain development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Theories and policies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Protective factors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Interventions to help and support young carers</a:t>
            </a:r>
          </a:p>
        </p:txBody>
      </p:sp>
    </p:spTree>
    <p:extLst>
      <p:ext uri="{BB962C8B-B14F-4D97-AF65-F5344CB8AC3E}">
        <p14:creationId xmlns:p14="http://schemas.microsoft.com/office/powerpoint/2010/main" val="2035196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2" name="Rectangle 1">
            <a:extLst>
              <a:ext uri="{FF2B5EF4-FFF2-40B4-BE49-F238E27FC236}">
                <a16:creationId xmlns:a16="http://schemas.microsoft.com/office/drawing/2014/main" id="{1E2B91B0-CE1E-E4D9-4A28-874663B4C5CD}"/>
              </a:ext>
            </a:extLst>
          </p:cNvPr>
          <p:cNvSpPr/>
          <p:nvPr/>
        </p:nvSpPr>
        <p:spPr>
          <a:xfrm>
            <a:off x="3565807" y="30490"/>
            <a:ext cx="7784503"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rPr>
              <a:t>What is a young carer?</a:t>
            </a:r>
          </a:p>
        </p:txBody>
      </p:sp>
      <p:sp>
        <p:nvSpPr>
          <p:cNvPr id="6" name="TextBox 5">
            <a:extLst>
              <a:ext uri="{FF2B5EF4-FFF2-40B4-BE49-F238E27FC236}">
                <a16:creationId xmlns:a16="http://schemas.microsoft.com/office/drawing/2014/main" id="{645EE54D-755D-4CA5-2C5B-93FED4A7CB98}"/>
              </a:ext>
            </a:extLst>
          </p:cNvPr>
          <p:cNvSpPr txBox="1"/>
          <p:nvPr/>
        </p:nvSpPr>
        <p:spPr>
          <a:xfrm>
            <a:off x="3565807" y="1438680"/>
            <a:ext cx="6716458"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Calibri" panose="020F0502020204030204"/>
              </a:rPr>
              <a:t>Young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carers are anyone under the age of 18 who provided care, assistance or support to one or more family members (Parent, grandparent or sibling). </a:t>
            </a:r>
          </a:p>
        </p:txBody>
      </p:sp>
      <p:sp>
        <p:nvSpPr>
          <p:cNvPr id="11" name="TextBox 10">
            <a:extLst>
              <a:ext uri="{FF2B5EF4-FFF2-40B4-BE49-F238E27FC236}">
                <a16:creationId xmlns:a16="http://schemas.microsoft.com/office/drawing/2014/main" id="{DEA3AA27-073E-3E09-7EE8-86F9C7041F45}"/>
              </a:ext>
            </a:extLst>
          </p:cNvPr>
          <p:cNvSpPr txBox="1"/>
          <p:nvPr/>
        </p:nvSpPr>
        <p:spPr>
          <a:xfrm>
            <a:off x="3565807" y="2953084"/>
            <a:ext cx="6124072"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212B32"/>
                </a:solidFill>
                <a:effectLst/>
                <a:uLnTx/>
                <a:uFillTx/>
                <a:latin typeface="Calibri" panose="020F0502020204030204" pitchFamily="34" charset="0"/>
                <a:cs typeface="Calibri" panose="020F0502020204030204" pitchFamily="34" charset="0"/>
              </a:rPr>
              <a:t>This can include disability, illness, mental health condition, substance misuse issues.</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29A91A58-6F82-5472-2755-0920B637EF3E}"/>
              </a:ext>
            </a:extLst>
          </p:cNvPr>
          <p:cNvSpPr txBox="1"/>
          <p:nvPr/>
        </p:nvSpPr>
        <p:spPr>
          <a:xfrm>
            <a:off x="3565807" y="4098156"/>
            <a:ext cx="6716458"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According to the 2011 census, there are approximately 30,000 carers under the age of 25 in Wales. Wales has the highest number of carers under 18 years of age, in the UK.</a:t>
            </a:r>
          </a:p>
        </p:txBody>
      </p:sp>
      <p:sp>
        <p:nvSpPr>
          <p:cNvPr id="18" name="TextBox 17">
            <a:extLst>
              <a:ext uri="{FF2B5EF4-FFF2-40B4-BE49-F238E27FC236}">
                <a16:creationId xmlns:a16="http://schemas.microsoft.com/office/drawing/2014/main" id="{F550EFCB-4F55-F859-7307-E094E717162D}"/>
              </a:ext>
            </a:extLst>
          </p:cNvPr>
          <p:cNvSpPr txBox="1"/>
          <p:nvPr/>
        </p:nvSpPr>
        <p:spPr>
          <a:xfrm>
            <a:off x="8772424" y="2563285"/>
            <a:ext cx="3419576"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(Metzing, et al, 2019).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2013738B-34CC-9CD2-39C2-3B5608857B23}"/>
              </a:ext>
            </a:extLst>
          </p:cNvPr>
          <p:cNvSpPr txBox="1"/>
          <p:nvPr/>
        </p:nvSpPr>
        <p:spPr>
          <a:xfrm>
            <a:off x="8772424" y="3465506"/>
            <a:ext cx="240030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(NHS UK, 2021). </a:t>
            </a:r>
          </a:p>
        </p:txBody>
      </p:sp>
      <p:sp>
        <p:nvSpPr>
          <p:cNvPr id="21" name="TextBox 20">
            <a:extLst>
              <a:ext uri="{FF2B5EF4-FFF2-40B4-BE49-F238E27FC236}">
                <a16:creationId xmlns:a16="http://schemas.microsoft.com/office/drawing/2014/main" id="{1B62F87E-383F-D40F-7C78-E105B30FC788}"/>
              </a:ext>
            </a:extLst>
          </p:cNvPr>
          <p:cNvSpPr txBox="1"/>
          <p:nvPr/>
        </p:nvSpPr>
        <p:spPr>
          <a:xfrm>
            <a:off x="8772424" y="5320550"/>
            <a:ext cx="3419576" cy="46424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(Social Care Wales, 2023). </a:t>
            </a:r>
          </a:p>
        </p:txBody>
      </p:sp>
    </p:spTree>
    <p:extLst>
      <p:ext uri="{BB962C8B-B14F-4D97-AF65-F5344CB8AC3E}">
        <p14:creationId xmlns:p14="http://schemas.microsoft.com/office/powerpoint/2010/main" val="3954297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11" name="Rectangle 10">
            <a:extLst>
              <a:ext uri="{FF2B5EF4-FFF2-40B4-BE49-F238E27FC236}">
                <a16:creationId xmlns:a16="http://schemas.microsoft.com/office/drawing/2014/main" id="{47A0DADF-3AD5-8E28-B9E8-D884AEAAEA4B}"/>
              </a:ext>
            </a:extLst>
          </p:cNvPr>
          <p:cNvSpPr/>
          <p:nvPr/>
        </p:nvSpPr>
        <p:spPr>
          <a:xfrm>
            <a:off x="2808994" y="-26132"/>
            <a:ext cx="8973932"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rPr>
              <a:t>What do young carers do?</a:t>
            </a:r>
          </a:p>
        </p:txBody>
      </p:sp>
      <p:pic>
        <p:nvPicPr>
          <p:cNvPr id="12" name="Picture 11">
            <a:extLst>
              <a:ext uri="{FF2B5EF4-FFF2-40B4-BE49-F238E27FC236}">
                <a16:creationId xmlns:a16="http://schemas.microsoft.com/office/drawing/2014/main" id="{7258946B-05CD-DFEE-4355-92579A266362}"/>
              </a:ext>
            </a:extLst>
          </p:cNvPr>
          <p:cNvPicPr>
            <a:picLocks noChangeAspect="1"/>
          </p:cNvPicPr>
          <p:nvPr/>
        </p:nvPicPr>
        <p:blipFill>
          <a:blip r:embed="rId3"/>
          <a:stretch>
            <a:fillRect/>
          </a:stretch>
        </p:blipFill>
        <p:spPr>
          <a:xfrm>
            <a:off x="3203374" y="1386263"/>
            <a:ext cx="8785102" cy="4085473"/>
          </a:xfrm>
          <a:prstGeom prst="rect">
            <a:avLst/>
          </a:prstGeom>
        </p:spPr>
      </p:pic>
      <p:sp>
        <p:nvSpPr>
          <p:cNvPr id="14" name="TextBox 13">
            <a:extLst>
              <a:ext uri="{FF2B5EF4-FFF2-40B4-BE49-F238E27FC236}">
                <a16:creationId xmlns:a16="http://schemas.microsoft.com/office/drawing/2014/main" id="{74C78C19-2B73-38D9-BFFC-402329223B62}"/>
              </a:ext>
            </a:extLst>
          </p:cNvPr>
          <p:cNvSpPr txBox="1"/>
          <p:nvPr/>
        </p:nvSpPr>
        <p:spPr>
          <a:xfrm>
            <a:off x="2418406" y="5526537"/>
            <a:ext cx="2849856" cy="46424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(Carers Trust, 2022). </a:t>
            </a:r>
          </a:p>
        </p:txBody>
      </p:sp>
    </p:spTree>
    <p:extLst>
      <p:ext uri="{BB962C8B-B14F-4D97-AF65-F5344CB8AC3E}">
        <p14:creationId xmlns:p14="http://schemas.microsoft.com/office/powerpoint/2010/main" val="1927300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ppt_x"/>
                                          </p:val>
                                        </p:tav>
                                        <p:tav tm="100000">
                                          <p:val>
                                            <p:strVal val="#ppt_x"/>
                                          </p:val>
                                        </p:tav>
                                      </p:tavLst>
                                    </p:anim>
                                    <p:anim calcmode="lin" valueType="num">
                                      <p:cBhvr additive="base">
                                        <p:cTn id="1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2" name="Rectangle 1">
            <a:extLst>
              <a:ext uri="{FF2B5EF4-FFF2-40B4-BE49-F238E27FC236}">
                <a16:creationId xmlns:a16="http://schemas.microsoft.com/office/drawing/2014/main" id="{D461AFA5-880A-C2C0-0FC6-A7340EFBF49B}"/>
              </a:ext>
            </a:extLst>
          </p:cNvPr>
          <p:cNvSpPr/>
          <p:nvPr/>
        </p:nvSpPr>
        <p:spPr>
          <a:xfrm>
            <a:off x="1956355" y="0"/>
            <a:ext cx="10235645" cy="1569660"/>
          </a:xfrm>
          <a:prstGeom prst="rect">
            <a:avLst/>
          </a:prstGeom>
          <a:noFill/>
        </p:spPr>
        <p:txBody>
          <a:bodyPr wrap="square" lIns="91440" tIns="45720" rIns="91440" bIns="45720">
            <a:spAutoFit/>
          </a:bodyPr>
          <a:lstStyle/>
          <a:p>
            <a:pPr algn="ctr"/>
            <a:r>
              <a:rPr lang="en-US" sz="4800" b="1" dirty="0">
                <a:ln w="12700">
                  <a:solidFill>
                    <a:schemeClr val="tx2">
                      <a:lumMod val="75000"/>
                    </a:schemeClr>
                  </a:solidFill>
                  <a:prstDash val="solid"/>
                </a:ln>
                <a:pattFill prst="dkUpDiag">
                  <a:fgClr>
                    <a:schemeClr val="tx2"/>
                  </a:fgClr>
                  <a:bgClr>
                    <a:schemeClr val="tx2">
                      <a:lumMod val="20000"/>
                      <a:lumOff val="80000"/>
                    </a:schemeClr>
                  </a:bgClr>
                </a:pattFill>
              </a:rPr>
              <a:t>Information about young carers </a:t>
            </a:r>
          </a:p>
          <a:p>
            <a:pPr algn="ctr"/>
            <a:r>
              <a:rPr lang="en-US" sz="4800" b="1" dirty="0">
                <a:ln w="12700">
                  <a:solidFill>
                    <a:schemeClr val="tx2">
                      <a:lumMod val="75000"/>
                    </a:schemeClr>
                  </a:solidFill>
                  <a:prstDash val="solid"/>
                </a:ln>
                <a:pattFill prst="dkUpDiag">
                  <a:fgClr>
                    <a:schemeClr val="tx2"/>
                  </a:fgClr>
                  <a:bgClr>
                    <a:schemeClr val="tx2">
                      <a:lumMod val="20000"/>
                      <a:lumOff val="80000"/>
                    </a:schemeClr>
                  </a:bgClr>
                </a:pattFill>
              </a:rPr>
              <a:t>lives and experiences </a:t>
            </a:r>
            <a:endParaRPr lang="en-US" sz="4800" b="1" cap="none" spc="0" dirty="0">
              <a:ln w="12700">
                <a:solidFill>
                  <a:schemeClr val="tx2">
                    <a:lumMod val="75000"/>
                  </a:schemeClr>
                </a:solidFill>
                <a:prstDash val="solid"/>
              </a:ln>
              <a:pattFill prst="dkUpDiag">
                <a:fgClr>
                  <a:schemeClr val="tx2"/>
                </a:fgClr>
                <a:bgClr>
                  <a:schemeClr val="tx2">
                    <a:lumMod val="20000"/>
                    <a:lumOff val="80000"/>
                  </a:schemeClr>
                </a:bgClr>
              </a:pattFill>
            </a:endParaRPr>
          </a:p>
        </p:txBody>
      </p:sp>
      <p:sp>
        <p:nvSpPr>
          <p:cNvPr id="6" name="TextBox 5">
            <a:extLst>
              <a:ext uri="{FF2B5EF4-FFF2-40B4-BE49-F238E27FC236}">
                <a16:creationId xmlns:a16="http://schemas.microsoft.com/office/drawing/2014/main" id="{81FC39A2-99D8-5FB9-5C4D-4F979BA7BB21}"/>
              </a:ext>
            </a:extLst>
          </p:cNvPr>
          <p:cNvSpPr txBox="1"/>
          <p:nvPr/>
        </p:nvSpPr>
        <p:spPr>
          <a:xfrm>
            <a:off x="3062037" y="1569660"/>
            <a:ext cx="9129963" cy="4524315"/>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Young carers have significantly lower educational attainment than their peers.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Young cares struggle to get and maintained employment.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Caring can be an isolating experience, as many young carers do not have freedom to socialise with their peers.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High Proportion of young carers are brought up in poverty and therefore do not have the latest phone or clothes.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Calibri" panose="020F0502020204030204"/>
              </a:rPr>
              <a:t>Many Young Carers experience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bullying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Young carers often have higher stress levels than their peers due to worrying about the ill family member and responsibilities.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Benton Sans"/>
                <a:ea typeface="+mn-ea"/>
                <a:cs typeface="+mn-cs"/>
              </a:rPr>
              <a:t>One third of young carers reported having a mental health problem.</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More than half of young carers live with single parent households. </a:t>
            </a:r>
          </a:p>
        </p:txBody>
      </p:sp>
      <p:sp>
        <p:nvSpPr>
          <p:cNvPr id="8" name="TextBox 7">
            <a:extLst>
              <a:ext uri="{FF2B5EF4-FFF2-40B4-BE49-F238E27FC236}">
                <a16:creationId xmlns:a16="http://schemas.microsoft.com/office/drawing/2014/main" id="{60CC779D-8FDB-6AB1-E62B-7DE3B1AE85A3}"/>
              </a:ext>
            </a:extLst>
          </p:cNvPr>
          <p:cNvSpPr txBox="1"/>
          <p:nvPr/>
        </p:nvSpPr>
        <p:spPr>
          <a:xfrm>
            <a:off x="2793711" y="6327385"/>
            <a:ext cx="2761247"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(Carers Trust, 2022). </a:t>
            </a:r>
          </a:p>
        </p:txBody>
      </p:sp>
      <p:sp>
        <p:nvSpPr>
          <p:cNvPr id="11" name="TextBox 10">
            <a:extLst>
              <a:ext uri="{FF2B5EF4-FFF2-40B4-BE49-F238E27FC236}">
                <a16:creationId xmlns:a16="http://schemas.microsoft.com/office/drawing/2014/main" id="{C1605566-0C81-F9C4-ECE0-6AFB4B60BF39}"/>
              </a:ext>
            </a:extLst>
          </p:cNvPr>
          <p:cNvSpPr txBox="1"/>
          <p:nvPr/>
        </p:nvSpPr>
        <p:spPr>
          <a:xfrm>
            <a:off x="2791874" y="6014322"/>
            <a:ext cx="3419576"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nl-NL" sz="2400" dirty="0">
                <a:solidFill>
                  <a:prstClr val="black"/>
                </a:solidFill>
                <a:latin typeface="Calibri" panose="020F0502020204030204"/>
              </a:rPr>
              <a:t>(Ch</a:t>
            </a:r>
            <a:r>
              <a:rPr kumimoji="0" lang="nl-NL" sz="2400" b="0" i="0" u="none" strike="noStrike" kern="1200" cap="none" spc="0" normalizeH="0" baseline="0" noProof="0" dirty="0">
                <a:ln>
                  <a:noFill/>
                </a:ln>
                <a:solidFill>
                  <a:prstClr val="black"/>
                </a:solidFill>
                <a:effectLst/>
                <a:uLnTx/>
                <a:uFillTx/>
                <a:latin typeface="Calibri" panose="020F0502020204030204"/>
                <a:ea typeface="+mn-ea"/>
                <a:cs typeface="+mn-cs"/>
              </a:rPr>
              <a:t>ikhradze et al, 2017).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04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1000"/>
                                        <p:tgtEl>
                                          <p:spTgt spid="6">
                                            <p:txEl>
                                              <p:pRg st="5" end="5"/>
                                            </p:txEl>
                                          </p:spTgt>
                                        </p:tgtEl>
                                      </p:cBhvr>
                                    </p:animEffect>
                                    <p:anim calcmode="lin" valueType="num">
                                      <p:cBhvr>
                                        <p:cTn id="4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6" end="6"/>
                                            </p:txEl>
                                          </p:spTgt>
                                        </p:tgtEl>
                                        <p:attrNameLst>
                                          <p:attrName>style.visibility</p:attrName>
                                        </p:attrNameLst>
                                      </p:cBhvr>
                                      <p:to>
                                        <p:strVal val="visible"/>
                                      </p:to>
                                    </p:set>
                                    <p:animEffect transition="in" filter="fade">
                                      <p:cBhvr>
                                        <p:cTn id="49" dur="1000"/>
                                        <p:tgtEl>
                                          <p:spTgt spid="6">
                                            <p:txEl>
                                              <p:pRg st="6" end="6"/>
                                            </p:txEl>
                                          </p:spTgt>
                                        </p:tgtEl>
                                      </p:cBhvr>
                                    </p:animEffect>
                                    <p:anim calcmode="lin" valueType="num">
                                      <p:cBhvr>
                                        <p:cTn id="50"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6">
                                            <p:txEl>
                                              <p:pRg st="7" end="7"/>
                                            </p:txEl>
                                          </p:spTgt>
                                        </p:tgtEl>
                                        <p:attrNameLst>
                                          <p:attrName>style.visibility</p:attrName>
                                        </p:attrNameLst>
                                      </p:cBhvr>
                                      <p:to>
                                        <p:strVal val="visible"/>
                                      </p:to>
                                    </p:set>
                                    <p:animEffect transition="in" filter="fade">
                                      <p:cBhvr>
                                        <p:cTn id="56" dur="1000"/>
                                        <p:tgtEl>
                                          <p:spTgt spid="6">
                                            <p:txEl>
                                              <p:pRg st="7" end="7"/>
                                            </p:txEl>
                                          </p:spTgt>
                                        </p:tgtEl>
                                      </p:cBhvr>
                                    </p:animEffect>
                                    <p:anim calcmode="lin" valueType="num">
                                      <p:cBhvr>
                                        <p:cTn id="57"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7" end="7"/>
                                            </p:tx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8"/>
                                        </p:tgtEl>
                                        <p:attrNameLst>
                                          <p:attrName>style.visibility</p:attrName>
                                        </p:attrNameLst>
                                      </p:cBhvr>
                                      <p:to>
                                        <p:strVal val="visible"/>
                                      </p:to>
                                    </p:set>
                                    <p:animEffect transition="in" filter="fade">
                                      <p:cBhvr>
                                        <p:cTn id="61" dur="1000"/>
                                        <p:tgtEl>
                                          <p:spTgt spid="8"/>
                                        </p:tgtEl>
                                      </p:cBhvr>
                                    </p:animEffect>
                                    <p:anim calcmode="lin" valueType="num">
                                      <p:cBhvr>
                                        <p:cTn id="62" dur="1000" fill="hold"/>
                                        <p:tgtEl>
                                          <p:spTgt spid="8"/>
                                        </p:tgtEl>
                                        <p:attrNameLst>
                                          <p:attrName>ppt_x</p:attrName>
                                        </p:attrNameLst>
                                      </p:cBhvr>
                                      <p:tavLst>
                                        <p:tav tm="0">
                                          <p:val>
                                            <p:strVal val="#ppt_x"/>
                                          </p:val>
                                        </p:tav>
                                        <p:tav tm="100000">
                                          <p:val>
                                            <p:strVal val="#ppt_x"/>
                                          </p:val>
                                        </p:tav>
                                      </p:tavLst>
                                    </p:anim>
                                    <p:anim calcmode="lin" valueType="num">
                                      <p:cBhvr>
                                        <p:cTn id="63" dur="1000" fill="hold"/>
                                        <p:tgtEl>
                                          <p:spTgt spid="8"/>
                                        </p:tgtEl>
                                        <p:attrNameLst>
                                          <p:attrName>ppt_y</p:attrName>
                                        </p:attrNameLst>
                                      </p:cBhvr>
                                      <p:tavLst>
                                        <p:tav tm="0">
                                          <p:val>
                                            <p:strVal val="#ppt_y+.1"/>
                                          </p:val>
                                        </p:tav>
                                        <p:tav tm="100000">
                                          <p:val>
                                            <p:strVal val="#ppt_y"/>
                                          </p:val>
                                        </p:tav>
                                      </p:tavLst>
                                    </p:anim>
                                  </p:childTnLst>
                                </p:cTn>
                              </p:par>
                              <p:par>
                                <p:cTn id="64" presetID="42" presetClass="entr" presetSubtype="0" fill="hold" grpId="0" nodeType="withEffect">
                                  <p:stCondLst>
                                    <p:cond delay="0"/>
                                  </p:stCondLst>
                                  <p:childTnLst>
                                    <p:set>
                                      <p:cBhvr>
                                        <p:cTn id="65" dur="1" fill="hold">
                                          <p:stCondLst>
                                            <p:cond delay="0"/>
                                          </p:stCondLst>
                                        </p:cTn>
                                        <p:tgtEl>
                                          <p:spTgt spid="11"/>
                                        </p:tgtEl>
                                        <p:attrNameLst>
                                          <p:attrName>style.visibility</p:attrName>
                                        </p:attrNameLst>
                                      </p:cBhvr>
                                      <p:to>
                                        <p:strVal val="visible"/>
                                      </p:to>
                                    </p:set>
                                    <p:animEffect transition="in" filter="fade">
                                      <p:cBhvr>
                                        <p:cTn id="66" dur="1000"/>
                                        <p:tgtEl>
                                          <p:spTgt spid="11"/>
                                        </p:tgtEl>
                                      </p:cBhvr>
                                    </p:animEffect>
                                    <p:anim calcmode="lin" valueType="num">
                                      <p:cBhvr>
                                        <p:cTn id="67" dur="1000" fill="hold"/>
                                        <p:tgtEl>
                                          <p:spTgt spid="11"/>
                                        </p:tgtEl>
                                        <p:attrNameLst>
                                          <p:attrName>ppt_x</p:attrName>
                                        </p:attrNameLst>
                                      </p:cBhvr>
                                      <p:tavLst>
                                        <p:tav tm="0">
                                          <p:val>
                                            <p:strVal val="#ppt_x"/>
                                          </p:val>
                                        </p:tav>
                                        <p:tav tm="100000">
                                          <p:val>
                                            <p:strVal val="#ppt_x"/>
                                          </p:val>
                                        </p:tav>
                                      </p:tavLst>
                                    </p:anim>
                                    <p:anim calcmode="lin" valueType="num">
                                      <p:cBhvr>
                                        <p:cTn id="6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2" name="Rectangle 1">
            <a:extLst>
              <a:ext uri="{FF2B5EF4-FFF2-40B4-BE49-F238E27FC236}">
                <a16:creationId xmlns:a16="http://schemas.microsoft.com/office/drawing/2014/main" id="{3831C0C5-16DA-5E98-DA57-4C59D2B1DDE6}"/>
              </a:ext>
            </a:extLst>
          </p:cNvPr>
          <p:cNvSpPr/>
          <p:nvPr/>
        </p:nvSpPr>
        <p:spPr>
          <a:xfrm>
            <a:off x="3013104" y="1811883"/>
            <a:ext cx="8957132"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Remember this information </a:t>
            </a:r>
          </a:p>
        </p:txBody>
      </p:sp>
      <p:pic>
        <p:nvPicPr>
          <p:cNvPr id="5" name="Picture 4">
            <a:extLst>
              <a:ext uri="{FF2B5EF4-FFF2-40B4-BE49-F238E27FC236}">
                <a16:creationId xmlns:a16="http://schemas.microsoft.com/office/drawing/2014/main" id="{4D3A641C-1E84-7F70-D1D4-CBF0753BF1B9}"/>
              </a:ext>
            </a:extLst>
          </p:cNvPr>
          <p:cNvPicPr>
            <a:picLocks noChangeAspect="1"/>
          </p:cNvPicPr>
          <p:nvPr/>
        </p:nvPicPr>
        <p:blipFill>
          <a:blip r:embed="rId3"/>
          <a:stretch>
            <a:fillRect/>
          </a:stretch>
        </p:blipFill>
        <p:spPr>
          <a:xfrm>
            <a:off x="5015741" y="3023520"/>
            <a:ext cx="4042839" cy="2887742"/>
          </a:xfrm>
          <a:prstGeom prst="rect">
            <a:avLst/>
          </a:prstGeom>
        </p:spPr>
      </p:pic>
    </p:spTree>
    <p:extLst>
      <p:ext uri="{BB962C8B-B14F-4D97-AF65-F5344CB8AC3E}">
        <p14:creationId xmlns:p14="http://schemas.microsoft.com/office/powerpoint/2010/main" val="3682394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2" name="Rectangle 1">
            <a:extLst>
              <a:ext uri="{FF2B5EF4-FFF2-40B4-BE49-F238E27FC236}">
                <a16:creationId xmlns:a16="http://schemas.microsoft.com/office/drawing/2014/main" id="{B5E25D2D-80C3-4DAE-7732-17574FAA99A9}"/>
              </a:ext>
            </a:extLst>
          </p:cNvPr>
          <p:cNvSpPr/>
          <p:nvPr/>
        </p:nvSpPr>
        <p:spPr>
          <a:xfrm>
            <a:off x="4740450" y="0"/>
            <a:ext cx="5550558"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rPr>
              <a:t>What are ACE’S </a:t>
            </a:r>
          </a:p>
        </p:txBody>
      </p:sp>
      <p:sp>
        <p:nvSpPr>
          <p:cNvPr id="6" name="TextBox 5">
            <a:extLst>
              <a:ext uri="{FF2B5EF4-FFF2-40B4-BE49-F238E27FC236}">
                <a16:creationId xmlns:a16="http://schemas.microsoft.com/office/drawing/2014/main" id="{DF4FF487-D810-BF4A-61A0-8688553E28DE}"/>
              </a:ext>
            </a:extLst>
          </p:cNvPr>
          <p:cNvSpPr txBox="1"/>
          <p:nvPr/>
        </p:nvSpPr>
        <p:spPr>
          <a:xfrm>
            <a:off x="3735805" y="1635688"/>
            <a:ext cx="7934826" cy="304698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Calibri" panose="020F0502020204030204"/>
              </a:rPr>
              <a:t>Stands for Adverse Childhood Experiences.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This mean that Varied or Negative aspects of childhood, can cause negative short and long term affects for the individual in thought-out their adult life.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Calibri" panose="020F0502020204030204"/>
              </a:rPr>
              <a:t>This includes social and behavioural problems, physical health issues and mental ill health.</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41F1FAED-79BD-3696-2DE2-3E1E576FFC09}"/>
              </a:ext>
            </a:extLst>
          </p:cNvPr>
          <p:cNvSpPr txBox="1"/>
          <p:nvPr/>
        </p:nvSpPr>
        <p:spPr>
          <a:xfrm>
            <a:off x="8227595" y="4600589"/>
            <a:ext cx="3964405" cy="46531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(Asmundson and Afifi, 2020). </a:t>
            </a:r>
          </a:p>
        </p:txBody>
      </p:sp>
    </p:spTree>
    <p:extLst>
      <p:ext uri="{BB962C8B-B14F-4D97-AF65-F5344CB8AC3E}">
        <p14:creationId xmlns:p14="http://schemas.microsoft.com/office/powerpoint/2010/main" val="1679591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2" name="Rectangle 1">
            <a:extLst>
              <a:ext uri="{FF2B5EF4-FFF2-40B4-BE49-F238E27FC236}">
                <a16:creationId xmlns:a16="http://schemas.microsoft.com/office/drawing/2014/main" id="{B5E25D2D-80C3-4DAE-7732-17574FAA99A9}"/>
              </a:ext>
            </a:extLst>
          </p:cNvPr>
          <p:cNvSpPr/>
          <p:nvPr/>
        </p:nvSpPr>
        <p:spPr>
          <a:xfrm>
            <a:off x="4740450" y="0"/>
            <a:ext cx="5550558"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rPr>
              <a:t>What are ACE’S </a:t>
            </a:r>
          </a:p>
        </p:txBody>
      </p:sp>
      <p:sp>
        <p:nvSpPr>
          <p:cNvPr id="13" name="TextBox 12">
            <a:extLst>
              <a:ext uri="{FF2B5EF4-FFF2-40B4-BE49-F238E27FC236}">
                <a16:creationId xmlns:a16="http://schemas.microsoft.com/office/drawing/2014/main" id="{BFA19439-75DA-5EF6-9959-7761E1674A02}"/>
              </a:ext>
            </a:extLst>
          </p:cNvPr>
          <p:cNvSpPr txBox="1"/>
          <p:nvPr/>
        </p:nvSpPr>
        <p:spPr>
          <a:xfrm>
            <a:off x="3660917" y="928268"/>
            <a:ext cx="2681113" cy="461665"/>
          </a:xfrm>
          <a:prstGeom prst="rect">
            <a:avLst/>
          </a:prstGeom>
          <a:noFill/>
        </p:spPr>
        <p:txBody>
          <a:bodyPr wrap="square">
            <a:spAutoFit/>
          </a:bodyPr>
          <a:lstStyle/>
          <a:p>
            <a:r>
              <a:rPr kumimoji="0" lang="en-GB" sz="2400" b="0" i="0" u="sng" strike="noStrike" kern="1200" cap="none" spc="0" normalizeH="0" baseline="0" noProof="0" dirty="0">
                <a:ln>
                  <a:noFill/>
                </a:ln>
                <a:solidFill>
                  <a:prstClr val="black"/>
                </a:solidFill>
                <a:effectLst/>
                <a:uLnTx/>
                <a:uFillTx/>
                <a:latin typeface="Calibri" panose="020F0502020204030204"/>
                <a:ea typeface="+mn-ea"/>
                <a:cs typeface="+mn-cs"/>
              </a:rPr>
              <a:t>“The ACE Study “ </a:t>
            </a:r>
            <a:endParaRPr lang="en-GB" sz="2400" u="sng" dirty="0"/>
          </a:p>
        </p:txBody>
      </p:sp>
      <p:sp>
        <p:nvSpPr>
          <p:cNvPr id="15" name="TextBox 14">
            <a:extLst>
              <a:ext uri="{FF2B5EF4-FFF2-40B4-BE49-F238E27FC236}">
                <a16:creationId xmlns:a16="http://schemas.microsoft.com/office/drawing/2014/main" id="{D65A9AA3-2FD2-C8D9-2758-9FE16E8F0D5D}"/>
              </a:ext>
            </a:extLst>
          </p:cNvPr>
          <p:cNvSpPr txBox="1"/>
          <p:nvPr/>
        </p:nvSpPr>
        <p:spPr>
          <a:xfrm>
            <a:off x="2992329" y="3914541"/>
            <a:ext cx="5111915" cy="267765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study found that people with one or more ACE were at grater risk of physical ill health including heart disease and cancer, and adult risky behaviours including substance missus, mental illness and perpetrating violence. </a:t>
            </a:r>
          </a:p>
        </p:txBody>
      </p:sp>
      <p:pic>
        <p:nvPicPr>
          <p:cNvPr id="17" name="Picture 16">
            <a:extLst>
              <a:ext uri="{FF2B5EF4-FFF2-40B4-BE49-F238E27FC236}">
                <a16:creationId xmlns:a16="http://schemas.microsoft.com/office/drawing/2014/main" id="{487E6B43-B14F-18CA-B5F4-43B77A38D6E6}"/>
              </a:ext>
            </a:extLst>
          </p:cNvPr>
          <p:cNvPicPr>
            <a:picLocks noChangeAspect="1"/>
          </p:cNvPicPr>
          <p:nvPr/>
        </p:nvPicPr>
        <p:blipFill>
          <a:blip r:embed="rId3"/>
          <a:stretch>
            <a:fillRect/>
          </a:stretch>
        </p:blipFill>
        <p:spPr>
          <a:xfrm>
            <a:off x="8008016" y="2909945"/>
            <a:ext cx="3964404" cy="3292364"/>
          </a:xfrm>
          <a:prstGeom prst="rect">
            <a:avLst/>
          </a:prstGeom>
        </p:spPr>
      </p:pic>
      <p:sp>
        <p:nvSpPr>
          <p:cNvPr id="7" name="TextBox 6">
            <a:extLst>
              <a:ext uri="{FF2B5EF4-FFF2-40B4-BE49-F238E27FC236}">
                <a16:creationId xmlns:a16="http://schemas.microsoft.com/office/drawing/2014/main" id="{C485A1A4-C6DB-5EDA-B86C-0657E8F2CCE5}"/>
              </a:ext>
            </a:extLst>
          </p:cNvPr>
          <p:cNvSpPr txBox="1"/>
          <p:nvPr/>
        </p:nvSpPr>
        <p:spPr>
          <a:xfrm>
            <a:off x="3540043" y="1456527"/>
            <a:ext cx="8311503"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13,494 adults completed a questionnaire about their childhood experiences and received a standardized medical evaluation. </a:t>
            </a:r>
          </a:p>
        </p:txBody>
      </p:sp>
      <p:sp>
        <p:nvSpPr>
          <p:cNvPr id="10" name="TextBox 9">
            <a:extLst>
              <a:ext uri="{FF2B5EF4-FFF2-40B4-BE49-F238E27FC236}">
                <a16:creationId xmlns:a16="http://schemas.microsoft.com/office/drawing/2014/main" id="{097719BD-502E-2A06-47B7-58B2ED7C715F}"/>
              </a:ext>
            </a:extLst>
          </p:cNvPr>
          <p:cNvSpPr txBox="1"/>
          <p:nvPr/>
        </p:nvSpPr>
        <p:spPr>
          <a:xfrm>
            <a:off x="3234917" y="2500868"/>
            <a:ext cx="5111914" cy="1200329"/>
          </a:xfrm>
          <a:prstGeom prst="rect">
            <a:avLst/>
          </a:prstGeom>
          <a:noFill/>
        </p:spPr>
        <p:txBody>
          <a:bodyPr wrap="square">
            <a:spAutoFit/>
          </a:bodyPr>
          <a:lstStyle/>
          <a:p>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questionnaire included seven areas broken down into two categories, Abuse and household dysfunction.</a:t>
            </a:r>
            <a:endParaRPr lang="en-GB" sz="2400" dirty="0"/>
          </a:p>
        </p:txBody>
      </p:sp>
      <p:sp>
        <p:nvSpPr>
          <p:cNvPr id="14" name="TextBox 13">
            <a:extLst>
              <a:ext uri="{FF2B5EF4-FFF2-40B4-BE49-F238E27FC236}">
                <a16:creationId xmlns:a16="http://schemas.microsoft.com/office/drawing/2014/main" id="{4777CB0B-0BB8-FC69-2C0E-878CC5D40E52}"/>
              </a:ext>
            </a:extLst>
          </p:cNvPr>
          <p:cNvSpPr txBox="1"/>
          <p:nvPr/>
        </p:nvSpPr>
        <p:spPr>
          <a:xfrm>
            <a:off x="5376298" y="6356577"/>
            <a:ext cx="3062036" cy="46424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(Felitti et al, 1998).</a:t>
            </a:r>
          </a:p>
        </p:txBody>
      </p:sp>
    </p:spTree>
    <p:extLst>
      <p:ext uri="{BB962C8B-B14F-4D97-AF65-F5344CB8AC3E}">
        <p14:creationId xmlns:p14="http://schemas.microsoft.com/office/powerpoint/2010/main" val="297051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additive="base">
                                        <p:cTn id="11" dur="500" fill="hold"/>
                                        <p:tgtEl>
                                          <p:spTgt spid="17"/>
                                        </p:tgtEl>
                                        <p:attrNameLst>
                                          <p:attrName>ppt_x</p:attrName>
                                        </p:attrNameLst>
                                      </p:cBhvr>
                                      <p:tavLst>
                                        <p:tav tm="0">
                                          <p:val>
                                            <p:strVal val="#ppt_x"/>
                                          </p:val>
                                        </p:tav>
                                        <p:tav tm="100000">
                                          <p:val>
                                            <p:strVal val="#ppt_x"/>
                                          </p:val>
                                        </p:tav>
                                      </p:tavLst>
                                    </p:anim>
                                    <p:anim calcmode="lin" valueType="num">
                                      <p:cBhvr additive="base">
                                        <p:cTn id="1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additive="base">
                                        <p:cTn id="17" dur="500" fill="hold"/>
                                        <p:tgtEl>
                                          <p:spTgt spid="15"/>
                                        </p:tgtEl>
                                        <p:attrNameLst>
                                          <p:attrName>ppt_x</p:attrName>
                                        </p:attrNameLst>
                                      </p:cBhvr>
                                      <p:tavLst>
                                        <p:tav tm="0">
                                          <p:val>
                                            <p:strVal val="#ppt_x"/>
                                          </p:val>
                                        </p:tav>
                                        <p:tav tm="100000">
                                          <p:val>
                                            <p:strVal val="#ppt_x"/>
                                          </p:val>
                                        </p:tav>
                                      </p:tavLst>
                                    </p:anim>
                                    <p:anim calcmode="lin" valueType="num">
                                      <p:cBhvr additive="base">
                                        <p:cTn id="1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8" name="Rectangle 7">
            <a:extLst>
              <a:ext uri="{FF2B5EF4-FFF2-40B4-BE49-F238E27FC236}">
                <a16:creationId xmlns:a16="http://schemas.microsoft.com/office/drawing/2014/main" id="{07BE7855-AF58-99BD-2A9D-454E8A216FAD}"/>
              </a:ext>
            </a:extLst>
          </p:cNvPr>
          <p:cNvSpPr/>
          <p:nvPr/>
        </p:nvSpPr>
        <p:spPr>
          <a:xfrm>
            <a:off x="4420296" y="0"/>
            <a:ext cx="6061916"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w="12700">
                  <a:solidFill>
                    <a:srgbClr val="312441">
                      <a:lumMod val="75000"/>
                    </a:srgbClr>
                  </a:solidFill>
                  <a:prstDash val="solid"/>
                </a:ln>
                <a:pattFill prst="dkUpDiag">
                  <a:fgClr>
                    <a:srgbClr val="312441"/>
                  </a:fgClr>
                  <a:bgClr>
                    <a:srgbClr val="312441">
                      <a:lumMod val="20000"/>
                      <a:lumOff val="80000"/>
                    </a:srgbClr>
                  </a:bgClr>
                </a:pattFill>
                <a:effectLst/>
                <a:uLnTx/>
                <a:uFillTx/>
                <a:latin typeface="Avenir Next LT Pro"/>
                <a:ea typeface="+mn-ea"/>
                <a:cs typeface="+mn-cs"/>
              </a:rPr>
              <a:t>Current ACE’S list</a:t>
            </a:r>
          </a:p>
        </p:txBody>
      </p:sp>
      <p:sp>
        <p:nvSpPr>
          <p:cNvPr id="11" name="TextBox 10">
            <a:extLst>
              <a:ext uri="{FF2B5EF4-FFF2-40B4-BE49-F238E27FC236}">
                <a16:creationId xmlns:a16="http://schemas.microsoft.com/office/drawing/2014/main" id="{0292EB01-A237-8B34-80B9-2F784A1F6A83}"/>
              </a:ext>
            </a:extLst>
          </p:cNvPr>
          <p:cNvSpPr txBox="1"/>
          <p:nvPr/>
        </p:nvSpPr>
        <p:spPr>
          <a:xfrm>
            <a:off x="3304497" y="917121"/>
            <a:ext cx="4104119" cy="4154984"/>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Physical Abuse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Emotional Abuse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Sexual Abuse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Violence within the home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Substance misuses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Incarceration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Mental illness in the home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Divorce/ parental separation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Single Parent household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Emotional neglect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Physical neglect</a:t>
            </a:r>
          </a:p>
        </p:txBody>
      </p:sp>
      <p:sp>
        <p:nvSpPr>
          <p:cNvPr id="13" name="TextBox 12">
            <a:extLst>
              <a:ext uri="{FF2B5EF4-FFF2-40B4-BE49-F238E27FC236}">
                <a16:creationId xmlns:a16="http://schemas.microsoft.com/office/drawing/2014/main" id="{A05CA258-588F-6FE9-1998-58DD1A85BF55}"/>
              </a:ext>
            </a:extLst>
          </p:cNvPr>
          <p:cNvSpPr txBox="1"/>
          <p:nvPr/>
        </p:nvSpPr>
        <p:spPr>
          <a:xfrm>
            <a:off x="7408616" y="943902"/>
            <a:ext cx="4942974" cy="4154984"/>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Bullying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Poverty (food poverty)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Terminally ill family member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Caring responsibilities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Death of close family or friend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Homelessness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Living in a violent neighbourhood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Extreme racism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Experiencing natural disaster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Pandemic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Being in care</a:t>
            </a:r>
          </a:p>
        </p:txBody>
      </p:sp>
      <p:sp>
        <p:nvSpPr>
          <p:cNvPr id="15" name="TextBox 14">
            <a:extLst>
              <a:ext uri="{FF2B5EF4-FFF2-40B4-BE49-F238E27FC236}">
                <a16:creationId xmlns:a16="http://schemas.microsoft.com/office/drawing/2014/main" id="{7E9C1136-525E-1F58-AB7A-4C0FFB38AD09}"/>
              </a:ext>
            </a:extLst>
          </p:cNvPr>
          <p:cNvSpPr txBox="1"/>
          <p:nvPr/>
        </p:nvSpPr>
        <p:spPr>
          <a:xfrm>
            <a:off x="8590371" y="5072105"/>
            <a:ext cx="3601629"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(16 Strong Project, 2020).</a:t>
            </a:r>
          </a:p>
        </p:txBody>
      </p:sp>
      <p:pic>
        <p:nvPicPr>
          <p:cNvPr id="16" name="Picture 15">
            <a:extLst>
              <a:ext uri="{FF2B5EF4-FFF2-40B4-BE49-F238E27FC236}">
                <a16:creationId xmlns:a16="http://schemas.microsoft.com/office/drawing/2014/main" id="{599CB784-9308-0B58-EB7D-4C3C656658B8}"/>
              </a:ext>
            </a:extLst>
          </p:cNvPr>
          <p:cNvPicPr>
            <a:picLocks noChangeAspect="1"/>
          </p:cNvPicPr>
          <p:nvPr/>
        </p:nvPicPr>
        <p:blipFill>
          <a:blip r:embed="rId3"/>
          <a:stretch>
            <a:fillRect/>
          </a:stretch>
        </p:blipFill>
        <p:spPr>
          <a:xfrm>
            <a:off x="2359507" y="5252674"/>
            <a:ext cx="1569968" cy="1605328"/>
          </a:xfrm>
          <a:prstGeom prst="rect">
            <a:avLst/>
          </a:prstGeom>
        </p:spPr>
      </p:pic>
      <p:pic>
        <p:nvPicPr>
          <p:cNvPr id="17" name="Picture 16">
            <a:extLst>
              <a:ext uri="{FF2B5EF4-FFF2-40B4-BE49-F238E27FC236}">
                <a16:creationId xmlns:a16="http://schemas.microsoft.com/office/drawing/2014/main" id="{5E4A1703-54C7-C916-6431-566EEF50161F}"/>
              </a:ext>
            </a:extLst>
          </p:cNvPr>
          <p:cNvPicPr>
            <a:picLocks noChangeAspect="1"/>
          </p:cNvPicPr>
          <p:nvPr/>
        </p:nvPicPr>
        <p:blipFill>
          <a:blip r:embed="rId4"/>
          <a:stretch>
            <a:fillRect/>
          </a:stretch>
        </p:blipFill>
        <p:spPr>
          <a:xfrm>
            <a:off x="4299053" y="4983832"/>
            <a:ext cx="1467602" cy="1409923"/>
          </a:xfrm>
          <a:prstGeom prst="rect">
            <a:avLst/>
          </a:prstGeom>
        </p:spPr>
      </p:pic>
      <p:pic>
        <p:nvPicPr>
          <p:cNvPr id="18" name="Picture 17">
            <a:extLst>
              <a:ext uri="{FF2B5EF4-FFF2-40B4-BE49-F238E27FC236}">
                <a16:creationId xmlns:a16="http://schemas.microsoft.com/office/drawing/2014/main" id="{508DC390-DB7F-518D-9E5E-D36A5999EC5C}"/>
              </a:ext>
            </a:extLst>
          </p:cNvPr>
          <p:cNvPicPr>
            <a:picLocks noChangeAspect="1"/>
          </p:cNvPicPr>
          <p:nvPr/>
        </p:nvPicPr>
        <p:blipFill rotWithShape="1">
          <a:blip r:embed="rId5"/>
          <a:srcRect r="-2870" b="16150"/>
          <a:stretch/>
        </p:blipFill>
        <p:spPr>
          <a:xfrm>
            <a:off x="5897227" y="5213343"/>
            <a:ext cx="2449603" cy="1605328"/>
          </a:xfrm>
          <a:prstGeom prst="rect">
            <a:avLst/>
          </a:prstGeom>
        </p:spPr>
      </p:pic>
    </p:spTree>
    <p:extLst>
      <p:ext uri="{BB962C8B-B14F-4D97-AF65-F5344CB8AC3E}">
        <p14:creationId xmlns:p14="http://schemas.microsoft.com/office/powerpoint/2010/main" val="4141678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anim calcmode="lin" valueType="num">
                                      <p:cBhvr>
                                        <p:cTn id="18" dur="1000" fill="hold"/>
                                        <p:tgtEl>
                                          <p:spTgt spid="15"/>
                                        </p:tgtEl>
                                        <p:attrNameLst>
                                          <p:attrName>ppt_x</p:attrName>
                                        </p:attrNameLst>
                                      </p:cBhvr>
                                      <p:tavLst>
                                        <p:tav tm="0">
                                          <p:val>
                                            <p:strVal val="#ppt_x"/>
                                          </p:val>
                                        </p:tav>
                                        <p:tav tm="100000">
                                          <p:val>
                                            <p:strVal val="#ppt_x"/>
                                          </p:val>
                                        </p:tav>
                                      </p:tavLst>
                                    </p:anim>
                                    <p:anim calcmode="lin" valueType="num">
                                      <p:cBhvr>
                                        <p:cTn id="1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a:t>Vickie Lovell - 2004322</a:t>
            </a:r>
            <a:endParaRPr lang="en-GB" dirty="0"/>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5" name="Rectangle 4">
            <a:extLst>
              <a:ext uri="{FF2B5EF4-FFF2-40B4-BE49-F238E27FC236}">
                <a16:creationId xmlns:a16="http://schemas.microsoft.com/office/drawing/2014/main" id="{F52596FE-57F8-228C-F58F-B5C4F9F9B99E}"/>
              </a:ext>
            </a:extLst>
          </p:cNvPr>
          <p:cNvSpPr/>
          <p:nvPr/>
        </p:nvSpPr>
        <p:spPr>
          <a:xfrm>
            <a:off x="4274629" y="0"/>
            <a:ext cx="7204087" cy="1754326"/>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rPr>
              <a:t>Short and Long term </a:t>
            </a:r>
          </a:p>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rPr>
              <a:t>Affects of ACE’s</a:t>
            </a:r>
          </a:p>
        </p:txBody>
      </p:sp>
      <p:pic>
        <p:nvPicPr>
          <p:cNvPr id="6" name="Picture 5">
            <a:extLst>
              <a:ext uri="{FF2B5EF4-FFF2-40B4-BE49-F238E27FC236}">
                <a16:creationId xmlns:a16="http://schemas.microsoft.com/office/drawing/2014/main" id="{C4F0ED3D-7B30-1B87-D794-DDFC4FBAF960}"/>
              </a:ext>
            </a:extLst>
          </p:cNvPr>
          <p:cNvPicPr>
            <a:picLocks noChangeAspect="1"/>
          </p:cNvPicPr>
          <p:nvPr/>
        </p:nvPicPr>
        <p:blipFill>
          <a:blip r:embed="rId3"/>
          <a:stretch>
            <a:fillRect/>
          </a:stretch>
        </p:blipFill>
        <p:spPr>
          <a:xfrm>
            <a:off x="7151003" y="2334126"/>
            <a:ext cx="4826358" cy="4059628"/>
          </a:xfrm>
          <a:prstGeom prst="rect">
            <a:avLst/>
          </a:prstGeom>
        </p:spPr>
      </p:pic>
      <p:sp>
        <p:nvSpPr>
          <p:cNvPr id="8" name="TextBox 7">
            <a:extLst>
              <a:ext uri="{FF2B5EF4-FFF2-40B4-BE49-F238E27FC236}">
                <a16:creationId xmlns:a16="http://schemas.microsoft.com/office/drawing/2014/main" id="{802C3E2C-3C65-031A-25C1-1192EEC65340}"/>
              </a:ext>
            </a:extLst>
          </p:cNvPr>
          <p:cNvSpPr txBox="1"/>
          <p:nvPr/>
        </p:nvSpPr>
        <p:spPr>
          <a:xfrm>
            <a:off x="3561345" y="1754326"/>
            <a:ext cx="8229602"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more ACE’s you experienced the more likely you are to have negative affect such as;</a:t>
            </a:r>
          </a:p>
        </p:txBody>
      </p:sp>
      <p:sp>
        <p:nvSpPr>
          <p:cNvPr id="11" name="TextBox 10">
            <a:extLst>
              <a:ext uri="{FF2B5EF4-FFF2-40B4-BE49-F238E27FC236}">
                <a16:creationId xmlns:a16="http://schemas.microsoft.com/office/drawing/2014/main" id="{810B5B01-288C-999E-81B3-6A1D91FB81CF}"/>
              </a:ext>
            </a:extLst>
          </p:cNvPr>
          <p:cNvSpPr txBox="1"/>
          <p:nvPr/>
        </p:nvSpPr>
        <p:spPr>
          <a:xfrm>
            <a:off x="2735138" y="4088452"/>
            <a:ext cx="4415865"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Research has shown that ACE’s are linked to;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21 million cases of depression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1.9 million cases of heart disease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2.5 million Cases of obesity</a:t>
            </a:r>
          </a:p>
        </p:txBody>
      </p:sp>
      <p:sp>
        <p:nvSpPr>
          <p:cNvPr id="16" name="TextBox 15">
            <a:extLst>
              <a:ext uri="{FF2B5EF4-FFF2-40B4-BE49-F238E27FC236}">
                <a16:creationId xmlns:a16="http://schemas.microsoft.com/office/drawing/2014/main" id="{DEE3FA37-45ED-736D-1832-7257124CB9E6}"/>
              </a:ext>
            </a:extLst>
          </p:cNvPr>
          <p:cNvSpPr txBox="1"/>
          <p:nvPr/>
        </p:nvSpPr>
        <p:spPr>
          <a:xfrm>
            <a:off x="2791386" y="2689045"/>
            <a:ext cx="4415865" cy="1200329"/>
          </a:xfrm>
          <a:prstGeom prst="rect">
            <a:avLst/>
          </a:prstGeom>
          <a:noFill/>
        </p:spPr>
        <p:txBody>
          <a:bodyPr wrap="square">
            <a:spAutoFit/>
          </a:bodyPr>
          <a:lstStyle/>
          <a:p>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ACE’s are linked to physical health issues, mental ill health as well as social and behaviour issues. </a:t>
            </a:r>
            <a:endParaRPr lang="en-GB" dirty="0"/>
          </a:p>
        </p:txBody>
      </p:sp>
      <p:sp>
        <p:nvSpPr>
          <p:cNvPr id="18" name="TextBox 17">
            <a:extLst>
              <a:ext uri="{FF2B5EF4-FFF2-40B4-BE49-F238E27FC236}">
                <a16:creationId xmlns:a16="http://schemas.microsoft.com/office/drawing/2014/main" id="{382383DD-CAED-9943-8436-20B894EC309D}"/>
              </a:ext>
            </a:extLst>
          </p:cNvPr>
          <p:cNvSpPr txBox="1"/>
          <p:nvPr/>
        </p:nvSpPr>
        <p:spPr>
          <a:xfrm>
            <a:off x="5496974" y="6297479"/>
            <a:ext cx="3089119" cy="46424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(CDC, 2021).</a:t>
            </a:r>
          </a:p>
        </p:txBody>
      </p:sp>
    </p:spTree>
    <p:extLst>
      <p:ext uri="{BB962C8B-B14F-4D97-AF65-F5344CB8AC3E}">
        <p14:creationId xmlns:p14="http://schemas.microsoft.com/office/powerpoint/2010/main" val="2945550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anim calcmode="lin" valueType="num">
                                      <p:cBhvr additive="base">
                                        <p:cTn id="17" dur="500" fill="hold"/>
                                        <p:tgtEl>
                                          <p:spTgt spid="18"/>
                                        </p:tgtEl>
                                        <p:attrNameLst>
                                          <p:attrName>ppt_x</p:attrName>
                                        </p:attrNameLst>
                                      </p:cBhvr>
                                      <p:tavLst>
                                        <p:tav tm="0">
                                          <p:val>
                                            <p:strVal val="#ppt_x"/>
                                          </p:val>
                                        </p:tav>
                                        <p:tav tm="100000">
                                          <p:val>
                                            <p:strVal val="#ppt_x"/>
                                          </p:val>
                                        </p:tav>
                                      </p:tavLst>
                                    </p:anim>
                                    <p:anim calcmode="lin" valueType="num">
                                      <p:cBhvr additive="base">
                                        <p:cTn id="1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6" grpId="0"/>
      <p:bldP spid="1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5" name="TextBox 4">
            <a:extLst>
              <a:ext uri="{FF2B5EF4-FFF2-40B4-BE49-F238E27FC236}">
                <a16:creationId xmlns:a16="http://schemas.microsoft.com/office/drawing/2014/main" id="{E79252B3-C1FB-4CE8-55FB-4D3795453AB8}"/>
              </a:ext>
            </a:extLst>
          </p:cNvPr>
          <p:cNvSpPr txBox="1"/>
          <p:nvPr/>
        </p:nvSpPr>
        <p:spPr>
          <a:xfrm>
            <a:off x="2464182" y="1435738"/>
            <a:ext cx="8749768" cy="830997"/>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ACE’s cause toxic stress which can change the chemical balance in the brain</a:t>
            </a:r>
            <a:r>
              <a:rPr lang="en-GB" sz="2400" dirty="0">
                <a:solidFill>
                  <a:prstClr val="black"/>
                </a:solidFill>
                <a:latin typeface="Calibri" panose="020F0502020204030204"/>
              </a:rPr>
              <a:t> and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affect the brains development and structure.</a:t>
            </a:r>
          </a:p>
        </p:txBody>
      </p:sp>
      <p:sp>
        <p:nvSpPr>
          <p:cNvPr id="6" name="TextBox 5">
            <a:extLst>
              <a:ext uri="{FF2B5EF4-FFF2-40B4-BE49-F238E27FC236}">
                <a16:creationId xmlns:a16="http://schemas.microsoft.com/office/drawing/2014/main" id="{CF631DBC-7653-CE19-90E4-83C82D76CD1D}"/>
              </a:ext>
            </a:extLst>
          </p:cNvPr>
          <p:cNvSpPr txBox="1"/>
          <p:nvPr/>
        </p:nvSpPr>
        <p:spPr>
          <a:xfrm>
            <a:off x="10482212" y="1808093"/>
            <a:ext cx="1839244"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(CDC, 2021).</a:t>
            </a:r>
          </a:p>
        </p:txBody>
      </p:sp>
      <p:sp>
        <p:nvSpPr>
          <p:cNvPr id="7" name="Rectangle 6">
            <a:extLst>
              <a:ext uri="{FF2B5EF4-FFF2-40B4-BE49-F238E27FC236}">
                <a16:creationId xmlns:a16="http://schemas.microsoft.com/office/drawing/2014/main" id="{B17A01B2-1105-03A6-F935-22A3BC695474}"/>
              </a:ext>
            </a:extLst>
          </p:cNvPr>
          <p:cNvSpPr/>
          <p:nvPr/>
        </p:nvSpPr>
        <p:spPr>
          <a:xfrm>
            <a:off x="4158699" y="-118599"/>
            <a:ext cx="7063280" cy="1446550"/>
          </a:xfrm>
          <a:prstGeom prst="rect">
            <a:avLst/>
          </a:prstGeom>
          <a:noFill/>
        </p:spPr>
        <p:txBody>
          <a:bodyPr wrap="none" lIns="91440" tIns="45720" rIns="91440" bIns="45720">
            <a:spAutoFit/>
          </a:bodyPr>
          <a:lstStyle/>
          <a:p>
            <a:pPr algn="ctr"/>
            <a:r>
              <a:rPr lang="en-GB" sz="4400" b="1" cap="none" spc="0" dirty="0">
                <a:ln w="12700">
                  <a:solidFill>
                    <a:schemeClr val="tx2">
                      <a:lumMod val="75000"/>
                    </a:schemeClr>
                  </a:solidFill>
                  <a:prstDash val="solid"/>
                </a:ln>
                <a:pattFill prst="dkUpDiag">
                  <a:fgClr>
                    <a:schemeClr val="tx2"/>
                  </a:fgClr>
                  <a:bgClr>
                    <a:schemeClr val="tx2">
                      <a:lumMod val="20000"/>
                      <a:lumOff val="80000"/>
                    </a:schemeClr>
                  </a:bgClr>
                </a:pattFill>
              </a:rPr>
              <a:t>How it affects adolescent</a:t>
            </a:r>
          </a:p>
          <a:p>
            <a:pPr algn="ctr"/>
            <a:r>
              <a:rPr lang="en-GB" sz="4400" b="1" cap="none" spc="0" dirty="0">
                <a:ln w="12700">
                  <a:solidFill>
                    <a:schemeClr val="tx2">
                      <a:lumMod val="75000"/>
                    </a:schemeClr>
                  </a:solidFill>
                  <a:prstDash val="solid"/>
                </a:ln>
                <a:pattFill prst="dkUpDiag">
                  <a:fgClr>
                    <a:schemeClr val="tx2"/>
                  </a:fgClr>
                  <a:bgClr>
                    <a:schemeClr val="tx2">
                      <a:lumMod val="20000"/>
                      <a:lumOff val="80000"/>
                    </a:schemeClr>
                  </a:bgClr>
                </a:pattFill>
              </a:rPr>
              <a:t>brain development </a:t>
            </a:r>
          </a:p>
        </p:txBody>
      </p:sp>
      <p:sp>
        <p:nvSpPr>
          <p:cNvPr id="10" name="TextBox 9">
            <a:extLst>
              <a:ext uri="{FF2B5EF4-FFF2-40B4-BE49-F238E27FC236}">
                <a16:creationId xmlns:a16="http://schemas.microsoft.com/office/drawing/2014/main" id="{72FA994E-2FC2-D1F8-A0B6-9F185B41C138}"/>
              </a:ext>
            </a:extLst>
          </p:cNvPr>
          <p:cNvSpPr txBox="1"/>
          <p:nvPr/>
        </p:nvSpPr>
        <p:spPr>
          <a:xfrm>
            <a:off x="2464182" y="2374523"/>
            <a:ext cx="9727817"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This may cause areas of the brain involved in logical thinking, such as the prefrontal cortex to become developmentally impaired.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Additionally, areas involved in emotional responses, such as the amygdala may become more active, resulting in that person becoming more anxious.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Together, these changes may result in difficulties in regulating emotions, making decisions, and managing stress.</a:t>
            </a:r>
          </a:p>
        </p:txBody>
      </p:sp>
      <p:sp>
        <p:nvSpPr>
          <p:cNvPr id="12" name="TextBox 11">
            <a:extLst>
              <a:ext uri="{FF2B5EF4-FFF2-40B4-BE49-F238E27FC236}">
                <a16:creationId xmlns:a16="http://schemas.microsoft.com/office/drawing/2014/main" id="{F1BA8FA5-188E-BE52-8EFE-BDE40C3AFC4E}"/>
              </a:ext>
            </a:extLst>
          </p:cNvPr>
          <p:cNvSpPr txBox="1"/>
          <p:nvPr/>
        </p:nvSpPr>
        <p:spPr>
          <a:xfrm>
            <a:off x="2428440" y="4682847"/>
            <a:ext cx="9727817"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MRI studies suggest that the more ACE’s a person has, the less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gray</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matter they have in key areas of the brain, </a:t>
            </a:r>
            <a:r>
              <a:rPr lang="en-GB" sz="2400" dirty="0">
                <a:solidFill>
                  <a:prstClr val="black"/>
                </a:solidFill>
                <a:latin typeface="Calibri" panose="020F0502020204030204"/>
              </a:rPr>
              <a:t>such as the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amygdala.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Those whose brains have been changed this way are more likely to find themselves over-reacting to minor stressors.</a:t>
            </a:r>
          </a:p>
        </p:txBody>
      </p:sp>
      <p:sp>
        <p:nvSpPr>
          <p:cNvPr id="14" name="TextBox 13">
            <a:extLst>
              <a:ext uri="{FF2B5EF4-FFF2-40B4-BE49-F238E27FC236}">
                <a16:creationId xmlns:a16="http://schemas.microsoft.com/office/drawing/2014/main" id="{96A52660-3BDD-3362-2E8C-2C3B0B01F702}"/>
              </a:ext>
            </a:extLst>
          </p:cNvPr>
          <p:cNvSpPr txBox="1"/>
          <p:nvPr/>
        </p:nvSpPr>
        <p:spPr>
          <a:xfrm>
            <a:off x="10267310" y="4282732"/>
            <a:ext cx="2104124" cy="46424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(Lewis, 2019).</a:t>
            </a:r>
          </a:p>
        </p:txBody>
      </p:sp>
      <p:sp>
        <p:nvSpPr>
          <p:cNvPr id="16" name="TextBox 15">
            <a:extLst>
              <a:ext uri="{FF2B5EF4-FFF2-40B4-BE49-F238E27FC236}">
                <a16:creationId xmlns:a16="http://schemas.microsoft.com/office/drawing/2014/main" id="{C4251E71-4C27-CAB3-D28D-94A083A4A0CC}"/>
              </a:ext>
            </a:extLst>
          </p:cNvPr>
          <p:cNvSpPr txBox="1"/>
          <p:nvPr/>
        </p:nvSpPr>
        <p:spPr>
          <a:xfrm>
            <a:off x="9843491" y="5861466"/>
            <a:ext cx="2527943"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(Nakazawa, 2016). </a:t>
            </a:r>
          </a:p>
        </p:txBody>
      </p:sp>
    </p:spTree>
    <p:extLst>
      <p:ext uri="{BB962C8B-B14F-4D97-AF65-F5344CB8AC3E}">
        <p14:creationId xmlns:p14="http://schemas.microsoft.com/office/powerpoint/2010/main" val="1089637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pic>
        <p:nvPicPr>
          <p:cNvPr id="1026" name="Picture 2" descr="Remember clipart free download clip art on png - Clipartix">
            <a:extLst>
              <a:ext uri="{FF2B5EF4-FFF2-40B4-BE49-F238E27FC236}">
                <a16:creationId xmlns:a16="http://schemas.microsoft.com/office/drawing/2014/main" id="{A57749DB-D6DF-448E-ECD2-432D589762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7497" y="0"/>
            <a:ext cx="3586947" cy="256210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811DABF9-760D-9E58-625C-29A2ED9E0C4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279" b="98361" l="9455" r="89455">
                        <a14:foregroundMark x1="34545" y1="8197" x2="34545" y2="8197"/>
                        <a14:foregroundMark x1="57091" y1="8197" x2="57091" y2="8197"/>
                        <a14:foregroundMark x1="57818" y1="32787" x2="57818" y2="32787"/>
                        <a14:foregroundMark x1="51636" y1="72131" x2="51636" y2="72131"/>
                        <a14:foregroundMark x1="45455" y1="44262" x2="45455" y2="44262"/>
                        <a14:foregroundMark x1="57091" y1="69399" x2="57091" y2="69399"/>
                        <a14:foregroundMark x1="61818" y1="69945" x2="61818" y2="69945"/>
                        <a14:foregroundMark x1="61455" y1="63934" x2="61455" y2="63934"/>
                        <a14:foregroundMark x1="56000" y1="33333" x2="56000" y2="33333"/>
                        <a14:foregroundMark x1="57091" y1="64481" x2="57091" y2="64481"/>
                        <a14:foregroundMark x1="60727" y1="63388" x2="60727" y2="63388"/>
                        <a14:foregroundMark x1="44727" y1="52459" x2="44727" y2="52459"/>
                        <a14:foregroundMark x1="42909" y1="51913" x2="42909" y2="51913"/>
                        <a14:foregroundMark x1="58182" y1="70492" x2="58182" y2="70492"/>
                        <a14:foregroundMark x1="57455" y1="70492" x2="55636" y2="73224"/>
                        <a14:foregroundMark x1="56364" y1="72678" x2="56364" y2="72678"/>
                        <a14:foregroundMark x1="48727" y1="78142" x2="48727" y2="78142"/>
                        <a14:foregroundMark x1="30545" y1="79781" x2="31636" y2="59016"/>
                        <a14:foregroundMark x1="24727" y1="12568" x2="39636" y2="27869"/>
                        <a14:foregroundMark x1="39636" y1="27869" x2="25455" y2="57377"/>
                        <a14:foregroundMark x1="25455" y1="57377" x2="38909" y2="49727"/>
                        <a14:foregroundMark x1="22545" y1="35519" x2="25091" y2="13661"/>
                        <a14:foregroundMark x1="25091" y1="13661" x2="38182" y2="8197"/>
                        <a14:foregroundMark x1="38182" y1="8197" x2="69818" y2="17486"/>
                        <a14:foregroundMark x1="69818" y1="17486" x2="81455" y2="43716"/>
                        <a14:foregroundMark x1="81455" y1="43716" x2="81091" y2="80328"/>
                        <a14:foregroundMark x1="81091" y1="80328" x2="69455" y2="92896"/>
                        <a14:foregroundMark x1="69455" y1="92896" x2="49818" y2="96721"/>
                        <a14:foregroundMark x1="49818" y1="96721" x2="30182" y2="92896"/>
                        <a14:foregroundMark x1="30182" y1="92896" x2="18909" y2="77596"/>
                        <a14:foregroundMark x1="18909" y1="77596" x2="18909" y2="39344"/>
                        <a14:foregroundMark x1="18909" y1="39344" x2="22545" y2="34973"/>
                        <a14:foregroundMark x1="37091" y1="94536" x2="56364" y2="98907"/>
                        <a14:foregroundMark x1="56364" y1="98907" x2="67636" y2="93443"/>
                        <a14:foregroundMark x1="56364" y1="87978" x2="56364" y2="87978"/>
                        <a14:foregroundMark x1="62182" y1="97814" x2="48364" y2="90710"/>
                        <a14:foregroundMark x1="48364" y1="90710" x2="44727" y2="67213"/>
                        <a14:foregroundMark x1="44727" y1="67213" x2="56000" y2="77596"/>
                        <a14:foregroundMark x1="56000" y1="77596" x2="51636" y2="95628"/>
                        <a14:foregroundMark x1="44000" y1="59016" x2="43273" y2="48087"/>
                        <a14:foregroundMark x1="42909" y1="51913" x2="42909" y2="51913"/>
                        <a14:foregroundMark x1="42909" y1="51913" x2="41455" y2="48634"/>
                        <a14:foregroundMark x1="41455" y1="48634" x2="43636" y2="56831"/>
                        <a14:foregroundMark x1="64727" y1="23497" x2="55636" y2="6011"/>
                        <a14:foregroundMark x1="55636" y1="6011" x2="24727" y2="10929"/>
                        <a14:foregroundMark x1="24727" y1="10929" x2="24727" y2="14208"/>
                        <a14:foregroundMark x1="23273" y1="9290" x2="48364" y2="3279"/>
                        <a14:foregroundMark x1="48364" y1="3279" x2="69818" y2="8743"/>
                        <a14:foregroundMark x1="69818" y1="8743" x2="69455" y2="17486"/>
                      </a14:backgroundRemoval>
                    </a14:imgEffect>
                  </a14:imgLayer>
                </a14:imgProps>
              </a:ext>
            </a:extLst>
          </a:blip>
          <a:stretch>
            <a:fillRect/>
          </a:stretch>
        </p:blipFill>
        <p:spPr>
          <a:xfrm>
            <a:off x="2132111" y="2629021"/>
            <a:ext cx="4419273" cy="2940825"/>
          </a:xfrm>
          <a:prstGeom prst="rect">
            <a:avLst/>
          </a:prstGeom>
        </p:spPr>
      </p:pic>
      <p:pic>
        <p:nvPicPr>
          <p:cNvPr id="6" name="Picture 5">
            <a:extLst>
              <a:ext uri="{FF2B5EF4-FFF2-40B4-BE49-F238E27FC236}">
                <a16:creationId xmlns:a16="http://schemas.microsoft.com/office/drawing/2014/main" id="{0107D5AE-001B-5C9F-0905-6A8F37DD7BB7}"/>
              </a:ext>
            </a:extLst>
          </p:cNvPr>
          <p:cNvPicPr>
            <a:picLocks noChangeAspect="1"/>
          </p:cNvPicPr>
          <p:nvPr/>
        </p:nvPicPr>
        <p:blipFill>
          <a:blip r:embed="rId6"/>
          <a:stretch>
            <a:fillRect/>
          </a:stretch>
        </p:blipFill>
        <p:spPr>
          <a:xfrm>
            <a:off x="8040805" y="2629021"/>
            <a:ext cx="4006159" cy="2434298"/>
          </a:xfrm>
          <a:prstGeom prst="rect">
            <a:avLst/>
          </a:prstGeom>
        </p:spPr>
      </p:pic>
      <p:pic>
        <p:nvPicPr>
          <p:cNvPr id="7" name="Picture 6">
            <a:extLst>
              <a:ext uri="{FF2B5EF4-FFF2-40B4-BE49-F238E27FC236}">
                <a16:creationId xmlns:a16="http://schemas.microsoft.com/office/drawing/2014/main" id="{EFE1EDE4-63E5-8F5A-B3DF-C9A06DC72E80}"/>
              </a:ext>
            </a:extLst>
          </p:cNvPr>
          <p:cNvPicPr>
            <a:picLocks noChangeAspect="1"/>
          </p:cNvPicPr>
          <p:nvPr/>
        </p:nvPicPr>
        <p:blipFill rotWithShape="1">
          <a:blip r:embed="rId7"/>
          <a:srcRect l="23616" t="8627" r="16876" b="17708"/>
          <a:stretch/>
        </p:blipFill>
        <p:spPr>
          <a:xfrm>
            <a:off x="6284620" y="3452049"/>
            <a:ext cx="1405720" cy="1424367"/>
          </a:xfrm>
          <a:prstGeom prst="rect">
            <a:avLst/>
          </a:prstGeom>
        </p:spPr>
      </p:pic>
    </p:spTree>
    <p:extLst>
      <p:ext uri="{BB962C8B-B14F-4D97-AF65-F5344CB8AC3E}">
        <p14:creationId xmlns:p14="http://schemas.microsoft.com/office/powerpoint/2010/main" val="23996011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225974" y="1178170"/>
            <a:ext cx="6858003" cy="4501662"/>
          </a:xfrm>
          <a:prstGeom prst="rect">
            <a:avLst/>
          </a:prstGeom>
        </p:spPr>
      </p:pic>
      <p:sp>
        <p:nvSpPr>
          <p:cNvPr id="2" name="Rectangle 1">
            <a:extLst>
              <a:ext uri="{FF2B5EF4-FFF2-40B4-BE49-F238E27FC236}">
                <a16:creationId xmlns:a16="http://schemas.microsoft.com/office/drawing/2014/main" id="{F7DF92D6-ABFB-0897-67D4-5B110F63E82D}"/>
              </a:ext>
            </a:extLst>
          </p:cNvPr>
          <p:cNvSpPr/>
          <p:nvPr/>
        </p:nvSpPr>
        <p:spPr>
          <a:xfrm>
            <a:off x="3951411" y="0"/>
            <a:ext cx="8240589" cy="923330"/>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rPr>
              <a:t>Young carers and ACE’s </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ndParaRPr>
          </a:p>
        </p:txBody>
      </p:sp>
      <p:sp>
        <p:nvSpPr>
          <p:cNvPr id="6" name="TextBox 5">
            <a:extLst>
              <a:ext uri="{FF2B5EF4-FFF2-40B4-BE49-F238E27FC236}">
                <a16:creationId xmlns:a16="http://schemas.microsoft.com/office/drawing/2014/main" id="{713DD414-97EA-4074-ED88-56CA50EF4EBA}"/>
              </a:ext>
            </a:extLst>
          </p:cNvPr>
          <p:cNvSpPr txBox="1"/>
          <p:nvPr/>
        </p:nvSpPr>
        <p:spPr>
          <a:xfrm>
            <a:off x="3951411" y="1689815"/>
            <a:ext cx="3265761" cy="461665"/>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1. Caring responsibilities</a:t>
            </a:r>
          </a:p>
        </p:txBody>
      </p:sp>
      <p:sp>
        <p:nvSpPr>
          <p:cNvPr id="8" name="TextBox 7">
            <a:extLst>
              <a:ext uri="{FF2B5EF4-FFF2-40B4-BE49-F238E27FC236}">
                <a16:creationId xmlns:a16="http://schemas.microsoft.com/office/drawing/2014/main" id="{E3B432CB-525D-D34D-2D8A-FA64BB5493AC}"/>
              </a:ext>
            </a:extLst>
          </p:cNvPr>
          <p:cNvSpPr txBox="1"/>
          <p:nvPr/>
        </p:nvSpPr>
        <p:spPr>
          <a:xfrm>
            <a:off x="7424371" y="1974613"/>
            <a:ext cx="4036595" cy="461665"/>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2. Terminally ill family member</a:t>
            </a:r>
          </a:p>
        </p:txBody>
      </p:sp>
      <p:sp>
        <p:nvSpPr>
          <p:cNvPr id="10" name="TextBox 9">
            <a:extLst>
              <a:ext uri="{FF2B5EF4-FFF2-40B4-BE49-F238E27FC236}">
                <a16:creationId xmlns:a16="http://schemas.microsoft.com/office/drawing/2014/main" id="{22F54444-DA8D-42D3-B9C3-5F37B291CB52}"/>
              </a:ext>
            </a:extLst>
          </p:cNvPr>
          <p:cNvSpPr txBox="1"/>
          <p:nvPr/>
        </p:nvSpPr>
        <p:spPr>
          <a:xfrm>
            <a:off x="4406054" y="881406"/>
            <a:ext cx="7331302"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Majority of young carers will experience the below ACE’s </a:t>
            </a:r>
          </a:p>
        </p:txBody>
      </p:sp>
      <p:sp>
        <p:nvSpPr>
          <p:cNvPr id="12" name="TextBox 11">
            <a:extLst>
              <a:ext uri="{FF2B5EF4-FFF2-40B4-BE49-F238E27FC236}">
                <a16:creationId xmlns:a16="http://schemas.microsoft.com/office/drawing/2014/main" id="{E290743F-53DD-B00F-308B-965A67FF4F9A}"/>
              </a:ext>
            </a:extLst>
          </p:cNvPr>
          <p:cNvSpPr txBox="1"/>
          <p:nvPr/>
        </p:nvSpPr>
        <p:spPr>
          <a:xfrm>
            <a:off x="3506993" y="2495620"/>
            <a:ext cx="3844089" cy="461665"/>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3. Single Parent household </a:t>
            </a:r>
          </a:p>
        </p:txBody>
      </p:sp>
      <p:sp>
        <p:nvSpPr>
          <p:cNvPr id="14" name="TextBox 13">
            <a:extLst>
              <a:ext uri="{FF2B5EF4-FFF2-40B4-BE49-F238E27FC236}">
                <a16:creationId xmlns:a16="http://schemas.microsoft.com/office/drawing/2014/main" id="{A0B2A057-03A7-2B47-70C2-0FD10F3BB6BC}"/>
              </a:ext>
            </a:extLst>
          </p:cNvPr>
          <p:cNvSpPr txBox="1"/>
          <p:nvPr/>
        </p:nvSpPr>
        <p:spPr>
          <a:xfrm>
            <a:off x="7054703" y="2863965"/>
            <a:ext cx="6124072" cy="461665"/>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4. Emotional </a:t>
            </a:r>
            <a:r>
              <a:rPr lang="en-GB" sz="2400" dirty="0">
                <a:solidFill>
                  <a:prstClr val="black"/>
                </a:solidFill>
                <a:latin typeface="Calibri" panose="020F0502020204030204"/>
              </a:rPr>
              <a:t>and/or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Physical neglect</a:t>
            </a:r>
          </a:p>
        </p:txBody>
      </p:sp>
      <p:sp>
        <p:nvSpPr>
          <p:cNvPr id="16" name="TextBox 15">
            <a:extLst>
              <a:ext uri="{FF2B5EF4-FFF2-40B4-BE49-F238E27FC236}">
                <a16:creationId xmlns:a16="http://schemas.microsoft.com/office/drawing/2014/main" id="{1CDF8D1F-7956-4C80-4F3A-E0B1734CEC1B}"/>
              </a:ext>
            </a:extLst>
          </p:cNvPr>
          <p:cNvSpPr txBox="1"/>
          <p:nvPr/>
        </p:nvSpPr>
        <p:spPr>
          <a:xfrm>
            <a:off x="3404860" y="3332704"/>
            <a:ext cx="6124072" cy="461665"/>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5. Mental illness in the home</a:t>
            </a:r>
          </a:p>
        </p:txBody>
      </p:sp>
      <p:sp>
        <p:nvSpPr>
          <p:cNvPr id="18" name="TextBox 17">
            <a:extLst>
              <a:ext uri="{FF2B5EF4-FFF2-40B4-BE49-F238E27FC236}">
                <a16:creationId xmlns:a16="http://schemas.microsoft.com/office/drawing/2014/main" id="{6811308D-1EE7-0757-1636-445680AA1182}"/>
              </a:ext>
            </a:extLst>
          </p:cNvPr>
          <p:cNvSpPr txBox="1"/>
          <p:nvPr/>
        </p:nvSpPr>
        <p:spPr>
          <a:xfrm>
            <a:off x="7307221" y="3816321"/>
            <a:ext cx="6124072" cy="461665"/>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6. Poverty (food poverty)</a:t>
            </a:r>
          </a:p>
        </p:txBody>
      </p:sp>
      <p:sp>
        <p:nvSpPr>
          <p:cNvPr id="20" name="TextBox 19">
            <a:extLst>
              <a:ext uri="{FF2B5EF4-FFF2-40B4-BE49-F238E27FC236}">
                <a16:creationId xmlns:a16="http://schemas.microsoft.com/office/drawing/2014/main" id="{6BB6373E-612F-0E07-AE00-2854BD0A98DF}"/>
              </a:ext>
            </a:extLst>
          </p:cNvPr>
          <p:cNvSpPr txBox="1"/>
          <p:nvPr/>
        </p:nvSpPr>
        <p:spPr>
          <a:xfrm>
            <a:off x="3716836" y="4161071"/>
            <a:ext cx="6424862" cy="461665"/>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7. Bullying </a:t>
            </a:r>
          </a:p>
        </p:txBody>
      </p:sp>
      <p:sp>
        <p:nvSpPr>
          <p:cNvPr id="22" name="TextBox 21">
            <a:extLst>
              <a:ext uri="{FF2B5EF4-FFF2-40B4-BE49-F238E27FC236}">
                <a16:creationId xmlns:a16="http://schemas.microsoft.com/office/drawing/2014/main" id="{40C303EC-FFAF-5E2C-C24C-0EFADCBD41EC}"/>
              </a:ext>
            </a:extLst>
          </p:cNvPr>
          <p:cNvSpPr txBox="1"/>
          <p:nvPr/>
        </p:nvSpPr>
        <p:spPr>
          <a:xfrm>
            <a:off x="6316501" y="4532032"/>
            <a:ext cx="6424862" cy="461665"/>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8. Pandemic </a:t>
            </a:r>
          </a:p>
        </p:txBody>
      </p:sp>
      <p:sp>
        <p:nvSpPr>
          <p:cNvPr id="7" name="TextBox 6">
            <a:extLst>
              <a:ext uri="{FF2B5EF4-FFF2-40B4-BE49-F238E27FC236}">
                <a16:creationId xmlns:a16="http://schemas.microsoft.com/office/drawing/2014/main" id="{DEAC04A8-07DD-A2C8-407B-62A99ED57B43}"/>
              </a:ext>
            </a:extLst>
          </p:cNvPr>
          <p:cNvSpPr txBox="1"/>
          <p:nvPr/>
        </p:nvSpPr>
        <p:spPr>
          <a:xfrm>
            <a:off x="2575560" y="6162922"/>
            <a:ext cx="352044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nl-NL" sz="2400" b="0" i="0" u="none" strike="noStrike" kern="1200" cap="none" spc="0" normalizeH="0" baseline="0" noProof="0" dirty="0">
                <a:ln>
                  <a:noFill/>
                </a:ln>
                <a:solidFill>
                  <a:prstClr val="black"/>
                </a:solidFill>
                <a:effectLst/>
                <a:uLnTx/>
                <a:uFillTx/>
                <a:latin typeface="Calibri" panose="020F0502020204030204"/>
                <a:ea typeface="+mn-ea"/>
                <a:cs typeface="+mn-cs"/>
              </a:rPr>
              <a:t>(Chikhradze et al, 2017).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03054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pic>
        <p:nvPicPr>
          <p:cNvPr id="2050" name="Picture 2" descr="Children clipart png images | PNGEgg">
            <a:extLst>
              <a:ext uri="{FF2B5EF4-FFF2-40B4-BE49-F238E27FC236}">
                <a16:creationId xmlns:a16="http://schemas.microsoft.com/office/drawing/2014/main" id="{9FD2E7E1-5220-96B3-CB76-326AB5F723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3366" y="1076681"/>
            <a:ext cx="1919014" cy="135962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is study could unlock the mysteries of teen brain development">
            <a:extLst>
              <a:ext uri="{FF2B5EF4-FFF2-40B4-BE49-F238E27FC236}">
                <a16:creationId xmlns:a16="http://schemas.microsoft.com/office/drawing/2014/main" id="{D17D3446-4BC8-E72E-6D89-EF7D9B12A7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14322" y="2492142"/>
            <a:ext cx="2705309" cy="1463528"/>
          </a:xfrm>
          <a:prstGeom prst="rect">
            <a:avLst/>
          </a:prstGeom>
          <a:noFill/>
          <a:extLst>
            <a:ext uri="{909E8E84-426E-40DD-AFC4-6F175D3DCCD1}">
              <a14:hiddenFill xmlns:a14="http://schemas.microsoft.com/office/drawing/2010/main">
                <a:solidFill>
                  <a:srgbClr val="FFFFFF"/>
                </a:solidFill>
              </a14:hiddenFill>
            </a:ext>
          </a:extLst>
        </p:spPr>
      </p:pic>
      <p:sp>
        <p:nvSpPr>
          <p:cNvPr id="5" name="Arrow: Right 4">
            <a:extLst>
              <a:ext uri="{FF2B5EF4-FFF2-40B4-BE49-F238E27FC236}">
                <a16:creationId xmlns:a16="http://schemas.microsoft.com/office/drawing/2014/main" id="{FF57214C-3201-0EF0-17E1-42CF2BFA46D4}"/>
              </a:ext>
            </a:extLst>
          </p:cNvPr>
          <p:cNvSpPr/>
          <p:nvPr/>
        </p:nvSpPr>
        <p:spPr>
          <a:xfrm rot="5400000">
            <a:off x="4675667" y="2485910"/>
            <a:ext cx="307775" cy="3890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10BA247D-B298-7DA7-10C9-51953537E3C2}"/>
              </a:ext>
            </a:extLst>
          </p:cNvPr>
          <p:cNvSpPr/>
          <p:nvPr/>
        </p:nvSpPr>
        <p:spPr>
          <a:xfrm>
            <a:off x="575037" y="-3"/>
            <a:ext cx="11616963"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rPr>
              <a:t>Early ACE’s leading to more ACE’S</a:t>
            </a:r>
          </a:p>
        </p:txBody>
      </p:sp>
      <p:pic>
        <p:nvPicPr>
          <p:cNvPr id="8" name="Picture 7">
            <a:extLst>
              <a:ext uri="{FF2B5EF4-FFF2-40B4-BE49-F238E27FC236}">
                <a16:creationId xmlns:a16="http://schemas.microsoft.com/office/drawing/2014/main" id="{527A748F-E3B8-0FE7-F1DB-F67C36377867}"/>
              </a:ext>
            </a:extLst>
          </p:cNvPr>
          <p:cNvPicPr>
            <a:picLocks noChangeAspect="1"/>
          </p:cNvPicPr>
          <p:nvPr/>
        </p:nvPicPr>
        <p:blipFill>
          <a:blip r:embed="rId5"/>
          <a:stretch>
            <a:fillRect/>
          </a:stretch>
        </p:blipFill>
        <p:spPr>
          <a:xfrm>
            <a:off x="3256915" y="3871868"/>
            <a:ext cx="2457064" cy="1393436"/>
          </a:xfrm>
          <a:prstGeom prst="rect">
            <a:avLst/>
          </a:prstGeom>
        </p:spPr>
      </p:pic>
      <p:sp>
        <p:nvSpPr>
          <p:cNvPr id="7" name="Arrow: Right 6">
            <a:extLst>
              <a:ext uri="{FF2B5EF4-FFF2-40B4-BE49-F238E27FC236}">
                <a16:creationId xmlns:a16="http://schemas.microsoft.com/office/drawing/2014/main" id="{7CF41DF3-39E8-8523-0E9C-5BA66F2DD2D3}"/>
              </a:ext>
            </a:extLst>
          </p:cNvPr>
          <p:cNvSpPr/>
          <p:nvPr/>
        </p:nvSpPr>
        <p:spPr>
          <a:xfrm rot="5400000">
            <a:off x="4568250" y="3593658"/>
            <a:ext cx="324266" cy="38905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4" name="Picture 6" descr="Trauma red rubber stamp over a white background. | CanStock">
            <a:extLst>
              <a:ext uri="{FF2B5EF4-FFF2-40B4-BE49-F238E27FC236}">
                <a16:creationId xmlns:a16="http://schemas.microsoft.com/office/drawing/2014/main" id="{56DF33AF-C568-62CC-AC46-7031AE1131D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 t="23976" r="-4230" b="32721"/>
          <a:stretch/>
        </p:blipFill>
        <p:spPr bwMode="auto">
          <a:xfrm>
            <a:off x="3012507" y="5732640"/>
            <a:ext cx="2591199" cy="79604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7C305172-4F7F-A20A-6313-9D78AD71F24B}"/>
              </a:ext>
            </a:extLst>
          </p:cNvPr>
          <p:cNvPicPr>
            <a:picLocks noChangeAspect="1"/>
          </p:cNvPicPr>
          <p:nvPr/>
        </p:nvPicPr>
        <p:blipFill>
          <a:blip r:embed="rId7"/>
          <a:stretch>
            <a:fillRect/>
          </a:stretch>
        </p:blipFill>
        <p:spPr>
          <a:xfrm>
            <a:off x="4305380" y="5391233"/>
            <a:ext cx="426757" cy="341406"/>
          </a:xfrm>
          <a:prstGeom prst="rect">
            <a:avLst/>
          </a:prstGeom>
        </p:spPr>
      </p:pic>
      <p:sp>
        <p:nvSpPr>
          <p:cNvPr id="13" name="TextBox 12">
            <a:extLst>
              <a:ext uri="{FF2B5EF4-FFF2-40B4-BE49-F238E27FC236}">
                <a16:creationId xmlns:a16="http://schemas.microsoft.com/office/drawing/2014/main" id="{58865738-67F2-6878-DC05-44D2F9A404FC}"/>
              </a:ext>
            </a:extLst>
          </p:cNvPr>
          <p:cNvSpPr txBox="1"/>
          <p:nvPr/>
        </p:nvSpPr>
        <p:spPr>
          <a:xfrm>
            <a:off x="5756572" y="1087510"/>
            <a:ext cx="6435428" cy="489364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It can be argued that young carers who experience high number of ACE’s in early life,</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Will have impaired brain development, which may affect their ability to rationally think and therefore lead to,</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An increase in risky behaviours, and attachment issues (resulting in not being able to socialise with their peers)</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This may then lead to future traumas and additional ACE’s.</a:t>
            </a:r>
          </a:p>
        </p:txBody>
      </p:sp>
      <p:sp>
        <p:nvSpPr>
          <p:cNvPr id="11" name="TextBox 10">
            <a:extLst>
              <a:ext uri="{FF2B5EF4-FFF2-40B4-BE49-F238E27FC236}">
                <a16:creationId xmlns:a16="http://schemas.microsoft.com/office/drawing/2014/main" id="{8C9786C1-CE99-CD56-7F9E-B3C6993F5A55}"/>
              </a:ext>
            </a:extLst>
          </p:cNvPr>
          <p:cNvSpPr txBox="1"/>
          <p:nvPr/>
        </p:nvSpPr>
        <p:spPr>
          <a:xfrm>
            <a:off x="8900436" y="5770490"/>
            <a:ext cx="3419576" cy="461665"/>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(Waite and Ryan, 2020).</a:t>
            </a:r>
            <a:endParaRPr lang="en-GB" sz="3600" dirty="0"/>
          </a:p>
        </p:txBody>
      </p:sp>
    </p:spTree>
    <p:extLst>
      <p:ext uri="{BB962C8B-B14F-4D97-AF65-F5344CB8AC3E}">
        <p14:creationId xmlns:p14="http://schemas.microsoft.com/office/powerpoint/2010/main" val="941827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6" name="Rectangle 5">
            <a:extLst>
              <a:ext uri="{FF2B5EF4-FFF2-40B4-BE49-F238E27FC236}">
                <a16:creationId xmlns:a16="http://schemas.microsoft.com/office/drawing/2014/main" id="{F02E6EE4-340A-5D7D-F906-3D9CA9ACE00A}"/>
              </a:ext>
            </a:extLst>
          </p:cNvPr>
          <p:cNvSpPr/>
          <p:nvPr/>
        </p:nvSpPr>
        <p:spPr>
          <a:xfrm>
            <a:off x="4800685" y="-3"/>
            <a:ext cx="6335325"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Protective Factors </a:t>
            </a:r>
          </a:p>
        </p:txBody>
      </p:sp>
      <p:sp>
        <p:nvSpPr>
          <p:cNvPr id="8" name="TextBox 7">
            <a:extLst>
              <a:ext uri="{FF2B5EF4-FFF2-40B4-BE49-F238E27FC236}">
                <a16:creationId xmlns:a16="http://schemas.microsoft.com/office/drawing/2014/main" id="{CD95F5E6-2BA5-3C17-EE11-146D3E6E4284}"/>
              </a:ext>
            </a:extLst>
          </p:cNvPr>
          <p:cNvSpPr txBox="1"/>
          <p:nvPr/>
        </p:nvSpPr>
        <p:spPr>
          <a:xfrm>
            <a:off x="3483429" y="873887"/>
            <a:ext cx="8563428" cy="1200329"/>
          </a:xfrm>
          <a:prstGeom prst="rect">
            <a:avLst/>
          </a:prstGeom>
          <a:noFill/>
        </p:spPr>
        <p:txBody>
          <a:bodyPr wrap="square">
            <a:spAutoFit/>
          </a:bodyPr>
          <a:lstStyle/>
          <a:p>
            <a:r>
              <a:rPr lang="en-GB" sz="2400" b="0" i="0" dirty="0">
                <a:solidFill>
                  <a:srgbClr val="2D2D35"/>
                </a:solidFill>
                <a:effectLst/>
                <a:latin typeface="Calibri" panose="020F0502020204030204" pitchFamily="34" charset="0"/>
                <a:cs typeface="Calibri" panose="020F0502020204030204" pitchFamily="34" charset="0"/>
              </a:rPr>
              <a:t>Protective factors are conditions or attributes that mitigate risk, promote healthy development, increase the well-being of children and their likelihood to thrive in adult life. </a:t>
            </a:r>
            <a:endParaRPr lang="en-GB" sz="2400" dirty="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BFFD82D6-7329-22D2-9DA4-11846FAC5903}"/>
              </a:ext>
            </a:extLst>
          </p:cNvPr>
          <p:cNvSpPr txBox="1"/>
          <p:nvPr/>
        </p:nvSpPr>
        <p:spPr>
          <a:xfrm>
            <a:off x="2832350" y="4226116"/>
            <a:ext cx="9637485" cy="2077492"/>
          </a:xfrm>
          <a:prstGeom prst="rect">
            <a:avLst/>
          </a:prstGeom>
          <a:noFill/>
        </p:spPr>
        <p:txBody>
          <a:bodyPr wrap="square">
            <a:spAutoFit/>
          </a:bodyPr>
          <a:lstStyle/>
          <a:p>
            <a:r>
              <a:rPr lang="en-GB" sz="2400" b="0" i="0" dirty="0">
                <a:effectLst/>
                <a:latin typeface="Calibri" panose="020F0502020204030204" pitchFamily="34" charset="0"/>
                <a:cs typeface="Calibri" panose="020F0502020204030204" pitchFamily="34" charset="0"/>
              </a:rPr>
              <a:t>Research demonstrates that building </a:t>
            </a:r>
            <a:r>
              <a:rPr lang="en-GB" sz="2400" b="0" i="0" u="none" strike="noStrike" dirty="0">
                <a:effectLst/>
                <a:latin typeface="Calibri" panose="020F0502020204030204" pitchFamily="34" charset="0"/>
                <a:cs typeface="Calibri" panose="020F0502020204030204" pitchFamily="34" charset="0"/>
              </a:rPr>
              <a:t>resilience</a:t>
            </a:r>
            <a:r>
              <a:rPr lang="en-GB" sz="2400" b="0" i="0" dirty="0">
                <a:effectLst/>
                <a:latin typeface="Calibri" panose="020F0502020204030204" pitchFamily="34" charset="0"/>
                <a:cs typeface="Calibri" panose="020F0502020204030204" pitchFamily="34" charset="0"/>
              </a:rPr>
              <a:t> can help contradict stress-induced changes in the brain. Resilience is the </a:t>
            </a:r>
            <a:r>
              <a:rPr lang="en-GB" sz="2400" b="0" i="0" u="none" strike="noStrike" dirty="0">
                <a:effectLst/>
                <a:latin typeface="Calibri" panose="020F0502020204030204" pitchFamily="34" charset="0"/>
                <a:cs typeface="Calibri" panose="020F0502020204030204" pitchFamily="34" charset="0"/>
              </a:rPr>
              <a:t>process of adapting in the face of adversity, trauma or significant sources of stress</a:t>
            </a:r>
            <a:r>
              <a:rPr lang="en-GB" sz="2400" b="0" i="0" dirty="0">
                <a:effectLst/>
                <a:latin typeface="Calibri" panose="020F0502020204030204" pitchFamily="34" charset="0"/>
                <a:cs typeface="Calibri" panose="020F0502020204030204" pitchFamily="34" charset="0"/>
              </a:rPr>
              <a:t>. </a:t>
            </a:r>
          </a:p>
          <a:p>
            <a:endParaRPr lang="en-GB" sz="900" b="0" i="0" dirty="0">
              <a:effectLst/>
              <a:latin typeface="Calibri" panose="020F0502020204030204" pitchFamily="34" charset="0"/>
              <a:cs typeface="Calibri" panose="020F0502020204030204" pitchFamily="34" charset="0"/>
            </a:endParaRPr>
          </a:p>
          <a:p>
            <a:r>
              <a:rPr lang="en-GB" sz="2400" b="0" i="0" dirty="0">
                <a:effectLst/>
                <a:latin typeface="Calibri" panose="020F0502020204030204" pitchFamily="34" charset="0"/>
                <a:cs typeface="Calibri" panose="020F0502020204030204" pitchFamily="34" charset="0"/>
              </a:rPr>
              <a:t>Research suggests that one of the biggest determinants in resilience is having supportive relationships with a adults. </a:t>
            </a:r>
            <a:endParaRPr lang="en-GB" sz="2400"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3193CA3C-4B18-ACAA-D10B-E07FEE8AAD7E}"/>
              </a:ext>
            </a:extLst>
          </p:cNvPr>
          <p:cNvSpPr txBox="1"/>
          <p:nvPr/>
        </p:nvSpPr>
        <p:spPr>
          <a:xfrm>
            <a:off x="3419577" y="6255525"/>
            <a:ext cx="4657188" cy="461665"/>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(Liebenberg and Ungar, 2017). </a:t>
            </a:r>
            <a:endParaRPr lang="en-GB" sz="2400" dirty="0"/>
          </a:p>
        </p:txBody>
      </p:sp>
      <p:pic>
        <p:nvPicPr>
          <p:cNvPr id="2" name="Picture 1">
            <a:extLst>
              <a:ext uri="{FF2B5EF4-FFF2-40B4-BE49-F238E27FC236}">
                <a16:creationId xmlns:a16="http://schemas.microsoft.com/office/drawing/2014/main" id="{82ED1787-BDEB-6C9C-9FE3-D4389D69B696}"/>
              </a:ext>
            </a:extLst>
          </p:cNvPr>
          <p:cNvPicPr>
            <a:picLocks noChangeAspect="1"/>
          </p:cNvPicPr>
          <p:nvPr/>
        </p:nvPicPr>
        <p:blipFill rotWithShape="1">
          <a:blip r:embed="rId3"/>
          <a:srcRect t="45184" b="3834"/>
          <a:stretch/>
        </p:blipFill>
        <p:spPr>
          <a:xfrm>
            <a:off x="3803375" y="2025439"/>
            <a:ext cx="6997148" cy="2321274"/>
          </a:xfrm>
          <a:prstGeom prst="rect">
            <a:avLst/>
          </a:prstGeom>
        </p:spPr>
      </p:pic>
    </p:spTree>
    <p:extLst>
      <p:ext uri="{BB962C8B-B14F-4D97-AF65-F5344CB8AC3E}">
        <p14:creationId xmlns:p14="http://schemas.microsoft.com/office/powerpoint/2010/main" val="14022356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2" name="Rectangle 1">
            <a:extLst>
              <a:ext uri="{FF2B5EF4-FFF2-40B4-BE49-F238E27FC236}">
                <a16:creationId xmlns:a16="http://schemas.microsoft.com/office/drawing/2014/main" id="{E51558AB-C471-5B68-88AB-F8496343DD0D}"/>
              </a:ext>
            </a:extLst>
          </p:cNvPr>
          <p:cNvSpPr/>
          <p:nvPr/>
        </p:nvSpPr>
        <p:spPr>
          <a:xfrm>
            <a:off x="3568758" y="-3"/>
            <a:ext cx="8623242" cy="1754326"/>
          </a:xfrm>
          <a:prstGeom prst="rect">
            <a:avLst/>
          </a:prstGeom>
          <a:noFill/>
        </p:spPr>
        <p:txBody>
          <a:bodyPr wrap="squar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rPr>
              <a:t>Supporting Young Carers </a:t>
            </a:r>
          </a:p>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rPr>
              <a:t>policies </a:t>
            </a:r>
          </a:p>
        </p:txBody>
      </p:sp>
      <p:sp>
        <p:nvSpPr>
          <p:cNvPr id="6" name="TextBox 5">
            <a:extLst>
              <a:ext uri="{FF2B5EF4-FFF2-40B4-BE49-F238E27FC236}">
                <a16:creationId xmlns:a16="http://schemas.microsoft.com/office/drawing/2014/main" id="{34FADBEE-1BC9-EF3D-6F46-D41D3D91CE9B}"/>
              </a:ext>
            </a:extLst>
          </p:cNvPr>
          <p:cNvSpPr txBox="1"/>
          <p:nvPr/>
        </p:nvSpPr>
        <p:spPr>
          <a:xfrm>
            <a:off x="2946400" y="4135254"/>
            <a:ext cx="9245600" cy="2308324"/>
          </a:xfrm>
          <a:prstGeom prst="rect">
            <a:avLst/>
          </a:prstGeom>
          <a:noFill/>
        </p:spPr>
        <p:txBody>
          <a:bodyPr wrap="square">
            <a:spAutoFit/>
          </a:bodyPr>
          <a:lstStyle/>
          <a:p>
            <a:endParaRPr lang="en-GB" sz="2400" dirty="0">
              <a:latin typeface="Calibri" panose="020F0502020204030204" pitchFamily="34" charset="0"/>
              <a:cs typeface="Calibri" panose="020F0502020204030204" pitchFamily="34" charset="0"/>
            </a:endParaRPr>
          </a:p>
          <a:p>
            <a:r>
              <a:rPr lang="en-GB" sz="2400" b="0" i="0" dirty="0">
                <a:effectLst/>
                <a:latin typeface="Calibri" panose="020F0502020204030204" pitchFamily="34" charset="0"/>
                <a:cs typeface="Calibri" panose="020F0502020204030204" pitchFamily="34" charset="0"/>
              </a:rPr>
              <a:t>All these document and polices mean that young carers now have more right and entitles. Therefore they should receive the help and support the need to remain in education, have relief from their caring responsibilities to experience childhood, reduce stress and make positive connections. </a:t>
            </a:r>
          </a:p>
        </p:txBody>
      </p:sp>
      <p:sp>
        <p:nvSpPr>
          <p:cNvPr id="8" name="TextBox 7">
            <a:extLst>
              <a:ext uri="{FF2B5EF4-FFF2-40B4-BE49-F238E27FC236}">
                <a16:creationId xmlns:a16="http://schemas.microsoft.com/office/drawing/2014/main" id="{BEAFAE22-3FB3-0A96-9CAB-2BEC033B2D43}"/>
              </a:ext>
            </a:extLst>
          </p:cNvPr>
          <p:cNvSpPr txBox="1"/>
          <p:nvPr/>
        </p:nvSpPr>
        <p:spPr>
          <a:xfrm>
            <a:off x="3159760" y="1648472"/>
            <a:ext cx="9032240" cy="2677656"/>
          </a:xfrm>
          <a:prstGeom prst="rect">
            <a:avLst/>
          </a:prstGeom>
          <a:noFill/>
        </p:spPr>
        <p:txBody>
          <a:bodyPr wrap="square">
            <a:spAutoFit/>
          </a:bodyPr>
          <a:lstStyle/>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Extending Entitlement (WAG, 2002).</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UNCRC (Save the Children, 2018).</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Youth engagement and progression framework (WG, 2013).</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Code of Occupational Ethics for the Youth Service (ETS Wales, 2012).</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Youth Work Strategy for Wales (WG, 2019).</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The Well-being of Future Generations Act (WG, 2015).</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The Young Carers (Needs Assessments) Regulations (UK GOV, 2015). </a:t>
            </a:r>
          </a:p>
        </p:txBody>
      </p:sp>
      <p:sp>
        <p:nvSpPr>
          <p:cNvPr id="10" name="TextBox 9">
            <a:extLst>
              <a:ext uri="{FF2B5EF4-FFF2-40B4-BE49-F238E27FC236}">
                <a16:creationId xmlns:a16="http://schemas.microsoft.com/office/drawing/2014/main" id="{C03BD6B4-2ED1-BD61-AF86-684046EEF8C0}"/>
              </a:ext>
            </a:extLst>
          </p:cNvPr>
          <p:cNvSpPr txBox="1"/>
          <p:nvPr/>
        </p:nvSpPr>
        <p:spPr>
          <a:xfrm>
            <a:off x="5048393" y="5981913"/>
            <a:ext cx="4501663"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Children’s Society, 2023). </a:t>
            </a:r>
          </a:p>
        </p:txBody>
      </p:sp>
      <p:sp>
        <p:nvSpPr>
          <p:cNvPr id="7" name="TextBox 6">
            <a:extLst>
              <a:ext uri="{FF2B5EF4-FFF2-40B4-BE49-F238E27FC236}">
                <a16:creationId xmlns:a16="http://schemas.microsoft.com/office/drawing/2014/main" id="{B843A4D8-E875-01B0-2388-E1CE4A3F94FF}"/>
              </a:ext>
            </a:extLst>
          </p:cNvPr>
          <p:cNvSpPr txBox="1"/>
          <p:nvPr/>
        </p:nvSpPr>
        <p:spPr>
          <a:xfrm>
            <a:off x="5088506" y="6302702"/>
            <a:ext cx="5583745" cy="461665"/>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(Romero et al, 2018).</a:t>
            </a:r>
            <a:endParaRPr lang="en-GB" sz="4000" dirty="0"/>
          </a:p>
        </p:txBody>
      </p:sp>
    </p:spTree>
    <p:extLst>
      <p:ext uri="{BB962C8B-B14F-4D97-AF65-F5344CB8AC3E}">
        <p14:creationId xmlns:p14="http://schemas.microsoft.com/office/powerpoint/2010/main" val="2116089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5" name="TextBox 4">
            <a:extLst>
              <a:ext uri="{FF2B5EF4-FFF2-40B4-BE49-F238E27FC236}">
                <a16:creationId xmlns:a16="http://schemas.microsoft.com/office/drawing/2014/main" id="{DA35EA71-A611-9627-7D2C-9E768243503C}"/>
              </a:ext>
            </a:extLst>
          </p:cNvPr>
          <p:cNvSpPr txBox="1"/>
          <p:nvPr/>
        </p:nvSpPr>
        <p:spPr>
          <a:xfrm>
            <a:off x="3439885" y="0"/>
            <a:ext cx="8752115" cy="175432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w="12700">
                  <a:solidFill>
                    <a:srgbClr val="312441">
                      <a:lumMod val="75000"/>
                    </a:srgbClr>
                  </a:solidFill>
                  <a:prstDash val="solid"/>
                </a:ln>
                <a:pattFill prst="dkUpDiag">
                  <a:fgClr>
                    <a:srgbClr val="312441"/>
                  </a:fgClr>
                  <a:bgClr>
                    <a:srgbClr val="312441">
                      <a:lumMod val="20000"/>
                      <a:lumOff val="80000"/>
                    </a:srgbClr>
                  </a:bgClr>
                </a:pattFill>
                <a:effectLst/>
                <a:uLnTx/>
                <a:uFillTx/>
                <a:latin typeface="Avenir Next LT Pro"/>
                <a:ea typeface="+mn-ea"/>
                <a:cs typeface="+mn-cs"/>
              </a:rPr>
              <a:t>Supporting Young Carers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w="12700">
                  <a:solidFill>
                    <a:srgbClr val="312441">
                      <a:lumMod val="75000"/>
                    </a:srgbClr>
                  </a:solidFill>
                  <a:prstDash val="solid"/>
                </a:ln>
                <a:pattFill prst="dkUpDiag">
                  <a:fgClr>
                    <a:srgbClr val="312441"/>
                  </a:fgClr>
                  <a:bgClr>
                    <a:srgbClr val="312441">
                      <a:lumMod val="20000"/>
                      <a:lumOff val="80000"/>
                    </a:srgbClr>
                  </a:bgClr>
                </a:pattFill>
                <a:effectLst/>
                <a:uLnTx/>
                <a:uFillTx/>
                <a:latin typeface="Avenir Next LT Pro"/>
                <a:ea typeface="+mn-ea"/>
                <a:cs typeface="+mn-cs"/>
              </a:rPr>
              <a:t>Interventions </a:t>
            </a:r>
          </a:p>
        </p:txBody>
      </p:sp>
      <p:sp>
        <p:nvSpPr>
          <p:cNvPr id="6" name="TextBox 5">
            <a:extLst>
              <a:ext uri="{FF2B5EF4-FFF2-40B4-BE49-F238E27FC236}">
                <a16:creationId xmlns:a16="http://schemas.microsoft.com/office/drawing/2014/main" id="{3AAC8C18-96D5-5560-D0E6-D5A7259C0E1A}"/>
              </a:ext>
            </a:extLst>
          </p:cNvPr>
          <p:cNvSpPr txBox="1"/>
          <p:nvPr/>
        </p:nvSpPr>
        <p:spPr>
          <a:xfrm>
            <a:off x="2831548" y="1732590"/>
            <a:ext cx="9477829"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Young Carers Youth Clubs – give young carers the chance to socialise with peers going through similar situations.</a:t>
            </a: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Recreational activities – give young carers the chance to try new experience in a safe environment, as well as giving them a brake from their caring responsibilities.</a:t>
            </a: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One to one youth worker support – Allows young carers to speak to trusted adults about what's going on, and build strong relationships which are necessary for resilience.</a:t>
            </a: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Celebrating young carers – Most young carers don’t get appreciation for what they do, therefore this gives them a sense of pride.</a:t>
            </a: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Awareness sessions – So that more young carers can get the help and support they need.  </a:t>
            </a:r>
          </a:p>
        </p:txBody>
      </p:sp>
      <p:sp>
        <p:nvSpPr>
          <p:cNvPr id="2" name="TextBox 1">
            <a:extLst>
              <a:ext uri="{FF2B5EF4-FFF2-40B4-BE49-F238E27FC236}">
                <a16:creationId xmlns:a16="http://schemas.microsoft.com/office/drawing/2014/main" id="{9AEFABFE-9901-B2C9-0CDA-800FB20D0E1A}"/>
              </a:ext>
            </a:extLst>
          </p:cNvPr>
          <p:cNvSpPr txBox="1"/>
          <p:nvPr/>
        </p:nvSpPr>
        <p:spPr>
          <a:xfrm>
            <a:off x="6521592" y="5856462"/>
            <a:ext cx="4501663"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Children’s Society, 2023). </a:t>
            </a:r>
          </a:p>
        </p:txBody>
      </p:sp>
    </p:spTree>
    <p:extLst>
      <p:ext uri="{BB962C8B-B14F-4D97-AF65-F5344CB8AC3E}">
        <p14:creationId xmlns:p14="http://schemas.microsoft.com/office/powerpoint/2010/main" val="40867593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pic>
        <p:nvPicPr>
          <p:cNvPr id="2" name="Picture 1">
            <a:extLst>
              <a:ext uri="{FF2B5EF4-FFF2-40B4-BE49-F238E27FC236}">
                <a16:creationId xmlns:a16="http://schemas.microsoft.com/office/drawing/2014/main" id="{1B368F8A-7B37-0B50-49E6-D11EF54C0064}"/>
              </a:ext>
            </a:extLst>
          </p:cNvPr>
          <p:cNvPicPr>
            <a:picLocks noChangeAspect="1"/>
          </p:cNvPicPr>
          <p:nvPr/>
        </p:nvPicPr>
        <p:blipFill>
          <a:blip r:embed="rId3"/>
          <a:stretch>
            <a:fillRect/>
          </a:stretch>
        </p:blipFill>
        <p:spPr>
          <a:xfrm>
            <a:off x="3553731" y="1236905"/>
            <a:ext cx="5207104" cy="3088351"/>
          </a:xfrm>
          <a:prstGeom prst="rect">
            <a:avLst/>
          </a:prstGeom>
        </p:spPr>
      </p:pic>
      <p:pic>
        <p:nvPicPr>
          <p:cNvPr id="5" name="Picture 4">
            <a:extLst>
              <a:ext uri="{FF2B5EF4-FFF2-40B4-BE49-F238E27FC236}">
                <a16:creationId xmlns:a16="http://schemas.microsoft.com/office/drawing/2014/main" id="{83FA00A0-666D-83DC-3822-70591B043096}"/>
              </a:ext>
            </a:extLst>
          </p:cNvPr>
          <p:cNvPicPr>
            <a:picLocks noChangeAspect="1"/>
          </p:cNvPicPr>
          <p:nvPr/>
        </p:nvPicPr>
        <p:blipFill>
          <a:blip r:embed="rId4"/>
          <a:stretch>
            <a:fillRect/>
          </a:stretch>
        </p:blipFill>
        <p:spPr>
          <a:xfrm>
            <a:off x="7531623" y="3058766"/>
            <a:ext cx="4342946" cy="2843224"/>
          </a:xfrm>
          <a:prstGeom prst="rect">
            <a:avLst/>
          </a:prstGeom>
        </p:spPr>
      </p:pic>
      <p:pic>
        <p:nvPicPr>
          <p:cNvPr id="6" name="Picture 5">
            <a:extLst>
              <a:ext uri="{FF2B5EF4-FFF2-40B4-BE49-F238E27FC236}">
                <a16:creationId xmlns:a16="http://schemas.microsoft.com/office/drawing/2014/main" id="{D472AD5C-F570-3C8D-D297-5C4E019D4953}"/>
              </a:ext>
            </a:extLst>
          </p:cNvPr>
          <p:cNvPicPr>
            <a:picLocks noChangeAspect="1"/>
          </p:cNvPicPr>
          <p:nvPr/>
        </p:nvPicPr>
        <p:blipFill rotWithShape="1">
          <a:blip r:embed="rId5"/>
          <a:srcRect l="14784" t="11054" r="10041" b="10715"/>
          <a:stretch/>
        </p:blipFill>
        <p:spPr>
          <a:xfrm>
            <a:off x="4114117" y="3565188"/>
            <a:ext cx="2547940" cy="2639757"/>
          </a:xfrm>
          <a:prstGeom prst="rect">
            <a:avLst/>
          </a:prstGeom>
        </p:spPr>
      </p:pic>
      <p:sp>
        <p:nvSpPr>
          <p:cNvPr id="7" name="Rectangle 6">
            <a:extLst>
              <a:ext uri="{FF2B5EF4-FFF2-40B4-BE49-F238E27FC236}">
                <a16:creationId xmlns:a16="http://schemas.microsoft.com/office/drawing/2014/main" id="{95783D49-1A42-93AC-28C9-4E5FBD7D6FBE}"/>
              </a:ext>
            </a:extLst>
          </p:cNvPr>
          <p:cNvSpPr/>
          <p:nvPr/>
        </p:nvSpPr>
        <p:spPr>
          <a:xfrm>
            <a:off x="4202815" y="-3"/>
            <a:ext cx="7753918"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rPr>
              <a:t>Local Support Services</a:t>
            </a:r>
          </a:p>
        </p:txBody>
      </p:sp>
    </p:spTree>
    <p:extLst>
      <p:ext uri="{BB962C8B-B14F-4D97-AF65-F5344CB8AC3E}">
        <p14:creationId xmlns:p14="http://schemas.microsoft.com/office/powerpoint/2010/main" val="14302442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8" name="TextBox 7">
            <a:extLst>
              <a:ext uri="{FF2B5EF4-FFF2-40B4-BE49-F238E27FC236}">
                <a16:creationId xmlns:a16="http://schemas.microsoft.com/office/drawing/2014/main" id="{71A06405-54F6-E788-8A5E-022D7346C3B0}"/>
              </a:ext>
            </a:extLst>
          </p:cNvPr>
          <p:cNvSpPr txBox="1"/>
          <p:nvPr/>
        </p:nvSpPr>
        <p:spPr>
          <a:xfrm>
            <a:off x="1943100" y="163207"/>
            <a:ext cx="10248900" cy="6358728"/>
          </a:xfrm>
          <a:prstGeom prst="rect">
            <a:avLst/>
          </a:prstGeom>
          <a:noFill/>
        </p:spPr>
        <p:txBody>
          <a:bodyPr wrap="square">
            <a:spAutoFit/>
          </a:bodyPr>
          <a:lstStyle/>
          <a:p>
            <a:pPr>
              <a:lnSpc>
                <a:spcPct val="107000"/>
              </a:lnSpc>
              <a:spcAft>
                <a:spcPts val="800"/>
              </a:spcAft>
            </a:pPr>
            <a:r>
              <a:rPr lang="en-GB" sz="1500" u="sng" dirty="0">
                <a:effectLst/>
                <a:latin typeface="Calibri" panose="020F0502020204030204" pitchFamily="34" charset="0"/>
                <a:ea typeface="Calibri" panose="020F0502020204030204" pitchFamily="34" charset="0"/>
                <a:cs typeface="Times New Roman" panose="02020603050405020304" pitchFamily="18" charset="0"/>
              </a:rPr>
              <a:t>Reference list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500" dirty="0">
                <a:effectLst/>
                <a:latin typeface="Calibri" panose="020F0502020204030204" pitchFamily="34" charset="0"/>
                <a:ea typeface="Calibri" panose="020F0502020204030204" pitchFamily="34" charset="0"/>
                <a:cs typeface="Times New Roman" panose="02020603050405020304" pitchFamily="18" charset="0"/>
              </a:rPr>
              <a:t>Asmundson, G, and Afifi, T. (2020). </a:t>
            </a:r>
            <a:r>
              <a:rPr lang="en-GB" sz="1500" i="1" dirty="0">
                <a:effectLst/>
                <a:latin typeface="Calibri" panose="020F0502020204030204" pitchFamily="34" charset="0"/>
                <a:ea typeface="Calibri" panose="020F0502020204030204" pitchFamily="34" charset="0"/>
                <a:cs typeface="Times New Roman" panose="02020603050405020304" pitchFamily="18" charset="0"/>
              </a:rPr>
              <a:t>Adverse childhood experiences: using evidence to advance research, practice, policy, and prevention.</a:t>
            </a:r>
            <a:r>
              <a:rPr lang="en-GB" sz="1500" dirty="0">
                <a:effectLst/>
                <a:latin typeface="Calibri" panose="020F0502020204030204" pitchFamily="34" charset="0"/>
                <a:ea typeface="Calibri" panose="020F0502020204030204" pitchFamily="34" charset="0"/>
                <a:cs typeface="Times New Roman" panose="02020603050405020304" pitchFamily="18" charset="0"/>
              </a:rPr>
              <a:t> Edited by London, United Kingdom: Elsevier/Academic Press. </a:t>
            </a:r>
          </a:p>
          <a:p>
            <a:pPr marL="342900" lvl="0" indent="-342900">
              <a:lnSpc>
                <a:spcPct val="107000"/>
              </a:lnSpc>
              <a:buFont typeface="Symbol" panose="05050102010706020507" pitchFamily="18" charset="2"/>
              <a:buChar char=""/>
            </a:pPr>
            <a:r>
              <a:rPr lang="en-GB" sz="1500" dirty="0">
                <a:effectLst/>
                <a:latin typeface="Calibri" panose="020F0502020204030204" pitchFamily="34" charset="0"/>
                <a:ea typeface="Calibri" panose="020F0502020204030204" pitchFamily="34" charset="0"/>
                <a:cs typeface="Times New Roman" panose="02020603050405020304" pitchFamily="18" charset="0"/>
              </a:rPr>
              <a:t>Carers Trust. (2022). </a:t>
            </a:r>
            <a:r>
              <a:rPr lang="en-GB" sz="1500" i="1" dirty="0">
                <a:effectLst/>
                <a:latin typeface="Calibri" panose="020F0502020204030204" pitchFamily="34" charset="0"/>
                <a:ea typeface="Calibri" panose="020F0502020204030204" pitchFamily="34" charset="0"/>
                <a:cs typeface="Times New Roman" panose="02020603050405020304" pitchFamily="18" charset="0"/>
              </a:rPr>
              <a:t>About young carers</a:t>
            </a:r>
            <a:r>
              <a:rPr lang="en-GB" sz="1500" dirty="0">
                <a:effectLst/>
                <a:latin typeface="Calibri" panose="020F0502020204030204" pitchFamily="34" charset="0"/>
                <a:ea typeface="Calibri" panose="020F0502020204030204" pitchFamily="34" charset="0"/>
                <a:cs typeface="Times New Roman" panose="02020603050405020304" pitchFamily="18" charset="0"/>
              </a:rPr>
              <a:t>. Online. Carers Trust. Available at: </a:t>
            </a:r>
            <a:r>
              <a:rPr lang="en-GB" sz="1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https://carers.org/about-caring/about-young-carers</a:t>
            </a:r>
            <a:r>
              <a:rPr lang="en-GB" sz="1500" dirty="0">
                <a:effectLst/>
                <a:latin typeface="Calibri" panose="020F0502020204030204" pitchFamily="34" charset="0"/>
                <a:ea typeface="Calibri" panose="020F0502020204030204" pitchFamily="34" charset="0"/>
                <a:cs typeface="Times New Roman" panose="02020603050405020304" pitchFamily="18" charset="0"/>
              </a:rPr>
              <a:t> [Accessed on 12/1/2023].</a:t>
            </a:r>
          </a:p>
          <a:p>
            <a:pPr marL="342900" lvl="0" indent="-342900">
              <a:lnSpc>
                <a:spcPct val="107000"/>
              </a:lnSpc>
              <a:buFont typeface="Symbol" panose="05050102010706020507" pitchFamily="18" charset="2"/>
              <a:buChar char=""/>
            </a:pPr>
            <a:r>
              <a:rPr lang="en-GB" sz="1500" dirty="0">
                <a:effectLst/>
                <a:latin typeface="Calibri" panose="020F0502020204030204" pitchFamily="34" charset="0"/>
                <a:ea typeface="Calibri" panose="020F0502020204030204" pitchFamily="34" charset="0"/>
                <a:cs typeface="Times New Roman" panose="02020603050405020304" pitchFamily="18" charset="0"/>
              </a:rPr>
              <a:t>CDC. (2021). </a:t>
            </a:r>
            <a:r>
              <a:rPr lang="en-GB" sz="1500" i="1" dirty="0">
                <a:effectLst/>
                <a:latin typeface="Calibri" panose="020F0502020204030204" pitchFamily="34" charset="0"/>
                <a:ea typeface="Calibri" panose="020F0502020204030204" pitchFamily="34" charset="0"/>
                <a:cs typeface="Times New Roman" panose="02020603050405020304" pitchFamily="18" charset="0"/>
              </a:rPr>
              <a:t>Adverse Childhood Experiences Preventing early trauma to improve adult health.</a:t>
            </a:r>
            <a:r>
              <a:rPr lang="en-GB" sz="1500" dirty="0">
                <a:effectLst/>
                <a:latin typeface="Calibri" panose="020F0502020204030204" pitchFamily="34" charset="0"/>
                <a:ea typeface="Calibri" panose="020F0502020204030204" pitchFamily="34" charset="0"/>
                <a:cs typeface="Times New Roman" panose="02020603050405020304" pitchFamily="18" charset="0"/>
              </a:rPr>
              <a:t> Online. Centres for Disease Control and Prevention. Available at: </a:t>
            </a:r>
            <a:r>
              <a:rPr lang="en-GB" sz="1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https://www.cdc.gov/vitalsigns/aces/index.html#:~:text=Adverse%20Childhood%20Experiences%20(ACEs)%20are,the%20body%20responds%20to%20stress</a:t>
            </a:r>
            <a:r>
              <a:rPr lang="en-GB" sz="1500" dirty="0">
                <a:effectLst/>
                <a:latin typeface="Calibri" panose="020F0502020204030204" pitchFamily="34" charset="0"/>
                <a:ea typeface="Calibri" panose="020F0502020204030204" pitchFamily="34" charset="0"/>
                <a:cs typeface="Times New Roman" panose="02020603050405020304" pitchFamily="18" charset="0"/>
              </a:rPr>
              <a:t>. [Accessed on 12/1/23].</a:t>
            </a:r>
          </a:p>
          <a:p>
            <a:pPr marL="342900" lvl="0" indent="-342900">
              <a:lnSpc>
                <a:spcPct val="107000"/>
              </a:lnSpc>
              <a:buFont typeface="Symbol" panose="05050102010706020507" pitchFamily="18" charset="2"/>
              <a:buChar char=""/>
            </a:pPr>
            <a:r>
              <a:rPr lang="en-GB" sz="1500" dirty="0" err="1">
                <a:effectLst/>
                <a:latin typeface="Calibri" panose="020F0502020204030204" pitchFamily="34" charset="0"/>
                <a:ea typeface="Calibri" panose="020F0502020204030204" pitchFamily="34" charset="0"/>
                <a:cs typeface="Times New Roman" panose="02020603050405020304" pitchFamily="18" charset="0"/>
              </a:rPr>
              <a:t>Chikhradze</a:t>
            </a:r>
            <a:r>
              <a:rPr lang="en-GB" sz="1500" dirty="0">
                <a:effectLst/>
                <a:latin typeface="Calibri" panose="020F0502020204030204" pitchFamily="34" charset="0"/>
                <a:ea typeface="Calibri" panose="020F0502020204030204" pitchFamily="34" charset="0"/>
                <a:cs typeface="Times New Roman" panose="02020603050405020304" pitchFamily="18" charset="0"/>
              </a:rPr>
              <a:t>, N., Knecht, C. &amp; Metzing, S. (2017). </a:t>
            </a:r>
            <a:r>
              <a:rPr lang="en-GB" sz="1500" i="1" dirty="0">
                <a:effectLst/>
                <a:latin typeface="Calibri" panose="020F0502020204030204" pitchFamily="34" charset="0"/>
                <a:ea typeface="Calibri" panose="020F0502020204030204" pitchFamily="34" charset="0"/>
                <a:cs typeface="Times New Roman" panose="02020603050405020304" pitchFamily="18" charset="0"/>
              </a:rPr>
              <a:t>Young carers: growing up with chronic illness in the family - a systematic review 2007-2017</a:t>
            </a:r>
            <a:r>
              <a:rPr lang="en-GB" sz="1500" dirty="0">
                <a:effectLst/>
                <a:latin typeface="Calibri" panose="020F0502020204030204" pitchFamily="34" charset="0"/>
                <a:ea typeface="Calibri" panose="020F0502020204030204" pitchFamily="34" charset="0"/>
                <a:cs typeface="Times New Roman" panose="02020603050405020304" pitchFamily="18" charset="0"/>
              </a:rPr>
              <a:t>. Journal of Compassionate Health Care. Online. BioMed central. Available at: </a:t>
            </a:r>
            <a:r>
              <a:rPr lang="en-GB" sz="1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https://doi.org/10.1186/s40639-017-0041-3</a:t>
            </a:r>
            <a:r>
              <a:rPr lang="en-GB" sz="1500" dirty="0">
                <a:effectLst/>
                <a:latin typeface="Calibri" panose="020F0502020204030204" pitchFamily="34" charset="0"/>
                <a:ea typeface="Calibri" panose="020F0502020204030204" pitchFamily="34" charset="0"/>
                <a:cs typeface="Times New Roman" panose="02020603050405020304" pitchFamily="18" charset="0"/>
              </a:rPr>
              <a:t> [Accessed on 12/1/2023]. </a:t>
            </a:r>
          </a:p>
          <a:p>
            <a:pPr marL="342900" lvl="0" indent="-342900">
              <a:lnSpc>
                <a:spcPct val="107000"/>
              </a:lnSpc>
              <a:buFont typeface="Symbol" panose="05050102010706020507" pitchFamily="18" charset="2"/>
              <a:buChar char=""/>
            </a:pPr>
            <a:r>
              <a:rPr lang="en-GB" sz="1500" dirty="0">
                <a:effectLst/>
                <a:latin typeface="Calibri" panose="020F0502020204030204" pitchFamily="34" charset="0"/>
                <a:ea typeface="Calibri" panose="020F0502020204030204" pitchFamily="34" charset="0"/>
                <a:cs typeface="Times New Roman" panose="02020603050405020304" pitchFamily="18" charset="0"/>
              </a:rPr>
              <a:t>Child welfare.gov. (2016).</a:t>
            </a:r>
            <a:r>
              <a:rPr lang="en-GB" sz="1500" i="1" dirty="0">
                <a:effectLst/>
                <a:latin typeface="Calibri" panose="020F0502020204030204" pitchFamily="34" charset="0"/>
                <a:ea typeface="Calibri" panose="020F0502020204030204" pitchFamily="34" charset="0"/>
                <a:cs typeface="Times New Roman" panose="02020603050405020304" pitchFamily="18" charset="0"/>
              </a:rPr>
              <a:t> Protective Factors and Adverse Childhood Experiences. </a:t>
            </a:r>
            <a:r>
              <a:rPr lang="en-GB" sz="1500" dirty="0">
                <a:effectLst/>
                <a:latin typeface="Calibri" panose="020F0502020204030204" pitchFamily="34" charset="0"/>
                <a:ea typeface="Calibri" panose="020F0502020204030204" pitchFamily="34" charset="0"/>
                <a:cs typeface="Times New Roman" panose="02020603050405020304" pitchFamily="18" charset="0"/>
              </a:rPr>
              <a:t>Online. Available from: </a:t>
            </a:r>
            <a:r>
              <a:rPr lang="en-GB" sz="1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https://www.childwelfare.gov/topics/preventing/preventionmonth/about/protective-factors-aces/</a:t>
            </a:r>
            <a:r>
              <a:rPr lang="en-GB" sz="1500" dirty="0">
                <a:effectLst/>
                <a:latin typeface="Calibri" panose="020F0502020204030204" pitchFamily="34" charset="0"/>
                <a:ea typeface="Calibri" panose="020F0502020204030204" pitchFamily="34" charset="0"/>
                <a:cs typeface="Times New Roman" panose="02020603050405020304" pitchFamily="18" charset="0"/>
              </a:rPr>
              <a:t>  [Accessed on 12/1/2023].</a:t>
            </a:r>
          </a:p>
          <a:p>
            <a:pPr marL="342900" lvl="0" indent="-342900">
              <a:lnSpc>
                <a:spcPct val="107000"/>
              </a:lnSpc>
              <a:buFont typeface="Symbol" panose="05050102010706020507" pitchFamily="18" charset="2"/>
              <a:buChar char=""/>
            </a:pPr>
            <a:r>
              <a:rPr lang="en-GB" sz="1500" dirty="0">
                <a:effectLst/>
                <a:latin typeface="Calibri" panose="020F0502020204030204" pitchFamily="34" charset="0"/>
                <a:ea typeface="Calibri" panose="020F0502020204030204" pitchFamily="34" charset="0"/>
                <a:cs typeface="Times New Roman" panose="02020603050405020304" pitchFamily="18" charset="0"/>
              </a:rPr>
              <a:t>ETS Wales. (2012). </a:t>
            </a:r>
            <a:r>
              <a:rPr lang="en-GB" sz="1500" i="1" dirty="0">
                <a:effectLst/>
                <a:latin typeface="Calibri" panose="020F0502020204030204" pitchFamily="34" charset="0"/>
                <a:ea typeface="Calibri" panose="020F0502020204030204" pitchFamily="34" charset="0"/>
                <a:cs typeface="Times New Roman" panose="02020603050405020304" pitchFamily="18" charset="0"/>
              </a:rPr>
              <a:t>Code of Occupational Ethics for the Youth Service in Wales. </a:t>
            </a:r>
            <a:r>
              <a:rPr lang="en-GB" sz="1500" dirty="0">
                <a:effectLst/>
                <a:latin typeface="Calibri" panose="020F0502020204030204" pitchFamily="34" charset="0"/>
                <a:ea typeface="Calibri" panose="020F0502020204030204" pitchFamily="34" charset="0"/>
                <a:cs typeface="Times New Roman" panose="02020603050405020304" pitchFamily="18" charset="0"/>
              </a:rPr>
              <a:t>Wales: Welsh Government. </a:t>
            </a:r>
          </a:p>
          <a:p>
            <a:pPr marL="342900" lvl="0" indent="-342900">
              <a:lnSpc>
                <a:spcPct val="107000"/>
              </a:lnSpc>
              <a:buFont typeface="Symbol" panose="05050102010706020507" pitchFamily="18" charset="2"/>
              <a:buChar char=""/>
            </a:pPr>
            <a:r>
              <a:rPr lang="en-GB" sz="1500" dirty="0">
                <a:effectLst/>
                <a:latin typeface="Calibri" panose="020F0502020204030204" pitchFamily="34" charset="0"/>
                <a:ea typeface="Calibri" panose="020F0502020204030204" pitchFamily="34" charset="0"/>
                <a:cs typeface="Times New Roman" panose="02020603050405020304" pitchFamily="18" charset="0"/>
              </a:rPr>
              <a:t>Felitti, V., Robert, F., Nordenberg, D., Williamson, D., Alison, M., Edwards, V., Koss, M., and Marks, J. (1998). </a:t>
            </a:r>
            <a:r>
              <a:rPr lang="en-GB" sz="1500" i="1" dirty="0">
                <a:effectLst/>
                <a:latin typeface="Calibri" panose="020F0502020204030204" pitchFamily="34" charset="0"/>
                <a:ea typeface="Calibri" panose="020F0502020204030204" pitchFamily="34" charset="0"/>
                <a:cs typeface="Times New Roman" panose="02020603050405020304" pitchFamily="18" charset="0"/>
              </a:rPr>
              <a:t>Relationship of Childhood Abuse and Household Dysfunction to Many of the Leading Causes of Death in Adults.</a:t>
            </a:r>
            <a:r>
              <a:rPr lang="en-GB" sz="1500" dirty="0">
                <a:effectLst/>
                <a:latin typeface="Calibri" panose="020F0502020204030204" pitchFamily="34" charset="0"/>
                <a:ea typeface="Calibri" panose="020F0502020204030204" pitchFamily="34" charset="0"/>
                <a:cs typeface="Times New Roman" panose="02020603050405020304" pitchFamily="18" charset="0"/>
              </a:rPr>
              <a:t> American Journal of Preventive Medicine. Online. Available form: </a:t>
            </a:r>
            <a:r>
              <a:rPr lang="en-GB" sz="1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https://www.ajpmonline.org/article/s0749-3797(98)00017-8/pdf</a:t>
            </a:r>
            <a:r>
              <a:rPr lang="en-GB" sz="1500" dirty="0">
                <a:effectLst/>
                <a:latin typeface="Calibri" panose="020F0502020204030204" pitchFamily="34" charset="0"/>
                <a:ea typeface="Calibri" panose="020F0502020204030204" pitchFamily="34" charset="0"/>
                <a:cs typeface="Times New Roman" panose="02020603050405020304" pitchFamily="18" charset="0"/>
              </a:rPr>
              <a:t> [Accessed on 12/1/2023]. </a:t>
            </a:r>
          </a:p>
          <a:p>
            <a:pPr marL="342900" lvl="0" indent="-342900">
              <a:lnSpc>
                <a:spcPct val="107000"/>
              </a:lnSpc>
              <a:buFont typeface="Symbol" panose="05050102010706020507" pitchFamily="18" charset="2"/>
              <a:buChar char=""/>
            </a:pPr>
            <a:r>
              <a:rPr lang="en-GB" sz="1500" dirty="0">
                <a:effectLst/>
                <a:latin typeface="Calibri" panose="020F0502020204030204" pitchFamily="34" charset="0"/>
                <a:ea typeface="Calibri" panose="020F0502020204030204" pitchFamily="34" charset="0"/>
                <a:cs typeface="Times New Roman" panose="02020603050405020304" pitchFamily="18" charset="0"/>
              </a:rPr>
              <a:t>Lewis, E. (2019). </a:t>
            </a:r>
            <a:r>
              <a:rPr lang="en-GB" sz="1500" i="1" dirty="0">
                <a:effectLst/>
                <a:latin typeface="Calibri" panose="020F0502020204030204" pitchFamily="34" charset="0"/>
                <a:ea typeface="Calibri" panose="020F0502020204030204" pitchFamily="34" charset="0"/>
                <a:cs typeface="Times New Roman" panose="02020603050405020304" pitchFamily="18" charset="0"/>
              </a:rPr>
              <a:t>Adverse childhood experiences and the developing brain</a:t>
            </a:r>
            <a:r>
              <a:rPr lang="en-GB" sz="1500" dirty="0">
                <a:effectLst/>
                <a:latin typeface="Calibri" panose="020F0502020204030204" pitchFamily="34" charset="0"/>
                <a:ea typeface="Calibri" panose="020F0502020204030204" pitchFamily="34" charset="0"/>
                <a:cs typeface="Times New Roman" panose="02020603050405020304" pitchFamily="18" charset="0"/>
              </a:rPr>
              <a:t>. Online. National Centre for Mental Health. Available at: </a:t>
            </a:r>
            <a:r>
              <a:rPr lang="en-GB" sz="1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https://www.ncmh.info/2019/08/22/adverse-childhood-experiences-and-the-developing-brain/</a:t>
            </a:r>
            <a:r>
              <a:rPr lang="en-GB" sz="1500" dirty="0">
                <a:effectLst/>
                <a:latin typeface="Calibri" panose="020F0502020204030204" pitchFamily="34" charset="0"/>
                <a:ea typeface="Calibri" panose="020F0502020204030204" pitchFamily="34" charset="0"/>
                <a:cs typeface="Times New Roman" panose="02020603050405020304" pitchFamily="18" charset="0"/>
              </a:rPr>
              <a:t> [Accessed on 12/1/2023]. </a:t>
            </a:r>
          </a:p>
          <a:p>
            <a:pPr marL="342900" lvl="0" indent="-342900">
              <a:lnSpc>
                <a:spcPct val="107000"/>
              </a:lnSpc>
              <a:buFont typeface="Symbol" panose="05050102010706020507" pitchFamily="18" charset="2"/>
              <a:buChar char=""/>
            </a:pPr>
            <a:r>
              <a:rPr lang="en-GB" sz="1500" dirty="0">
                <a:effectLst/>
                <a:latin typeface="Calibri" panose="020F0502020204030204" pitchFamily="34" charset="0"/>
                <a:ea typeface="Calibri" panose="020F0502020204030204" pitchFamily="34" charset="0"/>
                <a:cs typeface="Times New Roman" panose="02020603050405020304" pitchFamily="18" charset="0"/>
              </a:rPr>
              <a:t>Liebenberg, L. and Ungar, M. (2017) </a:t>
            </a:r>
            <a:r>
              <a:rPr lang="en-GB" sz="1500" i="1" dirty="0">
                <a:effectLst/>
                <a:latin typeface="Calibri" panose="020F0502020204030204" pitchFamily="34" charset="0"/>
                <a:ea typeface="Calibri" panose="020F0502020204030204" pitchFamily="34" charset="0"/>
                <a:cs typeface="Times New Roman" panose="02020603050405020304" pitchFamily="18" charset="0"/>
              </a:rPr>
              <a:t>Researching Resilience.</a:t>
            </a:r>
            <a:r>
              <a:rPr lang="en-GB" sz="1500" dirty="0">
                <a:effectLst/>
                <a:latin typeface="Calibri" panose="020F0502020204030204" pitchFamily="34" charset="0"/>
                <a:ea typeface="Calibri" panose="020F0502020204030204" pitchFamily="34" charset="0"/>
                <a:cs typeface="Times New Roman" panose="02020603050405020304" pitchFamily="18" charset="0"/>
              </a:rPr>
              <a:t> Toronto: University of Toronto Press. </a:t>
            </a:r>
          </a:p>
          <a:p>
            <a:pPr marL="342900" lvl="0" indent="-342900">
              <a:lnSpc>
                <a:spcPct val="107000"/>
              </a:lnSpc>
              <a:buFont typeface="Symbol" panose="05050102010706020507" pitchFamily="18" charset="2"/>
              <a:buChar char=""/>
            </a:pPr>
            <a:r>
              <a:rPr lang="en-GB" sz="1500" dirty="0">
                <a:effectLst/>
                <a:latin typeface="Calibri" panose="020F0502020204030204" pitchFamily="34" charset="0"/>
                <a:ea typeface="Calibri" panose="020F0502020204030204" pitchFamily="34" charset="0"/>
                <a:cs typeface="Calibri" panose="020F0502020204030204" pitchFamily="34" charset="0"/>
              </a:rPr>
              <a:t>Metzing, et al. (2019).</a:t>
            </a:r>
            <a:r>
              <a:rPr lang="en-GB" sz="1500" i="1" dirty="0">
                <a:effectLst/>
                <a:latin typeface="Calibri" panose="020F0502020204030204" pitchFamily="34" charset="0"/>
                <a:ea typeface="Calibri" panose="020F0502020204030204" pitchFamily="34" charset="0"/>
                <a:cs typeface="Calibri" panose="020F0502020204030204" pitchFamily="34" charset="0"/>
              </a:rPr>
              <a:t> The prevalence of young carers – a standardised survey amongst school students.</a:t>
            </a:r>
            <a:r>
              <a:rPr lang="en-GB" sz="1500" dirty="0">
                <a:effectLst/>
                <a:latin typeface="Calibri" panose="020F0502020204030204" pitchFamily="34" charset="0"/>
                <a:ea typeface="Calibri" panose="020F0502020204030204" pitchFamily="34" charset="0"/>
                <a:cs typeface="Calibri" panose="020F0502020204030204" pitchFamily="34" charset="0"/>
              </a:rPr>
              <a:t> Scandinavian journal of caring sciences. Online. Wiley Online Library. Available at: </a:t>
            </a:r>
            <a:r>
              <a:rPr lang="en-GB" sz="15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9"/>
              </a:rPr>
              <a:t>https://doi.org/10.1111/scs.12754</a:t>
            </a:r>
            <a:r>
              <a:rPr lang="en-GB" sz="1500" dirty="0">
                <a:effectLst/>
                <a:latin typeface="Calibri" panose="020F0502020204030204" pitchFamily="34" charset="0"/>
                <a:ea typeface="Calibri" panose="020F0502020204030204" pitchFamily="34" charset="0"/>
                <a:cs typeface="Calibri" panose="020F0502020204030204" pitchFamily="34" charset="0"/>
              </a:rPr>
              <a:t> [Accessed on 12/1/2023].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45020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A0CA82FF-2F7D-5FDD-F386-BE6910F09839}"/>
              </a:ext>
            </a:extLst>
          </p:cNvPr>
          <p:cNvSpPr>
            <a:spLocks noGrp="1"/>
          </p:cNvSpPr>
          <p:nvPr>
            <p:ph type="subTitle" idx="1"/>
          </p:nvPr>
        </p:nvSpPr>
        <p:spPr>
          <a:xfrm>
            <a:off x="8772424" y="6393755"/>
            <a:ext cx="3419576" cy="464245"/>
          </a:xfrm>
        </p:spPr>
        <p:txBody>
          <a:bodyPr>
            <a:normAutofit/>
          </a:bodyPr>
          <a:lstStyle/>
          <a:p>
            <a:pPr algn="l"/>
            <a:r>
              <a:rPr lang="en-GB" dirty="0"/>
              <a:t>Vickie Lovell - 2004322</a:t>
            </a:r>
          </a:p>
        </p:txBody>
      </p:sp>
      <p:pic>
        <p:nvPicPr>
          <p:cNvPr id="4" name="Picture 3" descr="Paint in motion from the bottom of the view">
            <a:extLst>
              <a:ext uri="{FF2B5EF4-FFF2-40B4-BE49-F238E27FC236}">
                <a16:creationId xmlns:a16="http://schemas.microsoft.com/office/drawing/2014/main" id="{8B4CBE8C-0DF4-9474-5A35-7173160D1649}"/>
              </a:ext>
            </a:extLst>
          </p:cNvPr>
          <p:cNvPicPr>
            <a:picLocks noChangeAspect="1"/>
          </p:cNvPicPr>
          <p:nvPr/>
        </p:nvPicPr>
        <p:blipFill rotWithShape="1">
          <a:blip r:embed="rId2"/>
          <a:srcRect l="28670" r="20500" b="-1"/>
          <a:stretch/>
        </p:blipFill>
        <p:spPr>
          <a:xfrm rot="5400000">
            <a:off x="-1178171" y="1178170"/>
            <a:ext cx="6858003" cy="4501662"/>
          </a:xfrm>
          <a:prstGeom prst="rect">
            <a:avLst/>
          </a:prstGeom>
        </p:spPr>
      </p:pic>
      <p:sp>
        <p:nvSpPr>
          <p:cNvPr id="5" name="TextBox 4">
            <a:extLst>
              <a:ext uri="{FF2B5EF4-FFF2-40B4-BE49-F238E27FC236}">
                <a16:creationId xmlns:a16="http://schemas.microsoft.com/office/drawing/2014/main" id="{FBA514BC-E458-E747-77EE-067A310158D8}"/>
              </a:ext>
            </a:extLst>
          </p:cNvPr>
          <p:cNvSpPr txBox="1"/>
          <p:nvPr/>
        </p:nvSpPr>
        <p:spPr>
          <a:xfrm>
            <a:off x="2148840" y="192305"/>
            <a:ext cx="10043160" cy="6503127"/>
          </a:xfrm>
          <a:prstGeom prst="rect">
            <a:avLst/>
          </a:prstGeom>
          <a:noFill/>
        </p:spPr>
        <p:txBody>
          <a:bodyPr wrap="square">
            <a:spAutoFit/>
          </a:bodyPr>
          <a:lstStyle/>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Nakazawa, D. (2016). </a:t>
            </a:r>
            <a:r>
              <a:rPr kumimoji="0" lang="en-GB" sz="1500" b="0" i="1"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7 ways childhood adversity changes a child’s brain. </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Online. ACE’s Too High. Available at: https://acestoohigh.com/2016/09/08/7-ways-childhood-adversity-changes-a-childs-brain/ [Accessed on 12/1/2023].</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NHS UK. (2021).</a:t>
            </a:r>
            <a:r>
              <a:rPr kumimoji="0" lang="en-GB" sz="1500" b="0" i="0" u="none" strike="noStrike" kern="1800" cap="none" spc="0" normalizeH="0" baseline="0" noProof="0" dirty="0">
                <a:ln>
                  <a:noFill/>
                </a:ln>
                <a:solidFill>
                  <a:srgbClr val="212B32"/>
                </a:solidFill>
                <a:effectLst/>
                <a:uLnTx/>
                <a:uFillTx/>
                <a:latin typeface="Calibri" panose="020F0502020204030204" pitchFamily="34" charset="0"/>
                <a:ea typeface="Times New Roman" panose="02020603050405020304" pitchFamily="18" charset="0"/>
                <a:cs typeface="Calibri" panose="020F0502020204030204" pitchFamily="34" charset="0"/>
              </a:rPr>
              <a:t> </a:t>
            </a:r>
            <a:r>
              <a:rPr kumimoji="0" lang="en-GB" sz="1500" b="0" i="1"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Being a young carer: your rights.</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Online. NHS UK. Available at: </a:t>
            </a:r>
            <a:r>
              <a:rPr kumimoji="0" lang="en-GB" sz="15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Calibri" panose="020F0502020204030204" pitchFamily="34" charset="0"/>
                <a:hlinkClick r:id="rId3"/>
              </a:rPr>
              <a:t>https://www.nhs.uk/conditions/social-care-and-support-guide/support-and-benefits-for-carers/being-a-young-carer-your-rights/</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[Accessed on 12/1/2023]. </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Romero, V.E., Robertson, R. and Warner, A. (2018). </a:t>
            </a:r>
            <a:r>
              <a:rPr kumimoji="0" lang="en-GB" sz="1500" b="0" i="1"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Building resilience in students impacted by adverse childhood experiences: a whole-staff approach</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First edition. Thousand Oaks, California: Corwin. </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Save the Children. (2018). The United Nations Conventions on the Rights of the Child. Online. Available form: </a:t>
            </a:r>
            <a:r>
              <a:rPr kumimoji="0" lang="en-GB" sz="15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Calibri" panose="020F0502020204030204" pitchFamily="34" charset="0"/>
                <a:hlinkClick r:id="rId4"/>
              </a:rPr>
              <a:t>https://www.savethechildren.org.uk/content/dam/global/reports/uncrc-child-friendly-version1.pdf</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[Accessed on 12/1/2023]. </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Social Care Wales. (2023). </a:t>
            </a:r>
            <a:r>
              <a:rPr kumimoji="0" lang="en-GB" sz="1500" b="0" i="1"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Young carers and young adult carers</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Online. Social Care Wales. Available at: </a:t>
            </a:r>
            <a:r>
              <a:rPr kumimoji="0" lang="en-GB" sz="15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Calibri" panose="020F0502020204030204" pitchFamily="34" charset="0"/>
                <a:hlinkClick r:id="rId5"/>
              </a:rPr>
              <a:t>https://socialcare.wales/resources-guidance/information-and-learning-hub/learning-resources/social-services-and-well-being-wales-act-2014/working-with-carers/young-carers-and-young-adult-carers#:~:text=Overview-,Overview,an%20adult%20or%20disabled%20child</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[Accessed on 12/1/2023]. </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The Children’s Society. (2023). </a:t>
            </a:r>
            <a:r>
              <a:rPr kumimoji="0" lang="en-GB" sz="1500" b="0" i="1"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Young carer facts</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Online. The Children’s Society Available from: </a:t>
            </a:r>
            <a:r>
              <a:rPr kumimoji="0" lang="en-GB" sz="15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Calibri" panose="020F0502020204030204" pitchFamily="34" charset="0"/>
                <a:hlinkClick r:id="rId6"/>
              </a:rPr>
              <a:t>https://www.childrenssociety.org.uk/what-we-do/our-work/supporting-young-carers/facts-about-young-carers</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[Accessed on 12/1/2023].</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Waite, R. and Ryan, R.A. (2020). </a:t>
            </a:r>
            <a:r>
              <a:rPr kumimoji="0" lang="en-GB" sz="1500" b="0" i="1"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Adverse childhood experiences: what students and health professionals need to know</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London: Routledge, Taylor &amp; Francis Group.</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Welsh Assembly Government, (2002) </a:t>
            </a:r>
            <a:r>
              <a:rPr kumimoji="0" lang="en-GB" sz="1500" b="0" i="1"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Extending Entitlement: Supporting Young People in Wales, </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Cardiff: National Assembly for Wales. </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Welsh Government. (2013). Youth engagement and progression framework Implementation plan Executive summary. Cardiff: Welsh Government.</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Welsh Government. (2015). The Well-being of Future Generations Act. Cardiff: Welsh Government.</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Welsh Government. (2019). </a:t>
            </a:r>
            <a:r>
              <a:rPr kumimoji="0" lang="en-GB" sz="1500" b="0" i="1"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Calibri" panose="020F0502020204030204" pitchFamily="34" charset="0"/>
              </a:rPr>
              <a:t>Youth Work Strategy for Wales</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Cardiff: Welsh Government.</a:t>
            </a:r>
          </a:p>
          <a:p>
            <a:pPr marL="342900" marR="0" lvl="0" indent="-342900" algn="l"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16 Strong Project. (2020). </a:t>
            </a:r>
            <a:r>
              <a:rPr kumimoji="0" lang="en-GB" sz="1500" b="0" i="1"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So, what are ACEs?.</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Online. 16 Strong Project. Available at: </a:t>
            </a:r>
            <a:r>
              <a:rPr kumimoji="0" lang="en-GB" sz="15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Calibri" panose="020F0502020204030204" pitchFamily="34" charset="0"/>
                <a:hlinkClick r:id="rId7"/>
              </a:rPr>
              <a:t>https://www.16strongproject.com/aces-defined</a:t>
            </a:r>
            <a:r>
              <a:rPr kumimoji="0" lang="en-GB" sz="15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[Accessed on 12/1/2023]. </a:t>
            </a:r>
          </a:p>
        </p:txBody>
      </p:sp>
    </p:spTree>
    <p:extLst>
      <p:ext uri="{BB962C8B-B14F-4D97-AF65-F5344CB8AC3E}">
        <p14:creationId xmlns:p14="http://schemas.microsoft.com/office/powerpoint/2010/main" val="2168236731"/>
      </p:ext>
    </p:extLst>
  </p:cSld>
  <p:clrMapOvr>
    <a:masterClrMapping/>
  </p:clrMapOvr>
</p:sld>
</file>

<file path=ppt/theme/theme1.xml><?xml version="1.0" encoding="utf-8"?>
<a:theme xmlns:a="http://schemas.openxmlformats.org/drawingml/2006/main" name="PrismaticVTI">
  <a:themeElements>
    <a:clrScheme name="AnalogousFromLightSeedLeftStep">
      <a:dk1>
        <a:srgbClr val="000000"/>
      </a:dk1>
      <a:lt1>
        <a:srgbClr val="FFFFFF"/>
      </a:lt1>
      <a:dk2>
        <a:srgbClr val="312441"/>
      </a:dk2>
      <a:lt2>
        <a:srgbClr val="E2E8E6"/>
      </a:lt2>
      <a:accent1>
        <a:srgbClr val="EE6E96"/>
      </a:accent1>
      <a:accent2>
        <a:srgbClr val="EB4EC0"/>
      </a:accent2>
      <a:accent3>
        <a:srgbClr val="DC6EEE"/>
      </a:accent3>
      <a:accent4>
        <a:srgbClr val="924EEB"/>
      </a:accent4>
      <a:accent5>
        <a:srgbClr val="716EEE"/>
      </a:accent5>
      <a:accent6>
        <a:srgbClr val="4E8CEB"/>
      </a:accent6>
      <a:hlink>
        <a:srgbClr val="568F7D"/>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333</TotalTime>
  <Words>2275</Words>
  <Application>Microsoft Office PowerPoint</Application>
  <PresentationFormat>Widescreen</PresentationFormat>
  <Paragraphs>186</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Aharoni</vt:lpstr>
      <vt:lpstr>Arial</vt:lpstr>
      <vt:lpstr>Avenir Next LT Pro</vt:lpstr>
      <vt:lpstr>Benton Sans</vt:lpstr>
      <vt:lpstr>Calibri</vt:lpstr>
      <vt:lpstr>Symbol</vt:lpstr>
      <vt:lpstr>PrismaticVTI</vt:lpstr>
      <vt:lpstr>Young Carers and ACE’s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Carers and ACE’s </dc:title>
  <dc:creator>vickie lovell</dc:creator>
  <cp:lastModifiedBy>vickie lovell</cp:lastModifiedBy>
  <cp:revision>3</cp:revision>
  <dcterms:created xsi:type="dcterms:W3CDTF">2023-01-12T17:13:26Z</dcterms:created>
  <dcterms:modified xsi:type="dcterms:W3CDTF">2023-01-13T00:19:55Z</dcterms:modified>
</cp:coreProperties>
</file>