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>
        <p:scale>
          <a:sx n="75" d="100"/>
          <a:sy n="75" d="100"/>
        </p:scale>
        <p:origin x="132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9E18A-1952-E7BA-C083-39BA2D8C8E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7BD117-2387-101A-643F-9FDEC49D8A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10277-2923-47A7-4F62-E90317367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DACA9-9211-5468-F0C3-30A428A2D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85F1BD-31B0-7ABD-56F3-58664ABA9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735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54C33-02F3-FA20-7BC6-BA8A6459E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C43B4-58B0-D390-884B-A603A37BA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91755-9211-00F5-E1FA-04926C99F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9FBBB-8AC8-4117-576B-9AC9F78B2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4B470-FEFE-4019-63CB-942F966C6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068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D0333-16CA-4A83-4978-AFAD77F0C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C2EE65-3BCB-76D4-5E7F-39BB324791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865E3-44F5-726A-14A6-D61D9105B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861AD-59CD-B54A-ABB7-DE59393FF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9BDE6B-754E-8F6F-0CA4-8783132E6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576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753CF-39D7-1B65-B1CB-FB026A927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E6BF1-422E-049D-A24D-B83586955A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1BA59C-390B-6399-5E55-300A4400C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62A5CA-E489-C750-666B-F37CEC39E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EAAD6A-10F8-FB51-1CA3-D1FCF7569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624B30-6021-C062-A0C2-EE25A7116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569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788D-716E-DE47-4B2C-BE7C8C5E9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6DDE8A-97DB-F164-FBB5-C904B9BC92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08250F-EAD8-4B46-0C80-7B0075B04C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2B7545-7E72-CCEC-CD8C-EC8594CA33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F26DE1-BD18-65DB-1825-3AD3679938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DFCD15-3D20-57D2-DF5B-261BF7FC9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6EEB16-DA39-BF32-E624-292C0963D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FFA35B-77CC-8539-03A5-3AA7F361C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351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08523-BB91-5816-DEC9-5296C558F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F30093-FE82-41E6-C5FA-6BB04125F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63EE53-4552-DA1D-A3EE-2B08F1817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008B9A-78EB-94A3-16CF-446A87DA0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774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BF60E5-F911-058F-5C66-5930185C9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176688-765A-E0D0-BB03-EA7A53B64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DBB972-6182-B997-AA03-9C9F10E5A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45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6838A-7A7C-16E2-6C45-4A75A449F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66A8A-6C70-A925-9C08-C79E8FBD2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3AAEB4-6AF3-5E28-7D4E-20AEDDEC9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2075CA-DEB9-9F0B-0F8C-356C0E66D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FE9F78-3822-9C8B-C695-366D3300D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019DC4-663B-66C4-D73A-46A7ACC21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87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1536D-A3BE-A0D8-EBD1-C5CDD841D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0BA6BE-2F08-E792-ECF1-EEEA255D5B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966D2B-56EC-18EF-59DD-4CCE428619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2379F5-3ACC-B584-B530-D3992465F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CBC226-77D8-99BE-54E3-67557183F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3BAFA7-2FCC-01E1-0993-CACA2C515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70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69A1-74FF-A6BB-F059-5227B5C1F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183483-5037-E3A3-1CBE-AA9DB0FD13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65B6B-AE5B-E92B-8919-24BE3E9F9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9D1FD5-7471-2C83-F888-99DE75D64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B80FE7-8E9A-BC35-0B32-208BF0FE7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409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A991DE-7953-2F7A-1057-A1582BFF41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8894F5-8CD7-F5CC-5C47-742C0A9958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9C7CA-6466-1021-3817-84DBCA1EF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79D1D3-3A41-18D1-3B73-014006B80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EA5CB-0704-C074-1588-BFA1E60B9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500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7E10F3-2DEB-FE89-1817-2EF90F517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077F4B-AA6D-3BFE-4F37-7F2A614B46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0B7E5-FF2E-7A51-378C-3CC3D44B7F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C12E1-8DE2-42E8-9BAA-588D797920C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E660B-20F9-C0CC-2044-4C59BE536C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E61947-397F-0FD3-5DE2-4F461A054D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746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dtechpower.blogspot.ca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delprofecarlosducca.blogspot.com/2018/10/el-blog-de-aula-como-herramienta.html" TargetMode="External"/><Relationship Id="rId7" Type="http://schemas.openxmlformats.org/officeDocument/2006/relationships/hyperlink" Target="https://ggwash.org/view/63447/you-can-make-ggwash-greater-by-applying-for-one-of-our-open-volunteer-posit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gif"/><Relationship Id="rId5" Type="http://schemas.openxmlformats.org/officeDocument/2006/relationships/hyperlink" Target="https://www.tasnimnews.com/fa/news/1394/07/12/879289/%D9%87%D9%81%D8%AA%D9%87-%DA%A9%D9%88%D8%AF%DA%A9-%D8%A8%D8%A7-%D8%B4%D8%B9%D8%A7%D8%B1-%D8%AF%D9%86%DB%8C%D8%A7-%D8%A8%D8%A7-%D9%84%D8%A8%D8%AE%D9%86%D8%AF-%DA%A9%D9%88%D8%AF%DA%A9%D8%A7%D9%86-%D8%B2%DB%8C%D8%A8%D8%A7%D8%B3%D8%AA-%D8%AF%D8%B1-%D8%A7%D8%B3%D8%AA%D8%A7%D9%86-%D9%82%D9%85-%D8%A8%D8%B1%DA%AF%D8%B2%D8%A7%D8%B1-%D9%85%DB%8C-%D8%B4%D9%88%D8%AF" TargetMode="Externa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.maricopa.edu/psy240mm/chapter/chapter-2-developmental-theorie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yrojeff.top/index.php/archives/280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integrated-mcat.com/mcat_course_psychology.php?module=8&amp;section=3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baby/babys-development/height-weight-and-reviews/baby-reviews/" TargetMode="External"/><Relationship Id="rId2" Type="http://schemas.openxmlformats.org/officeDocument/2006/relationships/hyperlink" Target="https://nationalcareers.service.gov.uk/job-profiles/health-visitor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40E44-579E-FA97-9F6D-8AF484D66D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8420788">
            <a:off x="4217403" y="-240146"/>
            <a:ext cx="10991649" cy="163527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A88D3D-1355-EB72-36CD-9E55F2E447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8091" y="3691048"/>
            <a:ext cx="9144000" cy="203132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9BE740-4265-EB65-05AC-0AEBEFE17B23}"/>
              </a:ext>
            </a:extLst>
          </p:cNvPr>
          <p:cNvSpPr txBox="1"/>
          <p:nvPr/>
        </p:nvSpPr>
        <p:spPr>
          <a:xfrm>
            <a:off x="1865514" y="2675385"/>
            <a:ext cx="9531235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Student name:	   Tamanna Chowdhury  </a:t>
            </a:r>
          </a:p>
          <a:p>
            <a:r>
              <a:rPr lang="en-GB" dirty="0"/>
              <a:t>Student ID number:	2020854</a:t>
            </a:r>
          </a:p>
          <a:p>
            <a:r>
              <a:rPr lang="en-GB" dirty="0"/>
              <a:t>Programme:	Certificate of Higher Education Skills for the Workplace (Health and Social Care)</a:t>
            </a:r>
          </a:p>
          <a:p>
            <a:r>
              <a:rPr lang="en-GB" dirty="0"/>
              <a:t>Module:	Psychology for Health and Social Care</a:t>
            </a:r>
          </a:p>
          <a:p>
            <a:r>
              <a:rPr lang="en-GB" dirty="0"/>
              <a:t>Module code:	BMHP4003</a:t>
            </a:r>
          </a:p>
          <a:p>
            <a:r>
              <a:rPr lang="en-GB" dirty="0"/>
              <a:t>Lecturer:	Hayley Trower  	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54633D-1D4A-7B7C-9D28-7C538D6C6A21}"/>
              </a:ext>
            </a:extLst>
          </p:cNvPr>
          <p:cNvSpPr txBox="1"/>
          <p:nvPr/>
        </p:nvSpPr>
        <p:spPr>
          <a:xfrm>
            <a:off x="3674225" y="1091337"/>
            <a:ext cx="65878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Assignment Title:	Task 1 Presentation</a:t>
            </a:r>
          </a:p>
        </p:txBody>
      </p:sp>
    </p:spTree>
    <p:extLst>
      <p:ext uri="{BB962C8B-B14F-4D97-AF65-F5344CB8AC3E}">
        <p14:creationId xmlns:p14="http://schemas.microsoft.com/office/powerpoint/2010/main" val="1578888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496110-4D9C-DA5A-4FA2-A16F31AF6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psychology important when working as a Health Visitor?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519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2">
            <a:extLst>
              <a:ext uri="{FF2B5EF4-FFF2-40B4-BE49-F238E27FC236}">
                <a16:creationId xmlns:a16="http://schemas.microsoft.com/office/drawing/2014/main" id="{66E48AFA-8884-4F68-A44F-D2C1E8609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98C4C-6248-1702-4286-BD7BD398E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83" y="3944578"/>
            <a:ext cx="3981854" cy="221651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psychology?</a:t>
            </a:r>
          </a:p>
        </p:txBody>
      </p:sp>
      <p:sp>
        <p:nvSpPr>
          <p:cNvPr id="20" name="Arc 14">
            <a:extLst>
              <a:ext uri="{FF2B5EF4-FFF2-40B4-BE49-F238E27FC236}">
                <a16:creationId xmlns:a16="http://schemas.microsoft.com/office/drawing/2014/main" id="{969D19A6-08CB-498C-93EC-3FFB021FC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AB687B01-453B-15EE-8D0E-F925CE71F1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9914" y="1191154"/>
            <a:ext cx="10872172" cy="1984171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5017561-A32C-1BCA-C68E-B176304A10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835" y="3998019"/>
            <a:ext cx="6382966" cy="2216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‘’Psychology is a scientific study of the mind which help us to understand about what makes people tick and what influences human behaviour’’ (BPS, 2020a).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EF93D6-D4C3-1525-EF41-EDB76B169AA8}"/>
              </a:ext>
            </a:extLst>
          </p:cNvPr>
          <p:cNvSpPr txBox="1"/>
          <p:nvPr/>
        </p:nvSpPr>
        <p:spPr>
          <a:xfrm>
            <a:off x="9732673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edtechpower.blogspot.c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764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4CFFD6-6CCC-4024-444D-3969AFBEB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4960945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Health Visitor day-to-day duties---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ED55F0FA-44D3-86C0-6F98-F526C4DA9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933462" cy="4351338"/>
          </a:xfrm>
        </p:spPr>
        <p:txBody>
          <a:bodyPr>
            <a:normAutofit fontScale="92500"/>
          </a:bodyPr>
          <a:lstStyle/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Support baby’s health and  developmental review to make sure it’s on track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Give advice to new parents on baby feeding, hygiene, safety and sleep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Work closely with social services and other organizations to safeguard and protect children</a:t>
            </a:r>
          </a:p>
          <a:p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(National Careers Service, 2022)</a:t>
            </a:r>
          </a:p>
          <a:p>
            <a:endParaRPr lang="en-US" dirty="0"/>
          </a:p>
        </p:txBody>
      </p:sp>
      <p:pic>
        <p:nvPicPr>
          <p:cNvPr id="11" name="Picture 10" descr="A picture containing clipart&#10;&#10;Description automatically generated">
            <a:extLst>
              <a:ext uri="{FF2B5EF4-FFF2-40B4-BE49-F238E27FC236}">
                <a16:creationId xmlns:a16="http://schemas.microsoft.com/office/drawing/2014/main" id="{BFDA4D0D-0DA9-7CD5-5239-7DB76759D3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441" r="28144" b="-2"/>
          <a:stretch/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21" name="Arc 2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clipart&#10;&#10;Description automatically generated">
            <a:extLst>
              <a:ext uri="{FF2B5EF4-FFF2-40B4-BE49-F238E27FC236}">
                <a16:creationId xmlns:a16="http://schemas.microsoft.com/office/drawing/2014/main" id="{41A0F974-F2CB-AF26-643C-261B9D0D1B5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8391"/>
          <a:stretch/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0F9CBBD5-0387-897C-5525-3C070F84F66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9209" r="38468" b="2"/>
          <a:stretch/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5931882-ACD3-9440-2387-045D38C6D439}"/>
              </a:ext>
            </a:extLst>
          </p:cNvPr>
          <p:cNvSpPr txBox="1"/>
          <p:nvPr/>
        </p:nvSpPr>
        <p:spPr>
          <a:xfrm>
            <a:off x="8503920" y="6137468"/>
            <a:ext cx="3192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(Creative Commons, n.d.)</a:t>
            </a:r>
          </a:p>
        </p:txBody>
      </p:sp>
    </p:spTree>
    <p:extLst>
      <p:ext uri="{BB962C8B-B14F-4D97-AF65-F5344CB8AC3E}">
        <p14:creationId xmlns:p14="http://schemas.microsoft.com/office/powerpoint/2010/main" val="37893348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C48A8F-3240-4F86-AEBA-A583C9B24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Psychology for health visitor-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DC857D2-A85B-AA61-D701-66A1F57247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1698170"/>
            <a:ext cx="6478513" cy="451636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understand what knowledge is and where it come from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Enriching existing knowledge of children’s cognitive and emotional development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Supporting children’s mental and physical growth by applying research findings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Diagnosis and treatment of childhood disorders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 to understand what impact development needs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(National Health Service, 2022)</a:t>
            </a:r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592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2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90C5BA-5567-0451-75B7-B3B6B7046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Piaget’s theory of cognitive development. </a:t>
            </a:r>
            <a:br>
              <a:rPr lang="en-GB" sz="3600"/>
            </a:b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E04D3-50FE-E982-7FA3-0047882B0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The most influential developmental theory of cognitive development is Piaget's stage theory. He suggested that-</a:t>
            </a:r>
          </a:p>
          <a:p>
            <a:pPr marL="0" indent="0">
              <a:buNone/>
            </a:pPr>
            <a:r>
              <a:rPr lang="en-GB" sz="2000" dirty="0"/>
              <a:t>Children go through different stages of development, and at each stage they think differently to the stage before. </a:t>
            </a:r>
          </a:p>
          <a:p>
            <a:pPr marL="0" indent="0">
              <a:buNone/>
            </a:pPr>
            <a:r>
              <a:rPr lang="en-GB" sz="2000" dirty="0"/>
              <a:t>Older children are capable of thoughts that are simply beyond younger children.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(Gillibrand, 2016, p.9)</a:t>
            </a:r>
          </a:p>
        </p:txBody>
      </p:sp>
      <p:grpSp>
        <p:nvGrpSpPr>
          <p:cNvPr id="45" name="Group 29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31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Picture 10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79B633EA-AFA3-CC59-1A56-EF51D6B0D7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95320" y="2517872"/>
            <a:ext cx="6253212" cy="2892110"/>
          </a:xfrm>
          <a:prstGeom prst="rect">
            <a:avLst/>
          </a:prstGeom>
        </p:spPr>
      </p:pic>
      <p:grpSp>
        <p:nvGrpSpPr>
          <p:cNvPr id="47" name="Group 33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48" name="Rectangle 34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Isosceles Triangle 35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7E5BE1D-7524-5894-F582-AC4B4292DDA0}"/>
              </a:ext>
            </a:extLst>
          </p:cNvPr>
          <p:cNvSpPr txBox="1"/>
          <p:nvPr/>
        </p:nvSpPr>
        <p:spPr>
          <a:xfrm>
            <a:off x="8296102" y="6001789"/>
            <a:ext cx="2793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(Piaget’s Theory Images, 2022)</a:t>
            </a:r>
          </a:p>
        </p:txBody>
      </p:sp>
    </p:spTree>
    <p:extLst>
      <p:ext uri="{BB962C8B-B14F-4D97-AF65-F5344CB8AC3E}">
        <p14:creationId xmlns:p14="http://schemas.microsoft.com/office/powerpoint/2010/main" val="280857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7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5" name="Freeform: Shape 29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" name="Content Placeholder 10" descr="Timeline&#10;&#10;Description automatically generated">
            <a:extLst>
              <a:ext uri="{FF2B5EF4-FFF2-40B4-BE49-F238E27FC236}">
                <a16:creationId xmlns:a16="http://schemas.microsoft.com/office/drawing/2014/main" id="{D7849CFE-8F1A-CB1D-6413-CCFD16E877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41053" y="1652648"/>
            <a:ext cx="4777381" cy="337999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6" name="Arc 31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1ADF7A-4211-A2C2-4A75-C704026EA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/>
              <a:t>Piaget’s Stages of Development</a:t>
            </a:r>
            <a:endParaRPr lang="en-GB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95CD92DC-BD14-A627-7BB9-4D18AAC0F2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/>
          </a:bodyPr>
          <a:lstStyle/>
          <a:p>
            <a:r>
              <a:rPr lang="en-US" dirty="0"/>
              <a:t>Stage 1 Sensorimotor period (0 to 2years)</a:t>
            </a:r>
          </a:p>
          <a:p>
            <a:r>
              <a:rPr lang="en-US" dirty="0"/>
              <a:t>Stage 2 Preoperational period (2 to 7years)</a:t>
            </a:r>
          </a:p>
          <a:p>
            <a:r>
              <a:rPr lang="en-US" dirty="0"/>
              <a:t>Stage 3 Concrete operational period (7 to 11 years)</a:t>
            </a:r>
          </a:p>
          <a:p>
            <a:r>
              <a:rPr lang="en-US" dirty="0"/>
              <a:t>Formal Operational period ( age 11+ to Adulthood)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Huitt</a:t>
            </a:r>
            <a:r>
              <a:rPr lang="en-US" dirty="0"/>
              <a:t> et al. 2003, p.3)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54D5C3-D14F-3F35-48E1-3F140E68F745}"/>
              </a:ext>
            </a:extLst>
          </p:cNvPr>
          <p:cNvSpPr txBox="1"/>
          <p:nvPr/>
        </p:nvSpPr>
        <p:spPr>
          <a:xfrm>
            <a:off x="7007629" y="5594465"/>
            <a:ext cx="24023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(Creative Commons, 2022)</a:t>
            </a:r>
          </a:p>
        </p:txBody>
      </p:sp>
    </p:spTree>
    <p:extLst>
      <p:ext uri="{BB962C8B-B14F-4D97-AF65-F5344CB8AC3E}">
        <p14:creationId xmlns:p14="http://schemas.microsoft.com/office/powerpoint/2010/main" val="1276123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3E10A4-3EA6-D1E4-26E9-00E1B475A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/>
              <a:t>Sensorimotor stage 0 – 2 years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575B2-281B-EFC9-407E-AA4D43A52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r>
              <a:rPr lang="en-GB" sz="2000" dirty="0"/>
              <a:t>Sensorimotor stage sees the development of object permanence: a realisation that objects still exist even though not actually present.</a:t>
            </a:r>
          </a:p>
          <a:p>
            <a:r>
              <a:rPr lang="en-GB" sz="2000" dirty="0"/>
              <a:t>Begins to appear between 8-12 months.</a:t>
            </a:r>
          </a:p>
          <a:p>
            <a:r>
              <a:rPr lang="en-GB" sz="2000" dirty="0"/>
              <a:t>By 18 months child considered to have developed complete object permanence.  </a:t>
            </a:r>
          </a:p>
          <a:p>
            <a:r>
              <a:rPr lang="en-GB" sz="2000" dirty="0"/>
              <a:t> Language development occurs once this is in place</a:t>
            </a:r>
          </a:p>
          <a:p>
            <a:pPr marL="0" indent="0">
              <a:buNone/>
            </a:pPr>
            <a:r>
              <a:rPr lang="en-GB" sz="2000" dirty="0"/>
              <a:t>(</a:t>
            </a:r>
            <a:r>
              <a:rPr lang="en-GB" sz="2000" dirty="0" err="1"/>
              <a:t>Halpenny</a:t>
            </a:r>
            <a:r>
              <a:rPr lang="en-GB" sz="2000" dirty="0"/>
              <a:t> et al. 2013, pp.37-38)</a:t>
            </a:r>
          </a:p>
        </p:txBody>
      </p:sp>
      <p:grpSp>
        <p:nvGrpSpPr>
          <p:cNvPr id="24" name="Group 12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5" name="Isosceles Triangle 13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14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doctor examining a child's teeth&#10;&#10;Description automatically generated with low confidence">
            <a:extLst>
              <a:ext uri="{FF2B5EF4-FFF2-40B4-BE49-F238E27FC236}">
                <a16:creationId xmlns:a16="http://schemas.microsoft.com/office/drawing/2014/main" id="{FC77C422-794B-AE5B-32D3-AF1FDD5B72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95320" y="1798752"/>
            <a:ext cx="6253212" cy="4330349"/>
          </a:xfrm>
          <a:prstGeom prst="rect">
            <a:avLst/>
          </a:prstGeom>
        </p:spPr>
      </p:pic>
      <p:grpSp>
        <p:nvGrpSpPr>
          <p:cNvPr id="27" name="Group 16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Isosceles Triangle 18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02699FF-ADED-696A-C7C4-41346AA35400}"/>
              </a:ext>
            </a:extLst>
          </p:cNvPr>
          <p:cNvSpPr txBox="1"/>
          <p:nvPr/>
        </p:nvSpPr>
        <p:spPr>
          <a:xfrm>
            <a:off x="5852161" y="6492240"/>
            <a:ext cx="3283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(National Health Service, n.d.)</a:t>
            </a:r>
          </a:p>
        </p:txBody>
      </p:sp>
    </p:spTree>
    <p:extLst>
      <p:ext uri="{BB962C8B-B14F-4D97-AF65-F5344CB8AC3E}">
        <p14:creationId xmlns:p14="http://schemas.microsoft.com/office/powerpoint/2010/main" val="3367363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4A6836E-C603-43CB-9DA7-89D8E3FA3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6007DD-F9BF-4F0F-B8C6-C514B2841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245C9-886A-8692-C882-C30D37C33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25" y="1321056"/>
            <a:ext cx="10684151" cy="19919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Example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A0FAFCA-5C96-453B-83B7-A9AEF7F18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A0F84AE-A24D-4353-B1BA-BD80DAA38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F093259-3E74-43A1-944B-B106C8105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AA28A35-1E54-4054-BB95-42FAFA13A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BA3A17F-F3BD-4B94-9CC8-006700210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D0398DD-AD75-4E2B-A3C6-35073082A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5" y="3658536"/>
            <a:ext cx="3655725" cy="2743201"/>
            <a:chOff x="-305" y="-1"/>
            <a:chExt cx="3832880" cy="2876136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3E4F247-A844-4CD1-A37E-B7EA0DA2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2387B1B-D4D3-493F-8D7A-C7A89DBD4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3404477-1F13-4859-84DA-12A303AC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B8C62FD-B708-4F00-80BB-1250C6011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0812D4DF-3106-0E94-8022-E2A0FF3D4D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891" y="0"/>
            <a:ext cx="50402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801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2EC24-F137-EF6F-5A57-55196F22AA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32508"/>
            <a:ext cx="9144000" cy="94588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3DD1E7-C831-6E8E-E57D-3FA34A3758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069" y="1278390"/>
            <a:ext cx="11263746" cy="5396729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dirty="0"/>
              <a:t> BPS, (2020a) </a:t>
            </a:r>
            <a:r>
              <a:rPr lang="en-GB" i="1" dirty="0"/>
              <a:t>The British Psychological Society, What is psychology?  </a:t>
            </a:r>
            <a:r>
              <a:rPr lang="en-GB" dirty="0"/>
              <a:t>Available at: https://www.bps.org.uk/public/what-is-psychology (Accessed: 5 October 2022). </a:t>
            </a:r>
          </a:p>
          <a:p>
            <a:endParaRPr lang="en-GB" dirty="0"/>
          </a:p>
          <a:p>
            <a:r>
              <a:rPr lang="en-GB" dirty="0"/>
              <a:t>BPS, (2020b) </a:t>
            </a:r>
            <a:r>
              <a:rPr lang="en-GB" i="1" dirty="0"/>
              <a:t>The different areas of psychology are.. </a:t>
            </a:r>
            <a:r>
              <a:rPr lang="en-GB" dirty="0"/>
              <a:t>Available at: https://careers.bps.org.uk/ (Accessed: 6 October 2022).</a:t>
            </a:r>
          </a:p>
          <a:p>
            <a:endParaRPr lang="en-GB" dirty="0"/>
          </a:p>
          <a:p>
            <a:r>
              <a:rPr lang="en-GB" dirty="0"/>
              <a:t>Gillibrand, A.C. et al. (2016) </a:t>
            </a:r>
            <a:r>
              <a:rPr lang="en-GB" i="1" dirty="0"/>
              <a:t>Developmental Psychology, </a:t>
            </a:r>
            <a:r>
              <a:rPr lang="en-GB" dirty="0"/>
              <a:t>Pearson Education, Limited, Harlow. Available at: ProQuest </a:t>
            </a:r>
            <a:r>
              <a:rPr lang="en-GB" dirty="0" err="1"/>
              <a:t>Ebook</a:t>
            </a:r>
            <a:r>
              <a:rPr lang="en-GB" dirty="0"/>
              <a:t> Central. (Accessed:7 October 2022).</a:t>
            </a:r>
          </a:p>
          <a:p>
            <a:r>
              <a:rPr lang="en-GB" dirty="0"/>
              <a:t> Gross, R. (2015) </a:t>
            </a:r>
            <a:r>
              <a:rPr lang="en-GB" i="1" dirty="0"/>
              <a:t>Psychology : The Science of Mind and Behaviour</a:t>
            </a:r>
            <a:r>
              <a:rPr lang="en-GB" dirty="0"/>
              <a:t>, Hodder Education Group, London. Available at: ProQuest </a:t>
            </a:r>
            <a:r>
              <a:rPr lang="en-GB" dirty="0" err="1"/>
              <a:t>Ebook</a:t>
            </a:r>
            <a:r>
              <a:rPr lang="en-GB" dirty="0"/>
              <a:t> Central. (Accessed: 7 October 2022).</a:t>
            </a:r>
          </a:p>
          <a:p>
            <a:r>
              <a:rPr lang="en-GB" dirty="0" err="1"/>
              <a:t>Halpenny</a:t>
            </a:r>
            <a:r>
              <a:rPr lang="en-GB" dirty="0"/>
              <a:t>, A-M and Pettersen, J.(2013) </a:t>
            </a:r>
            <a:r>
              <a:rPr lang="en-GB" i="1" dirty="0"/>
              <a:t>Introducing Piaget: A guide for practitioners and students in the early years education</a:t>
            </a:r>
            <a:r>
              <a:rPr lang="en-GB" dirty="0"/>
              <a:t>. London: Routledge (Accessed: 7 October 2022).</a:t>
            </a:r>
          </a:p>
          <a:p>
            <a:r>
              <a:rPr lang="en-GB" dirty="0"/>
              <a:t>Huitt, W. and Hummel, J.(2003)</a:t>
            </a:r>
            <a:r>
              <a:rPr lang="en-GB" i="1" dirty="0"/>
              <a:t> Piaget's theory of cognitive development. Educational psychology interactive, 3(2).</a:t>
            </a:r>
          </a:p>
          <a:p>
            <a:r>
              <a:rPr lang="en-GB" dirty="0"/>
              <a:t>National Careers Service (2022) </a:t>
            </a:r>
            <a:r>
              <a:rPr lang="en-GB" i="1" dirty="0"/>
              <a:t>Explore Careers.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https://nationalcareers.service.gov.uk/job-profiles/health-visitor</a:t>
            </a:r>
            <a:r>
              <a:rPr lang="en-GB" dirty="0"/>
              <a:t> (Accessed: 6 October 2022).</a:t>
            </a:r>
          </a:p>
          <a:p>
            <a:r>
              <a:rPr lang="en-GB" dirty="0"/>
              <a:t>National Health Service (2022) </a:t>
            </a:r>
            <a:r>
              <a:rPr lang="en-GB" i="1" dirty="0"/>
              <a:t>Baby-Reviews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https://www.nhs.uk/conditions/baby/babys-development/height-weight-and-reviews/baby-reviews/</a:t>
            </a:r>
            <a:r>
              <a:rPr lang="en-GB" dirty="0"/>
              <a:t> (Accessed: 6 October 2022).</a:t>
            </a:r>
          </a:p>
          <a:p>
            <a:r>
              <a:rPr lang="en-GB" dirty="0"/>
              <a:t>Rosales, J.(2010) </a:t>
            </a:r>
            <a:r>
              <a:rPr lang="en-GB" i="1" dirty="0"/>
              <a:t>Nature vs Nurture - The Debate</a:t>
            </a:r>
            <a:r>
              <a:rPr lang="en-GB" dirty="0"/>
              <a:t>, Available at: http://jose-psychology.blogspot.com/2010/08/nature-vs-nurture-debate.html, (Accessed: 7 October 2022). </a:t>
            </a:r>
          </a:p>
          <a:p>
            <a:r>
              <a:rPr lang="en-GB" dirty="0"/>
              <a:t>The Times, (2020) </a:t>
            </a:r>
            <a:r>
              <a:rPr lang="en-GB" i="1" dirty="0"/>
              <a:t>Travel Expert </a:t>
            </a:r>
            <a:r>
              <a:rPr lang="en-GB" dirty="0"/>
              <a:t>Available at:  https://www.thetimes.co.uk/expert-traveller/destinations/greece/best-islands-in-greece (Accessed: 8 October 2022).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337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775</Words>
  <Application>Microsoft Office PowerPoint</Application>
  <PresentationFormat>Widescreen</PresentationFormat>
  <Paragraphs>77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 </vt:lpstr>
      <vt:lpstr>Why is psychology important when working as a Health Visitor?</vt:lpstr>
      <vt:lpstr>What is psychology?</vt:lpstr>
      <vt:lpstr>Health Visitor day-to-day duties---</vt:lpstr>
      <vt:lpstr>Psychology for health visitor-</vt:lpstr>
      <vt:lpstr>Piaget’s theory of cognitive development.  </vt:lpstr>
      <vt:lpstr>Piaget’s Stages of Development</vt:lpstr>
      <vt:lpstr>Sensorimotor stage 0 – 2 years</vt:lpstr>
      <vt:lpstr>Example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1</dc:title>
  <dc:creator>Tamanna Chowdhury (2020854)</dc:creator>
  <cp:lastModifiedBy>Tamanna Chowdhury (2020854)</cp:lastModifiedBy>
  <cp:revision>31</cp:revision>
  <dcterms:created xsi:type="dcterms:W3CDTF">2022-10-07T20:59:56Z</dcterms:created>
  <dcterms:modified xsi:type="dcterms:W3CDTF">2022-10-10T21:38:30Z</dcterms:modified>
</cp:coreProperties>
</file>