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0" r:id="rId4"/>
    <p:sldId id="258" r:id="rId5"/>
    <p:sldId id="259" r:id="rId6"/>
    <p:sldId id="266" r:id="rId7"/>
    <p:sldId id="267" r:id="rId8"/>
    <p:sldId id="260" r:id="rId9"/>
    <p:sldId id="261" r:id="rId10"/>
    <p:sldId id="262" r:id="rId11"/>
    <p:sldId id="263" r:id="rId12"/>
    <p:sldId id="264" r:id="rId13"/>
    <p:sldId id="265"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6926AB-E69C-B4FE-137E-FAE28A98EE31}" v="21" dt="2023-10-30T22:16:53.193"/>
    <p1510:client id="{2420D3D0-0795-3B0F-AC21-E0B5250577B9}" v="436" dt="2023-10-24T10:31:59.186"/>
    <p1510:client id="{30F1F1B1-ED11-241B-647E-764750059DB8}" v="4" dt="2023-11-21T17:01:55.868"/>
    <p1510:client id="{5C6ED8A0-314E-00D5-4E32-F0C0C0F40E67}" v="81" dt="2023-11-03T19:42:51.346"/>
    <p1510:client id="{5E18E984-3972-1EE0-43EB-30F0AF90A235}" v="522" dt="2023-11-21T18:35:27.280"/>
    <p1510:client id="{6422C41E-EF1E-CA94-4F7C-D56B4210C18D}" v="420" dt="2023-11-06T20:20:37.437"/>
    <p1510:client id="{AE6C8E36-4697-1430-00AA-4F2EB9DD038B}" v="263" dt="2023-11-06T22:21:42.595"/>
    <p1510:client id="{B31CF4D2-6FB8-44DF-AAC1-99B7F3925F92}" v="9" dt="2023-10-23T11:27:27.227"/>
    <p1510:client id="{D01AF353-D82B-9444-7695-AC51350D58FD}" v="789" dt="2023-11-21T11:36:43.814"/>
    <p1510:client id="{FAB53EFA-7D7B-044A-47BD-6AF8564A6464}" v="3023" dt="2023-11-24T12:48:21.2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24/11/2023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www.london.gov.uk/sites/default/files/gla_migrate_files_destination/glae-childhood-obesity.pdf" TargetMode="External"/><Relationship Id="rId3" Type="http://schemas.openxmlformats.org/officeDocument/2006/relationships/hyperlink" Target="http://www.barnet.gov.uk/sites/default/files/assets/jsna/Downloads/BarnetsJSNA20152020.112131.pdf" TargetMode="External"/><Relationship Id="rId7" Type="http://schemas.openxmlformats.org/officeDocument/2006/relationships/hyperlink" Target="http://www.assets.publishing.service.gov.uk/media/5c4f1ba240f0b6255a86a3c2/Childhood_obesity_health_select_committee_report_-_response.pdf" TargetMode="External"/><Relationship Id="rId2" Type="http://schemas.openxmlformats.org/officeDocument/2006/relationships/hyperlink" Target="http://www.adifiles.com/how-to-write-a-letter-of-recommendation-lor/" TargetMode="External"/><Relationship Id="rId1" Type="http://schemas.openxmlformats.org/officeDocument/2006/relationships/slideLayout" Target="../slideLayouts/slideLayout2.xml"/><Relationship Id="rId6" Type="http://schemas.openxmlformats.org/officeDocument/2006/relationships/hyperlink" Target="http://www.gov.uk/government/publications/childhood-obesity-a-plan-for-action/childhood-obesity-a-plan-fo" TargetMode="External"/><Relationship Id="rId5" Type="http://schemas.openxmlformats.org/officeDocument/2006/relationships/hyperlink" Target="http://www.centralhousinggroup.com/landlords-guaranteed-rent-scheme/let-to-the-council/let-to-barnet-council/" TargetMode="External"/><Relationship Id="rId4" Type="http://schemas.openxmlformats.org/officeDocument/2006/relationships/hyperlink" Target="http://www.barnet.gov.uk/health-and-wellbeing/children-and-family-health/school-age-children/healthy-schools-london"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www.samitivejhospitals.com/article/detail/Weight-Loss-Meals-Obesity-childhood" TargetMode="External"/><Relationship Id="rId3" Type="http://schemas.openxmlformats.org/officeDocument/2006/relationships/hyperlink" Target="http://www.apps.microsoft.com/detail/twitter/9WZDNCRFJ140?hl=cy-gb&amp;gl=I" TargetMode="External"/><Relationship Id="rId7" Type="http://schemas.openxmlformats.org/officeDocument/2006/relationships/hyperlink" Target="http://www.hsph.harvard.edu/obesity-prevention-source/obesity-consequences/" TargetMode="External"/><Relationship Id="rId2" Type="http://schemas.openxmlformats.org/officeDocument/2006/relationships/hyperlink" Target="http://www.good-governance.org.uk/publications/insights/defining-communities" TargetMode="External"/><Relationship Id="rId1" Type="http://schemas.openxmlformats.org/officeDocument/2006/relationships/slideLayout" Target="../slideLayouts/slideLayout7.xml"/><Relationship Id="rId6" Type="http://schemas.openxmlformats.org/officeDocument/2006/relationships/hyperlink" Target="https://online-learning-college.com/knowledge-hub/early-years/childrens-act-2004/" TargetMode="External"/><Relationship Id="rId5" Type="http://schemas.openxmlformats.org/officeDocument/2006/relationships/hyperlink" Target="http://www.nhs.uk/live-well/healthy-weight/childrens-weight/advice-for-parents-overweight-children/" TargetMode="External"/><Relationship Id="rId4" Type="http://schemas.openxmlformats.org/officeDocument/2006/relationships/hyperlink" Target="http://www.apps.microsoft.com/detail/facebook/9WZDNCRFJ2WL?hl=cy-GB&amp;gl=IE" TargetMode="External"/><Relationship Id="rId9" Type="http://schemas.openxmlformats.org/officeDocument/2006/relationships/hyperlink" Target="http://www.towerhamlets.gov.uk/lgnl/health__social_care/public_health/healthy_lifestyle,_children.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46981" y="1819245"/>
            <a:ext cx="9144000" cy="4603120"/>
          </a:xfrm>
        </p:spPr>
        <p:txBody>
          <a:bodyPr vert="horz" lIns="91440" tIns="45720" rIns="91440" bIns="45720" rtlCol="0" anchor="t">
            <a:normAutofit fontScale="92500" lnSpcReduction="10000"/>
          </a:bodyPr>
          <a:lstStyle/>
          <a:p>
            <a:r>
              <a:rPr lang="en-GB" b="1" dirty="0">
                <a:latin typeface="Arial"/>
                <a:cs typeface="Calibri" panose="020F0502020204030204"/>
              </a:rPr>
              <a:t>Module:</a:t>
            </a:r>
            <a:r>
              <a:rPr lang="en-GB" dirty="0">
                <a:latin typeface="Arial"/>
                <a:cs typeface="Calibri" panose="020F0502020204030204"/>
              </a:rPr>
              <a:t> Community Care and Development (BMHP6022_LON)</a:t>
            </a:r>
            <a:endParaRPr lang="en-US">
              <a:ea typeface="Calibri" panose="020F0502020204030204"/>
              <a:cs typeface="Calibri" panose="020F0502020204030204"/>
            </a:endParaRPr>
          </a:p>
          <a:p>
            <a:endParaRPr lang="en-GB" b="1" dirty="0">
              <a:latin typeface="Arial"/>
              <a:cs typeface="Calibri" panose="020F0502020204030204"/>
            </a:endParaRPr>
          </a:p>
          <a:p>
            <a:r>
              <a:rPr lang="en-GB" b="1" dirty="0">
                <a:latin typeface="Arial"/>
                <a:cs typeface="Calibri" panose="020F0502020204030204"/>
              </a:rPr>
              <a:t>Assessment 1: </a:t>
            </a:r>
            <a:r>
              <a:rPr lang="en-GB" dirty="0">
                <a:latin typeface="Arial"/>
                <a:cs typeface="Calibri" panose="020F0502020204030204"/>
              </a:rPr>
              <a:t>Children Health – Overweight and Obese </a:t>
            </a:r>
          </a:p>
          <a:p>
            <a:endParaRPr lang="en-GB" dirty="0">
              <a:latin typeface="Arial"/>
              <a:cs typeface="Calibri" panose="020F0502020204030204"/>
            </a:endParaRPr>
          </a:p>
          <a:p>
            <a:r>
              <a:rPr lang="en-GB" b="1" dirty="0">
                <a:latin typeface="Arial"/>
                <a:cs typeface="Calibri" panose="020F0502020204030204"/>
              </a:rPr>
              <a:t>Student Name: </a:t>
            </a:r>
            <a:r>
              <a:rPr lang="en-GB" dirty="0">
                <a:latin typeface="Arial"/>
                <a:cs typeface="Calibri" panose="020F0502020204030204"/>
              </a:rPr>
              <a:t>Catia Araujo</a:t>
            </a:r>
          </a:p>
          <a:p>
            <a:endParaRPr lang="en-GB" b="1" dirty="0">
              <a:latin typeface="Arial"/>
              <a:cs typeface="Calibri" panose="020F0502020204030204"/>
            </a:endParaRPr>
          </a:p>
          <a:p>
            <a:r>
              <a:rPr lang="en-GB" b="1" dirty="0">
                <a:latin typeface="Arial"/>
                <a:cs typeface="Calibri" panose="020F0502020204030204"/>
              </a:rPr>
              <a:t>Student Number: </a:t>
            </a:r>
            <a:r>
              <a:rPr lang="en-GB" dirty="0">
                <a:latin typeface="Arial"/>
                <a:cs typeface="Calibri" panose="020F0502020204030204"/>
              </a:rPr>
              <a:t>1916673</a:t>
            </a:r>
          </a:p>
          <a:p>
            <a:endParaRPr lang="en-GB" b="1" dirty="0">
              <a:latin typeface="Arial"/>
              <a:cs typeface="Calibri" panose="020F0502020204030204"/>
            </a:endParaRPr>
          </a:p>
          <a:p>
            <a:r>
              <a:rPr lang="en-GB" b="1" dirty="0">
                <a:latin typeface="Arial"/>
                <a:cs typeface="Calibri" panose="020F0502020204030204"/>
              </a:rPr>
              <a:t>Lecturer Name: </a:t>
            </a:r>
            <a:r>
              <a:rPr lang="en-GB" dirty="0">
                <a:solidFill>
                  <a:srgbClr val="1D2125"/>
                </a:solidFill>
                <a:latin typeface="Arial"/>
                <a:ea typeface="+mn-lt"/>
                <a:cs typeface="+mn-lt"/>
              </a:rPr>
              <a:t>Jolly Nwankwo</a:t>
            </a:r>
            <a:endParaRPr lang="en-GB" dirty="0">
              <a:latin typeface="Arial"/>
              <a:cs typeface="Calibri" panose="020F0502020204030204"/>
            </a:endParaRPr>
          </a:p>
          <a:p>
            <a:endParaRPr lang="en-GB" dirty="0">
              <a:solidFill>
                <a:srgbClr val="1D2125"/>
              </a:solidFill>
              <a:latin typeface="Arial"/>
              <a:ea typeface="Calibri"/>
              <a:cs typeface="Calibri" panose="020F0502020204030204"/>
            </a:endParaRPr>
          </a:p>
          <a:p>
            <a:r>
              <a:rPr lang="en-GB" b="1" dirty="0">
                <a:solidFill>
                  <a:srgbClr val="1D2125"/>
                </a:solidFill>
                <a:latin typeface="Arial"/>
                <a:ea typeface="Calibri"/>
                <a:cs typeface="Calibri" panose="020F0502020204030204"/>
              </a:rPr>
              <a:t>Submission Date: </a:t>
            </a:r>
            <a:r>
              <a:rPr lang="en-GB" dirty="0">
                <a:solidFill>
                  <a:srgbClr val="1D2125"/>
                </a:solidFill>
                <a:latin typeface="Arial"/>
                <a:ea typeface="Calibri"/>
                <a:cs typeface="Calibri" panose="020F0502020204030204"/>
              </a:rPr>
              <a:t>24.11.2023</a:t>
            </a:r>
          </a:p>
          <a:p>
            <a:pPr algn="l"/>
            <a:endParaRPr lang="en-GB" dirty="0">
              <a:latin typeface="Arial"/>
              <a:cs typeface="Calibri" panose="020F0502020204030204"/>
            </a:endParaRPr>
          </a:p>
        </p:txBody>
      </p:sp>
      <p:pic>
        <p:nvPicPr>
          <p:cNvPr id="4" name="Picture 3" descr="A black and white text on a black background&#10;&#10;Description automatically generated">
            <a:extLst>
              <a:ext uri="{FF2B5EF4-FFF2-40B4-BE49-F238E27FC236}">
                <a16:creationId xmlns:a16="http://schemas.microsoft.com/office/drawing/2014/main" id="{F115DCE5-6CA0-7FFF-DFD5-EB933FBFDCE8}"/>
              </a:ext>
            </a:extLst>
          </p:cNvPr>
          <p:cNvPicPr>
            <a:picLocks noChangeAspect="1"/>
          </p:cNvPicPr>
          <p:nvPr/>
        </p:nvPicPr>
        <p:blipFill>
          <a:blip r:embed="rId2"/>
          <a:stretch>
            <a:fillRect/>
          </a:stretch>
        </p:blipFill>
        <p:spPr>
          <a:xfrm>
            <a:off x="554966" y="438245"/>
            <a:ext cx="2743200" cy="103569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0F5D02-E368-39FE-A967-6670C3E4F07B}"/>
              </a:ext>
            </a:extLst>
          </p:cNvPr>
          <p:cNvSpPr>
            <a:spLocks noGrp="1"/>
          </p:cNvSpPr>
          <p:nvPr>
            <p:ph idx="1"/>
          </p:nvPr>
        </p:nvSpPr>
        <p:spPr>
          <a:xfrm>
            <a:off x="751936" y="675436"/>
            <a:ext cx="10515600" cy="4351338"/>
          </a:xfrm>
        </p:spPr>
        <p:txBody>
          <a:bodyPr vert="horz" lIns="91440" tIns="45720" rIns="91440" bIns="45720" rtlCol="0" anchor="t">
            <a:normAutofit/>
          </a:bodyPr>
          <a:lstStyle/>
          <a:p>
            <a:pPr marL="0" indent="0" algn="ctr">
              <a:buNone/>
            </a:pPr>
            <a:r>
              <a:rPr lang="en-GB" b="1" dirty="0">
                <a:latin typeface="Arial"/>
                <a:cs typeface="Calibri" panose="020F0502020204030204"/>
              </a:rPr>
              <a:t>Introduction</a:t>
            </a:r>
          </a:p>
          <a:p>
            <a:pPr marL="0" indent="0" algn="ctr">
              <a:buNone/>
            </a:pPr>
            <a:endParaRPr lang="en-GB" b="1" dirty="0">
              <a:latin typeface="Arial"/>
              <a:cs typeface="Calibri" panose="020F0502020204030204"/>
            </a:endParaRPr>
          </a:p>
        </p:txBody>
      </p:sp>
      <p:sp>
        <p:nvSpPr>
          <p:cNvPr id="2" name="TextBox 1">
            <a:extLst>
              <a:ext uri="{FF2B5EF4-FFF2-40B4-BE49-F238E27FC236}">
                <a16:creationId xmlns:a16="http://schemas.microsoft.com/office/drawing/2014/main" id="{CFD57989-E89B-4E77-5A5A-44D1B6547D35}"/>
              </a:ext>
            </a:extLst>
          </p:cNvPr>
          <p:cNvSpPr txBox="1"/>
          <p:nvPr/>
        </p:nvSpPr>
        <p:spPr>
          <a:xfrm>
            <a:off x="3996904" y="1655984"/>
            <a:ext cx="7518783" cy="6863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150000"/>
              </a:lnSpc>
              <a:buFont typeface="Wingdings"/>
              <a:buChar char="Ø"/>
            </a:pPr>
            <a:r>
              <a:rPr lang="en-GB" sz="2000" dirty="0">
                <a:latin typeface="Arial"/>
                <a:cs typeface="Calibri"/>
              </a:rPr>
              <a:t>The aim of my community development project in Tower Hamlets refers that children are overweight or obese (Tower Hamlets,2023). However, during the pandemic, there was an increased the in overweight in children (Tower Hamlets, 2023)</a:t>
            </a:r>
            <a:endParaRPr lang="en-US"/>
          </a:p>
          <a:p>
            <a:pPr marL="342900" indent="-342900">
              <a:lnSpc>
                <a:spcPct val="150000"/>
              </a:lnSpc>
              <a:buFont typeface="Wingdings"/>
              <a:buChar char="Ø"/>
            </a:pPr>
            <a:endParaRPr lang="en-GB" sz="2000" dirty="0">
              <a:latin typeface="Arial"/>
              <a:cs typeface="Calibri"/>
            </a:endParaRPr>
          </a:p>
          <a:p>
            <a:pPr marL="342900" indent="-342900">
              <a:lnSpc>
                <a:spcPct val="150000"/>
              </a:lnSpc>
              <a:buFont typeface="Wingdings"/>
              <a:buChar char="Ø"/>
            </a:pPr>
            <a:r>
              <a:rPr lang="en-GB" sz="2000" dirty="0">
                <a:latin typeface="Arial"/>
                <a:cs typeface="Calibri"/>
              </a:rPr>
              <a:t>I decided to identify a Barnet city in the UK. I have identified Barnet Council that I will provide stakeholders, digital media, technologies for community development, legislation, policy, barriers, obstacles and recommendations. </a:t>
            </a:r>
          </a:p>
          <a:p>
            <a:pPr marL="342900" indent="-342900">
              <a:lnSpc>
                <a:spcPct val="150000"/>
              </a:lnSpc>
              <a:buFont typeface="Wingdings"/>
              <a:buChar char="Ø"/>
            </a:pPr>
            <a:endParaRPr lang="en-GB" sz="2000" dirty="0">
              <a:latin typeface="Arial"/>
              <a:cs typeface="Calibri"/>
            </a:endParaRPr>
          </a:p>
          <a:p>
            <a:pPr marL="342900" indent="-342900">
              <a:buFont typeface="Wingdings"/>
              <a:buChar char="Ø"/>
            </a:pPr>
            <a:endParaRPr lang="en-GB" sz="2000" dirty="0">
              <a:latin typeface="Arial"/>
              <a:cs typeface="Calibri"/>
            </a:endParaRPr>
          </a:p>
          <a:p>
            <a:pPr marL="342900" indent="-342900">
              <a:buFont typeface="Wingdings"/>
              <a:buChar char="Ø"/>
            </a:pPr>
            <a:endParaRPr lang="en-GB" sz="2000" dirty="0">
              <a:latin typeface="Arial"/>
              <a:cs typeface="Calibri"/>
            </a:endParaRPr>
          </a:p>
          <a:p>
            <a:endParaRPr lang="en-GB" sz="2000" dirty="0">
              <a:latin typeface="Arial"/>
              <a:cs typeface="Calibri"/>
            </a:endParaRPr>
          </a:p>
          <a:p>
            <a:pPr marL="342900" indent="-342900">
              <a:buFont typeface="Wingdings"/>
              <a:buChar char="Ø"/>
            </a:pPr>
            <a:endParaRPr lang="en-GB" sz="2000" dirty="0">
              <a:latin typeface="Arial"/>
              <a:cs typeface="Calibri"/>
            </a:endParaRPr>
          </a:p>
          <a:p>
            <a:pPr marL="342900" indent="-342900">
              <a:buFont typeface="Wingdings"/>
              <a:buChar char="Ø"/>
            </a:pPr>
            <a:endParaRPr lang="en-GB" sz="2000" dirty="0">
              <a:latin typeface="Arial"/>
              <a:cs typeface="Calibri"/>
            </a:endParaRPr>
          </a:p>
          <a:p>
            <a:pPr marL="342900" indent="-342900">
              <a:buFont typeface="Wingdings"/>
              <a:buChar char="Ø"/>
            </a:pPr>
            <a:endParaRPr lang="en-GB" sz="2000" dirty="0">
              <a:latin typeface="Arial"/>
              <a:cs typeface="Calibri"/>
            </a:endParaRPr>
          </a:p>
          <a:p>
            <a:pPr marL="342900" indent="-342900">
              <a:buFont typeface="Wingdings"/>
              <a:buChar char="Ø"/>
            </a:pPr>
            <a:endParaRPr lang="en-GB" sz="2000" dirty="0">
              <a:latin typeface="Arial"/>
              <a:cs typeface="Calibri"/>
            </a:endParaRPr>
          </a:p>
        </p:txBody>
      </p:sp>
      <p:pic>
        <p:nvPicPr>
          <p:cNvPr id="7" name="Picture 6" descr="10 Weight-Loss Meals for Children Suffering from Obesity">
            <a:extLst>
              <a:ext uri="{FF2B5EF4-FFF2-40B4-BE49-F238E27FC236}">
                <a16:creationId xmlns:a16="http://schemas.microsoft.com/office/drawing/2014/main" id="{60799234-4230-D20D-BBEC-0E3643633400}"/>
              </a:ext>
            </a:extLst>
          </p:cNvPr>
          <p:cNvPicPr>
            <a:picLocks noChangeAspect="1"/>
          </p:cNvPicPr>
          <p:nvPr/>
        </p:nvPicPr>
        <p:blipFill>
          <a:blip r:embed="rId2"/>
          <a:stretch>
            <a:fillRect/>
          </a:stretch>
        </p:blipFill>
        <p:spPr>
          <a:xfrm>
            <a:off x="1115683" y="1662498"/>
            <a:ext cx="2743199" cy="3604890"/>
          </a:xfrm>
          <a:prstGeom prst="rect">
            <a:avLst/>
          </a:prstGeom>
        </p:spPr>
      </p:pic>
      <p:sp>
        <p:nvSpPr>
          <p:cNvPr id="4" name="TextBox 3">
            <a:extLst>
              <a:ext uri="{FF2B5EF4-FFF2-40B4-BE49-F238E27FC236}">
                <a16:creationId xmlns:a16="http://schemas.microsoft.com/office/drawing/2014/main" id="{B6776AE4-2D1B-097F-D158-630487B25995}"/>
              </a:ext>
            </a:extLst>
          </p:cNvPr>
          <p:cNvSpPr txBox="1"/>
          <p:nvPr/>
        </p:nvSpPr>
        <p:spPr>
          <a:xfrm>
            <a:off x="1007084" y="5552335"/>
            <a:ext cx="28350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Calibri"/>
              </a:rPr>
              <a:t>(</a:t>
            </a:r>
            <a:r>
              <a:rPr lang="en-GB" dirty="0" err="1">
                <a:latin typeface="Arial"/>
                <a:cs typeface="Calibri"/>
              </a:rPr>
              <a:t>Samitivej</a:t>
            </a:r>
            <a:r>
              <a:rPr lang="en-GB" dirty="0">
                <a:latin typeface="Arial"/>
                <a:cs typeface="Calibri"/>
              </a:rPr>
              <a:t>, 2023)</a:t>
            </a:r>
            <a:endParaRPr lang="en-GB" dirty="0">
              <a:latin typeface="Arial"/>
            </a:endParaRPr>
          </a:p>
        </p:txBody>
      </p:sp>
    </p:spTree>
    <p:extLst>
      <p:ext uri="{BB962C8B-B14F-4D97-AF65-F5344CB8AC3E}">
        <p14:creationId xmlns:p14="http://schemas.microsoft.com/office/powerpoint/2010/main" val="1363555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10 Weight-Loss Meals for Children Suffering from Obesity">
            <a:extLst>
              <a:ext uri="{FF2B5EF4-FFF2-40B4-BE49-F238E27FC236}">
                <a16:creationId xmlns:a16="http://schemas.microsoft.com/office/drawing/2014/main" id="{DE6CD50F-41A7-F445-25B4-7B666B42180B}"/>
              </a:ext>
            </a:extLst>
          </p:cNvPr>
          <p:cNvPicPr>
            <a:picLocks noChangeAspect="1"/>
          </p:cNvPicPr>
          <p:nvPr/>
        </p:nvPicPr>
        <p:blipFill>
          <a:blip r:embed="rId2"/>
          <a:stretch>
            <a:fillRect/>
          </a:stretch>
        </p:blipFill>
        <p:spPr>
          <a:xfrm>
            <a:off x="454324" y="886118"/>
            <a:ext cx="4195311" cy="5632096"/>
          </a:xfrm>
          <a:prstGeom prst="rect">
            <a:avLst/>
          </a:prstGeom>
        </p:spPr>
      </p:pic>
      <p:sp>
        <p:nvSpPr>
          <p:cNvPr id="5" name="TextBox 4">
            <a:extLst>
              <a:ext uri="{FF2B5EF4-FFF2-40B4-BE49-F238E27FC236}">
                <a16:creationId xmlns:a16="http://schemas.microsoft.com/office/drawing/2014/main" id="{F85A5470-8A75-8B30-182C-97C36C93DF3A}"/>
              </a:ext>
            </a:extLst>
          </p:cNvPr>
          <p:cNvSpPr txBox="1"/>
          <p:nvPr/>
        </p:nvSpPr>
        <p:spPr>
          <a:xfrm>
            <a:off x="5044728" y="2634795"/>
            <a:ext cx="6553200" cy="34111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800" b="1" dirty="0">
                <a:latin typeface="Arial"/>
                <a:cs typeface="Calibri"/>
              </a:rPr>
              <a:t>Define Community</a:t>
            </a:r>
            <a:endParaRPr lang="en-US"/>
          </a:p>
          <a:p>
            <a:pPr>
              <a:lnSpc>
                <a:spcPct val="150000"/>
              </a:lnSpc>
            </a:pPr>
            <a:endParaRPr lang="en-GB" sz="2800" b="1" dirty="0">
              <a:latin typeface="Arial"/>
              <a:cs typeface="Calibri"/>
            </a:endParaRPr>
          </a:p>
          <a:p>
            <a:pPr>
              <a:lnSpc>
                <a:spcPct val="150000"/>
              </a:lnSpc>
            </a:pPr>
            <a:r>
              <a:rPr lang="en-GB" dirty="0">
                <a:latin typeface="Arial"/>
                <a:cs typeface="Calibri"/>
              </a:rPr>
              <a:t>Community is defined as a group of people in location that sharing their values, interests and goals (Good Governance Improvement,2020). It is structure embraces certain characteristics such as race, age and birth gender (Good Governance Improvement,2020)</a:t>
            </a:r>
            <a:endParaRPr lang="en-GB" b="1" dirty="0">
              <a:latin typeface="Arial"/>
              <a:cs typeface="Calibri"/>
            </a:endParaRPr>
          </a:p>
        </p:txBody>
      </p:sp>
      <p:pic>
        <p:nvPicPr>
          <p:cNvPr id="6" name="Picture 5" descr="What Is Community - Twinkl Teaching Wiki - Twinkl">
            <a:extLst>
              <a:ext uri="{FF2B5EF4-FFF2-40B4-BE49-F238E27FC236}">
                <a16:creationId xmlns:a16="http://schemas.microsoft.com/office/drawing/2014/main" id="{04D46293-30A7-EF98-6476-9DB471750BC9}"/>
              </a:ext>
            </a:extLst>
          </p:cNvPr>
          <p:cNvPicPr>
            <a:picLocks noChangeAspect="1"/>
          </p:cNvPicPr>
          <p:nvPr/>
        </p:nvPicPr>
        <p:blipFill>
          <a:blip r:embed="rId3"/>
          <a:stretch>
            <a:fillRect/>
          </a:stretch>
        </p:blipFill>
        <p:spPr>
          <a:xfrm>
            <a:off x="8692552" y="54635"/>
            <a:ext cx="3447690" cy="2334883"/>
          </a:xfrm>
          <a:prstGeom prst="rect">
            <a:avLst/>
          </a:prstGeom>
        </p:spPr>
      </p:pic>
    </p:spTree>
    <p:extLst>
      <p:ext uri="{BB962C8B-B14F-4D97-AF65-F5344CB8AC3E}">
        <p14:creationId xmlns:p14="http://schemas.microsoft.com/office/powerpoint/2010/main" val="2117832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10 Weight-Loss Meals for Children Suffering from Obesity">
            <a:extLst>
              <a:ext uri="{FF2B5EF4-FFF2-40B4-BE49-F238E27FC236}">
                <a16:creationId xmlns:a16="http://schemas.microsoft.com/office/drawing/2014/main" id="{3A66D803-250D-1EAC-7796-34B33D8F5143}"/>
              </a:ext>
            </a:extLst>
          </p:cNvPr>
          <p:cNvPicPr>
            <a:picLocks noChangeAspect="1"/>
          </p:cNvPicPr>
          <p:nvPr/>
        </p:nvPicPr>
        <p:blipFill rotWithShape="1">
          <a:blip r:embed="rId2"/>
          <a:srcRect l="8435" r="38309"/>
          <a:stretch/>
        </p:blipFill>
        <p:spPr>
          <a:xfrm>
            <a:off x="612518" y="608141"/>
            <a:ext cx="4793644" cy="5648280"/>
          </a:xfrm>
          <a:prstGeom prst="rect">
            <a:avLst/>
          </a:prstGeom>
        </p:spPr>
      </p:pic>
      <p:sp>
        <p:nvSpPr>
          <p:cNvPr id="22" name="Freeform: Shape 21">
            <a:extLst>
              <a:ext uri="{FF2B5EF4-FFF2-40B4-BE49-F238E27FC236}">
                <a16:creationId xmlns:a16="http://schemas.microsoft.com/office/drawing/2014/main" id="{D4420C61-30B9-D26F-6720-C32154CA3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465047" flipV="1">
            <a:off x="11636678" y="400406"/>
            <a:ext cx="413532" cy="36865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61205" h="5864449">
                <a:moveTo>
                  <a:pt x="2780481" y="-2"/>
                </a:moveTo>
                <a:cubicBezTo>
                  <a:pt x="3471109" y="183340"/>
                  <a:pt x="4437309" y="1599245"/>
                  <a:pt x="4737647" y="2234093"/>
                </a:cubicBezTo>
                <a:cubicBezTo>
                  <a:pt x="5037985" y="2868941"/>
                  <a:pt x="4730843" y="3539758"/>
                  <a:pt x="4452769" y="4137274"/>
                </a:cubicBezTo>
                <a:cubicBezTo>
                  <a:pt x="4174695" y="4734790"/>
                  <a:pt x="3382031" y="5704221"/>
                  <a:pt x="3069205" y="5819190"/>
                </a:cubicBezTo>
                <a:cubicBezTo>
                  <a:pt x="2358359" y="6040255"/>
                  <a:pt x="1581959" y="5401313"/>
                  <a:pt x="1076274" y="4985423"/>
                </a:cubicBezTo>
                <a:cubicBezTo>
                  <a:pt x="570590" y="4569533"/>
                  <a:pt x="146935" y="3953087"/>
                  <a:pt x="35098" y="3323852"/>
                </a:cubicBezTo>
                <a:cubicBezTo>
                  <a:pt x="-92687" y="2646770"/>
                  <a:pt x="136312" y="1688019"/>
                  <a:pt x="593876" y="1134043"/>
                </a:cubicBezTo>
                <a:cubicBezTo>
                  <a:pt x="1051440" y="580067"/>
                  <a:pt x="2127808" y="30746"/>
                  <a:pt x="2780481" y="-2"/>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38505720-2558-A390-8612-99A55D48F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F720743B-9C97-37DF-D56A-D2A9E750B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39C3539A-A126-556F-3B61-690C785C7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78" y="58162"/>
            <a:ext cx="944833" cy="904406"/>
          </a:xfrm>
          <a:custGeom>
            <a:avLst/>
            <a:gdLst>
              <a:gd name="connsiteX0" fmla="*/ 886520 w 1083994"/>
              <a:gd name="connsiteY0" fmla="*/ 0 h 1037613"/>
              <a:gd name="connsiteX1" fmla="*/ 990233 w 1083994"/>
              <a:gd name="connsiteY1" fmla="*/ 29654 h 1037613"/>
              <a:gd name="connsiteX2" fmla="*/ 993535 w 1083994"/>
              <a:gd name="connsiteY2" fmla="*/ 43082 h 1037613"/>
              <a:gd name="connsiteX3" fmla="*/ 1051675 w 1083994"/>
              <a:gd name="connsiteY3" fmla="*/ 356973 h 1037613"/>
              <a:gd name="connsiteX4" fmla="*/ 1083975 w 1083994"/>
              <a:gd name="connsiteY4" fmla="*/ 602023 h 1037613"/>
              <a:gd name="connsiteX5" fmla="*/ 966613 w 1083994"/>
              <a:gd name="connsiteY5" fmla="*/ 901753 h 1037613"/>
              <a:gd name="connsiteX6" fmla="*/ 713135 w 1083994"/>
              <a:gd name="connsiteY6" fmla="*/ 1026319 h 1037613"/>
              <a:gd name="connsiteX7" fmla="*/ 318855 w 1083994"/>
              <a:gd name="connsiteY7" fmla="*/ 989106 h 1037613"/>
              <a:gd name="connsiteX8" fmla="*/ 128776 w 1083994"/>
              <a:gd name="connsiteY8" fmla="*/ 649273 h 1037613"/>
              <a:gd name="connsiteX9" fmla="*/ 0 w 1083994"/>
              <a:gd name="connsiteY9" fmla="*/ 49738 h 1037613"/>
              <a:gd name="connsiteX10" fmla="*/ 620956 w 1083994"/>
              <a:gd name="connsiteY10" fmla="*/ 642355 h 1037613"/>
              <a:gd name="connsiteX11" fmla="*/ 886064 w 1083994"/>
              <a:gd name="connsiteY11" fmla="*/ 1039 h 103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3">
                <a:moveTo>
                  <a:pt x="886520" y="0"/>
                </a:moveTo>
                <a:lnTo>
                  <a:pt x="990233" y="29654"/>
                </a:lnTo>
                <a:lnTo>
                  <a:pt x="993535" y="43082"/>
                </a:lnTo>
                <a:cubicBezTo>
                  <a:pt x="1016489" y="140998"/>
                  <a:pt x="1041157" y="264776"/>
                  <a:pt x="1051675" y="356973"/>
                </a:cubicBezTo>
                <a:lnTo>
                  <a:pt x="1083975" y="602023"/>
                </a:lnTo>
                <a:cubicBezTo>
                  <a:pt x="1084789" y="765231"/>
                  <a:pt x="1059669" y="806637"/>
                  <a:pt x="966613" y="901753"/>
                </a:cubicBezTo>
                <a:cubicBezTo>
                  <a:pt x="910153" y="966250"/>
                  <a:pt x="821095" y="1011760"/>
                  <a:pt x="713135" y="1026319"/>
                </a:cubicBezTo>
                <a:cubicBezTo>
                  <a:pt x="605175" y="1040878"/>
                  <a:pt x="416248" y="1051946"/>
                  <a:pt x="318855" y="989106"/>
                </a:cubicBezTo>
                <a:cubicBezTo>
                  <a:pt x="221462" y="926265"/>
                  <a:pt x="147001" y="727446"/>
                  <a:pt x="128776" y="649273"/>
                </a:cubicBezTo>
                <a:cubicBezTo>
                  <a:pt x="93895" y="519198"/>
                  <a:pt x="28063" y="235695"/>
                  <a:pt x="0" y="49738"/>
                </a:cubicBezTo>
                <a:cubicBezTo>
                  <a:pt x="152500" y="20987"/>
                  <a:pt x="429040" y="429202"/>
                  <a:pt x="620956" y="642355"/>
                </a:cubicBezTo>
                <a:cubicBezTo>
                  <a:pt x="695371" y="468649"/>
                  <a:pt x="814439" y="166732"/>
                  <a:pt x="886064" y="103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E5089FB1-F28D-0DD0-436F-D094F3C82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80" y="58161"/>
            <a:ext cx="944832" cy="904404"/>
          </a:xfrm>
          <a:custGeom>
            <a:avLst/>
            <a:gdLst>
              <a:gd name="connsiteX0" fmla="*/ 886519 w 1083994"/>
              <a:gd name="connsiteY0" fmla="*/ 0 h 1037611"/>
              <a:gd name="connsiteX1" fmla="*/ 990233 w 1083994"/>
              <a:gd name="connsiteY1" fmla="*/ 29654 h 1037611"/>
              <a:gd name="connsiteX2" fmla="*/ 993535 w 1083994"/>
              <a:gd name="connsiteY2" fmla="*/ 43080 h 1037611"/>
              <a:gd name="connsiteX3" fmla="*/ 1051675 w 1083994"/>
              <a:gd name="connsiteY3" fmla="*/ 356971 h 1037611"/>
              <a:gd name="connsiteX4" fmla="*/ 1083975 w 1083994"/>
              <a:gd name="connsiteY4" fmla="*/ 602021 h 1037611"/>
              <a:gd name="connsiteX5" fmla="*/ 966613 w 1083994"/>
              <a:gd name="connsiteY5" fmla="*/ 901751 h 1037611"/>
              <a:gd name="connsiteX6" fmla="*/ 713135 w 1083994"/>
              <a:gd name="connsiteY6" fmla="*/ 1026317 h 1037611"/>
              <a:gd name="connsiteX7" fmla="*/ 318855 w 1083994"/>
              <a:gd name="connsiteY7" fmla="*/ 989104 h 1037611"/>
              <a:gd name="connsiteX8" fmla="*/ 128776 w 1083994"/>
              <a:gd name="connsiteY8" fmla="*/ 649271 h 1037611"/>
              <a:gd name="connsiteX9" fmla="*/ 0 w 1083994"/>
              <a:gd name="connsiteY9" fmla="*/ 49736 h 1037611"/>
              <a:gd name="connsiteX10" fmla="*/ 620956 w 1083994"/>
              <a:gd name="connsiteY10" fmla="*/ 642353 h 1037611"/>
              <a:gd name="connsiteX11" fmla="*/ 886064 w 1083994"/>
              <a:gd name="connsiteY11" fmla="*/ 1037 h 1037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1">
                <a:moveTo>
                  <a:pt x="886519" y="0"/>
                </a:moveTo>
                <a:lnTo>
                  <a:pt x="990233" y="29654"/>
                </a:lnTo>
                <a:lnTo>
                  <a:pt x="993535" y="43080"/>
                </a:lnTo>
                <a:cubicBezTo>
                  <a:pt x="1016489" y="140996"/>
                  <a:pt x="1041157" y="264774"/>
                  <a:pt x="1051675" y="356971"/>
                </a:cubicBezTo>
                <a:lnTo>
                  <a:pt x="1083975" y="602021"/>
                </a:lnTo>
                <a:cubicBezTo>
                  <a:pt x="1084789" y="765229"/>
                  <a:pt x="1059669" y="806635"/>
                  <a:pt x="966613" y="901751"/>
                </a:cubicBezTo>
                <a:cubicBezTo>
                  <a:pt x="910153" y="966248"/>
                  <a:pt x="821095" y="1011758"/>
                  <a:pt x="713135" y="1026317"/>
                </a:cubicBezTo>
                <a:cubicBezTo>
                  <a:pt x="605175" y="1040876"/>
                  <a:pt x="416248" y="1051944"/>
                  <a:pt x="318855" y="989104"/>
                </a:cubicBezTo>
                <a:cubicBezTo>
                  <a:pt x="221462" y="926263"/>
                  <a:pt x="147001" y="727444"/>
                  <a:pt x="128776" y="649271"/>
                </a:cubicBezTo>
                <a:cubicBezTo>
                  <a:pt x="93895" y="519196"/>
                  <a:pt x="28063" y="235693"/>
                  <a:pt x="0" y="49736"/>
                </a:cubicBezTo>
                <a:cubicBezTo>
                  <a:pt x="152500" y="20985"/>
                  <a:pt x="429040" y="429200"/>
                  <a:pt x="620956" y="642353"/>
                </a:cubicBezTo>
                <a:cubicBezTo>
                  <a:pt x="695371" y="468647"/>
                  <a:pt x="814439" y="166730"/>
                  <a:pt x="886064" y="103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2CB774AB-A7E0-3458-13CF-DB97A6B0D19A}"/>
              </a:ext>
            </a:extLst>
          </p:cNvPr>
          <p:cNvSpPr>
            <a:spLocks noGrp="1"/>
          </p:cNvSpPr>
          <p:nvPr>
            <p:ph idx="1"/>
          </p:nvPr>
        </p:nvSpPr>
        <p:spPr>
          <a:xfrm>
            <a:off x="6096000" y="612168"/>
            <a:ext cx="4953000" cy="5873869"/>
          </a:xfrm>
        </p:spPr>
        <p:txBody>
          <a:bodyPr vert="horz" lIns="91440" tIns="45720" rIns="91440" bIns="45720" rtlCol="0" anchor="t">
            <a:normAutofit lnSpcReduction="10000"/>
          </a:bodyPr>
          <a:lstStyle/>
          <a:p>
            <a:pPr marL="0" indent="0">
              <a:buNone/>
            </a:pPr>
            <a:r>
              <a:rPr lang="en-GB" b="1" dirty="0">
                <a:latin typeface="Arial"/>
                <a:cs typeface="Calibri"/>
              </a:rPr>
              <a:t>What is the issues in Children Health- Overweight and Obese?</a:t>
            </a:r>
          </a:p>
          <a:p>
            <a:pPr marL="285750" indent="-285750"/>
            <a:r>
              <a:rPr lang="en-GB" sz="1800" dirty="0">
                <a:latin typeface="Arial"/>
                <a:cs typeface="Calibri"/>
              </a:rPr>
              <a:t>11,6% of children between 4-5 years old and 21.8% of children between 10-11 years old has increased and may be at risk becoming obese.</a:t>
            </a:r>
            <a:endParaRPr lang="en-GB" sz="1800">
              <a:solidFill>
                <a:srgbClr val="000000"/>
              </a:solidFill>
              <a:latin typeface="Arial"/>
              <a:cs typeface="Calibri"/>
            </a:endParaRPr>
          </a:p>
          <a:p>
            <a:r>
              <a:rPr lang="en-GB" sz="1800" dirty="0">
                <a:solidFill>
                  <a:srgbClr val="000000"/>
                </a:solidFill>
                <a:latin typeface="Arial"/>
                <a:cs typeface="Calibri"/>
              </a:rPr>
              <a:t>The highest risk of obesity in children came from certain culture particularly as Bangladesh, Black Caribbean and Black African (by the National Obesity Observatory).</a:t>
            </a:r>
          </a:p>
          <a:p>
            <a:r>
              <a:rPr lang="en-GB" sz="1800" dirty="0">
                <a:solidFill>
                  <a:srgbClr val="000000"/>
                </a:solidFill>
                <a:latin typeface="Arial"/>
                <a:cs typeface="Calibri"/>
              </a:rPr>
              <a:t>According to Health Survey of England has demonstrated that by 2050 certain young people under 20 years old will be become obese. </a:t>
            </a:r>
          </a:p>
          <a:p>
            <a:r>
              <a:rPr lang="en-GB" sz="1800" dirty="0">
                <a:solidFill>
                  <a:srgbClr val="000000"/>
                </a:solidFill>
                <a:latin typeface="Arial"/>
                <a:cs typeface="Calibri"/>
              </a:rPr>
              <a:t>Obesity in children can affect psychological and physiological health problems making low self- image. Low self-confidence and depression.</a:t>
            </a:r>
          </a:p>
          <a:p>
            <a:r>
              <a:rPr lang="en-GB" sz="1800" dirty="0">
                <a:solidFill>
                  <a:srgbClr val="000000"/>
                </a:solidFill>
                <a:latin typeface="Arial"/>
                <a:cs typeface="Calibri"/>
              </a:rPr>
              <a:t>(Childhood Obesity in London, 2011)</a:t>
            </a:r>
          </a:p>
          <a:p>
            <a:endParaRPr lang="en-GB" sz="2000" dirty="0">
              <a:solidFill>
                <a:srgbClr val="000000"/>
              </a:solidFill>
              <a:latin typeface="Arial"/>
              <a:cs typeface="Calibri"/>
            </a:endParaRPr>
          </a:p>
          <a:p>
            <a:endParaRPr lang="en-GB" sz="2400" b="1" dirty="0">
              <a:solidFill>
                <a:schemeClr val="tx2"/>
              </a:solidFill>
              <a:latin typeface="Arial"/>
              <a:cs typeface="Calibri"/>
            </a:endParaRPr>
          </a:p>
        </p:txBody>
      </p:sp>
      <p:sp>
        <p:nvSpPr>
          <p:cNvPr id="2" name="TextBox 1">
            <a:extLst>
              <a:ext uri="{FF2B5EF4-FFF2-40B4-BE49-F238E27FC236}">
                <a16:creationId xmlns:a16="http://schemas.microsoft.com/office/drawing/2014/main" id="{DC3B0889-FA8E-B6F8-3ACE-E2F262E0BE3A}"/>
              </a:ext>
            </a:extLst>
          </p:cNvPr>
          <p:cNvSpPr txBox="1"/>
          <p:nvPr/>
        </p:nvSpPr>
        <p:spPr>
          <a:xfrm>
            <a:off x="1127760" y="6406838"/>
            <a:ext cx="3352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latin typeface="Arial"/>
                <a:cs typeface="Arial"/>
              </a:rPr>
              <a:t>(</a:t>
            </a:r>
            <a:r>
              <a:rPr lang="en-GB" dirty="0" err="1">
                <a:latin typeface="Arial"/>
                <a:cs typeface="Arial"/>
              </a:rPr>
              <a:t>Samitivej</a:t>
            </a:r>
            <a:r>
              <a:rPr lang="en-GB" dirty="0">
                <a:latin typeface="Arial"/>
                <a:cs typeface="Arial"/>
              </a:rPr>
              <a:t> ,2023)</a:t>
            </a:r>
            <a:endParaRPr lang="en-US" dirty="0">
              <a:cs typeface="Calibri" panose="020F0502020204030204"/>
            </a:endParaRPr>
          </a:p>
        </p:txBody>
      </p:sp>
    </p:spTree>
    <p:extLst>
      <p:ext uri="{BB962C8B-B14F-4D97-AF65-F5344CB8AC3E}">
        <p14:creationId xmlns:p14="http://schemas.microsoft.com/office/powerpoint/2010/main" val="2195582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10 Weight-Loss Meals for Children Suffering from Obesity">
            <a:extLst>
              <a:ext uri="{FF2B5EF4-FFF2-40B4-BE49-F238E27FC236}">
                <a16:creationId xmlns:a16="http://schemas.microsoft.com/office/drawing/2014/main" id="{C109E619-FC2E-27E3-68F6-BDB51E0E6F19}"/>
              </a:ext>
            </a:extLst>
          </p:cNvPr>
          <p:cNvPicPr>
            <a:picLocks noChangeAspect="1"/>
          </p:cNvPicPr>
          <p:nvPr/>
        </p:nvPicPr>
        <p:blipFill rotWithShape="1">
          <a:blip r:embed="rId2"/>
          <a:srcRect l="8435" r="38309"/>
          <a:stretch/>
        </p:blipFill>
        <p:spPr>
          <a:xfrm>
            <a:off x="612518" y="363726"/>
            <a:ext cx="4793644" cy="5892695"/>
          </a:xfrm>
          <a:prstGeom prst="rect">
            <a:avLst/>
          </a:prstGeom>
        </p:spPr>
      </p:pic>
      <p:sp>
        <p:nvSpPr>
          <p:cNvPr id="11" name="Freeform: Shape 10">
            <a:extLst>
              <a:ext uri="{FF2B5EF4-FFF2-40B4-BE49-F238E27FC236}">
                <a16:creationId xmlns:a16="http://schemas.microsoft.com/office/drawing/2014/main" id="{D4420C61-30B9-D26F-6720-C32154CA3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465047" flipV="1">
            <a:off x="11636678" y="400406"/>
            <a:ext cx="413532" cy="36865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61205" h="5864449">
                <a:moveTo>
                  <a:pt x="2780481" y="-2"/>
                </a:moveTo>
                <a:cubicBezTo>
                  <a:pt x="3471109" y="183340"/>
                  <a:pt x="4437309" y="1599245"/>
                  <a:pt x="4737647" y="2234093"/>
                </a:cubicBezTo>
                <a:cubicBezTo>
                  <a:pt x="5037985" y="2868941"/>
                  <a:pt x="4730843" y="3539758"/>
                  <a:pt x="4452769" y="4137274"/>
                </a:cubicBezTo>
                <a:cubicBezTo>
                  <a:pt x="4174695" y="4734790"/>
                  <a:pt x="3382031" y="5704221"/>
                  <a:pt x="3069205" y="5819190"/>
                </a:cubicBezTo>
                <a:cubicBezTo>
                  <a:pt x="2358359" y="6040255"/>
                  <a:pt x="1581959" y="5401313"/>
                  <a:pt x="1076274" y="4985423"/>
                </a:cubicBezTo>
                <a:cubicBezTo>
                  <a:pt x="570590" y="4569533"/>
                  <a:pt x="146935" y="3953087"/>
                  <a:pt x="35098" y="3323852"/>
                </a:cubicBezTo>
                <a:cubicBezTo>
                  <a:pt x="-92687" y="2646770"/>
                  <a:pt x="136312" y="1688019"/>
                  <a:pt x="593876" y="1134043"/>
                </a:cubicBezTo>
                <a:cubicBezTo>
                  <a:pt x="1051440" y="580067"/>
                  <a:pt x="2127808" y="30746"/>
                  <a:pt x="2780481" y="-2"/>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8505720-2558-A390-8612-99A55D48F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F720743B-9C97-37DF-D56A-D2A9E750B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39C3539A-A126-556F-3B61-690C785C7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78" y="58162"/>
            <a:ext cx="944833" cy="904406"/>
          </a:xfrm>
          <a:custGeom>
            <a:avLst/>
            <a:gdLst>
              <a:gd name="connsiteX0" fmla="*/ 886520 w 1083994"/>
              <a:gd name="connsiteY0" fmla="*/ 0 h 1037613"/>
              <a:gd name="connsiteX1" fmla="*/ 990233 w 1083994"/>
              <a:gd name="connsiteY1" fmla="*/ 29654 h 1037613"/>
              <a:gd name="connsiteX2" fmla="*/ 993535 w 1083994"/>
              <a:gd name="connsiteY2" fmla="*/ 43082 h 1037613"/>
              <a:gd name="connsiteX3" fmla="*/ 1051675 w 1083994"/>
              <a:gd name="connsiteY3" fmla="*/ 356973 h 1037613"/>
              <a:gd name="connsiteX4" fmla="*/ 1083975 w 1083994"/>
              <a:gd name="connsiteY4" fmla="*/ 602023 h 1037613"/>
              <a:gd name="connsiteX5" fmla="*/ 966613 w 1083994"/>
              <a:gd name="connsiteY5" fmla="*/ 901753 h 1037613"/>
              <a:gd name="connsiteX6" fmla="*/ 713135 w 1083994"/>
              <a:gd name="connsiteY6" fmla="*/ 1026319 h 1037613"/>
              <a:gd name="connsiteX7" fmla="*/ 318855 w 1083994"/>
              <a:gd name="connsiteY7" fmla="*/ 989106 h 1037613"/>
              <a:gd name="connsiteX8" fmla="*/ 128776 w 1083994"/>
              <a:gd name="connsiteY8" fmla="*/ 649273 h 1037613"/>
              <a:gd name="connsiteX9" fmla="*/ 0 w 1083994"/>
              <a:gd name="connsiteY9" fmla="*/ 49738 h 1037613"/>
              <a:gd name="connsiteX10" fmla="*/ 620956 w 1083994"/>
              <a:gd name="connsiteY10" fmla="*/ 642355 h 1037613"/>
              <a:gd name="connsiteX11" fmla="*/ 886064 w 1083994"/>
              <a:gd name="connsiteY11" fmla="*/ 1039 h 103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3">
                <a:moveTo>
                  <a:pt x="886520" y="0"/>
                </a:moveTo>
                <a:lnTo>
                  <a:pt x="990233" y="29654"/>
                </a:lnTo>
                <a:lnTo>
                  <a:pt x="993535" y="43082"/>
                </a:lnTo>
                <a:cubicBezTo>
                  <a:pt x="1016489" y="140998"/>
                  <a:pt x="1041157" y="264776"/>
                  <a:pt x="1051675" y="356973"/>
                </a:cubicBezTo>
                <a:lnTo>
                  <a:pt x="1083975" y="602023"/>
                </a:lnTo>
                <a:cubicBezTo>
                  <a:pt x="1084789" y="765231"/>
                  <a:pt x="1059669" y="806637"/>
                  <a:pt x="966613" y="901753"/>
                </a:cubicBezTo>
                <a:cubicBezTo>
                  <a:pt x="910153" y="966250"/>
                  <a:pt x="821095" y="1011760"/>
                  <a:pt x="713135" y="1026319"/>
                </a:cubicBezTo>
                <a:cubicBezTo>
                  <a:pt x="605175" y="1040878"/>
                  <a:pt x="416248" y="1051946"/>
                  <a:pt x="318855" y="989106"/>
                </a:cubicBezTo>
                <a:cubicBezTo>
                  <a:pt x="221462" y="926265"/>
                  <a:pt x="147001" y="727446"/>
                  <a:pt x="128776" y="649273"/>
                </a:cubicBezTo>
                <a:cubicBezTo>
                  <a:pt x="93895" y="519198"/>
                  <a:pt x="28063" y="235695"/>
                  <a:pt x="0" y="49738"/>
                </a:cubicBezTo>
                <a:cubicBezTo>
                  <a:pt x="152500" y="20987"/>
                  <a:pt x="429040" y="429202"/>
                  <a:pt x="620956" y="642355"/>
                </a:cubicBezTo>
                <a:cubicBezTo>
                  <a:pt x="695371" y="468649"/>
                  <a:pt x="814439" y="166732"/>
                  <a:pt x="886064" y="103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E5089FB1-F28D-0DD0-436F-D094F3C82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80" y="58161"/>
            <a:ext cx="944832" cy="904404"/>
          </a:xfrm>
          <a:custGeom>
            <a:avLst/>
            <a:gdLst>
              <a:gd name="connsiteX0" fmla="*/ 886519 w 1083994"/>
              <a:gd name="connsiteY0" fmla="*/ 0 h 1037611"/>
              <a:gd name="connsiteX1" fmla="*/ 990233 w 1083994"/>
              <a:gd name="connsiteY1" fmla="*/ 29654 h 1037611"/>
              <a:gd name="connsiteX2" fmla="*/ 993535 w 1083994"/>
              <a:gd name="connsiteY2" fmla="*/ 43080 h 1037611"/>
              <a:gd name="connsiteX3" fmla="*/ 1051675 w 1083994"/>
              <a:gd name="connsiteY3" fmla="*/ 356971 h 1037611"/>
              <a:gd name="connsiteX4" fmla="*/ 1083975 w 1083994"/>
              <a:gd name="connsiteY4" fmla="*/ 602021 h 1037611"/>
              <a:gd name="connsiteX5" fmla="*/ 966613 w 1083994"/>
              <a:gd name="connsiteY5" fmla="*/ 901751 h 1037611"/>
              <a:gd name="connsiteX6" fmla="*/ 713135 w 1083994"/>
              <a:gd name="connsiteY6" fmla="*/ 1026317 h 1037611"/>
              <a:gd name="connsiteX7" fmla="*/ 318855 w 1083994"/>
              <a:gd name="connsiteY7" fmla="*/ 989104 h 1037611"/>
              <a:gd name="connsiteX8" fmla="*/ 128776 w 1083994"/>
              <a:gd name="connsiteY8" fmla="*/ 649271 h 1037611"/>
              <a:gd name="connsiteX9" fmla="*/ 0 w 1083994"/>
              <a:gd name="connsiteY9" fmla="*/ 49736 h 1037611"/>
              <a:gd name="connsiteX10" fmla="*/ 620956 w 1083994"/>
              <a:gd name="connsiteY10" fmla="*/ 642353 h 1037611"/>
              <a:gd name="connsiteX11" fmla="*/ 886064 w 1083994"/>
              <a:gd name="connsiteY11" fmla="*/ 1037 h 1037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1">
                <a:moveTo>
                  <a:pt x="886519" y="0"/>
                </a:moveTo>
                <a:lnTo>
                  <a:pt x="990233" y="29654"/>
                </a:lnTo>
                <a:lnTo>
                  <a:pt x="993535" y="43080"/>
                </a:lnTo>
                <a:cubicBezTo>
                  <a:pt x="1016489" y="140996"/>
                  <a:pt x="1041157" y="264774"/>
                  <a:pt x="1051675" y="356971"/>
                </a:cubicBezTo>
                <a:lnTo>
                  <a:pt x="1083975" y="602021"/>
                </a:lnTo>
                <a:cubicBezTo>
                  <a:pt x="1084789" y="765229"/>
                  <a:pt x="1059669" y="806635"/>
                  <a:pt x="966613" y="901751"/>
                </a:cubicBezTo>
                <a:cubicBezTo>
                  <a:pt x="910153" y="966248"/>
                  <a:pt x="821095" y="1011758"/>
                  <a:pt x="713135" y="1026317"/>
                </a:cubicBezTo>
                <a:cubicBezTo>
                  <a:pt x="605175" y="1040876"/>
                  <a:pt x="416248" y="1051944"/>
                  <a:pt x="318855" y="989104"/>
                </a:cubicBezTo>
                <a:cubicBezTo>
                  <a:pt x="221462" y="926263"/>
                  <a:pt x="147001" y="727444"/>
                  <a:pt x="128776" y="649271"/>
                </a:cubicBezTo>
                <a:cubicBezTo>
                  <a:pt x="93895" y="519196"/>
                  <a:pt x="28063" y="235693"/>
                  <a:pt x="0" y="49736"/>
                </a:cubicBezTo>
                <a:cubicBezTo>
                  <a:pt x="152500" y="20985"/>
                  <a:pt x="429040" y="429200"/>
                  <a:pt x="620956" y="642353"/>
                </a:cubicBezTo>
                <a:cubicBezTo>
                  <a:pt x="695371" y="468647"/>
                  <a:pt x="814439" y="166730"/>
                  <a:pt x="886064" y="103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4681A0BD-53E5-CD29-21B6-91CD222A86B7}"/>
              </a:ext>
            </a:extLst>
          </p:cNvPr>
          <p:cNvSpPr>
            <a:spLocks noGrp="1"/>
          </p:cNvSpPr>
          <p:nvPr>
            <p:ph idx="1"/>
          </p:nvPr>
        </p:nvSpPr>
        <p:spPr>
          <a:xfrm>
            <a:off x="5880340" y="2337451"/>
            <a:ext cx="5988169" cy="1761946"/>
          </a:xfrm>
        </p:spPr>
        <p:txBody>
          <a:bodyPr vert="horz" lIns="91440" tIns="45720" rIns="91440" bIns="45720" rtlCol="0" anchor="t">
            <a:normAutofit/>
          </a:bodyPr>
          <a:lstStyle/>
          <a:p>
            <a:pPr marL="0" indent="0">
              <a:buNone/>
            </a:pPr>
            <a:r>
              <a:rPr lang="en-GB" b="1" dirty="0">
                <a:latin typeface="Arial"/>
                <a:cs typeface="Calibri"/>
              </a:rPr>
              <a:t>What is the aim of the project for?</a:t>
            </a:r>
          </a:p>
          <a:p>
            <a:r>
              <a:rPr lang="en-GB" sz="1800" dirty="0">
                <a:latin typeface="Arial"/>
                <a:cs typeface="Calibri"/>
              </a:rPr>
              <a:t>The University College London Institute of Child Health has been implemented the programme to help children and their families become healthier and happier (Childhood Obesity in London, 2011)</a:t>
            </a:r>
            <a:endParaRPr lang="en-GB" sz="1800" b="1" dirty="0">
              <a:latin typeface="Arial"/>
              <a:cs typeface="Calibri"/>
            </a:endParaRPr>
          </a:p>
          <a:p>
            <a:endParaRPr lang="en-GB" sz="1800" b="1" dirty="0">
              <a:latin typeface="Arial"/>
              <a:cs typeface="Calibri"/>
            </a:endParaRPr>
          </a:p>
          <a:p>
            <a:endParaRPr lang="en-GB" sz="2200" b="1" dirty="0">
              <a:latin typeface="Arial"/>
              <a:cs typeface="Calibri"/>
            </a:endParaRPr>
          </a:p>
        </p:txBody>
      </p:sp>
      <p:sp>
        <p:nvSpPr>
          <p:cNvPr id="2" name="TextBox 1">
            <a:extLst>
              <a:ext uri="{FF2B5EF4-FFF2-40B4-BE49-F238E27FC236}">
                <a16:creationId xmlns:a16="http://schemas.microsoft.com/office/drawing/2014/main" id="{764C14A2-FEBB-1BD6-BE35-35CBC23856FF}"/>
              </a:ext>
            </a:extLst>
          </p:cNvPr>
          <p:cNvSpPr txBox="1"/>
          <p:nvPr/>
        </p:nvSpPr>
        <p:spPr>
          <a:xfrm>
            <a:off x="1059899" y="6333227"/>
            <a:ext cx="37947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latin typeface="Arial"/>
              </a:rPr>
              <a:t>(</a:t>
            </a:r>
            <a:r>
              <a:rPr lang="en-GB" sz="1800" baseline="0" dirty="0" err="1">
                <a:latin typeface="Arial"/>
              </a:rPr>
              <a:t>Samitivej</a:t>
            </a:r>
            <a:r>
              <a:rPr lang="en-GB" dirty="0">
                <a:latin typeface="Arial"/>
              </a:rPr>
              <a:t> ,</a:t>
            </a:r>
            <a:r>
              <a:rPr lang="en-GB" sz="1800" baseline="0" dirty="0">
                <a:latin typeface="Arial"/>
              </a:rPr>
              <a:t>2023)</a:t>
            </a:r>
            <a:endParaRPr lang="en-GB" dirty="0">
              <a:cs typeface="Calibri" panose="020F0502020204030204"/>
            </a:endParaRPr>
          </a:p>
        </p:txBody>
      </p:sp>
    </p:spTree>
    <p:extLst>
      <p:ext uri="{BB962C8B-B14F-4D97-AF65-F5344CB8AC3E}">
        <p14:creationId xmlns:p14="http://schemas.microsoft.com/office/powerpoint/2010/main" val="167055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et To Barnet Council Central Housing Group">
            <a:extLst>
              <a:ext uri="{FF2B5EF4-FFF2-40B4-BE49-F238E27FC236}">
                <a16:creationId xmlns:a16="http://schemas.microsoft.com/office/drawing/2014/main" id="{2D276F4D-1CF9-24BD-4ECA-0542BA4A8C17}"/>
              </a:ext>
            </a:extLst>
          </p:cNvPr>
          <p:cNvPicPr>
            <a:picLocks noChangeAspect="1"/>
          </p:cNvPicPr>
          <p:nvPr/>
        </p:nvPicPr>
        <p:blipFill>
          <a:blip r:embed="rId2"/>
          <a:stretch>
            <a:fillRect/>
          </a:stretch>
        </p:blipFill>
        <p:spPr>
          <a:xfrm>
            <a:off x="-1" y="-6740"/>
            <a:ext cx="4615134" cy="3593442"/>
          </a:xfrm>
          <a:prstGeom prst="rect">
            <a:avLst/>
          </a:prstGeom>
        </p:spPr>
      </p:pic>
      <p:sp>
        <p:nvSpPr>
          <p:cNvPr id="3" name="TextBox 2">
            <a:extLst>
              <a:ext uri="{FF2B5EF4-FFF2-40B4-BE49-F238E27FC236}">
                <a16:creationId xmlns:a16="http://schemas.microsoft.com/office/drawing/2014/main" id="{55DB4743-AF93-19CD-6BBF-5256F2055B05}"/>
              </a:ext>
            </a:extLst>
          </p:cNvPr>
          <p:cNvSpPr txBox="1"/>
          <p:nvPr/>
        </p:nvSpPr>
        <p:spPr>
          <a:xfrm>
            <a:off x="5242560" y="320040"/>
            <a:ext cx="6507480" cy="56630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dirty="0">
                <a:latin typeface="Arial"/>
                <a:ea typeface="Calibri"/>
                <a:cs typeface="Calibri"/>
              </a:rPr>
              <a:t>Demographics</a:t>
            </a:r>
            <a:r>
              <a:rPr lang="en-GB" sz="4800" b="1" dirty="0">
                <a:latin typeface="Arial"/>
                <a:ea typeface="Calibri"/>
                <a:cs typeface="Calibri"/>
              </a:rPr>
              <a:t> </a:t>
            </a:r>
          </a:p>
          <a:p>
            <a:pPr algn="ctr"/>
            <a:endParaRPr lang="en-GB" sz="2200" b="1" dirty="0">
              <a:latin typeface="Arial"/>
              <a:ea typeface="Calibri"/>
              <a:cs typeface="Calibri"/>
            </a:endParaRPr>
          </a:p>
          <a:p>
            <a:pPr marL="342900" indent="-342900">
              <a:buFont typeface="Arial"/>
              <a:buChar char="•"/>
            </a:pPr>
            <a:r>
              <a:rPr lang="en-GB" b="1" dirty="0">
                <a:latin typeface="Arial"/>
                <a:ea typeface="Calibri"/>
                <a:cs typeface="Calibri"/>
              </a:rPr>
              <a:t>Location: </a:t>
            </a:r>
            <a:r>
              <a:rPr lang="en-GB" dirty="0">
                <a:latin typeface="Arial"/>
                <a:ea typeface="Calibri"/>
                <a:cs typeface="Calibri"/>
              </a:rPr>
              <a:t>Barnet Council (Central Housing Group, 2023)</a:t>
            </a:r>
            <a:endParaRPr lang="en-GB" sz="2200" b="1" dirty="0">
              <a:latin typeface="Arial"/>
              <a:ea typeface="Calibri"/>
              <a:cs typeface="Calibri"/>
            </a:endParaRPr>
          </a:p>
          <a:p>
            <a:pPr marL="342900" indent="-342900">
              <a:buFont typeface="Arial"/>
              <a:buChar char="•"/>
            </a:pPr>
            <a:endParaRPr lang="en-GB" dirty="0">
              <a:latin typeface="Arial"/>
              <a:ea typeface="Calibri"/>
              <a:cs typeface="Calibri"/>
            </a:endParaRPr>
          </a:p>
          <a:p>
            <a:pPr marL="342900" indent="-342900">
              <a:buFont typeface="Arial"/>
              <a:buChar char="•"/>
            </a:pPr>
            <a:r>
              <a:rPr lang="en-GB" dirty="0">
                <a:latin typeface="Arial"/>
                <a:ea typeface="Calibri"/>
                <a:cs typeface="Calibri"/>
              </a:rPr>
              <a:t>Barnet Council is located in North London.</a:t>
            </a:r>
          </a:p>
          <a:p>
            <a:pPr marL="342900" indent="-342900">
              <a:buFont typeface="Arial"/>
              <a:buChar char="•"/>
            </a:pPr>
            <a:endParaRPr lang="en-GB" dirty="0">
              <a:latin typeface="Arial"/>
              <a:ea typeface="Calibri"/>
              <a:cs typeface="Calibri"/>
            </a:endParaRPr>
          </a:p>
          <a:p>
            <a:pPr marL="342900" indent="-342900">
              <a:buFont typeface="Arial"/>
              <a:buChar char="•"/>
            </a:pPr>
            <a:r>
              <a:rPr lang="en-GB" dirty="0">
                <a:latin typeface="Arial"/>
                <a:ea typeface="Calibri"/>
                <a:cs typeface="Calibri"/>
              </a:rPr>
              <a:t>It is considered the second largest borough with 331,500 residents.</a:t>
            </a:r>
          </a:p>
          <a:p>
            <a:pPr marL="342900" indent="-342900">
              <a:buFont typeface="Arial"/>
              <a:buChar char="•"/>
            </a:pPr>
            <a:endParaRPr lang="en-GB" dirty="0">
              <a:latin typeface="Arial"/>
              <a:ea typeface="Calibri"/>
              <a:cs typeface="Calibri"/>
            </a:endParaRPr>
          </a:p>
          <a:p>
            <a:pPr marL="342900" indent="-342900">
              <a:buFont typeface="Arial"/>
              <a:buChar char="•"/>
            </a:pPr>
            <a:r>
              <a:rPr lang="en-GB" dirty="0">
                <a:latin typeface="Arial"/>
                <a:ea typeface="Calibri"/>
                <a:cs typeface="Calibri"/>
              </a:rPr>
              <a:t>Once Barnet Council is located in the North of London, this location suitable for family with nature reserves, parks and schools.</a:t>
            </a:r>
          </a:p>
          <a:p>
            <a:pPr marL="342900" indent="-342900">
              <a:buFont typeface="Arial"/>
              <a:buChar char="•"/>
            </a:pPr>
            <a:endParaRPr lang="en-GB" dirty="0">
              <a:latin typeface="Arial"/>
              <a:ea typeface="Calibri"/>
              <a:cs typeface="Calibri"/>
            </a:endParaRPr>
          </a:p>
          <a:p>
            <a:pPr marL="342900" indent="-342900">
              <a:buFont typeface="Arial"/>
              <a:buChar char="•"/>
            </a:pPr>
            <a:r>
              <a:rPr lang="en-GB" dirty="0">
                <a:latin typeface="Arial"/>
                <a:ea typeface="Calibri"/>
                <a:cs typeface="Calibri"/>
              </a:rPr>
              <a:t>There are good access public transport into Central London for work.</a:t>
            </a:r>
          </a:p>
          <a:p>
            <a:endParaRPr lang="en-GB" dirty="0">
              <a:latin typeface="Arial"/>
              <a:ea typeface="Calibri"/>
              <a:cs typeface="Calibri"/>
            </a:endParaRPr>
          </a:p>
          <a:p>
            <a:pPr algn="ctr"/>
            <a:r>
              <a:rPr lang="en-GB" dirty="0">
                <a:latin typeface="Arial"/>
                <a:ea typeface="Calibri"/>
                <a:cs typeface="Calibri"/>
              </a:rPr>
              <a:t>(Central Housing Group,2023)</a:t>
            </a:r>
          </a:p>
          <a:p>
            <a:endParaRPr lang="en-GB" sz="2200" b="1" dirty="0">
              <a:latin typeface="Arial"/>
              <a:ea typeface="Calibri"/>
              <a:cs typeface="Calibri"/>
            </a:endParaRPr>
          </a:p>
        </p:txBody>
      </p:sp>
      <p:sp>
        <p:nvSpPr>
          <p:cNvPr id="4" name="TextBox 3">
            <a:extLst>
              <a:ext uri="{FF2B5EF4-FFF2-40B4-BE49-F238E27FC236}">
                <a16:creationId xmlns:a16="http://schemas.microsoft.com/office/drawing/2014/main" id="{63D1A007-A18A-E1A6-682F-24ADCDFEA318}"/>
              </a:ext>
            </a:extLst>
          </p:cNvPr>
          <p:cNvSpPr txBox="1"/>
          <p:nvPr/>
        </p:nvSpPr>
        <p:spPr>
          <a:xfrm>
            <a:off x="547202" y="4370717"/>
            <a:ext cx="33832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aseline="0" dirty="0">
                <a:latin typeface="Arial"/>
              </a:rPr>
              <a:t>Central Housing Group</a:t>
            </a:r>
            <a:r>
              <a:rPr lang="en-GB" dirty="0">
                <a:latin typeface="Arial"/>
              </a:rPr>
              <a:t> (2023)</a:t>
            </a:r>
            <a:endParaRPr lang="en-GB" dirty="0"/>
          </a:p>
        </p:txBody>
      </p:sp>
    </p:spTree>
    <p:extLst>
      <p:ext uri="{BB962C8B-B14F-4D97-AF65-F5344CB8AC3E}">
        <p14:creationId xmlns:p14="http://schemas.microsoft.com/office/powerpoint/2010/main" val="532683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4F06FAE-4432-A8AB-4D45-078B58E758D7}"/>
              </a:ext>
            </a:extLst>
          </p:cNvPr>
          <p:cNvSpPr txBox="1"/>
          <p:nvPr/>
        </p:nvSpPr>
        <p:spPr>
          <a:xfrm>
            <a:off x="593000" y="2128778"/>
            <a:ext cx="4023360" cy="1291947"/>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2800" b="1" kern="1200" dirty="0">
                <a:latin typeface="Arial"/>
                <a:ea typeface="+mj-ea"/>
                <a:cs typeface="Arial"/>
              </a:rPr>
              <a:t>Population</a:t>
            </a:r>
          </a:p>
          <a:p>
            <a:pPr>
              <a:lnSpc>
                <a:spcPct val="90000"/>
              </a:lnSpc>
              <a:spcBef>
                <a:spcPct val="0"/>
              </a:spcBef>
              <a:spcAft>
                <a:spcPts val="600"/>
              </a:spcAft>
            </a:pPr>
            <a:endParaRPr lang="en-US" sz="4800" b="1" kern="1200">
              <a:latin typeface="+mj-lt"/>
              <a:ea typeface="+mj-ea"/>
              <a:cs typeface="+mj-cs"/>
            </a:endParaRPr>
          </a:p>
        </p:txBody>
      </p:sp>
      <p:sp>
        <p:nvSpPr>
          <p:cNvPr id="10" name="Rectangle 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3" name="Picture 2" descr="Lifestyle 6">
            <a:extLst>
              <a:ext uri="{FF2B5EF4-FFF2-40B4-BE49-F238E27FC236}">
                <a16:creationId xmlns:a16="http://schemas.microsoft.com/office/drawing/2014/main" id="{484EB3DA-2459-8B7D-8276-643AC18F3A45}"/>
              </a:ext>
            </a:extLst>
          </p:cNvPr>
          <p:cNvPicPr>
            <a:picLocks noChangeAspect="1"/>
          </p:cNvPicPr>
          <p:nvPr/>
        </p:nvPicPr>
        <p:blipFill>
          <a:blip r:embed="rId2"/>
          <a:stretch>
            <a:fillRect/>
          </a:stretch>
        </p:blipFill>
        <p:spPr>
          <a:xfrm>
            <a:off x="5626608" y="1015588"/>
            <a:ext cx="5839948" cy="4114853"/>
          </a:xfrm>
          <a:prstGeom prst="rect">
            <a:avLst/>
          </a:prstGeom>
        </p:spPr>
      </p:pic>
      <p:sp>
        <p:nvSpPr>
          <p:cNvPr id="4" name="TextBox 3">
            <a:extLst>
              <a:ext uri="{FF2B5EF4-FFF2-40B4-BE49-F238E27FC236}">
                <a16:creationId xmlns:a16="http://schemas.microsoft.com/office/drawing/2014/main" id="{9C119750-C529-37CC-490F-6E2A1495ED78}"/>
              </a:ext>
            </a:extLst>
          </p:cNvPr>
          <p:cNvSpPr txBox="1"/>
          <p:nvPr/>
        </p:nvSpPr>
        <p:spPr>
          <a:xfrm>
            <a:off x="6553200" y="5425440"/>
            <a:ext cx="4267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latin typeface="Arial"/>
                <a:cs typeface="Calibri"/>
              </a:rPr>
              <a:t>Barnet Council, 2023</a:t>
            </a:r>
            <a:endParaRPr lang="en-GB" dirty="0">
              <a:latin typeface="Arial"/>
              <a:cs typeface="Arial"/>
            </a:endParaRPr>
          </a:p>
        </p:txBody>
      </p:sp>
      <p:sp>
        <p:nvSpPr>
          <p:cNvPr id="5" name="TextBox 4">
            <a:extLst>
              <a:ext uri="{FF2B5EF4-FFF2-40B4-BE49-F238E27FC236}">
                <a16:creationId xmlns:a16="http://schemas.microsoft.com/office/drawing/2014/main" id="{24E076A0-B7C9-16E9-BDD7-B80BD0ABAE72}"/>
              </a:ext>
            </a:extLst>
          </p:cNvPr>
          <p:cNvSpPr txBox="1"/>
          <p:nvPr/>
        </p:nvSpPr>
        <p:spPr>
          <a:xfrm>
            <a:off x="701040" y="3063240"/>
            <a:ext cx="4221480" cy="25340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dirty="0">
                <a:latin typeface="Arial"/>
                <a:cs typeface="Calibri" panose="020F0502020204030204"/>
              </a:rPr>
              <a:t>Accordingly in Barnet Council:</a:t>
            </a:r>
            <a:endParaRPr lang="en-US" dirty="0">
              <a:cs typeface="Calibri" panose="020F0502020204030204"/>
            </a:endParaRPr>
          </a:p>
          <a:p>
            <a:pPr marL="285750" indent="-285750">
              <a:lnSpc>
                <a:spcPct val="150000"/>
              </a:lnSpc>
              <a:buFont typeface="Arial"/>
              <a:buChar char="•"/>
            </a:pPr>
            <a:r>
              <a:rPr lang="en-GB" dirty="0">
                <a:latin typeface="Arial"/>
                <a:cs typeface="Calibri" panose="020F0502020204030204"/>
              </a:rPr>
              <a:t> Obesity in children is low</a:t>
            </a:r>
          </a:p>
          <a:p>
            <a:pPr marL="285750" indent="-285750">
              <a:lnSpc>
                <a:spcPct val="150000"/>
              </a:lnSpc>
              <a:buFont typeface="Arial"/>
              <a:buChar char="•"/>
            </a:pPr>
            <a:r>
              <a:rPr lang="en-GB" dirty="0">
                <a:latin typeface="Arial"/>
                <a:cs typeface="Calibri" panose="020F0502020204030204"/>
              </a:rPr>
              <a:t> Obesity in children between 10 and 11 years old has increased to 19,41% in 2013/14</a:t>
            </a:r>
          </a:p>
          <a:p>
            <a:pPr>
              <a:lnSpc>
                <a:spcPct val="150000"/>
              </a:lnSpc>
            </a:pPr>
            <a:endParaRPr lang="en-GB" dirty="0">
              <a:latin typeface="Arial"/>
              <a:cs typeface="Calibri" panose="020F0502020204030204"/>
            </a:endParaRPr>
          </a:p>
        </p:txBody>
      </p:sp>
    </p:spTree>
    <p:extLst>
      <p:ext uri="{BB962C8B-B14F-4D97-AF65-F5344CB8AC3E}">
        <p14:creationId xmlns:p14="http://schemas.microsoft.com/office/powerpoint/2010/main" val="4246570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artoon character holding a glass of water&#10;&#10;Description automatically generated">
            <a:extLst>
              <a:ext uri="{FF2B5EF4-FFF2-40B4-BE49-F238E27FC236}">
                <a16:creationId xmlns:a16="http://schemas.microsoft.com/office/drawing/2014/main" id="{839A8F4A-D4E9-E419-792C-1EB8AB2DC7D5}"/>
              </a:ext>
            </a:extLst>
          </p:cNvPr>
          <p:cNvPicPr>
            <a:picLocks noChangeAspect="1"/>
          </p:cNvPicPr>
          <p:nvPr/>
        </p:nvPicPr>
        <p:blipFill rotWithShape="1">
          <a:blip r:embed="rId2"/>
          <a:srcRect l="9674" r="8163" b="3"/>
          <a:stretch/>
        </p:blipFill>
        <p:spPr>
          <a:xfrm>
            <a:off x="129416" y="-4452"/>
            <a:ext cx="5433960" cy="3455514"/>
          </a:xfrm>
          <a:prstGeom prst="rect">
            <a:avLst/>
          </a:prstGeom>
        </p:spPr>
      </p:pic>
      <p:pic>
        <p:nvPicPr>
          <p:cNvPr id="2" name="Picture 1" descr="A cartoon of a lunch box with food&#10;&#10;Description automatically generated">
            <a:extLst>
              <a:ext uri="{FF2B5EF4-FFF2-40B4-BE49-F238E27FC236}">
                <a16:creationId xmlns:a16="http://schemas.microsoft.com/office/drawing/2014/main" id="{B528B8E3-62FD-BAC4-7085-2B22AE6C3B26}"/>
              </a:ext>
            </a:extLst>
          </p:cNvPr>
          <p:cNvPicPr>
            <a:picLocks noChangeAspect="1"/>
          </p:cNvPicPr>
          <p:nvPr/>
        </p:nvPicPr>
        <p:blipFill rotWithShape="1">
          <a:blip r:embed="rId3"/>
          <a:srcRect l="9951" r="7701" b="1"/>
          <a:stretch/>
        </p:blipFill>
        <p:spPr>
          <a:xfrm>
            <a:off x="129416" y="3364347"/>
            <a:ext cx="5433962" cy="3447832"/>
          </a:xfrm>
          <a:prstGeom prst="rect">
            <a:avLst/>
          </a:prstGeom>
        </p:spPr>
      </p:pic>
      <p:grpSp>
        <p:nvGrpSpPr>
          <p:cNvPr id="26" name="Group 25">
            <a:extLst>
              <a:ext uri="{FF2B5EF4-FFF2-40B4-BE49-F238E27FC236}">
                <a16:creationId xmlns:a16="http://schemas.microsoft.com/office/drawing/2014/main" id="{923615DC-F5A3-677C-DB79-DA387F11FC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27" name="Rectangle 26">
              <a:extLst>
                <a:ext uri="{FF2B5EF4-FFF2-40B4-BE49-F238E27FC236}">
                  <a16:creationId xmlns:a16="http://schemas.microsoft.com/office/drawing/2014/main" id="{BCB2E658-9767-8805-2BCB-63F4F3AEC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EA709A9-EE8C-7D2E-43D2-E8A342BA0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27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F23D658-A4FD-9223-764E-64D5ED38800F}"/>
              </a:ext>
            </a:extLst>
          </p:cNvPr>
          <p:cNvSpPr>
            <a:spLocks noGrp="1"/>
          </p:cNvSpPr>
          <p:nvPr>
            <p:ph idx="1"/>
          </p:nvPr>
        </p:nvSpPr>
        <p:spPr>
          <a:xfrm>
            <a:off x="6095999" y="89326"/>
            <a:ext cx="6045187" cy="6725868"/>
          </a:xfrm>
        </p:spPr>
        <p:txBody>
          <a:bodyPr vert="horz" lIns="91440" tIns="45720" rIns="91440" bIns="45720" rtlCol="0" anchor="t">
            <a:normAutofit/>
          </a:bodyPr>
          <a:lstStyle/>
          <a:p>
            <a:pPr marL="0" indent="0">
              <a:buNone/>
            </a:pPr>
            <a:r>
              <a:rPr lang="en-GB" b="1" dirty="0">
                <a:latin typeface="Arial"/>
                <a:cs typeface="Calibri" panose="020F0502020204030204"/>
              </a:rPr>
              <a:t>Use of digital media and technologies for Children Health Overweight and Obese</a:t>
            </a:r>
          </a:p>
          <a:p>
            <a:pPr marL="0" indent="0">
              <a:buNone/>
            </a:pPr>
            <a:endParaRPr lang="en-GB" b="1" dirty="0">
              <a:latin typeface="Arial"/>
              <a:cs typeface="Calibri" panose="020F0502020204030204"/>
            </a:endParaRPr>
          </a:p>
          <a:p>
            <a:pPr marL="457200" indent="-457200"/>
            <a:r>
              <a:rPr lang="en-GB" sz="1800" dirty="0">
                <a:latin typeface="Arial"/>
                <a:cs typeface="Calibri" panose="020F0502020204030204"/>
              </a:rPr>
              <a:t>Facebook</a:t>
            </a:r>
            <a:endParaRPr lang="en-GB" b="1" dirty="0">
              <a:latin typeface="Arial"/>
              <a:cs typeface="Calibri" panose="020F0502020204030204"/>
            </a:endParaRPr>
          </a:p>
          <a:p>
            <a:pPr marL="457200" indent="-457200"/>
            <a:endParaRPr lang="en-GB" sz="1800" dirty="0">
              <a:latin typeface="Arial"/>
              <a:cs typeface="Calibri" panose="020F0502020204030204"/>
            </a:endParaRPr>
          </a:p>
          <a:p>
            <a:pPr marL="457200" indent="-457200"/>
            <a:endParaRPr lang="en-GB" sz="1800" dirty="0">
              <a:latin typeface="Arial"/>
              <a:cs typeface="Calibri" panose="020F0502020204030204"/>
            </a:endParaRPr>
          </a:p>
          <a:p>
            <a:pPr marL="457200" indent="-457200"/>
            <a:endParaRPr lang="en-GB" sz="1800" dirty="0">
              <a:latin typeface="Arial"/>
              <a:cs typeface="Calibri" panose="020F0502020204030204"/>
            </a:endParaRPr>
          </a:p>
          <a:p>
            <a:pPr marL="457200" indent="-457200"/>
            <a:endParaRPr lang="en-GB" sz="1800" dirty="0">
              <a:latin typeface="Arial"/>
              <a:cs typeface="Calibri" panose="020F0502020204030204"/>
            </a:endParaRPr>
          </a:p>
          <a:p>
            <a:pPr marL="457200" indent="-457200"/>
            <a:endParaRPr lang="en-GB" sz="1800" dirty="0">
              <a:latin typeface="Arial"/>
              <a:cs typeface="Calibri" panose="020F0502020204030204"/>
            </a:endParaRPr>
          </a:p>
          <a:p>
            <a:pPr marL="457200" indent="-457200"/>
            <a:endParaRPr lang="en-GB" sz="1800" dirty="0">
              <a:latin typeface="Arial"/>
              <a:cs typeface="Calibri" panose="020F0502020204030204"/>
            </a:endParaRPr>
          </a:p>
          <a:p>
            <a:pPr marL="457200" indent="-457200"/>
            <a:r>
              <a:rPr lang="en-GB" sz="1800" dirty="0">
                <a:latin typeface="Arial"/>
                <a:cs typeface="Calibri" panose="020F0502020204030204"/>
              </a:rPr>
              <a:t>Twitter </a:t>
            </a:r>
          </a:p>
          <a:p>
            <a:pPr marL="0" indent="0">
              <a:buNone/>
            </a:pPr>
            <a:endParaRPr lang="en-GB" sz="1800" dirty="0">
              <a:latin typeface="Arial"/>
              <a:cs typeface="Calibri" panose="020F0502020204030204"/>
            </a:endParaRPr>
          </a:p>
          <a:p>
            <a:pPr marL="0" indent="0">
              <a:buNone/>
            </a:pPr>
            <a:endParaRPr lang="en-GB" sz="2000" b="1">
              <a:latin typeface="Arial"/>
              <a:cs typeface="Calibri" panose="020F0502020204030204"/>
            </a:endParaRPr>
          </a:p>
          <a:p>
            <a:pPr marL="0" indent="0">
              <a:buNone/>
            </a:pPr>
            <a:endParaRPr lang="en-GB" sz="2000" b="1">
              <a:latin typeface="Arial"/>
              <a:cs typeface="Calibri" panose="020F0502020204030204"/>
            </a:endParaRPr>
          </a:p>
        </p:txBody>
      </p:sp>
      <p:pic>
        <p:nvPicPr>
          <p:cNvPr id="5" name="Picture 4" descr="Facebook - Apiau Microsoft">
            <a:extLst>
              <a:ext uri="{FF2B5EF4-FFF2-40B4-BE49-F238E27FC236}">
                <a16:creationId xmlns:a16="http://schemas.microsoft.com/office/drawing/2014/main" id="{923D2DA4-BD81-A884-5E81-A64792A3A2C7}"/>
              </a:ext>
            </a:extLst>
          </p:cNvPr>
          <p:cNvPicPr>
            <a:picLocks noChangeAspect="1"/>
          </p:cNvPicPr>
          <p:nvPr/>
        </p:nvPicPr>
        <p:blipFill>
          <a:blip r:embed="rId4"/>
          <a:stretch>
            <a:fillRect/>
          </a:stretch>
        </p:blipFill>
        <p:spPr>
          <a:xfrm>
            <a:off x="6634701" y="2458080"/>
            <a:ext cx="1107956" cy="1237352"/>
          </a:xfrm>
          <a:prstGeom prst="rect">
            <a:avLst/>
          </a:prstGeom>
        </p:spPr>
      </p:pic>
      <p:pic>
        <p:nvPicPr>
          <p:cNvPr id="6" name="Picture 5" descr="A white bird on a blue background&#10;&#10;Description automatically generated">
            <a:extLst>
              <a:ext uri="{FF2B5EF4-FFF2-40B4-BE49-F238E27FC236}">
                <a16:creationId xmlns:a16="http://schemas.microsoft.com/office/drawing/2014/main" id="{61BEF568-0B1F-2B26-BD47-FF17C89640F6}"/>
              </a:ext>
            </a:extLst>
          </p:cNvPr>
          <p:cNvPicPr>
            <a:picLocks noChangeAspect="1"/>
          </p:cNvPicPr>
          <p:nvPr/>
        </p:nvPicPr>
        <p:blipFill>
          <a:blip r:embed="rId5"/>
          <a:stretch>
            <a:fillRect/>
          </a:stretch>
        </p:blipFill>
        <p:spPr>
          <a:xfrm>
            <a:off x="6634112" y="4987905"/>
            <a:ext cx="1109134" cy="1353548"/>
          </a:xfrm>
          <a:prstGeom prst="rect">
            <a:avLst/>
          </a:prstGeom>
        </p:spPr>
      </p:pic>
      <p:sp>
        <p:nvSpPr>
          <p:cNvPr id="7" name="TextBox 6">
            <a:extLst>
              <a:ext uri="{FF2B5EF4-FFF2-40B4-BE49-F238E27FC236}">
                <a16:creationId xmlns:a16="http://schemas.microsoft.com/office/drawing/2014/main" id="{AE7F027B-1BB1-3111-426E-7ABCE5D24F7F}"/>
              </a:ext>
            </a:extLst>
          </p:cNvPr>
          <p:cNvSpPr txBox="1"/>
          <p:nvPr/>
        </p:nvSpPr>
        <p:spPr>
          <a:xfrm>
            <a:off x="8247428" y="6163861"/>
            <a:ext cx="3886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(Microsoft(2023) / Health School London (2023) </a:t>
            </a:r>
            <a:endParaRPr lang="en-GB" dirty="0"/>
          </a:p>
        </p:txBody>
      </p:sp>
    </p:spTree>
    <p:extLst>
      <p:ext uri="{BB962C8B-B14F-4D97-AF65-F5344CB8AC3E}">
        <p14:creationId xmlns:p14="http://schemas.microsoft.com/office/powerpoint/2010/main" val="343265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Children's Act 2004 | What is it?, Key Principles &amp; Safety">
            <a:extLst>
              <a:ext uri="{FF2B5EF4-FFF2-40B4-BE49-F238E27FC236}">
                <a16:creationId xmlns:a16="http://schemas.microsoft.com/office/drawing/2014/main" id="{A10BDE78-9333-D913-9FB2-99072CD71CBF}"/>
              </a:ext>
            </a:extLst>
          </p:cNvPr>
          <p:cNvPicPr>
            <a:picLocks noChangeAspect="1"/>
          </p:cNvPicPr>
          <p:nvPr/>
        </p:nvPicPr>
        <p:blipFill rotWithShape="1">
          <a:blip r:embed="rId2"/>
          <a:srcRect l="5884" r="-1" b="-1"/>
          <a:stretch/>
        </p:blipFill>
        <p:spPr>
          <a:xfrm>
            <a:off x="1"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1BEEBA2-711E-C00E-6D72-7955155A34AA}"/>
              </a:ext>
            </a:extLst>
          </p:cNvPr>
          <p:cNvSpPr>
            <a:spLocks noGrp="1"/>
          </p:cNvSpPr>
          <p:nvPr>
            <p:ph idx="1"/>
          </p:nvPr>
        </p:nvSpPr>
        <p:spPr>
          <a:xfrm>
            <a:off x="7531610" y="76315"/>
            <a:ext cx="4670452" cy="6776383"/>
          </a:xfrm>
        </p:spPr>
        <p:txBody>
          <a:bodyPr vert="horz" lIns="91440" tIns="45720" rIns="91440" bIns="45720" rtlCol="0" anchor="t">
            <a:normAutofit/>
          </a:bodyPr>
          <a:lstStyle/>
          <a:p>
            <a:pPr marL="0" indent="0">
              <a:buNone/>
            </a:pPr>
            <a:r>
              <a:rPr lang="en-GB" b="1" dirty="0">
                <a:latin typeface="Arial"/>
                <a:cs typeface="Calibri" panose="020F0502020204030204"/>
              </a:rPr>
              <a:t>Legislation and policy impact the support and growth of a community</a:t>
            </a:r>
            <a:endParaRPr lang="en-US">
              <a:cs typeface="Calibri" panose="020F0502020204030204"/>
            </a:endParaRPr>
          </a:p>
          <a:p>
            <a:pPr marL="0" indent="0">
              <a:buNone/>
            </a:pPr>
            <a:endParaRPr lang="en-GB" sz="2000" b="1" dirty="0">
              <a:latin typeface="Arial"/>
              <a:cs typeface="Calibri" panose="020F0502020204030204"/>
            </a:endParaRPr>
          </a:p>
          <a:p>
            <a:r>
              <a:rPr lang="en-GB" sz="1800" dirty="0">
                <a:latin typeface="Arial"/>
                <a:cs typeface="Calibri" panose="020F0502020204030204"/>
              </a:rPr>
              <a:t>Children Act 2004</a:t>
            </a:r>
          </a:p>
          <a:p>
            <a:pPr marL="0" indent="0">
              <a:buNone/>
            </a:pPr>
            <a:endParaRPr lang="en-GB" sz="1800" dirty="0">
              <a:latin typeface="Arial"/>
              <a:cs typeface="Calibri" panose="020F0502020204030204"/>
            </a:endParaRPr>
          </a:p>
          <a:p>
            <a:r>
              <a:rPr lang="en-GB" sz="1800" dirty="0">
                <a:latin typeface="Arial"/>
                <a:cs typeface="Calibri" panose="020F0502020204030204"/>
              </a:rPr>
              <a:t>Human Rights Act 1998</a:t>
            </a:r>
          </a:p>
          <a:p>
            <a:pPr marL="0" indent="0">
              <a:buNone/>
            </a:pPr>
            <a:endParaRPr lang="en-GB" sz="1800" dirty="0">
              <a:latin typeface="Arial"/>
              <a:cs typeface="Calibri" panose="020F0502020204030204"/>
            </a:endParaRPr>
          </a:p>
          <a:p>
            <a:r>
              <a:rPr lang="en-GB" sz="1800" dirty="0">
                <a:latin typeface="Arial"/>
                <a:cs typeface="Calibri" panose="020F0502020204030204"/>
              </a:rPr>
              <a:t>Equality Act 2010</a:t>
            </a:r>
          </a:p>
          <a:p>
            <a:pPr marL="0" indent="0">
              <a:buNone/>
            </a:pPr>
            <a:endParaRPr lang="en-GB" sz="1800" dirty="0">
              <a:latin typeface="Arial"/>
              <a:cs typeface="Calibri" panose="020F0502020204030204"/>
            </a:endParaRPr>
          </a:p>
          <a:p>
            <a:r>
              <a:rPr lang="en-GB" sz="1800" dirty="0">
                <a:latin typeface="Arial"/>
                <a:cs typeface="Calibri" panose="020F0502020204030204"/>
              </a:rPr>
              <a:t>Safeguard Children 2018</a:t>
            </a:r>
          </a:p>
          <a:p>
            <a:endParaRPr lang="en-GB" sz="1800" dirty="0">
              <a:latin typeface="Arial"/>
              <a:cs typeface="Calibri" panose="020F0502020204030204"/>
            </a:endParaRPr>
          </a:p>
          <a:p>
            <a:r>
              <a:rPr lang="en-GB" sz="1800" dirty="0">
                <a:latin typeface="Arial"/>
                <a:cs typeface="Calibri" panose="020F0502020204030204"/>
              </a:rPr>
              <a:t>HM Government Childhood Obesity:  A plan for Action</a:t>
            </a:r>
          </a:p>
          <a:p>
            <a:endParaRPr lang="en-GB" sz="1800" dirty="0">
              <a:latin typeface="Arial"/>
              <a:cs typeface="Calibri" panose="020F0502020204030204"/>
            </a:endParaRPr>
          </a:p>
          <a:p>
            <a:pPr marL="0" indent="0" algn="ctr">
              <a:buNone/>
            </a:pPr>
            <a:r>
              <a:rPr lang="en-GB" sz="1800" dirty="0">
                <a:latin typeface="Arial"/>
                <a:cs typeface="Calibri" panose="020F0502020204030204"/>
              </a:rPr>
              <a:t>(Children Act 2004,2022)</a:t>
            </a:r>
          </a:p>
        </p:txBody>
      </p:sp>
    </p:spTree>
    <p:extLst>
      <p:ext uri="{BB962C8B-B14F-4D97-AF65-F5344CB8AC3E}">
        <p14:creationId xmlns:p14="http://schemas.microsoft.com/office/powerpoint/2010/main" val="436951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Slide Background">
            <a:extLst>
              <a:ext uri="{FF2B5EF4-FFF2-40B4-BE49-F238E27FC236}">
                <a16:creationId xmlns:a16="http://schemas.microsoft.com/office/drawing/2014/main" id="{7DE220E6-BA55-4F04-B3C4-F4985F3E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tint">
            <a:extLst>
              <a:ext uri="{FF2B5EF4-FFF2-40B4-BE49-F238E27FC236}">
                <a16:creationId xmlns:a16="http://schemas.microsoft.com/office/drawing/2014/main" id="{5AE190BC-D2FD-433E-AB89-0DF68EFD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5644" y="0"/>
            <a:ext cx="1046356"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2" name="Rectangle 11">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6444" y="0"/>
            <a:ext cx="6075554" cy="6858000"/>
          </a:xfrm>
          <a:prstGeom prst="rect">
            <a:avLst/>
          </a:prstGeom>
          <a:ln>
            <a:noFill/>
          </a:ln>
          <a:effectLst>
            <a:outerShdw blurRad="508000" dist="190500" dir="5460000" sx="93000" sy="93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Obesity Consequences | Obesity Prevention Source | Harvard T.H. Chan School  of Public Health">
            <a:extLst>
              <a:ext uri="{FF2B5EF4-FFF2-40B4-BE49-F238E27FC236}">
                <a16:creationId xmlns:a16="http://schemas.microsoft.com/office/drawing/2014/main" id="{AA1BC4EB-7F65-F0B4-0255-C285BC1BBA01}"/>
              </a:ext>
            </a:extLst>
          </p:cNvPr>
          <p:cNvPicPr>
            <a:picLocks noChangeAspect="1"/>
          </p:cNvPicPr>
          <p:nvPr/>
        </p:nvPicPr>
        <p:blipFill>
          <a:blip r:embed="rId2"/>
          <a:stretch>
            <a:fillRect/>
          </a:stretch>
        </p:blipFill>
        <p:spPr>
          <a:xfrm>
            <a:off x="401934" y="1451911"/>
            <a:ext cx="4900436" cy="3824786"/>
          </a:xfrm>
          <a:prstGeom prst="rect">
            <a:avLst/>
          </a:prstGeom>
        </p:spPr>
      </p:pic>
      <p:sp>
        <p:nvSpPr>
          <p:cNvPr id="3" name="Content Placeholder 2">
            <a:extLst>
              <a:ext uri="{FF2B5EF4-FFF2-40B4-BE49-F238E27FC236}">
                <a16:creationId xmlns:a16="http://schemas.microsoft.com/office/drawing/2014/main" id="{8669F92E-82E8-C800-3247-BA889684B383}"/>
              </a:ext>
            </a:extLst>
          </p:cNvPr>
          <p:cNvSpPr>
            <a:spLocks noGrp="1"/>
          </p:cNvSpPr>
          <p:nvPr>
            <p:ph idx="1"/>
          </p:nvPr>
        </p:nvSpPr>
        <p:spPr>
          <a:xfrm>
            <a:off x="6198206" y="673073"/>
            <a:ext cx="5992415" cy="836856"/>
          </a:xfrm>
        </p:spPr>
        <p:txBody>
          <a:bodyPr vert="horz" lIns="91440" tIns="45720" rIns="91440" bIns="45720" rtlCol="0" anchor="ctr">
            <a:normAutofit lnSpcReduction="10000"/>
          </a:bodyPr>
          <a:lstStyle/>
          <a:p>
            <a:pPr marL="0" indent="0">
              <a:buNone/>
            </a:pPr>
            <a:r>
              <a:rPr lang="en-GB" b="1" dirty="0">
                <a:latin typeface="Arial"/>
                <a:cs typeface="Calibri" panose="020F0502020204030204"/>
              </a:rPr>
              <a:t>Barriers/ obstacles to Children Health Overweight and Obese</a:t>
            </a:r>
          </a:p>
          <a:p>
            <a:pPr marL="0" indent="0">
              <a:buNone/>
            </a:pPr>
            <a:endParaRPr lang="en-GB" sz="1800" dirty="0">
              <a:latin typeface="Arial"/>
              <a:cs typeface="Calibri" panose="020F0502020204030204"/>
            </a:endParaRPr>
          </a:p>
          <a:p>
            <a:pPr marL="0" indent="0">
              <a:buNone/>
            </a:pPr>
            <a:endParaRPr lang="en-GB" sz="1800" dirty="0">
              <a:latin typeface="Arial"/>
              <a:cs typeface="Calibri" panose="020F0502020204030204"/>
            </a:endParaRPr>
          </a:p>
        </p:txBody>
      </p:sp>
      <p:sp>
        <p:nvSpPr>
          <p:cNvPr id="4" name="TextBox 3">
            <a:extLst>
              <a:ext uri="{FF2B5EF4-FFF2-40B4-BE49-F238E27FC236}">
                <a16:creationId xmlns:a16="http://schemas.microsoft.com/office/drawing/2014/main" id="{C2C909F3-0809-45AA-94AF-93214A8593B3}"/>
              </a:ext>
            </a:extLst>
          </p:cNvPr>
          <p:cNvSpPr txBox="1"/>
          <p:nvPr/>
        </p:nvSpPr>
        <p:spPr>
          <a:xfrm>
            <a:off x="6204693" y="1314091"/>
            <a:ext cx="56672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latin typeface="Arial"/>
              <a:cs typeface="Arial"/>
            </a:endParaRPr>
          </a:p>
        </p:txBody>
      </p:sp>
      <p:sp>
        <p:nvSpPr>
          <p:cNvPr id="5" name="TextBox 4">
            <a:extLst>
              <a:ext uri="{FF2B5EF4-FFF2-40B4-BE49-F238E27FC236}">
                <a16:creationId xmlns:a16="http://schemas.microsoft.com/office/drawing/2014/main" id="{01B2897E-FD76-BCE4-D4EF-8C1C9F6C867B}"/>
              </a:ext>
            </a:extLst>
          </p:cNvPr>
          <p:cNvSpPr txBox="1"/>
          <p:nvPr/>
        </p:nvSpPr>
        <p:spPr>
          <a:xfrm>
            <a:off x="6296707" y="1169167"/>
            <a:ext cx="557553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latin typeface="Arial"/>
              <a:cs typeface="Arial"/>
            </a:endParaRPr>
          </a:p>
          <a:p>
            <a:pPr>
              <a:lnSpc>
                <a:spcPct val="150000"/>
              </a:lnSpc>
            </a:pPr>
            <a:r>
              <a:rPr lang="en-GB" dirty="0">
                <a:latin typeface="Arial"/>
                <a:cs typeface="Arial"/>
              </a:rPr>
              <a:t>The obesity has increased and that affected the costs.</a:t>
            </a:r>
            <a:endParaRPr lang="en-GB" dirty="0">
              <a:latin typeface="Calibri" panose="020F0502020204030204"/>
              <a:ea typeface="Calibri" panose="020F0502020204030204"/>
              <a:cs typeface="Calibri" panose="020F0502020204030204"/>
            </a:endParaRPr>
          </a:p>
          <a:p>
            <a:pPr>
              <a:lnSpc>
                <a:spcPct val="150000"/>
              </a:lnSpc>
            </a:pPr>
            <a:r>
              <a:rPr lang="en-GB" dirty="0">
                <a:latin typeface="Arial"/>
                <a:cs typeface="Arial"/>
              </a:rPr>
              <a:t>The cost of obesity divided:</a:t>
            </a:r>
            <a:endParaRPr lang="en-GB" dirty="0">
              <a:latin typeface="Calibri" panose="020F0502020204030204"/>
              <a:ea typeface="Calibri" panose="020F0502020204030204"/>
              <a:cs typeface="Calibri" panose="020F0502020204030204"/>
            </a:endParaRPr>
          </a:p>
          <a:p>
            <a:pPr>
              <a:lnSpc>
                <a:spcPct val="150000"/>
              </a:lnSpc>
            </a:pPr>
            <a:endParaRPr lang="en-GB" dirty="0">
              <a:latin typeface="Arial"/>
              <a:cs typeface="Arial"/>
            </a:endParaRPr>
          </a:p>
          <a:p>
            <a:pPr marL="285750" indent="-285750">
              <a:lnSpc>
                <a:spcPct val="150000"/>
              </a:lnSpc>
              <a:buFont typeface="Arial"/>
              <a:buChar char="•"/>
            </a:pPr>
            <a:r>
              <a:rPr lang="en-GB" dirty="0">
                <a:latin typeface="Arial"/>
                <a:cs typeface="Arial"/>
              </a:rPr>
              <a:t>Costs of treating obesity</a:t>
            </a:r>
          </a:p>
          <a:p>
            <a:pPr marL="285750" indent="-285750">
              <a:lnSpc>
                <a:spcPct val="150000"/>
              </a:lnSpc>
              <a:buFont typeface="Arial"/>
              <a:buChar char="•"/>
            </a:pPr>
            <a:r>
              <a:rPr lang="en-GB" dirty="0">
                <a:latin typeface="Arial"/>
                <a:cs typeface="Arial"/>
              </a:rPr>
              <a:t>Costs of treating the consequences of obesity</a:t>
            </a:r>
          </a:p>
          <a:p>
            <a:pPr marL="285750" indent="-285750">
              <a:lnSpc>
                <a:spcPct val="150000"/>
              </a:lnSpc>
              <a:buFont typeface="Arial"/>
              <a:buChar char="•"/>
            </a:pPr>
            <a:r>
              <a:rPr lang="en-GB" dirty="0">
                <a:latin typeface="Arial"/>
                <a:cs typeface="Arial"/>
              </a:rPr>
              <a:t>Indirect costs from loss of earnings due to sickness</a:t>
            </a:r>
          </a:p>
          <a:p>
            <a:pPr marL="285750" indent="-285750">
              <a:buFont typeface="Arial"/>
              <a:buChar char="•"/>
            </a:pPr>
            <a:endParaRPr lang="en-GB" dirty="0">
              <a:latin typeface="Arial"/>
              <a:cs typeface="Arial"/>
            </a:endParaRPr>
          </a:p>
        </p:txBody>
      </p:sp>
      <p:sp>
        <p:nvSpPr>
          <p:cNvPr id="9" name="TextBox 8">
            <a:extLst>
              <a:ext uri="{FF2B5EF4-FFF2-40B4-BE49-F238E27FC236}">
                <a16:creationId xmlns:a16="http://schemas.microsoft.com/office/drawing/2014/main" id="{7664C139-B9F2-0299-AB31-DEC1ADBF8C67}"/>
              </a:ext>
            </a:extLst>
          </p:cNvPr>
          <p:cNvSpPr txBox="1"/>
          <p:nvPr/>
        </p:nvSpPr>
        <p:spPr>
          <a:xfrm>
            <a:off x="640080" y="5715000"/>
            <a:ext cx="43281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latin typeface="Arial"/>
                <a:ea typeface="Calibri"/>
                <a:cs typeface="Calibri"/>
              </a:rPr>
              <a:t>(School of Public Health,2023)</a:t>
            </a:r>
            <a:endParaRPr lang="en-GB" dirty="0">
              <a:latin typeface="Arial"/>
              <a:cs typeface="Arial"/>
            </a:endParaRPr>
          </a:p>
        </p:txBody>
      </p:sp>
    </p:spTree>
    <p:extLst>
      <p:ext uri="{BB962C8B-B14F-4D97-AF65-F5344CB8AC3E}">
        <p14:creationId xmlns:p14="http://schemas.microsoft.com/office/powerpoint/2010/main" val="2302624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How to write a Letter of Recommendation (LOR)">
            <a:extLst>
              <a:ext uri="{FF2B5EF4-FFF2-40B4-BE49-F238E27FC236}">
                <a16:creationId xmlns:a16="http://schemas.microsoft.com/office/drawing/2014/main" id="{5A3EB300-B7AF-6457-38E0-6A977D0F16B4}"/>
              </a:ext>
            </a:extLst>
          </p:cNvPr>
          <p:cNvPicPr>
            <a:picLocks noChangeAspect="1"/>
          </p:cNvPicPr>
          <p:nvPr/>
        </p:nvPicPr>
        <p:blipFill rotWithShape="1">
          <a:blip r:embed="rId2"/>
          <a:srcRect l="1203" r="14563"/>
          <a:stretch/>
        </p:blipFill>
        <p:spPr>
          <a:xfrm>
            <a:off x="884698" y="863036"/>
            <a:ext cx="4882903" cy="5043096"/>
          </a:xfrm>
          <a:prstGeom prst="rect">
            <a:avLst/>
          </a:prstGeom>
        </p:spPr>
      </p:pic>
      <p:grpSp>
        <p:nvGrpSpPr>
          <p:cNvPr id="24" name="Group 23">
            <a:extLst>
              <a:ext uri="{FF2B5EF4-FFF2-40B4-BE49-F238E27FC236}">
                <a16:creationId xmlns:a16="http://schemas.microsoft.com/office/drawing/2014/main" id="{BE589684-54CA-64D8-C963-5F19FF75BF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4697" y="5858828"/>
            <a:ext cx="6406903" cy="123363"/>
            <a:chOff x="7015162" y="5858828"/>
            <a:chExt cx="4300544" cy="123363"/>
          </a:xfrm>
        </p:grpSpPr>
        <p:sp>
          <p:nvSpPr>
            <p:cNvPr id="9" name="Rectangle 8">
              <a:extLst>
                <a:ext uri="{FF2B5EF4-FFF2-40B4-BE49-F238E27FC236}">
                  <a16:creationId xmlns:a16="http://schemas.microsoft.com/office/drawing/2014/main" id="{9B56B8E8-B789-DA4D-E4BE-03FA3165B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255D907-377D-0DF9-B4A4-4B44C46FB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8E5A1C00-C1AA-C4C7-BA54-7259D731A3E4}"/>
              </a:ext>
            </a:extLst>
          </p:cNvPr>
          <p:cNvSpPr>
            <a:spLocks noGrp="1"/>
          </p:cNvSpPr>
          <p:nvPr>
            <p:ph idx="1"/>
          </p:nvPr>
        </p:nvSpPr>
        <p:spPr>
          <a:xfrm>
            <a:off x="5753681" y="3062"/>
            <a:ext cx="6439036" cy="6855265"/>
          </a:xfrm>
        </p:spPr>
        <p:txBody>
          <a:bodyPr vert="horz" lIns="91440" tIns="45720" rIns="91440" bIns="45720" rtlCol="0" anchor="t">
            <a:normAutofit/>
          </a:bodyPr>
          <a:lstStyle/>
          <a:p>
            <a:pPr marL="0" indent="0" algn="ctr">
              <a:buNone/>
            </a:pPr>
            <a:r>
              <a:rPr lang="en-GB" b="1" dirty="0">
                <a:latin typeface="Arial"/>
                <a:cs typeface="Calibri" panose="020F0502020204030204"/>
              </a:rPr>
              <a:t>Recommendations</a:t>
            </a:r>
          </a:p>
          <a:p>
            <a:pPr marL="457200" indent="-457200" algn="ctr"/>
            <a:endParaRPr lang="en-GB" sz="1800" dirty="0">
              <a:latin typeface="Arial"/>
              <a:cs typeface="Calibri" panose="020F0502020204030204"/>
            </a:endParaRPr>
          </a:p>
          <a:p>
            <a:pPr marL="457200" indent="-457200" algn="ctr"/>
            <a:endParaRPr lang="en-GB" sz="1800" dirty="0">
              <a:latin typeface="Arial"/>
              <a:cs typeface="Calibri" panose="020F0502020204030204"/>
            </a:endParaRPr>
          </a:p>
          <a:p>
            <a:pPr marL="457200" indent="-457200" algn="ctr"/>
            <a:endParaRPr lang="en-GB" sz="1800" dirty="0">
              <a:latin typeface="Arial"/>
              <a:cs typeface="Calibri" panose="020F0502020204030204"/>
            </a:endParaRPr>
          </a:p>
          <a:p>
            <a:pPr marL="457200" indent="-457200" algn="ctr"/>
            <a:endParaRPr lang="en-GB" sz="1800" dirty="0">
              <a:latin typeface="Arial"/>
              <a:cs typeface="Calibri" panose="020F0502020204030204"/>
            </a:endParaRPr>
          </a:p>
          <a:p>
            <a:pPr marL="285750" indent="-285750"/>
            <a:r>
              <a:rPr lang="en-GB" sz="1800" dirty="0">
                <a:latin typeface="Arial"/>
                <a:cs typeface="Calibri" panose="020F0502020204030204"/>
              </a:rPr>
              <a:t>Advice for parents of overweight children</a:t>
            </a:r>
            <a:endParaRPr lang="en-GB" b="1" dirty="0">
              <a:latin typeface="Arial"/>
              <a:cs typeface="Calibri" panose="020F0502020204030204"/>
            </a:endParaRPr>
          </a:p>
          <a:p>
            <a:pPr marL="285750" indent="-285750"/>
            <a:r>
              <a:rPr lang="en-GB" sz="1800" dirty="0">
                <a:latin typeface="Arial"/>
                <a:cs typeface="Calibri" panose="020F0502020204030204"/>
              </a:rPr>
              <a:t>The children must get more exercise every single day</a:t>
            </a:r>
          </a:p>
          <a:p>
            <a:pPr marL="285750" indent="-285750"/>
            <a:r>
              <a:rPr lang="en-GB" sz="1800" dirty="0">
                <a:latin typeface="Arial"/>
                <a:cs typeface="Calibri" panose="020F0502020204030204"/>
              </a:rPr>
              <a:t>Have balance diet that includes fruit and vegetables (NHS,2023)</a:t>
            </a:r>
          </a:p>
          <a:p>
            <a:pPr marL="457200" indent="-457200" algn="ctr"/>
            <a:endParaRPr lang="en-GB" sz="1800" dirty="0">
              <a:latin typeface="Arial"/>
              <a:cs typeface="Calibri" panose="020F0502020204030204"/>
            </a:endParaRPr>
          </a:p>
          <a:p>
            <a:pPr marL="0" indent="0">
              <a:buNone/>
            </a:pPr>
            <a:endParaRPr lang="en-GB" b="1" dirty="0">
              <a:latin typeface="Arial"/>
              <a:cs typeface="Calibri" panose="020F0502020204030204"/>
            </a:endParaRPr>
          </a:p>
          <a:p>
            <a:pPr marL="0" indent="0">
              <a:buNone/>
            </a:pPr>
            <a:endParaRPr lang="en-GB" b="1" dirty="0">
              <a:latin typeface="Arial"/>
              <a:cs typeface="Calibri" panose="020F0502020204030204"/>
            </a:endParaRPr>
          </a:p>
          <a:p>
            <a:pPr marL="457200" indent="-457200"/>
            <a:r>
              <a:rPr lang="en-GB" sz="1800" dirty="0">
                <a:latin typeface="Arial"/>
                <a:cs typeface="Calibri" panose="020F0502020204030204"/>
              </a:rPr>
              <a:t>Making healthy options available in public sector</a:t>
            </a:r>
            <a:endParaRPr lang="en-GB" b="1" dirty="0">
              <a:latin typeface="Arial"/>
              <a:cs typeface="Calibri" panose="020F0502020204030204"/>
            </a:endParaRPr>
          </a:p>
          <a:p>
            <a:pPr marL="457200" indent="-457200"/>
            <a:r>
              <a:rPr lang="en-GB" sz="1800" dirty="0">
                <a:latin typeface="Arial"/>
                <a:cs typeface="Calibri" panose="020F0502020204030204"/>
              </a:rPr>
              <a:t>Support with cost of healthy food</a:t>
            </a:r>
          </a:p>
          <a:p>
            <a:pPr marL="457200" indent="-457200"/>
            <a:r>
              <a:rPr lang="en-GB" sz="1800" dirty="0">
                <a:latin typeface="Arial"/>
                <a:cs typeface="Calibri" panose="020F0502020204030204"/>
              </a:rPr>
              <a:t>Creating a new healthy in schools (GOV.UK,2017)</a:t>
            </a:r>
          </a:p>
        </p:txBody>
      </p:sp>
      <p:sp>
        <p:nvSpPr>
          <p:cNvPr id="4" name="TextBox 3">
            <a:extLst>
              <a:ext uri="{FF2B5EF4-FFF2-40B4-BE49-F238E27FC236}">
                <a16:creationId xmlns:a16="http://schemas.microsoft.com/office/drawing/2014/main" id="{5001B9C0-4C80-A869-E344-532D5F0A6C71}"/>
              </a:ext>
            </a:extLst>
          </p:cNvPr>
          <p:cNvSpPr txBox="1"/>
          <p:nvPr/>
        </p:nvSpPr>
        <p:spPr>
          <a:xfrm>
            <a:off x="1295399" y="6309359"/>
            <a:ext cx="53949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latin typeface="Arial"/>
                <a:cs typeface="Calibri"/>
              </a:rPr>
              <a:t>(Adifiles,2017)</a:t>
            </a:r>
          </a:p>
        </p:txBody>
      </p:sp>
      <p:pic>
        <p:nvPicPr>
          <p:cNvPr id="5" name="Picture 4" descr="Branding – People's History of the NHS">
            <a:extLst>
              <a:ext uri="{FF2B5EF4-FFF2-40B4-BE49-F238E27FC236}">
                <a16:creationId xmlns:a16="http://schemas.microsoft.com/office/drawing/2014/main" id="{9C9733B2-60DE-6BEE-F6AC-AD7FA7843E26}"/>
              </a:ext>
            </a:extLst>
          </p:cNvPr>
          <p:cNvPicPr>
            <a:picLocks noChangeAspect="1"/>
          </p:cNvPicPr>
          <p:nvPr/>
        </p:nvPicPr>
        <p:blipFill>
          <a:blip r:embed="rId3"/>
          <a:stretch>
            <a:fillRect/>
          </a:stretch>
        </p:blipFill>
        <p:spPr>
          <a:xfrm>
            <a:off x="8074325" y="518678"/>
            <a:ext cx="1190447" cy="1191136"/>
          </a:xfrm>
          <a:prstGeom prst="rect">
            <a:avLst/>
          </a:prstGeom>
        </p:spPr>
      </p:pic>
      <p:pic>
        <p:nvPicPr>
          <p:cNvPr id="6" name="Picture 5" descr="Universal Credit: What Universal Credit is - GOV.UK">
            <a:extLst>
              <a:ext uri="{FF2B5EF4-FFF2-40B4-BE49-F238E27FC236}">
                <a16:creationId xmlns:a16="http://schemas.microsoft.com/office/drawing/2014/main" id="{562ABF74-F226-715A-18AD-7FA6FA1B8B44}"/>
              </a:ext>
            </a:extLst>
          </p:cNvPr>
          <p:cNvPicPr>
            <a:picLocks noChangeAspect="1"/>
          </p:cNvPicPr>
          <p:nvPr/>
        </p:nvPicPr>
        <p:blipFill>
          <a:blip r:embed="rId4"/>
          <a:stretch>
            <a:fillRect/>
          </a:stretch>
        </p:blipFill>
        <p:spPr>
          <a:xfrm>
            <a:off x="8072439" y="3119438"/>
            <a:ext cx="1165465" cy="1294861"/>
          </a:xfrm>
          <a:prstGeom prst="rect">
            <a:avLst/>
          </a:prstGeom>
        </p:spPr>
      </p:pic>
    </p:spTree>
    <p:extLst>
      <p:ext uri="{BB962C8B-B14F-4D97-AF65-F5344CB8AC3E}">
        <p14:creationId xmlns:p14="http://schemas.microsoft.com/office/powerpoint/2010/main" val="160954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CE8435-85C4-3A19-E72B-F6D21AC91745}"/>
              </a:ext>
            </a:extLst>
          </p:cNvPr>
          <p:cNvSpPr>
            <a:spLocks noGrp="1"/>
          </p:cNvSpPr>
          <p:nvPr>
            <p:ph idx="1"/>
          </p:nvPr>
        </p:nvSpPr>
        <p:spPr>
          <a:xfrm>
            <a:off x="694426" y="431021"/>
            <a:ext cx="10515600" cy="4351338"/>
          </a:xfrm>
        </p:spPr>
        <p:txBody>
          <a:bodyPr vert="horz" lIns="91440" tIns="45720" rIns="91440" bIns="45720" rtlCol="0" anchor="t">
            <a:normAutofit/>
          </a:bodyPr>
          <a:lstStyle/>
          <a:p>
            <a:pPr marL="0" indent="0" algn="ctr">
              <a:buNone/>
            </a:pPr>
            <a:r>
              <a:rPr lang="en-GB" b="1" dirty="0">
                <a:latin typeface="Arial"/>
                <a:cs typeface="Calibri" panose="020F0502020204030204"/>
              </a:rPr>
              <a:t>Conclusion</a:t>
            </a:r>
          </a:p>
          <a:p>
            <a:pPr marL="0" indent="0" algn="ctr">
              <a:buNone/>
            </a:pPr>
            <a:endParaRPr lang="en-GB" b="1" dirty="0">
              <a:latin typeface="Arial"/>
              <a:cs typeface="Calibri" panose="020F0502020204030204"/>
            </a:endParaRPr>
          </a:p>
          <a:p>
            <a:pPr marL="0" indent="0" algn="ctr">
              <a:buNone/>
            </a:pPr>
            <a:endParaRPr lang="en-GB" b="1" dirty="0">
              <a:latin typeface="Arial"/>
              <a:cs typeface="Calibri" panose="020F0502020204030204"/>
            </a:endParaRPr>
          </a:p>
          <a:p>
            <a:pPr marL="457200" indent="-457200">
              <a:lnSpc>
                <a:spcPct val="150000"/>
              </a:lnSpc>
            </a:pPr>
            <a:r>
              <a:rPr lang="en-GB" sz="1800" dirty="0">
                <a:latin typeface="Arial"/>
                <a:cs typeface="Calibri" panose="020F0502020204030204"/>
              </a:rPr>
              <a:t>The government must plan to reducing childhood obesity to support local in the UK (Gov. UK,2019)</a:t>
            </a:r>
          </a:p>
          <a:p>
            <a:pPr marL="457200" indent="-457200">
              <a:lnSpc>
                <a:spcPct val="150000"/>
              </a:lnSpc>
            </a:pPr>
            <a:endParaRPr lang="en-GB" sz="1800" dirty="0">
              <a:latin typeface="Arial"/>
              <a:cs typeface="Calibri" panose="020F0502020204030204"/>
            </a:endParaRPr>
          </a:p>
          <a:p>
            <a:pPr marL="457200" indent="-457200">
              <a:lnSpc>
                <a:spcPct val="150000"/>
              </a:lnSpc>
            </a:pPr>
            <a:r>
              <a:rPr lang="en-GB" sz="1800" dirty="0">
                <a:latin typeface="Arial"/>
                <a:cs typeface="Calibri" panose="020F0502020204030204"/>
              </a:rPr>
              <a:t>Public Health England must improve or taking measures how to guidance for council to combating obesity (Gov.UK,2019)</a:t>
            </a:r>
          </a:p>
        </p:txBody>
      </p:sp>
    </p:spTree>
    <p:extLst>
      <p:ext uri="{BB962C8B-B14F-4D97-AF65-F5344CB8AC3E}">
        <p14:creationId xmlns:p14="http://schemas.microsoft.com/office/powerpoint/2010/main" val="329544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2F3B4-79DE-F604-33CF-D783C7038937}"/>
              </a:ext>
            </a:extLst>
          </p:cNvPr>
          <p:cNvSpPr>
            <a:spLocks noGrp="1"/>
          </p:cNvSpPr>
          <p:nvPr>
            <p:ph type="title"/>
          </p:nvPr>
        </p:nvSpPr>
        <p:spPr>
          <a:xfrm>
            <a:off x="838200" y="365125"/>
            <a:ext cx="10515600" cy="707337"/>
          </a:xfrm>
        </p:spPr>
        <p:txBody>
          <a:bodyPr/>
          <a:lstStyle/>
          <a:p>
            <a:pPr algn="ctr"/>
            <a:r>
              <a:rPr lang="en-GB" sz="2800" b="1" dirty="0">
                <a:latin typeface="Arial"/>
                <a:cs typeface="Arial"/>
              </a:rPr>
              <a:t>References</a:t>
            </a:r>
          </a:p>
        </p:txBody>
      </p:sp>
      <p:sp>
        <p:nvSpPr>
          <p:cNvPr id="3" name="Content Placeholder 2">
            <a:extLst>
              <a:ext uri="{FF2B5EF4-FFF2-40B4-BE49-F238E27FC236}">
                <a16:creationId xmlns:a16="http://schemas.microsoft.com/office/drawing/2014/main" id="{82629A9F-83F0-BB16-C440-CE61B9C95CE3}"/>
              </a:ext>
            </a:extLst>
          </p:cNvPr>
          <p:cNvSpPr>
            <a:spLocks noGrp="1"/>
          </p:cNvSpPr>
          <p:nvPr>
            <p:ph idx="1"/>
          </p:nvPr>
        </p:nvSpPr>
        <p:spPr>
          <a:xfrm>
            <a:off x="838200" y="934229"/>
            <a:ext cx="10515600" cy="5832205"/>
          </a:xfrm>
        </p:spPr>
        <p:txBody>
          <a:bodyPr vert="horz" lIns="91440" tIns="45720" rIns="91440" bIns="45720" rtlCol="0" anchor="t">
            <a:normAutofit fontScale="92500" lnSpcReduction="20000"/>
          </a:bodyPr>
          <a:lstStyle/>
          <a:p>
            <a:r>
              <a:rPr lang="en-GB" sz="1800" dirty="0" err="1">
                <a:latin typeface="Arial"/>
                <a:cs typeface="Arial"/>
              </a:rPr>
              <a:t>Adifiles</a:t>
            </a:r>
            <a:r>
              <a:rPr lang="en-GB" sz="1800" dirty="0">
                <a:latin typeface="Arial"/>
                <a:cs typeface="Arial"/>
              </a:rPr>
              <a:t> (2017) "How to write a letter of recommendation (LOR)" [online] </a:t>
            </a:r>
            <a:r>
              <a:rPr lang="en-GB" sz="1800" dirty="0">
                <a:latin typeface="Arial"/>
                <a:cs typeface="Arial"/>
                <a:hlinkClick r:id="rId2"/>
              </a:rPr>
              <a:t>www.</a:t>
            </a:r>
            <a:r>
              <a:rPr lang="en-GB" sz="1800" dirty="0">
                <a:latin typeface="Arial"/>
                <a:ea typeface="+mn-lt"/>
                <a:cs typeface="+mn-lt"/>
                <a:hlinkClick r:id="rId2"/>
              </a:rPr>
              <a:t>adifiles.com/how-to-write-a-letter-of-recommendation-lor/</a:t>
            </a:r>
            <a:r>
              <a:rPr lang="en-GB" sz="1800" dirty="0">
                <a:latin typeface="Arial"/>
                <a:ea typeface="+mn-lt"/>
                <a:cs typeface="+mn-lt"/>
              </a:rPr>
              <a:t> (Accessed 24th of November 2023)</a:t>
            </a:r>
            <a:endParaRPr lang="en-GB" sz="1800" dirty="0">
              <a:latin typeface="Arial"/>
              <a:cs typeface="Arial"/>
            </a:endParaRPr>
          </a:p>
          <a:p>
            <a:r>
              <a:rPr lang="en-GB" sz="1800" dirty="0">
                <a:latin typeface="Arial"/>
                <a:cs typeface="Arial"/>
              </a:rPr>
              <a:t>Barnet Council "Lifestyle 6" [online] </a:t>
            </a:r>
            <a:r>
              <a:rPr lang="en-GB" sz="1800" dirty="0">
                <a:latin typeface="Arial"/>
                <a:cs typeface="Arial"/>
                <a:hlinkClick r:id="rId3"/>
              </a:rPr>
              <a:t>www.barnet.gov.uk/sites/default/files/assets/jsna/Downloads/BarnetsJSNA20152020.112131.pdf</a:t>
            </a:r>
            <a:r>
              <a:rPr lang="en-GB" sz="1800" dirty="0">
                <a:latin typeface="Arial"/>
                <a:cs typeface="Arial"/>
              </a:rPr>
              <a:t> (Accessed 23rd of November 2023)</a:t>
            </a:r>
            <a:endParaRPr lang="en-US" sz="1800">
              <a:latin typeface="Arial"/>
              <a:cs typeface="Arial"/>
            </a:endParaRPr>
          </a:p>
          <a:p>
            <a:pPr marL="0" indent="0">
              <a:buNone/>
            </a:pPr>
            <a:endParaRPr lang="en-GB" sz="1800" dirty="0">
              <a:latin typeface="Arial"/>
              <a:cs typeface="Arial"/>
            </a:endParaRPr>
          </a:p>
          <a:p>
            <a:pPr marL="285750" indent="-285750">
              <a:lnSpc>
                <a:spcPct val="100000"/>
              </a:lnSpc>
              <a:spcBef>
                <a:spcPts val="0"/>
              </a:spcBef>
              <a:buFont typeface="Arial,Sans-Serif" panose="020B0604020202020204" pitchFamily="34" charset="0"/>
            </a:pPr>
            <a:r>
              <a:rPr lang="en-GB" sz="1800" dirty="0">
                <a:latin typeface="Arial"/>
                <a:cs typeface="Arial"/>
              </a:rPr>
              <a:t>Barnet London Borough "Health Schools London [online] </a:t>
            </a:r>
            <a:r>
              <a:rPr lang="en-GB" sz="1800" dirty="0">
                <a:latin typeface="Arial"/>
                <a:cs typeface="Arial"/>
                <a:hlinkClick r:id="rId4"/>
              </a:rPr>
              <a:t>www.barnet.gov.uk/health-and-wellbeing/children-and-family-health/school-age-children/healthy-schools-london</a:t>
            </a:r>
            <a:r>
              <a:rPr lang="en-GB" sz="1800" dirty="0">
                <a:latin typeface="Arial"/>
                <a:cs typeface="Arial"/>
              </a:rPr>
              <a:t> (Accessed 24th of November 2023)</a:t>
            </a:r>
            <a:endParaRPr lang="en-GB" sz="1800">
              <a:latin typeface="Arial"/>
              <a:cs typeface="Arial"/>
            </a:endParaRPr>
          </a:p>
          <a:p>
            <a:pPr marL="0" indent="0">
              <a:lnSpc>
                <a:spcPct val="100000"/>
              </a:lnSpc>
              <a:spcBef>
                <a:spcPts val="0"/>
              </a:spcBef>
              <a:buNone/>
            </a:pPr>
            <a:endParaRPr lang="en-GB" sz="1800" dirty="0">
              <a:latin typeface="Arial"/>
              <a:cs typeface="Arial"/>
            </a:endParaRPr>
          </a:p>
          <a:p>
            <a:r>
              <a:rPr lang="en-GB" sz="1800" dirty="0">
                <a:latin typeface="Arial"/>
                <a:cs typeface="Arial"/>
              </a:rPr>
              <a:t>Central Housing Group (2023)  "Let to Barnet Council –Area Guide" [online] </a:t>
            </a:r>
            <a:r>
              <a:rPr lang="en-GB" sz="1800" dirty="0">
                <a:latin typeface="Arial"/>
                <a:cs typeface="Arial"/>
                <a:hlinkClick r:id="rId5"/>
              </a:rPr>
              <a:t>www.centralhousinggroup.com/landlords-guaranteed-rent-scheme/let-to-the-council/let-to-barnet-council/</a:t>
            </a:r>
            <a:r>
              <a:rPr lang="en-GB" sz="1800" dirty="0">
                <a:latin typeface="Arial"/>
                <a:cs typeface="Arial"/>
              </a:rPr>
              <a:t>  (Accessed 20th of November 2023)</a:t>
            </a:r>
            <a:endParaRPr lang="en-US" sz="1800" dirty="0">
              <a:latin typeface="Arial"/>
              <a:cs typeface="Arial"/>
            </a:endParaRPr>
          </a:p>
          <a:p>
            <a:pPr marL="0" indent="0">
              <a:buNone/>
            </a:pPr>
            <a:endParaRPr lang="en-GB" sz="1800" dirty="0">
              <a:latin typeface="Arial"/>
              <a:cs typeface="Arial"/>
            </a:endParaRPr>
          </a:p>
          <a:p>
            <a:pPr marL="285750" indent="-285750">
              <a:lnSpc>
                <a:spcPct val="100000"/>
              </a:lnSpc>
              <a:spcBef>
                <a:spcPts val="0"/>
              </a:spcBef>
              <a:buFont typeface="Arial,Sans-Serif" panose="020B0604020202020204" pitchFamily="34" charset="0"/>
            </a:pPr>
            <a:r>
              <a:rPr lang="en-GB" sz="1800" dirty="0">
                <a:latin typeface="Arial"/>
                <a:cs typeface="Arial"/>
              </a:rPr>
              <a:t>Gov.UK (2017) "Childhood Obesity: A plan for action </a:t>
            </a:r>
            <a:r>
              <a:rPr lang="en-GB" sz="1800" err="1">
                <a:latin typeface="Arial"/>
                <a:cs typeface="Arial"/>
              </a:rPr>
              <a:t>Action</a:t>
            </a:r>
            <a:r>
              <a:rPr lang="en-GB" sz="1800" dirty="0">
                <a:latin typeface="Arial"/>
                <a:cs typeface="Arial"/>
              </a:rPr>
              <a:t>" [online] </a:t>
            </a:r>
            <a:r>
              <a:rPr lang="en-GB" sz="1800" dirty="0">
                <a:latin typeface="Arial"/>
                <a:cs typeface="Arial"/>
                <a:hlinkClick r:id="rId6"/>
              </a:rPr>
              <a:t>www.gov.uk/government/publications/childhood-obesity-a-plan-for-action/childhood-obesity-a-plan-fo</a:t>
            </a:r>
            <a:r>
              <a:rPr lang="en-GB" sz="1800" dirty="0">
                <a:latin typeface="Arial"/>
                <a:cs typeface="Arial"/>
              </a:rPr>
              <a:t>  (Accessed 24th of November 2023)</a:t>
            </a:r>
            <a:endParaRPr lang="en-GB" sz="1800">
              <a:latin typeface="Arial"/>
              <a:cs typeface="Arial"/>
            </a:endParaRPr>
          </a:p>
          <a:p>
            <a:pPr marL="0" indent="0">
              <a:lnSpc>
                <a:spcPct val="100000"/>
              </a:lnSpc>
              <a:spcBef>
                <a:spcPts val="0"/>
              </a:spcBef>
              <a:buNone/>
            </a:pPr>
            <a:endParaRPr lang="en-GB" sz="1800" dirty="0">
              <a:latin typeface="Arial"/>
              <a:cs typeface="Arial"/>
            </a:endParaRPr>
          </a:p>
          <a:p>
            <a:pPr marL="285750" indent="-285750">
              <a:lnSpc>
                <a:spcPct val="100000"/>
              </a:lnSpc>
              <a:spcBef>
                <a:spcPts val="0"/>
              </a:spcBef>
              <a:buFont typeface="Arial,Sans-Serif" panose="020B0604020202020204" pitchFamily="34" charset="0"/>
            </a:pPr>
            <a:r>
              <a:rPr lang="en-GB" sz="1800" dirty="0">
                <a:latin typeface="Arial"/>
                <a:cs typeface="Arial"/>
              </a:rPr>
              <a:t>Gov.UK (2019) "Government Response to the House of Commons Health and Social Care Select Committee report on Childhood obesity: Time for action, Eighth Report of Session 2017–19 [online] </a:t>
            </a:r>
            <a:r>
              <a:rPr lang="en-GB" sz="1800" dirty="0">
                <a:latin typeface="Arial"/>
                <a:cs typeface="Arial"/>
                <a:hlinkClick r:id="rId7"/>
              </a:rPr>
              <a:t>www.assets.publishing.service.gov.uk/media/5c4f1ba240f0b6255a86a3c2/Childhood_obesity_health_select_committee_report_-_response.pdf</a:t>
            </a:r>
            <a:r>
              <a:rPr lang="en-GB" sz="1800" dirty="0">
                <a:latin typeface="Arial"/>
                <a:cs typeface="Arial"/>
              </a:rPr>
              <a:t> (Accessed 24th of November 2023)</a:t>
            </a:r>
            <a:endParaRPr lang="en-GB" sz="1800">
              <a:latin typeface="Arial"/>
              <a:cs typeface="Arial"/>
            </a:endParaRPr>
          </a:p>
          <a:p>
            <a:pPr marL="0" indent="0">
              <a:lnSpc>
                <a:spcPct val="100000"/>
              </a:lnSpc>
              <a:spcBef>
                <a:spcPts val="0"/>
              </a:spcBef>
              <a:buNone/>
            </a:pPr>
            <a:endParaRPr lang="en-GB" sz="1800" dirty="0">
              <a:latin typeface="Arial"/>
              <a:cs typeface="Arial"/>
            </a:endParaRPr>
          </a:p>
          <a:p>
            <a:pPr marL="285750" indent="-285750">
              <a:lnSpc>
                <a:spcPct val="100000"/>
              </a:lnSpc>
              <a:spcBef>
                <a:spcPts val="0"/>
              </a:spcBef>
              <a:buFont typeface="Arial,Sans-Serif" panose="020B0604020202020204" pitchFamily="34" charset="0"/>
              <a:buChar char="•"/>
            </a:pPr>
            <a:r>
              <a:rPr lang="en-GB" sz="1800" err="1">
                <a:latin typeface="Arial"/>
                <a:cs typeface="Calibri"/>
              </a:rPr>
              <a:t>Glaintelligence</a:t>
            </a:r>
            <a:r>
              <a:rPr lang="en-GB" sz="1800" dirty="0">
                <a:latin typeface="Arial"/>
                <a:cs typeface="Calibri"/>
              </a:rPr>
              <a:t> Unit (2011) "Childhood Obesity in London" [online] </a:t>
            </a:r>
            <a:r>
              <a:rPr lang="en-GB" sz="1800" dirty="0">
                <a:latin typeface="Arial"/>
                <a:ea typeface="+mn-lt"/>
                <a:cs typeface="+mn-lt"/>
                <a:hlinkClick r:id="rId8"/>
              </a:rPr>
              <a:t>www.london.gov.uk/sites/default/files/gla_migrate_files_destination/glae-childhood-obesity.pdf</a:t>
            </a:r>
            <a:r>
              <a:rPr lang="en-GB" sz="1800" dirty="0">
                <a:latin typeface="Arial"/>
                <a:ea typeface="+mn-lt"/>
                <a:cs typeface="+mn-lt"/>
              </a:rPr>
              <a:t> (Accessed 18th of November 2023)</a:t>
            </a:r>
            <a:endParaRPr lang="en-GB" sz="1800">
              <a:latin typeface="Arial"/>
              <a:ea typeface="+mn-lt"/>
              <a:cs typeface="+mn-lt"/>
            </a:endParaRPr>
          </a:p>
        </p:txBody>
      </p:sp>
    </p:spTree>
    <p:extLst>
      <p:ext uri="{BB962C8B-B14F-4D97-AF65-F5344CB8AC3E}">
        <p14:creationId xmlns:p14="http://schemas.microsoft.com/office/powerpoint/2010/main" val="3651876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09CD56-A09F-FECD-D9A4-EE715EAB5C38}"/>
              </a:ext>
            </a:extLst>
          </p:cNvPr>
          <p:cNvSpPr txBox="1"/>
          <p:nvPr/>
        </p:nvSpPr>
        <p:spPr>
          <a:xfrm>
            <a:off x="975360" y="594360"/>
            <a:ext cx="108051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endParaRPr lang="en-GB">
              <a:cs typeface="Calibri" panose="020F0502020204030204"/>
            </a:endParaRPr>
          </a:p>
        </p:txBody>
      </p:sp>
      <p:sp>
        <p:nvSpPr>
          <p:cNvPr id="3" name="TextBox 2">
            <a:extLst>
              <a:ext uri="{FF2B5EF4-FFF2-40B4-BE49-F238E27FC236}">
                <a16:creationId xmlns:a16="http://schemas.microsoft.com/office/drawing/2014/main" id="{BCB0C0B1-7773-15C4-C56D-ACDA8159F335}"/>
              </a:ext>
            </a:extLst>
          </p:cNvPr>
          <p:cNvSpPr txBox="1"/>
          <p:nvPr/>
        </p:nvSpPr>
        <p:spPr>
          <a:xfrm>
            <a:off x="670560" y="365759"/>
            <a:ext cx="11201400" cy="76441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GB" dirty="0">
              <a:latin typeface="Arial"/>
              <a:cs typeface="Calibri" panose="020F0502020204030204"/>
            </a:endParaRPr>
          </a:p>
          <a:p>
            <a:pPr marL="285750" indent="-285750">
              <a:buFont typeface="Arial"/>
              <a:buChar char="•"/>
            </a:pPr>
            <a:r>
              <a:rPr lang="en-GB" dirty="0">
                <a:latin typeface="Arial"/>
                <a:cs typeface="Calibri" panose="020F0502020204030204"/>
              </a:rPr>
              <a:t>Good Governance Improvement (2020) " Defining Communities" [online] </a:t>
            </a:r>
            <a:r>
              <a:rPr lang="en-GB" dirty="0">
                <a:latin typeface="Arial"/>
                <a:ea typeface="+mn-lt"/>
                <a:cs typeface="+mn-lt"/>
                <a:hlinkClick r:id="rId2"/>
              </a:rPr>
              <a:t>www.good-governance.org.uk/publications/insights/defining-communities</a:t>
            </a:r>
            <a:r>
              <a:rPr lang="en-GB" dirty="0">
                <a:latin typeface="Arial"/>
                <a:ea typeface="+mn-lt"/>
                <a:cs typeface="+mn-lt"/>
              </a:rPr>
              <a:t> (Accessed 24th of November 2023)</a:t>
            </a:r>
          </a:p>
          <a:p>
            <a:pPr marL="285750" indent="-285750">
              <a:buFont typeface="Arial"/>
              <a:buChar char="•"/>
            </a:pPr>
            <a:endParaRPr lang="en-GB" dirty="0">
              <a:latin typeface="Arial"/>
              <a:cs typeface="Calibri" panose="020F0502020204030204"/>
            </a:endParaRPr>
          </a:p>
          <a:p>
            <a:pPr marL="285750" indent="-285750">
              <a:buFont typeface="Arial"/>
              <a:buChar char="•"/>
            </a:pPr>
            <a:r>
              <a:rPr lang="en-GB" dirty="0">
                <a:latin typeface="Arial"/>
                <a:cs typeface="Calibri" panose="020F0502020204030204"/>
              </a:rPr>
              <a:t>Microsoft (2023) "Twitter"  [online] </a:t>
            </a:r>
            <a:r>
              <a:rPr lang="en-GB" dirty="0">
                <a:latin typeface="Arial"/>
                <a:ea typeface="+mn-lt"/>
                <a:cs typeface="+mn-lt"/>
                <a:hlinkClick r:id="rId3"/>
              </a:rPr>
              <a:t>www</a:t>
            </a:r>
            <a:r>
              <a:rPr lang="en-GB" dirty="0">
                <a:latin typeface="Arial"/>
                <a:cs typeface="Calibri" panose="020F0502020204030204"/>
                <a:hlinkClick r:id="rId3"/>
              </a:rPr>
              <a:t>.</a:t>
            </a:r>
            <a:r>
              <a:rPr lang="en-GB" dirty="0">
                <a:latin typeface="Arial"/>
                <a:ea typeface="+mn-lt"/>
                <a:cs typeface="+mn-lt"/>
                <a:hlinkClick r:id="rId3"/>
              </a:rPr>
              <a:t>apps.microsoft.com/detail/twitter/9WZDNCRFJ140?hl=cy-gb&amp;gl=I</a:t>
            </a:r>
            <a:r>
              <a:rPr lang="en-GB" dirty="0">
                <a:latin typeface="Arial"/>
                <a:ea typeface="+mn-lt"/>
                <a:cs typeface="+mn-lt"/>
              </a:rPr>
              <a:t> (Accessed 24th of November 2023)</a:t>
            </a:r>
            <a:endParaRPr lang="en-GB"/>
          </a:p>
          <a:p>
            <a:pPr marL="285750" indent="-285750">
              <a:buFont typeface="Arial"/>
              <a:buChar char="•"/>
            </a:pPr>
            <a:r>
              <a:rPr lang="en-GB" dirty="0">
                <a:latin typeface="Arial"/>
                <a:cs typeface="Calibri" panose="020F0502020204030204"/>
              </a:rPr>
              <a:t>Microsoft (2023) "Facebook" [online] </a:t>
            </a:r>
            <a:r>
              <a:rPr lang="en-GB" dirty="0">
                <a:latin typeface="Arial"/>
                <a:cs typeface="Calibri" panose="020F0502020204030204"/>
                <a:hlinkClick r:id="rId4"/>
              </a:rPr>
              <a:t>www.</a:t>
            </a:r>
            <a:r>
              <a:rPr lang="en-GB" dirty="0">
                <a:latin typeface="Arial"/>
                <a:ea typeface="+mn-lt"/>
                <a:cs typeface="+mn-lt"/>
                <a:hlinkClick r:id="rId4"/>
              </a:rPr>
              <a:t>apps.microsoft.com/detail/facebook/9WZDNCRFJ2WL?hl=cy-GB&amp;gl=IE</a:t>
            </a:r>
            <a:r>
              <a:rPr lang="en-GB" dirty="0">
                <a:latin typeface="Arial"/>
                <a:ea typeface="+mn-lt"/>
                <a:cs typeface="+mn-lt"/>
              </a:rPr>
              <a:t> (Accessed 24th of November 2023)</a:t>
            </a:r>
            <a:endParaRPr lang="en-GB" dirty="0">
              <a:latin typeface="Arial"/>
              <a:cs typeface="Calibri" panose="020F0502020204030204"/>
            </a:endParaRPr>
          </a:p>
          <a:p>
            <a:pPr marL="285750" indent="-285750">
              <a:buFont typeface="Arial"/>
              <a:buChar char="•"/>
            </a:pPr>
            <a:r>
              <a:rPr lang="en-GB" dirty="0">
                <a:latin typeface="Arial"/>
                <a:cs typeface="Calibri" panose="020F0502020204030204"/>
              </a:rPr>
              <a:t>NHS (2023) " </a:t>
            </a:r>
            <a:r>
              <a:rPr lang="en-GB" dirty="0">
                <a:latin typeface="Arial"/>
                <a:cs typeface="Arial"/>
              </a:rPr>
              <a:t>Advice for parents of overweight children" [online] </a:t>
            </a:r>
            <a:r>
              <a:rPr lang="en-GB" dirty="0">
                <a:latin typeface="Arial"/>
                <a:cs typeface="Arial"/>
                <a:hlinkClick r:id="rId5"/>
              </a:rPr>
              <a:t>www</a:t>
            </a:r>
            <a:r>
              <a:rPr lang="en-GB" dirty="0">
                <a:latin typeface="Arial"/>
                <a:ea typeface="+mn-lt"/>
                <a:cs typeface="+mn-lt"/>
                <a:hlinkClick r:id="rId5"/>
              </a:rPr>
              <a:t>.nhs.uk/live-well/healthy-weight/childrens-weight/advice-for-parents-overweight-children/</a:t>
            </a:r>
            <a:r>
              <a:rPr lang="en-GB" dirty="0">
                <a:latin typeface="Arial"/>
                <a:ea typeface="+mn-lt"/>
                <a:cs typeface="+mn-lt"/>
              </a:rPr>
              <a:t> (Accessed 24th of November 2023)</a:t>
            </a:r>
            <a:endParaRPr lang="en-GB">
              <a:latin typeface="Arial"/>
              <a:cs typeface="Calibri" panose="020F0502020204030204"/>
            </a:endParaRPr>
          </a:p>
          <a:p>
            <a:pPr marL="285750" indent="-285750">
              <a:lnSpc>
                <a:spcPct val="90000"/>
              </a:lnSpc>
              <a:spcBef>
                <a:spcPts val="1000"/>
              </a:spcBef>
              <a:buFont typeface="Arial,Sans-Serif"/>
              <a:buChar char="•"/>
            </a:pPr>
            <a:r>
              <a:rPr lang="en-GB" dirty="0">
                <a:latin typeface="Arial"/>
                <a:ea typeface="Calibri"/>
                <a:cs typeface="Arial"/>
              </a:rPr>
              <a:t>Online Learning College (2022) " Children Act 2004" [online] </a:t>
            </a:r>
            <a:r>
              <a:rPr lang="en-GB" dirty="0">
                <a:latin typeface="Arial"/>
                <a:ea typeface="Calibri"/>
                <a:cs typeface="Arial"/>
                <a:hlinkClick r:id="rId6"/>
              </a:rPr>
              <a:t>Children’s Act 2004 | What is it?, Key Principles &amp; Safety (online-learning-college.com)</a:t>
            </a:r>
            <a:r>
              <a:rPr lang="en-GB" dirty="0">
                <a:latin typeface="Arial"/>
                <a:ea typeface="Calibri"/>
                <a:cs typeface="Arial"/>
              </a:rPr>
              <a:t> (Accessed 24th of November 2023)</a:t>
            </a:r>
            <a:endParaRPr lang="en-US">
              <a:latin typeface="Arial"/>
              <a:ea typeface="Calibri"/>
              <a:cs typeface="Arial"/>
            </a:endParaRPr>
          </a:p>
          <a:p>
            <a:pPr marL="285750" indent="-285750">
              <a:buFont typeface="Arial"/>
              <a:buChar char="•"/>
            </a:pPr>
            <a:r>
              <a:rPr lang="en-GB" dirty="0">
                <a:latin typeface="Arial"/>
                <a:ea typeface="Calibri"/>
                <a:cs typeface="Calibri" panose="020F0502020204030204"/>
              </a:rPr>
              <a:t>School of Public Health (2023) "Obesity consequences" [online] </a:t>
            </a:r>
            <a:r>
              <a:rPr lang="en-GB" dirty="0">
                <a:latin typeface="Arial"/>
                <a:ea typeface="+mn-lt"/>
                <a:cs typeface="+mn-lt"/>
                <a:hlinkClick r:id="rId7"/>
              </a:rPr>
              <a:t>www.hsph.harvard.edu/obesity-prevention-source/obesity-consequences/</a:t>
            </a:r>
            <a:r>
              <a:rPr lang="en-GB" dirty="0">
                <a:latin typeface="Arial"/>
                <a:ea typeface="+mn-lt"/>
                <a:cs typeface="+mn-lt"/>
              </a:rPr>
              <a:t>  (Accessed 24th of November 2023)</a:t>
            </a:r>
            <a:endParaRPr lang="en-GB">
              <a:latin typeface="Arial"/>
              <a:ea typeface="Calibri"/>
              <a:cs typeface="Calibri" panose="020F0502020204030204"/>
            </a:endParaRPr>
          </a:p>
          <a:p>
            <a:pPr marL="228600" indent="-228600">
              <a:buFont typeface="Arial"/>
              <a:buChar char="•"/>
            </a:pPr>
            <a:r>
              <a:rPr lang="en-GB" err="1">
                <a:latin typeface="Arial"/>
                <a:cs typeface="Arial"/>
              </a:rPr>
              <a:t>Samitivej</a:t>
            </a:r>
            <a:r>
              <a:rPr lang="en-GB" dirty="0">
                <a:latin typeface="Arial"/>
                <a:cs typeface="Arial"/>
              </a:rPr>
              <a:t> (2023) "10 Weight- Loss meals for children suffering from obesity [online] </a:t>
            </a:r>
            <a:r>
              <a:rPr lang="en-GB" dirty="0">
                <a:latin typeface="Arial"/>
                <a:cs typeface="Arial"/>
                <a:hlinkClick r:id="rId8"/>
              </a:rPr>
              <a:t>www.samitivejhospitals.com/article/detail/Weight-Loss-Meals-Obesity-childhood</a:t>
            </a:r>
            <a:r>
              <a:rPr lang="en-GB" dirty="0">
                <a:latin typeface="Arial"/>
                <a:cs typeface="Arial"/>
              </a:rPr>
              <a:t> (Accessed 6th of November 2023) </a:t>
            </a:r>
            <a:endParaRPr lang="en-GB">
              <a:latin typeface="Arial"/>
              <a:cs typeface="Arial"/>
            </a:endParaRPr>
          </a:p>
          <a:p>
            <a:pPr marL="228600" indent="-228600">
              <a:buFont typeface="Arial"/>
              <a:buChar char="•"/>
            </a:pPr>
            <a:r>
              <a:rPr lang="en-GB" dirty="0">
                <a:latin typeface="Arial"/>
                <a:cs typeface="Arial"/>
              </a:rPr>
              <a:t>Tower Hamlets (2023) "Healthy lifestyle, children and young people" [online] </a:t>
            </a:r>
            <a:r>
              <a:rPr lang="en-GB" dirty="0">
                <a:latin typeface="Arial"/>
                <a:cs typeface="Arial"/>
                <a:hlinkClick r:id="rId9"/>
              </a:rPr>
              <a:t>www.towerhamlets.gov.uk/lgnl/health__social_care/public_health/healthy_lifestyle,_children.aspx</a:t>
            </a:r>
            <a:r>
              <a:rPr lang="en-GB" dirty="0">
                <a:latin typeface="Arial"/>
                <a:cs typeface="Arial"/>
              </a:rPr>
              <a:t> (Accessed 6th of November 2023)</a:t>
            </a:r>
            <a:r>
              <a:rPr lang="en-US" dirty="0">
                <a:latin typeface="Arial"/>
                <a:cs typeface="Arial"/>
              </a:rPr>
              <a:t> </a:t>
            </a:r>
            <a:endParaRPr lang="en-US">
              <a:latin typeface="Arial"/>
              <a:cs typeface="Arial"/>
            </a:endParaRPr>
          </a:p>
          <a:p>
            <a:endParaRPr lang="en-GB" dirty="0">
              <a:latin typeface="Arial"/>
              <a:cs typeface="Arial"/>
            </a:endParaRPr>
          </a:p>
          <a:p>
            <a:pPr marL="285750" indent="-285750">
              <a:buFont typeface="Arial"/>
              <a:buChar char="•"/>
            </a:pPr>
            <a:endParaRPr lang="en-GB" dirty="0">
              <a:latin typeface="Arial"/>
              <a:cs typeface="Calibri" panose="020F0502020204030204"/>
            </a:endParaRPr>
          </a:p>
          <a:p>
            <a:pPr marL="285750" indent="-285750">
              <a:buFont typeface="Arial"/>
              <a:buChar char="•"/>
            </a:pPr>
            <a:endParaRPr lang="en-GB" dirty="0">
              <a:latin typeface="Arial"/>
              <a:cs typeface="Calibri" panose="020F0502020204030204"/>
            </a:endParaRPr>
          </a:p>
          <a:p>
            <a:pPr marL="285750" indent="-285750">
              <a:buFont typeface="Arial"/>
              <a:buChar char="•"/>
            </a:pPr>
            <a:endParaRPr lang="en-GB" dirty="0">
              <a:latin typeface="Arial"/>
              <a:cs typeface="Calibri" panose="020F0502020204030204"/>
            </a:endParaRPr>
          </a:p>
          <a:p>
            <a:pPr marL="285750" indent="-285750">
              <a:buFont typeface="Arial"/>
              <a:buChar char="•"/>
            </a:pPr>
            <a:endParaRPr lang="en-GB" dirty="0">
              <a:latin typeface="Arial"/>
              <a:cs typeface="Calibri" panose="020F0502020204030204"/>
            </a:endParaRPr>
          </a:p>
          <a:p>
            <a:endParaRPr lang="en-GB" dirty="0">
              <a:latin typeface="Arial"/>
              <a:cs typeface="Calibri" panose="020F0502020204030204"/>
            </a:endParaRPr>
          </a:p>
          <a:p>
            <a:endParaRPr lang="en-GB" dirty="0">
              <a:latin typeface="Arial"/>
              <a:cs typeface="Calibri" panose="020F0502020204030204"/>
            </a:endParaRPr>
          </a:p>
        </p:txBody>
      </p:sp>
    </p:spTree>
    <p:extLst>
      <p:ext uri="{BB962C8B-B14F-4D97-AF65-F5344CB8AC3E}">
        <p14:creationId xmlns:p14="http://schemas.microsoft.com/office/powerpoint/2010/main" val="16431306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1427</cp:revision>
  <dcterms:created xsi:type="dcterms:W3CDTF">2023-10-23T11:14:49Z</dcterms:created>
  <dcterms:modified xsi:type="dcterms:W3CDTF">2023-11-24T12:50:11Z</dcterms:modified>
</cp:coreProperties>
</file>