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628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4" Type="http://schemas.openxmlformats.org/officeDocument/2006/relationships/image" Target="../media/image2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F731261-BFA8-49B3-9D45-26C2B5A24D67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3BE9769-EE67-4D9E-954A-5389775002F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Student Name: </a:t>
          </a:r>
          <a:r>
            <a:rPr lang="en-GB"/>
            <a:t>Rebeca Alexandra</a:t>
          </a:r>
          <a:endParaRPr lang="en-US"/>
        </a:p>
      </dgm:t>
    </dgm:pt>
    <dgm:pt modelId="{15CEC6E7-F20C-432F-B9F7-6FA4F5B52602}" type="parTrans" cxnId="{CF849961-03FF-4FB7-94CD-7789E203651C}">
      <dgm:prSet/>
      <dgm:spPr/>
      <dgm:t>
        <a:bodyPr/>
        <a:lstStyle/>
        <a:p>
          <a:endParaRPr lang="en-US"/>
        </a:p>
      </dgm:t>
    </dgm:pt>
    <dgm:pt modelId="{09227C01-A3D7-47DC-89AF-6C109D69B723}" type="sibTrans" cxnId="{CF849961-03FF-4FB7-94CD-7789E203651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80E3628-E1B2-4C83-86A9-B4418C79941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Student ID: </a:t>
          </a:r>
          <a:r>
            <a:rPr lang="en-GB"/>
            <a:t>2441606</a:t>
          </a:r>
          <a:endParaRPr lang="en-US"/>
        </a:p>
      </dgm:t>
    </dgm:pt>
    <dgm:pt modelId="{63BADE7A-35F6-4E48-BFA3-FD7AED618261}" type="parTrans" cxnId="{A9F2675F-6DF8-417C-A7F1-37EC537D349D}">
      <dgm:prSet/>
      <dgm:spPr/>
      <dgm:t>
        <a:bodyPr/>
        <a:lstStyle/>
        <a:p>
          <a:endParaRPr lang="en-US"/>
        </a:p>
      </dgm:t>
    </dgm:pt>
    <dgm:pt modelId="{177E4301-A756-4EB5-ABF8-A8877D08E139}" type="sibTrans" cxnId="{A9F2675F-6DF8-417C-A7F1-37EC537D349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C826B3E-EA4C-4A8C-8135-BF29EE49491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Lecturer’s Name:</a:t>
          </a:r>
          <a:r>
            <a:rPr lang="en-GB"/>
            <a:t> Annemarie Dufficy </a:t>
          </a:r>
          <a:endParaRPr lang="en-US"/>
        </a:p>
      </dgm:t>
    </dgm:pt>
    <dgm:pt modelId="{FF5D1003-A9CC-4D23-8733-28734907C160}" type="parTrans" cxnId="{A4558425-191A-4D48-A564-1F6F9C891F29}">
      <dgm:prSet/>
      <dgm:spPr/>
      <dgm:t>
        <a:bodyPr/>
        <a:lstStyle/>
        <a:p>
          <a:endParaRPr lang="en-US"/>
        </a:p>
      </dgm:t>
    </dgm:pt>
    <dgm:pt modelId="{D7C71468-150E-4ED3-B1B7-D82F922590A2}" type="sibTrans" cxnId="{A4558425-191A-4D48-A564-1F6F9C891F2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DC6CF6A-10CF-4ECC-AA4F-7052AD9388F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Module Code: LCLM 4004</a:t>
          </a:r>
        </a:p>
      </dgm:t>
    </dgm:pt>
    <dgm:pt modelId="{0E094AA1-5CFC-43C4-B995-F39C0F80EBA3}" type="parTrans" cxnId="{FE272B42-EDF1-4002-9DEF-7741566F1D88}">
      <dgm:prSet/>
      <dgm:spPr/>
      <dgm:t>
        <a:bodyPr/>
        <a:lstStyle/>
        <a:p>
          <a:endParaRPr lang="en-US"/>
        </a:p>
      </dgm:t>
    </dgm:pt>
    <dgm:pt modelId="{8F34580C-2F64-42A1-AEA3-F217ECB99526}" type="sibTrans" cxnId="{FE272B42-EDF1-4002-9DEF-7741566F1D8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3BBFEA2-A236-427C-AA69-0BDCDCF5AFB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Module Name: Problem Solving and Decision-Making</a:t>
          </a:r>
        </a:p>
      </dgm:t>
    </dgm:pt>
    <dgm:pt modelId="{4C6E33E2-A1BA-44AF-882E-E078141D376A}" type="parTrans" cxnId="{69E88AEF-5522-4A39-8E46-E4C6AE1222C3}">
      <dgm:prSet/>
      <dgm:spPr/>
      <dgm:t>
        <a:bodyPr/>
        <a:lstStyle/>
        <a:p>
          <a:endParaRPr lang="en-US"/>
        </a:p>
      </dgm:t>
    </dgm:pt>
    <dgm:pt modelId="{637FA567-6C92-4CEE-A102-2996B3F4268F}" type="sibTrans" cxnId="{69E88AEF-5522-4A39-8E46-E4C6AE1222C3}">
      <dgm:prSet/>
      <dgm:spPr/>
      <dgm:t>
        <a:bodyPr/>
        <a:lstStyle/>
        <a:p>
          <a:endParaRPr lang="en-US"/>
        </a:p>
      </dgm:t>
    </dgm:pt>
    <dgm:pt modelId="{3F35995F-3361-4783-B91B-0CD82919ECC2}" type="pres">
      <dgm:prSet presAssocID="{DF731261-BFA8-49B3-9D45-26C2B5A24D67}" presName="root" presStyleCnt="0">
        <dgm:presLayoutVars>
          <dgm:dir/>
          <dgm:resizeHandles val="exact"/>
        </dgm:presLayoutVars>
      </dgm:prSet>
      <dgm:spPr/>
    </dgm:pt>
    <dgm:pt modelId="{144E848C-1462-4BAA-8F00-A9DBCB8B4A7C}" type="pres">
      <dgm:prSet presAssocID="{DF731261-BFA8-49B3-9D45-26C2B5A24D67}" presName="container" presStyleCnt="0">
        <dgm:presLayoutVars>
          <dgm:dir/>
          <dgm:resizeHandles val="exact"/>
        </dgm:presLayoutVars>
      </dgm:prSet>
      <dgm:spPr/>
    </dgm:pt>
    <dgm:pt modelId="{284515FB-518A-4B02-B0FD-54564E42F8C1}" type="pres">
      <dgm:prSet presAssocID="{D3BE9769-EE67-4D9E-954A-5389775002F1}" presName="compNode" presStyleCnt="0"/>
      <dgm:spPr/>
    </dgm:pt>
    <dgm:pt modelId="{18FC1510-430D-4F7C-B313-EEB97FE99A9F}" type="pres">
      <dgm:prSet presAssocID="{D3BE9769-EE67-4D9E-954A-5389775002F1}" presName="iconBgRect" presStyleLbl="bgShp" presStyleIdx="0" presStyleCnt="5"/>
      <dgm:spPr/>
    </dgm:pt>
    <dgm:pt modelId="{C9FE09D2-2870-4F3B-86A6-663E509D1FB2}" type="pres">
      <dgm:prSet presAssocID="{D3BE9769-EE67-4D9E-954A-5389775002F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3B99CB83-E22B-427C-A794-F3FA243984E4}" type="pres">
      <dgm:prSet presAssocID="{D3BE9769-EE67-4D9E-954A-5389775002F1}" presName="spaceRect" presStyleCnt="0"/>
      <dgm:spPr/>
    </dgm:pt>
    <dgm:pt modelId="{F13964EE-6007-455C-91FC-FD2521FA26C7}" type="pres">
      <dgm:prSet presAssocID="{D3BE9769-EE67-4D9E-954A-5389775002F1}" presName="textRect" presStyleLbl="revTx" presStyleIdx="0" presStyleCnt="5">
        <dgm:presLayoutVars>
          <dgm:chMax val="1"/>
          <dgm:chPref val="1"/>
        </dgm:presLayoutVars>
      </dgm:prSet>
      <dgm:spPr/>
    </dgm:pt>
    <dgm:pt modelId="{A67B9124-B8D8-44E5-9A03-5650939BB7A0}" type="pres">
      <dgm:prSet presAssocID="{09227C01-A3D7-47DC-89AF-6C109D69B723}" presName="sibTrans" presStyleLbl="sibTrans2D1" presStyleIdx="0" presStyleCnt="0"/>
      <dgm:spPr/>
    </dgm:pt>
    <dgm:pt modelId="{28E3A767-21D8-4863-8B6E-F9063A89E4FD}" type="pres">
      <dgm:prSet presAssocID="{880E3628-E1B2-4C83-86A9-B4418C799416}" presName="compNode" presStyleCnt="0"/>
      <dgm:spPr/>
    </dgm:pt>
    <dgm:pt modelId="{896E780D-307F-4547-AC00-C997D26BED6D}" type="pres">
      <dgm:prSet presAssocID="{880E3628-E1B2-4C83-86A9-B4418C799416}" presName="iconBgRect" presStyleLbl="bgShp" presStyleIdx="1" presStyleCnt="5"/>
      <dgm:spPr/>
    </dgm:pt>
    <dgm:pt modelId="{4C9A9EF0-CA97-4CBE-BF74-FA7DD5367BD0}" type="pres">
      <dgm:prSet presAssocID="{880E3628-E1B2-4C83-86A9-B4418C79941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4A44FFE5-646F-4552-8698-4A58B61A40FC}" type="pres">
      <dgm:prSet presAssocID="{880E3628-E1B2-4C83-86A9-B4418C799416}" presName="spaceRect" presStyleCnt="0"/>
      <dgm:spPr/>
    </dgm:pt>
    <dgm:pt modelId="{672B3B4A-69D8-4F7B-843E-26559F2BB8AA}" type="pres">
      <dgm:prSet presAssocID="{880E3628-E1B2-4C83-86A9-B4418C799416}" presName="textRect" presStyleLbl="revTx" presStyleIdx="1" presStyleCnt="5">
        <dgm:presLayoutVars>
          <dgm:chMax val="1"/>
          <dgm:chPref val="1"/>
        </dgm:presLayoutVars>
      </dgm:prSet>
      <dgm:spPr/>
    </dgm:pt>
    <dgm:pt modelId="{6BDA69F3-C0CE-4E65-86DB-0675C1A60D53}" type="pres">
      <dgm:prSet presAssocID="{177E4301-A756-4EB5-ABF8-A8877D08E139}" presName="sibTrans" presStyleLbl="sibTrans2D1" presStyleIdx="0" presStyleCnt="0"/>
      <dgm:spPr/>
    </dgm:pt>
    <dgm:pt modelId="{FA4C02C6-5C38-45B8-9B9D-45F00213CB23}" type="pres">
      <dgm:prSet presAssocID="{9C826B3E-EA4C-4A8C-8135-BF29EE49491A}" presName="compNode" presStyleCnt="0"/>
      <dgm:spPr/>
    </dgm:pt>
    <dgm:pt modelId="{54056408-D8EF-4D65-8271-1B1F6ADE1E46}" type="pres">
      <dgm:prSet presAssocID="{9C826B3E-EA4C-4A8C-8135-BF29EE49491A}" presName="iconBgRect" presStyleLbl="bgShp" presStyleIdx="2" presStyleCnt="5"/>
      <dgm:spPr/>
    </dgm:pt>
    <dgm:pt modelId="{5828CB79-6228-489E-B4B1-098F8EED5852}" type="pres">
      <dgm:prSet presAssocID="{9C826B3E-EA4C-4A8C-8135-BF29EE49491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30ED25F0-DE30-42DF-AF8E-10E060BE0D61}" type="pres">
      <dgm:prSet presAssocID="{9C826B3E-EA4C-4A8C-8135-BF29EE49491A}" presName="spaceRect" presStyleCnt="0"/>
      <dgm:spPr/>
    </dgm:pt>
    <dgm:pt modelId="{DB6D6FB1-0F87-4C08-A4E4-7C6D4A530269}" type="pres">
      <dgm:prSet presAssocID="{9C826B3E-EA4C-4A8C-8135-BF29EE49491A}" presName="textRect" presStyleLbl="revTx" presStyleIdx="2" presStyleCnt="5">
        <dgm:presLayoutVars>
          <dgm:chMax val="1"/>
          <dgm:chPref val="1"/>
        </dgm:presLayoutVars>
      </dgm:prSet>
      <dgm:spPr/>
    </dgm:pt>
    <dgm:pt modelId="{109ED723-1C37-416C-9D05-DD8C41031553}" type="pres">
      <dgm:prSet presAssocID="{D7C71468-150E-4ED3-B1B7-D82F922590A2}" presName="sibTrans" presStyleLbl="sibTrans2D1" presStyleIdx="0" presStyleCnt="0"/>
      <dgm:spPr/>
    </dgm:pt>
    <dgm:pt modelId="{949B761F-A256-4911-A56C-2A0171455FED}" type="pres">
      <dgm:prSet presAssocID="{7DC6CF6A-10CF-4ECC-AA4F-7052AD9388F7}" presName="compNode" presStyleCnt="0"/>
      <dgm:spPr/>
    </dgm:pt>
    <dgm:pt modelId="{6BE16D45-FCF0-41EA-AAE2-CE50A34D983D}" type="pres">
      <dgm:prSet presAssocID="{7DC6CF6A-10CF-4ECC-AA4F-7052AD9388F7}" presName="iconBgRect" presStyleLbl="bgShp" presStyleIdx="3" presStyleCnt="5"/>
      <dgm:spPr/>
    </dgm:pt>
    <dgm:pt modelId="{A57BDC9B-A2C5-4759-BC39-0852280AC939}" type="pres">
      <dgm:prSet presAssocID="{7DC6CF6A-10CF-4ECC-AA4F-7052AD9388F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me"/>
        </a:ext>
      </dgm:extLst>
    </dgm:pt>
    <dgm:pt modelId="{B152A74C-90A3-4E99-A540-8E3A6B965F97}" type="pres">
      <dgm:prSet presAssocID="{7DC6CF6A-10CF-4ECC-AA4F-7052AD9388F7}" presName="spaceRect" presStyleCnt="0"/>
      <dgm:spPr/>
    </dgm:pt>
    <dgm:pt modelId="{38C3541A-D3CE-492E-A6F6-0AB49B5E6827}" type="pres">
      <dgm:prSet presAssocID="{7DC6CF6A-10CF-4ECC-AA4F-7052AD9388F7}" presName="textRect" presStyleLbl="revTx" presStyleIdx="3" presStyleCnt="5">
        <dgm:presLayoutVars>
          <dgm:chMax val="1"/>
          <dgm:chPref val="1"/>
        </dgm:presLayoutVars>
      </dgm:prSet>
      <dgm:spPr/>
    </dgm:pt>
    <dgm:pt modelId="{1AFAD6B0-5459-458F-90D0-E53E594F6045}" type="pres">
      <dgm:prSet presAssocID="{8F34580C-2F64-42A1-AEA3-F217ECB99526}" presName="sibTrans" presStyleLbl="sibTrans2D1" presStyleIdx="0" presStyleCnt="0"/>
      <dgm:spPr/>
    </dgm:pt>
    <dgm:pt modelId="{67388DD3-F2A9-4567-A7AF-A477ABB2FCB7}" type="pres">
      <dgm:prSet presAssocID="{C3BBFEA2-A236-427C-AA69-0BDCDCF5AFBF}" presName="compNode" presStyleCnt="0"/>
      <dgm:spPr/>
    </dgm:pt>
    <dgm:pt modelId="{89FB057D-5D9D-463E-9CA2-1318137D9E9A}" type="pres">
      <dgm:prSet presAssocID="{C3BBFEA2-A236-427C-AA69-0BDCDCF5AFBF}" presName="iconBgRect" presStyleLbl="bgShp" presStyleIdx="4" presStyleCnt="5"/>
      <dgm:spPr/>
    </dgm:pt>
    <dgm:pt modelId="{7DD9834D-5F72-48A2-890E-351FF9D5A7A4}" type="pres">
      <dgm:prSet presAssocID="{C3BBFEA2-A236-427C-AA69-0BDCDCF5AFB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D3BC8B7-94FE-4232-B847-D66166D382B2}" type="pres">
      <dgm:prSet presAssocID="{C3BBFEA2-A236-427C-AA69-0BDCDCF5AFBF}" presName="spaceRect" presStyleCnt="0"/>
      <dgm:spPr/>
    </dgm:pt>
    <dgm:pt modelId="{5ED824D1-1668-45A0-8AAD-8001904413BD}" type="pres">
      <dgm:prSet presAssocID="{C3BBFEA2-A236-427C-AA69-0BDCDCF5AFB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A4558425-191A-4D48-A564-1F6F9C891F29}" srcId="{DF731261-BFA8-49B3-9D45-26C2B5A24D67}" destId="{9C826B3E-EA4C-4A8C-8135-BF29EE49491A}" srcOrd="2" destOrd="0" parTransId="{FF5D1003-A9CC-4D23-8733-28734907C160}" sibTransId="{D7C71468-150E-4ED3-B1B7-D82F922590A2}"/>
    <dgm:cxn modelId="{972DBB39-D52D-4CAD-800D-04955B07E762}" type="presOf" srcId="{8F34580C-2F64-42A1-AEA3-F217ECB99526}" destId="{1AFAD6B0-5459-458F-90D0-E53E594F6045}" srcOrd="0" destOrd="0" presId="urn:microsoft.com/office/officeart/2018/2/layout/IconCircleList"/>
    <dgm:cxn modelId="{A9F2675F-6DF8-417C-A7F1-37EC537D349D}" srcId="{DF731261-BFA8-49B3-9D45-26C2B5A24D67}" destId="{880E3628-E1B2-4C83-86A9-B4418C799416}" srcOrd="1" destOrd="0" parTransId="{63BADE7A-35F6-4E48-BFA3-FD7AED618261}" sibTransId="{177E4301-A756-4EB5-ABF8-A8877D08E139}"/>
    <dgm:cxn modelId="{CF849961-03FF-4FB7-94CD-7789E203651C}" srcId="{DF731261-BFA8-49B3-9D45-26C2B5A24D67}" destId="{D3BE9769-EE67-4D9E-954A-5389775002F1}" srcOrd="0" destOrd="0" parTransId="{15CEC6E7-F20C-432F-B9F7-6FA4F5B52602}" sibTransId="{09227C01-A3D7-47DC-89AF-6C109D69B723}"/>
    <dgm:cxn modelId="{FE272B42-EDF1-4002-9DEF-7741566F1D88}" srcId="{DF731261-BFA8-49B3-9D45-26C2B5A24D67}" destId="{7DC6CF6A-10CF-4ECC-AA4F-7052AD9388F7}" srcOrd="3" destOrd="0" parTransId="{0E094AA1-5CFC-43C4-B995-F39C0F80EBA3}" sibTransId="{8F34580C-2F64-42A1-AEA3-F217ECB99526}"/>
    <dgm:cxn modelId="{51F9C46E-8927-4A07-B6FE-4600AC9FC163}" type="presOf" srcId="{177E4301-A756-4EB5-ABF8-A8877D08E139}" destId="{6BDA69F3-C0CE-4E65-86DB-0675C1A60D53}" srcOrd="0" destOrd="0" presId="urn:microsoft.com/office/officeart/2018/2/layout/IconCircleList"/>
    <dgm:cxn modelId="{59E30573-CA8B-4BF0-8762-CD7907253D04}" type="presOf" srcId="{7DC6CF6A-10CF-4ECC-AA4F-7052AD9388F7}" destId="{38C3541A-D3CE-492E-A6F6-0AB49B5E6827}" srcOrd="0" destOrd="0" presId="urn:microsoft.com/office/officeart/2018/2/layout/IconCircleList"/>
    <dgm:cxn modelId="{5C10208E-38C0-4E39-8CB3-4E3157C4E8A2}" type="presOf" srcId="{880E3628-E1B2-4C83-86A9-B4418C799416}" destId="{672B3B4A-69D8-4F7B-843E-26559F2BB8AA}" srcOrd="0" destOrd="0" presId="urn:microsoft.com/office/officeart/2018/2/layout/IconCircleList"/>
    <dgm:cxn modelId="{7D21A98F-687B-4189-AAF4-E97B3DE4D008}" type="presOf" srcId="{C3BBFEA2-A236-427C-AA69-0BDCDCF5AFBF}" destId="{5ED824D1-1668-45A0-8AAD-8001904413BD}" srcOrd="0" destOrd="0" presId="urn:microsoft.com/office/officeart/2018/2/layout/IconCircleList"/>
    <dgm:cxn modelId="{A85EFD8F-CD14-4613-8D02-B5774D20CB79}" type="presOf" srcId="{D7C71468-150E-4ED3-B1B7-D82F922590A2}" destId="{109ED723-1C37-416C-9D05-DD8C41031553}" srcOrd="0" destOrd="0" presId="urn:microsoft.com/office/officeart/2018/2/layout/IconCircleList"/>
    <dgm:cxn modelId="{CC2CF690-151E-499C-AD75-168C2DB7E46F}" type="presOf" srcId="{09227C01-A3D7-47DC-89AF-6C109D69B723}" destId="{A67B9124-B8D8-44E5-9A03-5650939BB7A0}" srcOrd="0" destOrd="0" presId="urn:microsoft.com/office/officeart/2018/2/layout/IconCircleList"/>
    <dgm:cxn modelId="{8AA40FAC-E8F7-4A43-9780-B24DB5CF1298}" type="presOf" srcId="{DF731261-BFA8-49B3-9D45-26C2B5A24D67}" destId="{3F35995F-3361-4783-B91B-0CD82919ECC2}" srcOrd="0" destOrd="0" presId="urn:microsoft.com/office/officeart/2018/2/layout/IconCircleList"/>
    <dgm:cxn modelId="{224FECC2-7D35-48BA-9268-3E818AE8EDA1}" type="presOf" srcId="{D3BE9769-EE67-4D9E-954A-5389775002F1}" destId="{F13964EE-6007-455C-91FC-FD2521FA26C7}" srcOrd="0" destOrd="0" presId="urn:microsoft.com/office/officeart/2018/2/layout/IconCircleList"/>
    <dgm:cxn modelId="{16F2DDEB-8E93-49C0-A734-3A1D49D7CFCD}" type="presOf" srcId="{9C826B3E-EA4C-4A8C-8135-BF29EE49491A}" destId="{DB6D6FB1-0F87-4C08-A4E4-7C6D4A530269}" srcOrd="0" destOrd="0" presId="urn:microsoft.com/office/officeart/2018/2/layout/IconCircleList"/>
    <dgm:cxn modelId="{69E88AEF-5522-4A39-8E46-E4C6AE1222C3}" srcId="{DF731261-BFA8-49B3-9D45-26C2B5A24D67}" destId="{C3BBFEA2-A236-427C-AA69-0BDCDCF5AFBF}" srcOrd="4" destOrd="0" parTransId="{4C6E33E2-A1BA-44AF-882E-E078141D376A}" sibTransId="{637FA567-6C92-4CEE-A102-2996B3F4268F}"/>
    <dgm:cxn modelId="{1219F753-4A87-46A7-8B21-FFAD826E22A6}" type="presParOf" srcId="{3F35995F-3361-4783-B91B-0CD82919ECC2}" destId="{144E848C-1462-4BAA-8F00-A9DBCB8B4A7C}" srcOrd="0" destOrd="0" presId="urn:microsoft.com/office/officeart/2018/2/layout/IconCircleList"/>
    <dgm:cxn modelId="{5608C54F-B9CF-4D7D-B5C9-A8B86BD0C596}" type="presParOf" srcId="{144E848C-1462-4BAA-8F00-A9DBCB8B4A7C}" destId="{284515FB-518A-4B02-B0FD-54564E42F8C1}" srcOrd="0" destOrd="0" presId="urn:microsoft.com/office/officeart/2018/2/layout/IconCircleList"/>
    <dgm:cxn modelId="{69C7B1FF-10E4-4A09-A999-FEB17113AE1F}" type="presParOf" srcId="{284515FB-518A-4B02-B0FD-54564E42F8C1}" destId="{18FC1510-430D-4F7C-B313-EEB97FE99A9F}" srcOrd="0" destOrd="0" presId="urn:microsoft.com/office/officeart/2018/2/layout/IconCircleList"/>
    <dgm:cxn modelId="{2C760465-811C-4DE8-AADC-4021BBDD24D1}" type="presParOf" srcId="{284515FB-518A-4B02-B0FD-54564E42F8C1}" destId="{C9FE09D2-2870-4F3B-86A6-663E509D1FB2}" srcOrd="1" destOrd="0" presId="urn:microsoft.com/office/officeart/2018/2/layout/IconCircleList"/>
    <dgm:cxn modelId="{F49E48E7-9266-4861-A19A-0F7A0DB4EB61}" type="presParOf" srcId="{284515FB-518A-4B02-B0FD-54564E42F8C1}" destId="{3B99CB83-E22B-427C-A794-F3FA243984E4}" srcOrd="2" destOrd="0" presId="urn:microsoft.com/office/officeart/2018/2/layout/IconCircleList"/>
    <dgm:cxn modelId="{13AE4FE1-9526-4A02-9CCC-75122268B239}" type="presParOf" srcId="{284515FB-518A-4B02-B0FD-54564E42F8C1}" destId="{F13964EE-6007-455C-91FC-FD2521FA26C7}" srcOrd="3" destOrd="0" presId="urn:microsoft.com/office/officeart/2018/2/layout/IconCircleList"/>
    <dgm:cxn modelId="{EC06D823-2996-46D3-AFED-4AE321790DC9}" type="presParOf" srcId="{144E848C-1462-4BAA-8F00-A9DBCB8B4A7C}" destId="{A67B9124-B8D8-44E5-9A03-5650939BB7A0}" srcOrd="1" destOrd="0" presId="urn:microsoft.com/office/officeart/2018/2/layout/IconCircleList"/>
    <dgm:cxn modelId="{D42B3199-B9BB-47C6-9B88-72118DE233BF}" type="presParOf" srcId="{144E848C-1462-4BAA-8F00-A9DBCB8B4A7C}" destId="{28E3A767-21D8-4863-8B6E-F9063A89E4FD}" srcOrd="2" destOrd="0" presId="urn:microsoft.com/office/officeart/2018/2/layout/IconCircleList"/>
    <dgm:cxn modelId="{AF090F8F-13F3-4543-99A6-A3EEC1554A44}" type="presParOf" srcId="{28E3A767-21D8-4863-8B6E-F9063A89E4FD}" destId="{896E780D-307F-4547-AC00-C997D26BED6D}" srcOrd="0" destOrd="0" presId="urn:microsoft.com/office/officeart/2018/2/layout/IconCircleList"/>
    <dgm:cxn modelId="{DDC7D849-0746-4488-9A4B-8C2BF0DBE58B}" type="presParOf" srcId="{28E3A767-21D8-4863-8B6E-F9063A89E4FD}" destId="{4C9A9EF0-CA97-4CBE-BF74-FA7DD5367BD0}" srcOrd="1" destOrd="0" presId="urn:microsoft.com/office/officeart/2018/2/layout/IconCircleList"/>
    <dgm:cxn modelId="{C3D42C63-1D94-4B8E-8377-6DD2FE85D004}" type="presParOf" srcId="{28E3A767-21D8-4863-8B6E-F9063A89E4FD}" destId="{4A44FFE5-646F-4552-8698-4A58B61A40FC}" srcOrd="2" destOrd="0" presId="urn:microsoft.com/office/officeart/2018/2/layout/IconCircleList"/>
    <dgm:cxn modelId="{7E7B91EE-8176-472B-9A59-6D02BA04EDC1}" type="presParOf" srcId="{28E3A767-21D8-4863-8B6E-F9063A89E4FD}" destId="{672B3B4A-69D8-4F7B-843E-26559F2BB8AA}" srcOrd="3" destOrd="0" presId="urn:microsoft.com/office/officeart/2018/2/layout/IconCircleList"/>
    <dgm:cxn modelId="{8BC8CBE6-B54C-4B16-A608-988CEC04FFCC}" type="presParOf" srcId="{144E848C-1462-4BAA-8F00-A9DBCB8B4A7C}" destId="{6BDA69F3-C0CE-4E65-86DB-0675C1A60D53}" srcOrd="3" destOrd="0" presId="urn:microsoft.com/office/officeart/2018/2/layout/IconCircleList"/>
    <dgm:cxn modelId="{C4000819-CC61-4ED3-994E-AC8AC93562FD}" type="presParOf" srcId="{144E848C-1462-4BAA-8F00-A9DBCB8B4A7C}" destId="{FA4C02C6-5C38-45B8-9B9D-45F00213CB23}" srcOrd="4" destOrd="0" presId="urn:microsoft.com/office/officeart/2018/2/layout/IconCircleList"/>
    <dgm:cxn modelId="{95B478C5-AB21-4E84-8EC8-931CE635207C}" type="presParOf" srcId="{FA4C02C6-5C38-45B8-9B9D-45F00213CB23}" destId="{54056408-D8EF-4D65-8271-1B1F6ADE1E46}" srcOrd="0" destOrd="0" presId="urn:microsoft.com/office/officeart/2018/2/layout/IconCircleList"/>
    <dgm:cxn modelId="{21BBB2AF-3846-42B7-A4C0-1017D33E8B16}" type="presParOf" srcId="{FA4C02C6-5C38-45B8-9B9D-45F00213CB23}" destId="{5828CB79-6228-489E-B4B1-098F8EED5852}" srcOrd="1" destOrd="0" presId="urn:microsoft.com/office/officeart/2018/2/layout/IconCircleList"/>
    <dgm:cxn modelId="{51D71607-C0C1-4DF0-B6EA-A719D9AEB3EB}" type="presParOf" srcId="{FA4C02C6-5C38-45B8-9B9D-45F00213CB23}" destId="{30ED25F0-DE30-42DF-AF8E-10E060BE0D61}" srcOrd="2" destOrd="0" presId="urn:microsoft.com/office/officeart/2018/2/layout/IconCircleList"/>
    <dgm:cxn modelId="{5F7795F8-515E-463A-987F-D7C3B4D316F6}" type="presParOf" srcId="{FA4C02C6-5C38-45B8-9B9D-45F00213CB23}" destId="{DB6D6FB1-0F87-4C08-A4E4-7C6D4A530269}" srcOrd="3" destOrd="0" presId="urn:microsoft.com/office/officeart/2018/2/layout/IconCircleList"/>
    <dgm:cxn modelId="{A3AB90DE-97C1-4244-B7F8-D784F80BA282}" type="presParOf" srcId="{144E848C-1462-4BAA-8F00-A9DBCB8B4A7C}" destId="{109ED723-1C37-416C-9D05-DD8C41031553}" srcOrd="5" destOrd="0" presId="urn:microsoft.com/office/officeart/2018/2/layout/IconCircleList"/>
    <dgm:cxn modelId="{0A74B0F7-4FDD-46B2-AD56-E3496DD21FBC}" type="presParOf" srcId="{144E848C-1462-4BAA-8F00-A9DBCB8B4A7C}" destId="{949B761F-A256-4911-A56C-2A0171455FED}" srcOrd="6" destOrd="0" presId="urn:microsoft.com/office/officeart/2018/2/layout/IconCircleList"/>
    <dgm:cxn modelId="{CA00393E-AD58-451E-B1A0-2875CB545C2B}" type="presParOf" srcId="{949B761F-A256-4911-A56C-2A0171455FED}" destId="{6BE16D45-FCF0-41EA-AAE2-CE50A34D983D}" srcOrd="0" destOrd="0" presId="urn:microsoft.com/office/officeart/2018/2/layout/IconCircleList"/>
    <dgm:cxn modelId="{620272CF-0A8D-406A-8552-119FD4432AC3}" type="presParOf" srcId="{949B761F-A256-4911-A56C-2A0171455FED}" destId="{A57BDC9B-A2C5-4759-BC39-0852280AC939}" srcOrd="1" destOrd="0" presId="urn:microsoft.com/office/officeart/2018/2/layout/IconCircleList"/>
    <dgm:cxn modelId="{30852A9E-0F7B-4498-B20F-65BF0323F97B}" type="presParOf" srcId="{949B761F-A256-4911-A56C-2A0171455FED}" destId="{B152A74C-90A3-4E99-A540-8E3A6B965F97}" srcOrd="2" destOrd="0" presId="urn:microsoft.com/office/officeart/2018/2/layout/IconCircleList"/>
    <dgm:cxn modelId="{793EF50A-A7D8-4132-B621-DC224BF389BB}" type="presParOf" srcId="{949B761F-A256-4911-A56C-2A0171455FED}" destId="{38C3541A-D3CE-492E-A6F6-0AB49B5E6827}" srcOrd="3" destOrd="0" presId="urn:microsoft.com/office/officeart/2018/2/layout/IconCircleList"/>
    <dgm:cxn modelId="{EF7D33DB-1935-450F-B956-45164CBB02B0}" type="presParOf" srcId="{144E848C-1462-4BAA-8F00-A9DBCB8B4A7C}" destId="{1AFAD6B0-5459-458F-90D0-E53E594F6045}" srcOrd="7" destOrd="0" presId="urn:microsoft.com/office/officeart/2018/2/layout/IconCircleList"/>
    <dgm:cxn modelId="{B59F4CD6-5F15-4C19-8FEA-B096C9BBE31B}" type="presParOf" srcId="{144E848C-1462-4BAA-8F00-A9DBCB8B4A7C}" destId="{67388DD3-F2A9-4567-A7AF-A477ABB2FCB7}" srcOrd="8" destOrd="0" presId="urn:microsoft.com/office/officeart/2018/2/layout/IconCircleList"/>
    <dgm:cxn modelId="{79BDB904-54EB-47E3-9971-83AF5528475B}" type="presParOf" srcId="{67388DD3-F2A9-4567-A7AF-A477ABB2FCB7}" destId="{89FB057D-5D9D-463E-9CA2-1318137D9E9A}" srcOrd="0" destOrd="0" presId="urn:microsoft.com/office/officeart/2018/2/layout/IconCircleList"/>
    <dgm:cxn modelId="{F15BF034-C553-456E-83E6-0616CEAD0BC4}" type="presParOf" srcId="{67388DD3-F2A9-4567-A7AF-A477ABB2FCB7}" destId="{7DD9834D-5F72-48A2-890E-351FF9D5A7A4}" srcOrd="1" destOrd="0" presId="urn:microsoft.com/office/officeart/2018/2/layout/IconCircleList"/>
    <dgm:cxn modelId="{248E218F-988C-4987-8D19-398107496B82}" type="presParOf" srcId="{67388DD3-F2A9-4567-A7AF-A477ABB2FCB7}" destId="{2D3BC8B7-94FE-4232-B847-D66166D382B2}" srcOrd="2" destOrd="0" presId="urn:microsoft.com/office/officeart/2018/2/layout/IconCircleList"/>
    <dgm:cxn modelId="{E5D72E26-ACB4-4FB3-B791-B95010CF458D}" type="presParOf" srcId="{67388DD3-F2A9-4567-A7AF-A477ABB2FCB7}" destId="{5ED824D1-1668-45A0-8AAD-8001904413B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B543577-BE23-4FDB-95A3-32D4EBB5828B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8F8840E-5BF6-40EA-BBBC-79FE1DD2FA4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1. Sales decline driven by structural market change.</a:t>
          </a:r>
          <a:endParaRPr lang="en-US"/>
        </a:p>
      </dgm:t>
    </dgm:pt>
    <dgm:pt modelId="{CE93611E-AAAC-4536-9547-1AC360A56055}" type="parTrans" cxnId="{004F3AFF-800E-49B5-8F1B-45D4912E8D8E}">
      <dgm:prSet/>
      <dgm:spPr/>
      <dgm:t>
        <a:bodyPr/>
        <a:lstStyle/>
        <a:p>
          <a:endParaRPr lang="en-US"/>
        </a:p>
      </dgm:t>
    </dgm:pt>
    <dgm:pt modelId="{DED1DF15-8EC6-480A-8F0D-EBD0106BB59A}" type="sibTrans" cxnId="{004F3AFF-800E-49B5-8F1B-45D4912E8D8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54CCC30-674C-48BE-9213-214E070ADF8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2. External economic and technological pressures are significant.</a:t>
          </a:r>
          <a:endParaRPr lang="en-US"/>
        </a:p>
      </dgm:t>
    </dgm:pt>
    <dgm:pt modelId="{81DDA275-674B-43A5-B358-22FA8B1504AD}" type="parTrans" cxnId="{18D77DF7-74CC-48D7-8D46-B6BB00F7CAC9}">
      <dgm:prSet/>
      <dgm:spPr/>
      <dgm:t>
        <a:bodyPr/>
        <a:lstStyle/>
        <a:p>
          <a:endParaRPr lang="en-US"/>
        </a:p>
      </dgm:t>
    </dgm:pt>
    <dgm:pt modelId="{DB753E49-E27B-4324-93BD-FFC767AC2C52}" type="sibTrans" cxnId="{18D77DF7-74CC-48D7-8D46-B6BB00F7CAC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8780FD7-741A-46FD-ADDB-B95FE303A3C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3. Internal digital weaknesses worsen the impact.</a:t>
          </a:r>
          <a:endParaRPr lang="en-US"/>
        </a:p>
      </dgm:t>
    </dgm:pt>
    <dgm:pt modelId="{A206ABBF-AA92-4506-903B-DF3A0F4A3E2D}" type="parTrans" cxnId="{EFAA334F-82FC-42B0-92DB-730075F0E8DF}">
      <dgm:prSet/>
      <dgm:spPr/>
      <dgm:t>
        <a:bodyPr/>
        <a:lstStyle/>
        <a:p>
          <a:endParaRPr lang="en-US"/>
        </a:p>
      </dgm:t>
    </dgm:pt>
    <dgm:pt modelId="{7895F30F-2C28-4975-BC00-596258D2F981}" type="sibTrans" cxnId="{EFAA334F-82FC-42B0-92DB-730075F0E8D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EBE50CD-1719-418F-AAFA-2B540F63A3A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4. Sustainability is both a strength and a financial pressure.</a:t>
          </a:r>
          <a:endParaRPr lang="en-US"/>
        </a:p>
      </dgm:t>
    </dgm:pt>
    <dgm:pt modelId="{7DDF6DF9-FC5A-46EA-B2A1-E65D68685884}" type="parTrans" cxnId="{51DEE615-89B5-497C-AF44-3750307AACF7}">
      <dgm:prSet/>
      <dgm:spPr/>
      <dgm:t>
        <a:bodyPr/>
        <a:lstStyle/>
        <a:p>
          <a:endParaRPr lang="en-US"/>
        </a:p>
      </dgm:t>
    </dgm:pt>
    <dgm:pt modelId="{AECC9D4F-0EB8-4999-8481-5C98E6C27A74}" type="sibTrans" cxnId="{51DEE615-89B5-497C-AF44-3750307AACF7}">
      <dgm:prSet/>
      <dgm:spPr/>
      <dgm:t>
        <a:bodyPr/>
        <a:lstStyle/>
        <a:p>
          <a:endParaRPr lang="en-US"/>
        </a:p>
      </dgm:t>
    </dgm:pt>
    <dgm:pt modelId="{A633CFC1-DCB1-4508-A34C-EECC1F28BB99}" type="pres">
      <dgm:prSet presAssocID="{0B543577-BE23-4FDB-95A3-32D4EBB5828B}" presName="root" presStyleCnt="0">
        <dgm:presLayoutVars>
          <dgm:dir/>
          <dgm:resizeHandles val="exact"/>
        </dgm:presLayoutVars>
      </dgm:prSet>
      <dgm:spPr/>
    </dgm:pt>
    <dgm:pt modelId="{8A311608-7D82-49EF-80A2-001D6D62BCF6}" type="pres">
      <dgm:prSet presAssocID="{0B543577-BE23-4FDB-95A3-32D4EBB5828B}" presName="container" presStyleCnt="0">
        <dgm:presLayoutVars>
          <dgm:dir/>
          <dgm:resizeHandles val="exact"/>
        </dgm:presLayoutVars>
      </dgm:prSet>
      <dgm:spPr/>
    </dgm:pt>
    <dgm:pt modelId="{EAB1B0B5-A9B7-44F0-AFD9-7F081D62E7B4}" type="pres">
      <dgm:prSet presAssocID="{08F8840E-5BF6-40EA-BBBC-79FE1DD2FA43}" presName="compNode" presStyleCnt="0"/>
      <dgm:spPr/>
    </dgm:pt>
    <dgm:pt modelId="{54F6BAA2-6571-4A8C-80D0-B177963ED55E}" type="pres">
      <dgm:prSet presAssocID="{08F8840E-5BF6-40EA-BBBC-79FE1DD2FA43}" presName="iconBgRect" presStyleLbl="bgShp" presStyleIdx="0" presStyleCnt="4"/>
      <dgm:spPr/>
    </dgm:pt>
    <dgm:pt modelId="{55654325-1E3D-4F6A-9BAF-C7FA3604510D}" type="pres">
      <dgm:prSet presAssocID="{08F8840E-5BF6-40EA-BBBC-79FE1DD2FA4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515E3FA2-A530-4B4C-A99B-F0B460302C61}" type="pres">
      <dgm:prSet presAssocID="{08F8840E-5BF6-40EA-BBBC-79FE1DD2FA43}" presName="spaceRect" presStyleCnt="0"/>
      <dgm:spPr/>
    </dgm:pt>
    <dgm:pt modelId="{80B1D989-82D9-4B95-80C7-B7FD10F3AA4C}" type="pres">
      <dgm:prSet presAssocID="{08F8840E-5BF6-40EA-BBBC-79FE1DD2FA43}" presName="textRect" presStyleLbl="revTx" presStyleIdx="0" presStyleCnt="4">
        <dgm:presLayoutVars>
          <dgm:chMax val="1"/>
          <dgm:chPref val="1"/>
        </dgm:presLayoutVars>
      </dgm:prSet>
      <dgm:spPr/>
    </dgm:pt>
    <dgm:pt modelId="{6BD98CCD-2072-4277-B83F-698283EEB352}" type="pres">
      <dgm:prSet presAssocID="{DED1DF15-8EC6-480A-8F0D-EBD0106BB59A}" presName="sibTrans" presStyleLbl="sibTrans2D1" presStyleIdx="0" presStyleCnt="0"/>
      <dgm:spPr/>
    </dgm:pt>
    <dgm:pt modelId="{85B4FC9E-6499-4212-996C-CBF968A89DAA}" type="pres">
      <dgm:prSet presAssocID="{854CCC30-674C-48BE-9213-214E070ADF8A}" presName="compNode" presStyleCnt="0"/>
      <dgm:spPr/>
    </dgm:pt>
    <dgm:pt modelId="{7F27048C-FB83-4B5C-ACAA-131C0FD22DB4}" type="pres">
      <dgm:prSet presAssocID="{854CCC30-674C-48BE-9213-214E070ADF8A}" presName="iconBgRect" presStyleLbl="bgShp" presStyleIdx="1" presStyleCnt="4"/>
      <dgm:spPr/>
    </dgm:pt>
    <dgm:pt modelId="{ECE2DFB6-ECA1-44AA-A74F-55500FF67C26}" type="pres">
      <dgm:prSet presAssocID="{854CCC30-674C-48BE-9213-214E070ADF8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936A61D3-17FE-4342-9F32-4EC4419B069E}" type="pres">
      <dgm:prSet presAssocID="{854CCC30-674C-48BE-9213-214E070ADF8A}" presName="spaceRect" presStyleCnt="0"/>
      <dgm:spPr/>
    </dgm:pt>
    <dgm:pt modelId="{FBEA1FE2-7520-4A1D-B4F5-AA62FF56126D}" type="pres">
      <dgm:prSet presAssocID="{854CCC30-674C-48BE-9213-214E070ADF8A}" presName="textRect" presStyleLbl="revTx" presStyleIdx="1" presStyleCnt="4">
        <dgm:presLayoutVars>
          <dgm:chMax val="1"/>
          <dgm:chPref val="1"/>
        </dgm:presLayoutVars>
      </dgm:prSet>
      <dgm:spPr/>
    </dgm:pt>
    <dgm:pt modelId="{1C8A6BAE-720E-46FB-AA0F-44B93D8D067C}" type="pres">
      <dgm:prSet presAssocID="{DB753E49-E27B-4324-93BD-FFC767AC2C52}" presName="sibTrans" presStyleLbl="sibTrans2D1" presStyleIdx="0" presStyleCnt="0"/>
      <dgm:spPr/>
    </dgm:pt>
    <dgm:pt modelId="{BDBC57D7-20F5-42C5-BC3A-883B6AA5369C}" type="pres">
      <dgm:prSet presAssocID="{28780FD7-741A-46FD-ADDB-B95FE303A3C5}" presName="compNode" presStyleCnt="0"/>
      <dgm:spPr/>
    </dgm:pt>
    <dgm:pt modelId="{6E16A747-1239-4385-B6B5-4F2A3E013878}" type="pres">
      <dgm:prSet presAssocID="{28780FD7-741A-46FD-ADDB-B95FE303A3C5}" presName="iconBgRect" presStyleLbl="bgShp" presStyleIdx="2" presStyleCnt="4"/>
      <dgm:spPr/>
    </dgm:pt>
    <dgm:pt modelId="{15389DC7-7288-48AA-A251-D223F7F72010}" type="pres">
      <dgm:prSet presAssocID="{28780FD7-741A-46FD-ADDB-B95FE303A3C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adioactive"/>
        </a:ext>
      </dgm:extLst>
    </dgm:pt>
    <dgm:pt modelId="{6BADD182-06D7-4565-91DB-8CE3E0ECB7FA}" type="pres">
      <dgm:prSet presAssocID="{28780FD7-741A-46FD-ADDB-B95FE303A3C5}" presName="spaceRect" presStyleCnt="0"/>
      <dgm:spPr/>
    </dgm:pt>
    <dgm:pt modelId="{3C02925D-C725-4888-B393-7999639C00D4}" type="pres">
      <dgm:prSet presAssocID="{28780FD7-741A-46FD-ADDB-B95FE303A3C5}" presName="textRect" presStyleLbl="revTx" presStyleIdx="2" presStyleCnt="4">
        <dgm:presLayoutVars>
          <dgm:chMax val="1"/>
          <dgm:chPref val="1"/>
        </dgm:presLayoutVars>
      </dgm:prSet>
      <dgm:spPr/>
    </dgm:pt>
    <dgm:pt modelId="{9279A193-963A-403D-8D71-8568139EC94A}" type="pres">
      <dgm:prSet presAssocID="{7895F30F-2C28-4975-BC00-596258D2F981}" presName="sibTrans" presStyleLbl="sibTrans2D1" presStyleIdx="0" presStyleCnt="0"/>
      <dgm:spPr/>
    </dgm:pt>
    <dgm:pt modelId="{D6079FEF-58D7-4109-8CCA-1C004D959DA0}" type="pres">
      <dgm:prSet presAssocID="{1EBE50CD-1719-418F-AAFA-2B540F63A3AA}" presName="compNode" presStyleCnt="0"/>
      <dgm:spPr/>
    </dgm:pt>
    <dgm:pt modelId="{43AA125A-751A-4246-A1FA-24663A3EA4B8}" type="pres">
      <dgm:prSet presAssocID="{1EBE50CD-1719-418F-AAFA-2B540F63A3AA}" presName="iconBgRect" presStyleLbl="bgShp" presStyleIdx="3" presStyleCnt="4"/>
      <dgm:spPr/>
    </dgm:pt>
    <dgm:pt modelId="{99D4D8C0-596A-4D56-8533-49479ABBB4EA}" type="pres">
      <dgm:prSet presAssocID="{1EBE50CD-1719-418F-AAFA-2B540F63A3A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C7F8D11-2095-45F4-B551-60B3A0D565BA}" type="pres">
      <dgm:prSet presAssocID="{1EBE50CD-1719-418F-AAFA-2B540F63A3AA}" presName="spaceRect" presStyleCnt="0"/>
      <dgm:spPr/>
    </dgm:pt>
    <dgm:pt modelId="{51A69D57-3E5F-4E5E-BAEB-51B8310FEFF6}" type="pres">
      <dgm:prSet presAssocID="{1EBE50CD-1719-418F-AAFA-2B540F63A3A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1DEE615-89B5-497C-AF44-3750307AACF7}" srcId="{0B543577-BE23-4FDB-95A3-32D4EBB5828B}" destId="{1EBE50CD-1719-418F-AAFA-2B540F63A3AA}" srcOrd="3" destOrd="0" parTransId="{7DDF6DF9-FC5A-46EA-B2A1-E65D68685884}" sibTransId="{AECC9D4F-0EB8-4999-8481-5C98E6C27A74}"/>
    <dgm:cxn modelId="{AAF39F1E-E3DE-46E2-B0D6-E472A83DE29A}" type="presOf" srcId="{DED1DF15-8EC6-480A-8F0D-EBD0106BB59A}" destId="{6BD98CCD-2072-4277-B83F-698283EEB352}" srcOrd="0" destOrd="0" presId="urn:microsoft.com/office/officeart/2018/2/layout/IconCircleList"/>
    <dgm:cxn modelId="{8A45C91F-9265-4AEF-B8B8-74A35069983C}" type="presOf" srcId="{DB753E49-E27B-4324-93BD-FFC767AC2C52}" destId="{1C8A6BAE-720E-46FB-AA0F-44B93D8D067C}" srcOrd="0" destOrd="0" presId="urn:microsoft.com/office/officeart/2018/2/layout/IconCircleList"/>
    <dgm:cxn modelId="{87EAA021-07FD-4A5C-9A80-CF959CE10D80}" type="presOf" srcId="{08F8840E-5BF6-40EA-BBBC-79FE1DD2FA43}" destId="{80B1D989-82D9-4B95-80C7-B7FD10F3AA4C}" srcOrd="0" destOrd="0" presId="urn:microsoft.com/office/officeart/2018/2/layout/IconCircleList"/>
    <dgm:cxn modelId="{3FA15636-3925-4B62-805C-F2F10254B30B}" type="presOf" srcId="{854CCC30-674C-48BE-9213-214E070ADF8A}" destId="{FBEA1FE2-7520-4A1D-B4F5-AA62FF56126D}" srcOrd="0" destOrd="0" presId="urn:microsoft.com/office/officeart/2018/2/layout/IconCircleList"/>
    <dgm:cxn modelId="{99B3BF6A-098D-4523-9E72-6AB75D69FC12}" type="presOf" srcId="{1EBE50CD-1719-418F-AAFA-2B540F63A3AA}" destId="{51A69D57-3E5F-4E5E-BAEB-51B8310FEFF6}" srcOrd="0" destOrd="0" presId="urn:microsoft.com/office/officeart/2018/2/layout/IconCircleList"/>
    <dgm:cxn modelId="{EFAA334F-82FC-42B0-92DB-730075F0E8DF}" srcId="{0B543577-BE23-4FDB-95A3-32D4EBB5828B}" destId="{28780FD7-741A-46FD-ADDB-B95FE303A3C5}" srcOrd="2" destOrd="0" parTransId="{A206ABBF-AA92-4506-903B-DF3A0F4A3E2D}" sibTransId="{7895F30F-2C28-4975-BC00-596258D2F981}"/>
    <dgm:cxn modelId="{3A13C495-50CB-4523-80F3-0DC761306855}" type="presOf" srcId="{28780FD7-741A-46FD-ADDB-B95FE303A3C5}" destId="{3C02925D-C725-4888-B393-7999639C00D4}" srcOrd="0" destOrd="0" presId="urn:microsoft.com/office/officeart/2018/2/layout/IconCircleList"/>
    <dgm:cxn modelId="{BDB7C1B0-0D8B-48EB-A47C-B966047B2CE8}" type="presOf" srcId="{7895F30F-2C28-4975-BC00-596258D2F981}" destId="{9279A193-963A-403D-8D71-8568139EC94A}" srcOrd="0" destOrd="0" presId="urn:microsoft.com/office/officeart/2018/2/layout/IconCircleList"/>
    <dgm:cxn modelId="{2DAA8FD5-2C73-4BCF-A353-BAB1E89BE129}" type="presOf" srcId="{0B543577-BE23-4FDB-95A3-32D4EBB5828B}" destId="{A633CFC1-DCB1-4508-A34C-EECC1F28BB99}" srcOrd="0" destOrd="0" presId="urn:microsoft.com/office/officeart/2018/2/layout/IconCircleList"/>
    <dgm:cxn modelId="{18D77DF7-74CC-48D7-8D46-B6BB00F7CAC9}" srcId="{0B543577-BE23-4FDB-95A3-32D4EBB5828B}" destId="{854CCC30-674C-48BE-9213-214E070ADF8A}" srcOrd="1" destOrd="0" parTransId="{81DDA275-674B-43A5-B358-22FA8B1504AD}" sibTransId="{DB753E49-E27B-4324-93BD-FFC767AC2C52}"/>
    <dgm:cxn modelId="{004F3AFF-800E-49B5-8F1B-45D4912E8D8E}" srcId="{0B543577-BE23-4FDB-95A3-32D4EBB5828B}" destId="{08F8840E-5BF6-40EA-BBBC-79FE1DD2FA43}" srcOrd="0" destOrd="0" parTransId="{CE93611E-AAAC-4536-9547-1AC360A56055}" sibTransId="{DED1DF15-8EC6-480A-8F0D-EBD0106BB59A}"/>
    <dgm:cxn modelId="{9C93E050-7991-4170-85E4-5F093E187001}" type="presParOf" srcId="{A633CFC1-DCB1-4508-A34C-EECC1F28BB99}" destId="{8A311608-7D82-49EF-80A2-001D6D62BCF6}" srcOrd="0" destOrd="0" presId="urn:microsoft.com/office/officeart/2018/2/layout/IconCircleList"/>
    <dgm:cxn modelId="{2AAE5B44-D3D9-4722-883D-B9B5433FAB2A}" type="presParOf" srcId="{8A311608-7D82-49EF-80A2-001D6D62BCF6}" destId="{EAB1B0B5-A9B7-44F0-AFD9-7F081D62E7B4}" srcOrd="0" destOrd="0" presId="urn:microsoft.com/office/officeart/2018/2/layout/IconCircleList"/>
    <dgm:cxn modelId="{09A43A6A-F2A7-4A76-BBF9-6256B2F806DC}" type="presParOf" srcId="{EAB1B0B5-A9B7-44F0-AFD9-7F081D62E7B4}" destId="{54F6BAA2-6571-4A8C-80D0-B177963ED55E}" srcOrd="0" destOrd="0" presId="urn:microsoft.com/office/officeart/2018/2/layout/IconCircleList"/>
    <dgm:cxn modelId="{B6F95EC4-DD5C-478A-83BB-6F7666E46C0C}" type="presParOf" srcId="{EAB1B0B5-A9B7-44F0-AFD9-7F081D62E7B4}" destId="{55654325-1E3D-4F6A-9BAF-C7FA3604510D}" srcOrd="1" destOrd="0" presId="urn:microsoft.com/office/officeart/2018/2/layout/IconCircleList"/>
    <dgm:cxn modelId="{66334537-62B4-42E4-A578-3825177D334C}" type="presParOf" srcId="{EAB1B0B5-A9B7-44F0-AFD9-7F081D62E7B4}" destId="{515E3FA2-A530-4B4C-A99B-F0B460302C61}" srcOrd="2" destOrd="0" presId="urn:microsoft.com/office/officeart/2018/2/layout/IconCircleList"/>
    <dgm:cxn modelId="{572E0A79-F8F9-4707-9F4A-6BFAF83782C0}" type="presParOf" srcId="{EAB1B0B5-A9B7-44F0-AFD9-7F081D62E7B4}" destId="{80B1D989-82D9-4B95-80C7-B7FD10F3AA4C}" srcOrd="3" destOrd="0" presId="urn:microsoft.com/office/officeart/2018/2/layout/IconCircleList"/>
    <dgm:cxn modelId="{45C90EF0-60CE-47DA-BA07-2DD0F4A0A862}" type="presParOf" srcId="{8A311608-7D82-49EF-80A2-001D6D62BCF6}" destId="{6BD98CCD-2072-4277-B83F-698283EEB352}" srcOrd="1" destOrd="0" presId="urn:microsoft.com/office/officeart/2018/2/layout/IconCircleList"/>
    <dgm:cxn modelId="{F9EAF7D6-1CDE-4958-94D0-68EE847E28A6}" type="presParOf" srcId="{8A311608-7D82-49EF-80A2-001D6D62BCF6}" destId="{85B4FC9E-6499-4212-996C-CBF968A89DAA}" srcOrd="2" destOrd="0" presId="urn:microsoft.com/office/officeart/2018/2/layout/IconCircleList"/>
    <dgm:cxn modelId="{3A859E63-1634-4CE9-A01A-D701ED28A5D0}" type="presParOf" srcId="{85B4FC9E-6499-4212-996C-CBF968A89DAA}" destId="{7F27048C-FB83-4B5C-ACAA-131C0FD22DB4}" srcOrd="0" destOrd="0" presId="urn:microsoft.com/office/officeart/2018/2/layout/IconCircleList"/>
    <dgm:cxn modelId="{2DD8418E-BEBF-48C4-A0A1-6FE0F94FAE34}" type="presParOf" srcId="{85B4FC9E-6499-4212-996C-CBF968A89DAA}" destId="{ECE2DFB6-ECA1-44AA-A74F-55500FF67C26}" srcOrd="1" destOrd="0" presId="urn:microsoft.com/office/officeart/2018/2/layout/IconCircleList"/>
    <dgm:cxn modelId="{B84C94FC-3897-4B6C-A0F1-0800F75A1E44}" type="presParOf" srcId="{85B4FC9E-6499-4212-996C-CBF968A89DAA}" destId="{936A61D3-17FE-4342-9F32-4EC4419B069E}" srcOrd="2" destOrd="0" presId="urn:microsoft.com/office/officeart/2018/2/layout/IconCircleList"/>
    <dgm:cxn modelId="{ACDA1789-BFA7-4A72-8733-06F498688BD3}" type="presParOf" srcId="{85B4FC9E-6499-4212-996C-CBF968A89DAA}" destId="{FBEA1FE2-7520-4A1D-B4F5-AA62FF56126D}" srcOrd="3" destOrd="0" presId="urn:microsoft.com/office/officeart/2018/2/layout/IconCircleList"/>
    <dgm:cxn modelId="{43560ED4-1C5C-4387-ABD9-30EFCDF02040}" type="presParOf" srcId="{8A311608-7D82-49EF-80A2-001D6D62BCF6}" destId="{1C8A6BAE-720E-46FB-AA0F-44B93D8D067C}" srcOrd="3" destOrd="0" presId="urn:microsoft.com/office/officeart/2018/2/layout/IconCircleList"/>
    <dgm:cxn modelId="{5DF71486-CC91-4302-9967-88C5F1C76A4A}" type="presParOf" srcId="{8A311608-7D82-49EF-80A2-001D6D62BCF6}" destId="{BDBC57D7-20F5-42C5-BC3A-883B6AA5369C}" srcOrd="4" destOrd="0" presId="urn:microsoft.com/office/officeart/2018/2/layout/IconCircleList"/>
    <dgm:cxn modelId="{5139DEF5-A0F2-476E-A2DC-154777C8E1AE}" type="presParOf" srcId="{BDBC57D7-20F5-42C5-BC3A-883B6AA5369C}" destId="{6E16A747-1239-4385-B6B5-4F2A3E013878}" srcOrd="0" destOrd="0" presId="urn:microsoft.com/office/officeart/2018/2/layout/IconCircleList"/>
    <dgm:cxn modelId="{B3E45D3E-6BEE-4F98-BBFC-F23456A4D433}" type="presParOf" srcId="{BDBC57D7-20F5-42C5-BC3A-883B6AA5369C}" destId="{15389DC7-7288-48AA-A251-D223F7F72010}" srcOrd="1" destOrd="0" presId="urn:microsoft.com/office/officeart/2018/2/layout/IconCircleList"/>
    <dgm:cxn modelId="{A3A3A6CC-D75F-4344-A051-7656CA1BC124}" type="presParOf" srcId="{BDBC57D7-20F5-42C5-BC3A-883B6AA5369C}" destId="{6BADD182-06D7-4565-91DB-8CE3E0ECB7FA}" srcOrd="2" destOrd="0" presId="urn:microsoft.com/office/officeart/2018/2/layout/IconCircleList"/>
    <dgm:cxn modelId="{065927C0-8064-4F2F-84D6-E3567BF25862}" type="presParOf" srcId="{BDBC57D7-20F5-42C5-BC3A-883B6AA5369C}" destId="{3C02925D-C725-4888-B393-7999639C00D4}" srcOrd="3" destOrd="0" presId="urn:microsoft.com/office/officeart/2018/2/layout/IconCircleList"/>
    <dgm:cxn modelId="{180884D1-38EA-418B-A953-4D868C55D2C2}" type="presParOf" srcId="{8A311608-7D82-49EF-80A2-001D6D62BCF6}" destId="{9279A193-963A-403D-8D71-8568139EC94A}" srcOrd="5" destOrd="0" presId="urn:microsoft.com/office/officeart/2018/2/layout/IconCircleList"/>
    <dgm:cxn modelId="{BDEBD713-A13F-4B80-BDDB-4547B363F76D}" type="presParOf" srcId="{8A311608-7D82-49EF-80A2-001D6D62BCF6}" destId="{D6079FEF-58D7-4109-8CCA-1C004D959DA0}" srcOrd="6" destOrd="0" presId="urn:microsoft.com/office/officeart/2018/2/layout/IconCircleList"/>
    <dgm:cxn modelId="{1460ED7F-5B58-4132-BA77-216B40E9830D}" type="presParOf" srcId="{D6079FEF-58D7-4109-8CCA-1C004D959DA0}" destId="{43AA125A-751A-4246-A1FA-24663A3EA4B8}" srcOrd="0" destOrd="0" presId="urn:microsoft.com/office/officeart/2018/2/layout/IconCircleList"/>
    <dgm:cxn modelId="{CF65E400-02C3-4ED3-A9BC-503EDB909240}" type="presParOf" srcId="{D6079FEF-58D7-4109-8CCA-1C004D959DA0}" destId="{99D4D8C0-596A-4D56-8533-49479ABBB4EA}" srcOrd="1" destOrd="0" presId="urn:microsoft.com/office/officeart/2018/2/layout/IconCircleList"/>
    <dgm:cxn modelId="{FBCB2CA8-0F1F-4E71-824D-A3C40676CC89}" type="presParOf" srcId="{D6079FEF-58D7-4109-8CCA-1C004D959DA0}" destId="{0C7F8D11-2095-45F4-B551-60B3A0D565BA}" srcOrd="2" destOrd="0" presId="urn:microsoft.com/office/officeart/2018/2/layout/IconCircleList"/>
    <dgm:cxn modelId="{4164E217-08C6-48A3-BE8C-E3C8A7439CE3}" type="presParOf" srcId="{D6079FEF-58D7-4109-8CCA-1C004D959DA0}" destId="{51A69D57-3E5F-4E5E-BAEB-51B8310FEFF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F930DBB-1BC2-4F02-AADC-2DDBFACDDC56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49B2086-D8B4-4DD1-BFBA-FA0B678EA2F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Thank you for listening.</a:t>
          </a:r>
        </a:p>
      </dgm:t>
    </dgm:pt>
    <dgm:pt modelId="{D551478B-811B-477A-BF3C-2019D6A49A8A}" type="parTrans" cxnId="{7873993F-1CAB-44F8-B4C0-69CE83E597C7}">
      <dgm:prSet/>
      <dgm:spPr/>
      <dgm:t>
        <a:bodyPr/>
        <a:lstStyle/>
        <a:p>
          <a:endParaRPr lang="en-US"/>
        </a:p>
      </dgm:t>
    </dgm:pt>
    <dgm:pt modelId="{F9720CC3-D1AF-4E8E-B1D6-E3C1AA17CBA9}" type="sibTrans" cxnId="{7873993F-1CAB-44F8-B4C0-69CE83E597C7}">
      <dgm:prSet/>
      <dgm:spPr/>
      <dgm:t>
        <a:bodyPr/>
        <a:lstStyle/>
        <a:p>
          <a:endParaRPr lang="en-US"/>
        </a:p>
      </dgm:t>
    </dgm:pt>
    <dgm:pt modelId="{00B2FF0F-E9A9-49F9-92F1-442A8ECF030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I welcome any questions.</a:t>
          </a:r>
        </a:p>
      </dgm:t>
    </dgm:pt>
    <dgm:pt modelId="{BE111CBF-0DA5-4B16-9297-DC01EFCD805B}" type="parTrans" cxnId="{8A1AAD14-5D47-4A4D-93BE-AC323D928025}">
      <dgm:prSet/>
      <dgm:spPr/>
      <dgm:t>
        <a:bodyPr/>
        <a:lstStyle/>
        <a:p>
          <a:endParaRPr lang="en-US"/>
        </a:p>
      </dgm:t>
    </dgm:pt>
    <dgm:pt modelId="{CAFC4C6F-891F-4654-AA8E-4A730695A4F2}" type="sibTrans" cxnId="{8A1AAD14-5D47-4A4D-93BE-AC323D928025}">
      <dgm:prSet/>
      <dgm:spPr/>
      <dgm:t>
        <a:bodyPr/>
        <a:lstStyle/>
        <a:p>
          <a:endParaRPr lang="en-US"/>
        </a:p>
      </dgm:t>
    </dgm:pt>
    <dgm:pt modelId="{FD8B590F-7C0E-4530-9B5C-351356F483BA}" type="pres">
      <dgm:prSet presAssocID="{7F930DBB-1BC2-4F02-AADC-2DDBFACDDC56}" presName="root" presStyleCnt="0">
        <dgm:presLayoutVars>
          <dgm:dir/>
          <dgm:resizeHandles val="exact"/>
        </dgm:presLayoutVars>
      </dgm:prSet>
      <dgm:spPr/>
    </dgm:pt>
    <dgm:pt modelId="{38F6040A-47A0-49E5-AA97-03C700533904}" type="pres">
      <dgm:prSet presAssocID="{F49B2086-D8B4-4DD1-BFBA-FA0B678EA2F8}" presName="compNode" presStyleCnt="0"/>
      <dgm:spPr/>
    </dgm:pt>
    <dgm:pt modelId="{3FA995DB-D1FB-4B57-8E72-C85ED0E7FB86}" type="pres">
      <dgm:prSet presAssocID="{F49B2086-D8B4-4DD1-BFBA-FA0B678EA2F8}" presName="iconBgRect" presStyleLbl="bgShp" presStyleIdx="0" presStyleCnt="2"/>
      <dgm:spPr/>
    </dgm:pt>
    <dgm:pt modelId="{C8931D27-A502-41B2-BB2C-60F65EBD8AD3}" type="pres">
      <dgm:prSet presAssocID="{F49B2086-D8B4-4DD1-BFBA-FA0B678EA2F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BBBB2516-F30B-4567-9DDD-5A44B41779DB}" type="pres">
      <dgm:prSet presAssocID="{F49B2086-D8B4-4DD1-BFBA-FA0B678EA2F8}" presName="spaceRect" presStyleCnt="0"/>
      <dgm:spPr/>
    </dgm:pt>
    <dgm:pt modelId="{A731CE32-16A2-49BB-838C-4680E21CA3D5}" type="pres">
      <dgm:prSet presAssocID="{F49B2086-D8B4-4DD1-BFBA-FA0B678EA2F8}" presName="textRect" presStyleLbl="revTx" presStyleIdx="0" presStyleCnt="2">
        <dgm:presLayoutVars>
          <dgm:chMax val="1"/>
          <dgm:chPref val="1"/>
        </dgm:presLayoutVars>
      </dgm:prSet>
      <dgm:spPr/>
    </dgm:pt>
    <dgm:pt modelId="{C21AADF0-4402-4E73-B759-4F2EE0E67BD3}" type="pres">
      <dgm:prSet presAssocID="{F9720CC3-D1AF-4E8E-B1D6-E3C1AA17CBA9}" presName="sibTrans" presStyleCnt="0"/>
      <dgm:spPr/>
    </dgm:pt>
    <dgm:pt modelId="{B6CA312F-BE38-4C36-9B7F-96E17C7C6098}" type="pres">
      <dgm:prSet presAssocID="{00B2FF0F-E9A9-49F9-92F1-442A8ECF0301}" presName="compNode" presStyleCnt="0"/>
      <dgm:spPr/>
    </dgm:pt>
    <dgm:pt modelId="{47F9A975-EB2F-41F5-9929-8EA5F8A7DC01}" type="pres">
      <dgm:prSet presAssocID="{00B2FF0F-E9A9-49F9-92F1-442A8ECF0301}" presName="iconBgRect" presStyleLbl="bgShp" presStyleIdx="1" presStyleCnt="2"/>
      <dgm:spPr/>
    </dgm:pt>
    <dgm:pt modelId="{6F1365B0-8C58-4E83-8DFA-789C8E22FC54}" type="pres">
      <dgm:prSet presAssocID="{00B2FF0F-E9A9-49F9-92F1-442A8ECF030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B6B84612-B90E-453F-9DDA-50827E1C9D83}" type="pres">
      <dgm:prSet presAssocID="{00B2FF0F-E9A9-49F9-92F1-442A8ECF0301}" presName="spaceRect" presStyleCnt="0"/>
      <dgm:spPr/>
    </dgm:pt>
    <dgm:pt modelId="{6EA51A56-45B7-4608-A9C3-8D9DFB74D877}" type="pres">
      <dgm:prSet presAssocID="{00B2FF0F-E9A9-49F9-92F1-442A8ECF0301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8A1AAD14-5D47-4A4D-93BE-AC323D928025}" srcId="{7F930DBB-1BC2-4F02-AADC-2DDBFACDDC56}" destId="{00B2FF0F-E9A9-49F9-92F1-442A8ECF0301}" srcOrd="1" destOrd="0" parTransId="{BE111CBF-0DA5-4B16-9297-DC01EFCD805B}" sibTransId="{CAFC4C6F-891F-4654-AA8E-4A730695A4F2}"/>
    <dgm:cxn modelId="{7873993F-1CAB-44F8-B4C0-69CE83E597C7}" srcId="{7F930DBB-1BC2-4F02-AADC-2DDBFACDDC56}" destId="{F49B2086-D8B4-4DD1-BFBA-FA0B678EA2F8}" srcOrd="0" destOrd="0" parTransId="{D551478B-811B-477A-BF3C-2019D6A49A8A}" sibTransId="{F9720CC3-D1AF-4E8E-B1D6-E3C1AA17CBA9}"/>
    <dgm:cxn modelId="{C3DA7DCF-ECC5-45B6-B7AA-F0EBF7A94A5C}" type="presOf" srcId="{7F930DBB-1BC2-4F02-AADC-2DDBFACDDC56}" destId="{FD8B590F-7C0E-4530-9B5C-351356F483BA}" srcOrd="0" destOrd="0" presId="urn:microsoft.com/office/officeart/2018/5/layout/IconCircleLabelList"/>
    <dgm:cxn modelId="{CA0F56DB-2E06-4DDE-A53B-27D07BC6AA80}" type="presOf" srcId="{F49B2086-D8B4-4DD1-BFBA-FA0B678EA2F8}" destId="{A731CE32-16A2-49BB-838C-4680E21CA3D5}" srcOrd="0" destOrd="0" presId="urn:microsoft.com/office/officeart/2018/5/layout/IconCircleLabelList"/>
    <dgm:cxn modelId="{D0903AE3-F458-4800-B967-D096D6A381E9}" type="presOf" srcId="{00B2FF0F-E9A9-49F9-92F1-442A8ECF0301}" destId="{6EA51A56-45B7-4608-A9C3-8D9DFB74D877}" srcOrd="0" destOrd="0" presId="urn:microsoft.com/office/officeart/2018/5/layout/IconCircleLabelList"/>
    <dgm:cxn modelId="{6F841A2E-3632-460B-B855-E616AFE7093C}" type="presParOf" srcId="{FD8B590F-7C0E-4530-9B5C-351356F483BA}" destId="{38F6040A-47A0-49E5-AA97-03C700533904}" srcOrd="0" destOrd="0" presId="urn:microsoft.com/office/officeart/2018/5/layout/IconCircleLabelList"/>
    <dgm:cxn modelId="{07F72A4E-EABE-45EA-BAA9-4CEC43F46FF7}" type="presParOf" srcId="{38F6040A-47A0-49E5-AA97-03C700533904}" destId="{3FA995DB-D1FB-4B57-8E72-C85ED0E7FB86}" srcOrd="0" destOrd="0" presId="urn:microsoft.com/office/officeart/2018/5/layout/IconCircleLabelList"/>
    <dgm:cxn modelId="{C2A5DE26-D0A0-4F1B-BD69-0D37BB929643}" type="presParOf" srcId="{38F6040A-47A0-49E5-AA97-03C700533904}" destId="{C8931D27-A502-41B2-BB2C-60F65EBD8AD3}" srcOrd="1" destOrd="0" presId="urn:microsoft.com/office/officeart/2018/5/layout/IconCircleLabelList"/>
    <dgm:cxn modelId="{4A40E7A0-49E2-47E0-85CE-567F1C3AD15A}" type="presParOf" srcId="{38F6040A-47A0-49E5-AA97-03C700533904}" destId="{BBBB2516-F30B-4567-9DDD-5A44B41779DB}" srcOrd="2" destOrd="0" presId="urn:microsoft.com/office/officeart/2018/5/layout/IconCircleLabelList"/>
    <dgm:cxn modelId="{60CF1999-4FDF-43BD-BB35-C8364DA504BF}" type="presParOf" srcId="{38F6040A-47A0-49E5-AA97-03C700533904}" destId="{A731CE32-16A2-49BB-838C-4680E21CA3D5}" srcOrd="3" destOrd="0" presId="urn:microsoft.com/office/officeart/2018/5/layout/IconCircleLabelList"/>
    <dgm:cxn modelId="{7D847A2B-EA0E-4A74-BF4A-36EBCA174D57}" type="presParOf" srcId="{FD8B590F-7C0E-4530-9B5C-351356F483BA}" destId="{C21AADF0-4402-4E73-B759-4F2EE0E67BD3}" srcOrd="1" destOrd="0" presId="urn:microsoft.com/office/officeart/2018/5/layout/IconCircleLabelList"/>
    <dgm:cxn modelId="{403821AF-D2BC-4C92-A4BB-61784B35D83A}" type="presParOf" srcId="{FD8B590F-7C0E-4530-9B5C-351356F483BA}" destId="{B6CA312F-BE38-4C36-9B7F-96E17C7C6098}" srcOrd="2" destOrd="0" presId="urn:microsoft.com/office/officeart/2018/5/layout/IconCircleLabelList"/>
    <dgm:cxn modelId="{82447109-D641-4C55-9E8E-34C66881C93A}" type="presParOf" srcId="{B6CA312F-BE38-4C36-9B7F-96E17C7C6098}" destId="{47F9A975-EB2F-41F5-9929-8EA5F8A7DC01}" srcOrd="0" destOrd="0" presId="urn:microsoft.com/office/officeart/2018/5/layout/IconCircleLabelList"/>
    <dgm:cxn modelId="{A6827AEE-4051-475F-9843-BAD63CDBC4CC}" type="presParOf" srcId="{B6CA312F-BE38-4C36-9B7F-96E17C7C6098}" destId="{6F1365B0-8C58-4E83-8DFA-789C8E22FC54}" srcOrd="1" destOrd="0" presId="urn:microsoft.com/office/officeart/2018/5/layout/IconCircleLabelList"/>
    <dgm:cxn modelId="{207B32A5-1667-4863-B94F-EC9CB10471C8}" type="presParOf" srcId="{B6CA312F-BE38-4C36-9B7F-96E17C7C6098}" destId="{B6B84612-B90E-453F-9DDA-50827E1C9D83}" srcOrd="2" destOrd="0" presId="urn:microsoft.com/office/officeart/2018/5/layout/IconCircleLabelList"/>
    <dgm:cxn modelId="{46E5E342-F9D3-4ADB-B4DF-F6934A602994}" type="presParOf" srcId="{B6CA312F-BE38-4C36-9B7F-96E17C7C6098}" destId="{6EA51A56-45B7-4608-A9C3-8D9DFB74D87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FC1510-430D-4F7C-B313-EEB97FE99A9F}">
      <dsp:nvSpPr>
        <dsp:cNvPr id="0" name=""/>
        <dsp:cNvSpPr/>
      </dsp:nvSpPr>
      <dsp:spPr>
        <a:xfrm>
          <a:off x="426530" y="28723"/>
          <a:ext cx="976563" cy="97656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FE09D2-2870-4F3B-86A6-663E509D1FB2}">
      <dsp:nvSpPr>
        <dsp:cNvPr id="0" name=""/>
        <dsp:cNvSpPr/>
      </dsp:nvSpPr>
      <dsp:spPr>
        <a:xfrm>
          <a:off x="631609" y="233801"/>
          <a:ext cx="566406" cy="5664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3964EE-6007-455C-91FC-FD2521FA26C7}">
      <dsp:nvSpPr>
        <dsp:cNvPr id="0" name=""/>
        <dsp:cNvSpPr/>
      </dsp:nvSpPr>
      <dsp:spPr>
        <a:xfrm>
          <a:off x="1612357" y="28723"/>
          <a:ext cx="2301898" cy="976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Student Name: </a:t>
          </a:r>
          <a:r>
            <a:rPr lang="en-GB" sz="2000" kern="1200"/>
            <a:t>Rebeca Alexandra</a:t>
          </a:r>
          <a:endParaRPr lang="en-US" sz="2000" kern="1200"/>
        </a:p>
      </dsp:txBody>
      <dsp:txXfrm>
        <a:off x="1612357" y="28723"/>
        <a:ext cx="2301898" cy="976563"/>
      </dsp:txXfrm>
    </dsp:sp>
    <dsp:sp modelId="{896E780D-307F-4547-AC00-C997D26BED6D}">
      <dsp:nvSpPr>
        <dsp:cNvPr id="0" name=""/>
        <dsp:cNvSpPr/>
      </dsp:nvSpPr>
      <dsp:spPr>
        <a:xfrm>
          <a:off x="4315344" y="28723"/>
          <a:ext cx="976563" cy="97656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9A9EF0-CA97-4CBE-BF74-FA7DD5367BD0}">
      <dsp:nvSpPr>
        <dsp:cNvPr id="0" name=""/>
        <dsp:cNvSpPr/>
      </dsp:nvSpPr>
      <dsp:spPr>
        <a:xfrm>
          <a:off x="4520422" y="233801"/>
          <a:ext cx="566406" cy="5664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2B3B4A-69D8-4F7B-843E-26559F2BB8AA}">
      <dsp:nvSpPr>
        <dsp:cNvPr id="0" name=""/>
        <dsp:cNvSpPr/>
      </dsp:nvSpPr>
      <dsp:spPr>
        <a:xfrm>
          <a:off x="5501170" y="28723"/>
          <a:ext cx="2301898" cy="976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Student ID: </a:t>
          </a:r>
          <a:r>
            <a:rPr lang="en-GB" sz="2000" kern="1200"/>
            <a:t>2441606</a:t>
          </a:r>
          <a:endParaRPr lang="en-US" sz="2000" kern="1200"/>
        </a:p>
      </dsp:txBody>
      <dsp:txXfrm>
        <a:off x="5501170" y="28723"/>
        <a:ext cx="2301898" cy="976563"/>
      </dsp:txXfrm>
    </dsp:sp>
    <dsp:sp modelId="{54056408-D8EF-4D65-8271-1B1F6ADE1E46}">
      <dsp:nvSpPr>
        <dsp:cNvPr id="0" name=""/>
        <dsp:cNvSpPr/>
      </dsp:nvSpPr>
      <dsp:spPr>
        <a:xfrm>
          <a:off x="426530" y="1774700"/>
          <a:ext cx="976563" cy="97656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28CB79-6228-489E-B4B1-098F8EED5852}">
      <dsp:nvSpPr>
        <dsp:cNvPr id="0" name=""/>
        <dsp:cNvSpPr/>
      </dsp:nvSpPr>
      <dsp:spPr>
        <a:xfrm>
          <a:off x="631609" y="1979778"/>
          <a:ext cx="566406" cy="5664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6D6FB1-0F87-4C08-A4E4-7C6D4A530269}">
      <dsp:nvSpPr>
        <dsp:cNvPr id="0" name=""/>
        <dsp:cNvSpPr/>
      </dsp:nvSpPr>
      <dsp:spPr>
        <a:xfrm>
          <a:off x="1612357" y="1774700"/>
          <a:ext cx="2301898" cy="976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Lecturer’s Name:</a:t>
          </a:r>
          <a:r>
            <a:rPr lang="en-GB" sz="2000" kern="1200"/>
            <a:t> Annemarie Dufficy </a:t>
          </a:r>
          <a:endParaRPr lang="en-US" sz="2000" kern="1200"/>
        </a:p>
      </dsp:txBody>
      <dsp:txXfrm>
        <a:off x="1612357" y="1774700"/>
        <a:ext cx="2301898" cy="976563"/>
      </dsp:txXfrm>
    </dsp:sp>
    <dsp:sp modelId="{6BE16D45-FCF0-41EA-AAE2-CE50A34D983D}">
      <dsp:nvSpPr>
        <dsp:cNvPr id="0" name=""/>
        <dsp:cNvSpPr/>
      </dsp:nvSpPr>
      <dsp:spPr>
        <a:xfrm>
          <a:off x="4315344" y="1774700"/>
          <a:ext cx="976563" cy="97656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7BDC9B-A2C5-4759-BC39-0852280AC939}">
      <dsp:nvSpPr>
        <dsp:cNvPr id="0" name=""/>
        <dsp:cNvSpPr/>
      </dsp:nvSpPr>
      <dsp:spPr>
        <a:xfrm>
          <a:off x="4520422" y="1979778"/>
          <a:ext cx="566406" cy="56640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C3541A-D3CE-492E-A6F6-0AB49B5E6827}">
      <dsp:nvSpPr>
        <dsp:cNvPr id="0" name=""/>
        <dsp:cNvSpPr/>
      </dsp:nvSpPr>
      <dsp:spPr>
        <a:xfrm>
          <a:off x="5501170" y="1774700"/>
          <a:ext cx="2301898" cy="976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Module Code: LCLM 4004</a:t>
          </a:r>
        </a:p>
      </dsp:txBody>
      <dsp:txXfrm>
        <a:off x="5501170" y="1774700"/>
        <a:ext cx="2301898" cy="976563"/>
      </dsp:txXfrm>
    </dsp:sp>
    <dsp:sp modelId="{89FB057D-5D9D-463E-9CA2-1318137D9E9A}">
      <dsp:nvSpPr>
        <dsp:cNvPr id="0" name=""/>
        <dsp:cNvSpPr/>
      </dsp:nvSpPr>
      <dsp:spPr>
        <a:xfrm>
          <a:off x="426530" y="3520676"/>
          <a:ext cx="976563" cy="97656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D9834D-5F72-48A2-890E-351FF9D5A7A4}">
      <dsp:nvSpPr>
        <dsp:cNvPr id="0" name=""/>
        <dsp:cNvSpPr/>
      </dsp:nvSpPr>
      <dsp:spPr>
        <a:xfrm>
          <a:off x="631609" y="3725754"/>
          <a:ext cx="566406" cy="56640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D824D1-1668-45A0-8AAD-8001904413BD}">
      <dsp:nvSpPr>
        <dsp:cNvPr id="0" name=""/>
        <dsp:cNvSpPr/>
      </dsp:nvSpPr>
      <dsp:spPr>
        <a:xfrm>
          <a:off x="1612357" y="3520676"/>
          <a:ext cx="2301898" cy="976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Module Name: Problem Solving and Decision-Making</a:t>
          </a:r>
        </a:p>
      </dsp:txBody>
      <dsp:txXfrm>
        <a:off x="1612357" y="3520676"/>
        <a:ext cx="2301898" cy="97656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F6BAA2-6571-4A8C-80D0-B177963ED55E}">
      <dsp:nvSpPr>
        <dsp:cNvPr id="0" name=""/>
        <dsp:cNvSpPr/>
      </dsp:nvSpPr>
      <dsp:spPr>
        <a:xfrm>
          <a:off x="25368" y="871256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654325-1E3D-4F6A-9BAF-C7FA3604510D}">
      <dsp:nvSpPr>
        <dsp:cNvPr id="0" name=""/>
        <dsp:cNvSpPr/>
      </dsp:nvSpPr>
      <dsp:spPr>
        <a:xfrm>
          <a:off x="252752" y="1098640"/>
          <a:ext cx="628012" cy="6280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B1D989-82D9-4B95-80C7-B7FD10F3AA4C}">
      <dsp:nvSpPr>
        <dsp:cNvPr id="0" name=""/>
        <dsp:cNvSpPr/>
      </dsp:nvSpPr>
      <dsp:spPr>
        <a:xfrm>
          <a:off x="1340173" y="871256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1. Sales decline driven by structural market change.</a:t>
          </a:r>
          <a:endParaRPr lang="en-US" sz="2000" kern="1200"/>
        </a:p>
      </dsp:txBody>
      <dsp:txXfrm>
        <a:off x="1340173" y="871256"/>
        <a:ext cx="2552269" cy="1082781"/>
      </dsp:txXfrm>
    </dsp:sp>
    <dsp:sp modelId="{7F27048C-FB83-4B5C-ACAA-131C0FD22DB4}">
      <dsp:nvSpPr>
        <dsp:cNvPr id="0" name=""/>
        <dsp:cNvSpPr/>
      </dsp:nvSpPr>
      <dsp:spPr>
        <a:xfrm>
          <a:off x="4337156" y="871256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E2DFB6-ECA1-44AA-A74F-55500FF67C26}">
      <dsp:nvSpPr>
        <dsp:cNvPr id="0" name=""/>
        <dsp:cNvSpPr/>
      </dsp:nvSpPr>
      <dsp:spPr>
        <a:xfrm>
          <a:off x="4564540" y="1098640"/>
          <a:ext cx="628012" cy="6280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EA1FE2-7520-4A1D-B4F5-AA62FF56126D}">
      <dsp:nvSpPr>
        <dsp:cNvPr id="0" name=""/>
        <dsp:cNvSpPr/>
      </dsp:nvSpPr>
      <dsp:spPr>
        <a:xfrm>
          <a:off x="5651962" y="871256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2. External economic and technological pressures are significant.</a:t>
          </a:r>
          <a:endParaRPr lang="en-US" sz="2000" kern="1200"/>
        </a:p>
      </dsp:txBody>
      <dsp:txXfrm>
        <a:off x="5651962" y="871256"/>
        <a:ext cx="2552269" cy="1082781"/>
      </dsp:txXfrm>
    </dsp:sp>
    <dsp:sp modelId="{6E16A747-1239-4385-B6B5-4F2A3E013878}">
      <dsp:nvSpPr>
        <dsp:cNvPr id="0" name=""/>
        <dsp:cNvSpPr/>
      </dsp:nvSpPr>
      <dsp:spPr>
        <a:xfrm>
          <a:off x="25368" y="2754487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389DC7-7288-48AA-A251-D223F7F72010}">
      <dsp:nvSpPr>
        <dsp:cNvPr id="0" name=""/>
        <dsp:cNvSpPr/>
      </dsp:nvSpPr>
      <dsp:spPr>
        <a:xfrm>
          <a:off x="252752" y="2981871"/>
          <a:ext cx="628012" cy="6280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02925D-C725-4888-B393-7999639C00D4}">
      <dsp:nvSpPr>
        <dsp:cNvPr id="0" name=""/>
        <dsp:cNvSpPr/>
      </dsp:nvSpPr>
      <dsp:spPr>
        <a:xfrm>
          <a:off x="1340173" y="2754487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3. Internal digital weaknesses worsen the impact.</a:t>
          </a:r>
          <a:endParaRPr lang="en-US" sz="2000" kern="1200"/>
        </a:p>
      </dsp:txBody>
      <dsp:txXfrm>
        <a:off x="1340173" y="2754487"/>
        <a:ext cx="2552269" cy="1082781"/>
      </dsp:txXfrm>
    </dsp:sp>
    <dsp:sp modelId="{43AA125A-751A-4246-A1FA-24663A3EA4B8}">
      <dsp:nvSpPr>
        <dsp:cNvPr id="0" name=""/>
        <dsp:cNvSpPr/>
      </dsp:nvSpPr>
      <dsp:spPr>
        <a:xfrm>
          <a:off x="4337156" y="2754487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D4D8C0-596A-4D56-8533-49479ABBB4EA}">
      <dsp:nvSpPr>
        <dsp:cNvPr id="0" name=""/>
        <dsp:cNvSpPr/>
      </dsp:nvSpPr>
      <dsp:spPr>
        <a:xfrm>
          <a:off x="4564540" y="2981871"/>
          <a:ext cx="628012" cy="62801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A69D57-3E5F-4E5E-BAEB-51B8310FEFF6}">
      <dsp:nvSpPr>
        <dsp:cNvPr id="0" name=""/>
        <dsp:cNvSpPr/>
      </dsp:nvSpPr>
      <dsp:spPr>
        <a:xfrm>
          <a:off x="5651962" y="2754487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4. Sustainability is both a strength and a financial pressure.</a:t>
          </a:r>
          <a:endParaRPr lang="en-US" sz="2000" kern="1200"/>
        </a:p>
      </dsp:txBody>
      <dsp:txXfrm>
        <a:off x="5651962" y="2754487"/>
        <a:ext cx="2552269" cy="10827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A995DB-D1FB-4B57-8E72-C85ED0E7FB86}">
      <dsp:nvSpPr>
        <dsp:cNvPr id="0" name=""/>
        <dsp:cNvSpPr/>
      </dsp:nvSpPr>
      <dsp:spPr>
        <a:xfrm>
          <a:off x="884935" y="296402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931D27-A502-41B2-BB2C-60F65EBD8AD3}">
      <dsp:nvSpPr>
        <dsp:cNvPr id="0" name=""/>
        <dsp:cNvSpPr/>
      </dsp:nvSpPr>
      <dsp:spPr>
        <a:xfrm>
          <a:off x="1352935" y="764402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31CE32-16A2-49BB-838C-4680E21CA3D5}">
      <dsp:nvSpPr>
        <dsp:cNvPr id="0" name=""/>
        <dsp:cNvSpPr/>
      </dsp:nvSpPr>
      <dsp:spPr>
        <a:xfrm>
          <a:off x="182935" y="31764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/>
            <a:t>Thank you for listening.</a:t>
          </a:r>
        </a:p>
      </dsp:txBody>
      <dsp:txXfrm>
        <a:off x="182935" y="3176402"/>
        <a:ext cx="3600000" cy="720000"/>
      </dsp:txXfrm>
    </dsp:sp>
    <dsp:sp modelId="{47F9A975-EB2F-41F5-9929-8EA5F8A7DC01}">
      <dsp:nvSpPr>
        <dsp:cNvPr id="0" name=""/>
        <dsp:cNvSpPr/>
      </dsp:nvSpPr>
      <dsp:spPr>
        <a:xfrm>
          <a:off x="5114935" y="296402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1365B0-8C58-4E83-8DFA-789C8E22FC54}">
      <dsp:nvSpPr>
        <dsp:cNvPr id="0" name=""/>
        <dsp:cNvSpPr/>
      </dsp:nvSpPr>
      <dsp:spPr>
        <a:xfrm>
          <a:off x="5582935" y="764402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A51A56-45B7-4608-A9C3-8D9DFB74D877}">
      <dsp:nvSpPr>
        <dsp:cNvPr id="0" name=""/>
        <dsp:cNvSpPr/>
      </dsp:nvSpPr>
      <dsp:spPr>
        <a:xfrm>
          <a:off x="4412935" y="31764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/>
            <a:t>I welcome any questions.</a:t>
          </a:r>
        </a:p>
      </dsp:txBody>
      <dsp:txXfrm>
        <a:off x="4412935" y="3176402"/>
        <a:ext cx="36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371" y="459695"/>
            <a:ext cx="8229600" cy="1143000"/>
          </a:xfrm>
        </p:spPr>
        <p:txBody>
          <a:bodyPr/>
          <a:lstStyle/>
          <a:p>
            <a:r>
              <a:rPr lang="de-DE" dirty="0">
                <a:latin typeface="Baguet Script" panose="020F0502020204030204" pitchFamily="2" charset="0"/>
              </a:rPr>
              <a:t>Green Haven Florists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20E9FC9-5BC1-F4F9-EBD5-63317776D34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24465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de-DE" sz="3500" dirty="0">
                <a:latin typeface="Aharoni" panose="020F0502020204030204" pitchFamily="2" charset="-79"/>
                <a:cs typeface="Aharoni" panose="020F0502020204030204" pitchFamily="2" charset="-79"/>
              </a:rPr>
              <a:t>Presentation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r>
              <a:rPr lang="en-GB" sz="2000" dirty="0"/>
              <a:t>Overview of Green Haven Florists</a:t>
            </a:r>
          </a:p>
          <a:p>
            <a:r>
              <a:rPr lang="en-GB" sz="2000" dirty="0"/>
              <a:t>Insight into the problems</a:t>
            </a:r>
          </a:p>
          <a:p>
            <a:r>
              <a:rPr lang="en-GB" sz="2000" dirty="0"/>
              <a:t>5W2H model application</a:t>
            </a:r>
          </a:p>
          <a:p>
            <a:r>
              <a:rPr lang="en-GB" sz="2000" dirty="0"/>
              <a:t>PESTEL critique and application</a:t>
            </a:r>
          </a:p>
          <a:p>
            <a:r>
              <a:rPr lang="en-GB" sz="2000" dirty="0"/>
              <a:t>Cause-and-Effect critique and application</a:t>
            </a:r>
          </a:p>
          <a:p>
            <a:r>
              <a:rPr lang="en-GB" sz="2000" dirty="0"/>
              <a:t>Key findings</a:t>
            </a:r>
          </a:p>
        </p:txBody>
      </p:sp>
      <p:pic>
        <p:nvPicPr>
          <p:cNvPr id="7" name="Picture 6" descr="Close-up of a spiky plant">
            <a:extLst>
              <a:ext uri="{FF2B5EF4-FFF2-40B4-BE49-F238E27FC236}">
                <a16:creationId xmlns:a16="http://schemas.microsoft.com/office/drawing/2014/main" id="{CAEC3DEC-FD61-549E-D2A1-18F7223D17F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5617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fferent types of flowers">
            <a:extLst>
              <a:ext uri="{FF2B5EF4-FFF2-40B4-BE49-F238E27FC236}">
                <a16:creationId xmlns:a16="http://schemas.microsoft.com/office/drawing/2014/main" id="{AF7A7B4F-82C4-5B02-10EE-545FB31B333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915" r="40627"/>
          <a:stretch>
            <a:fillRect/>
          </a:stretch>
        </p:blipFill>
        <p:spPr>
          <a:xfrm>
            <a:off x="20" y="-2"/>
            <a:ext cx="4057627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47" y="-1"/>
            <a:ext cx="508635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6487" y="405685"/>
            <a:ext cx="4098726" cy="1559301"/>
          </a:xfrm>
        </p:spPr>
        <p:txBody>
          <a:bodyPr>
            <a:normAutofit/>
          </a:bodyPr>
          <a:lstStyle/>
          <a:p>
            <a:r>
              <a:rPr lang="en-GB" sz="3500"/>
              <a:t>Background of Green Haven Florists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86487" y="2743200"/>
            <a:ext cx="3935505" cy="3496878"/>
          </a:xfrm>
        </p:spPr>
        <p:txBody>
          <a:bodyPr anchor="ctr">
            <a:normAutofit/>
          </a:bodyPr>
          <a:lstStyle/>
          <a:p>
            <a:r>
              <a:rPr lang="en-GB" sz="2000" dirty="0"/>
              <a:t>Independent florist founded in 2016 by Liam and Priya Patel</a:t>
            </a:r>
          </a:p>
          <a:p>
            <a:r>
              <a:rPr lang="en-GB" sz="2000" dirty="0"/>
              <a:t>Located in Norwich, UK</a:t>
            </a:r>
          </a:p>
          <a:p>
            <a:r>
              <a:rPr lang="en-GB" sz="2000" dirty="0"/>
              <a:t>Specialises in bespoke floral arrangements</a:t>
            </a:r>
          </a:p>
          <a:p>
            <a:r>
              <a:rPr lang="en-GB" sz="2000" dirty="0"/>
              <a:t>Strong focus on sustainability and community engagement</a:t>
            </a:r>
          </a:p>
          <a:p>
            <a:endParaRPr lang="en-GB" sz="1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Insight into the Problems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Root Problem: 30% decline in in-store sales.</a:t>
            </a:r>
          </a:p>
          <a:p>
            <a:r>
              <a:rPr lang="en-GB" dirty="0"/>
              <a:t>External issues: online competition, reduced foot traffic, inflation.</a:t>
            </a:r>
          </a:p>
          <a:p>
            <a:r>
              <a:rPr lang="en-GB" dirty="0"/>
              <a:t>Internal issues: outdated website, weak digital marketing, limited delivery options.</a:t>
            </a:r>
          </a:p>
          <a:p>
            <a:r>
              <a:rPr lang="en-GB" dirty="0"/>
              <a:t>External problems: low control.</a:t>
            </a:r>
          </a:p>
          <a:p>
            <a:r>
              <a:rPr lang="en-GB" dirty="0"/>
              <a:t>Internal problems: high control.</a:t>
            </a:r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22632" y="1922631"/>
            <a:ext cx="6875818" cy="3030558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663321" y="3165298"/>
            <a:ext cx="4355594" cy="302895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742858" y="2085760"/>
            <a:ext cx="6857572" cy="268605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1161554" y="1712395"/>
            <a:ext cx="4808302" cy="3066500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030" y="2767106"/>
            <a:ext cx="2160621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5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5W2H Model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6049103"/>
              </p:ext>
            </p:extLst>
          </p:nvPr>
        </p:nvGraphicFramePr>
        <p:xfrm>
          <a:off x="3376821" y="933859"/>
          <a:ext cx="5419312" cy="49902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176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9755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96771">
                <a:tc>
                  <a:txBody>
                    <a:bodyPr/>
                    <a:lstStyle/>
                    <a:p>
                      <a:r>
                        <a:rPr lang="de-DE" sz="2200"/>
                        <a:t>Element</a:t>
                      </a:r>
                    </a:p>
                  </a:txBody>
                  <a:tcPr marL="112902" marR="112902" marT="56451" marB="56451"/>
                </a:tc>
                <a:tc>
                  <a:txBody>
                    <a:bodyPr/>
                    <a:lstStyle/>
                    <a:p>
                      <a:r>
                        <a:rPr lang="de-DE" sz="2200"/>
                        <a:t>Application to Green Haven</a:t>
                      </a:r>
                    </a:p>
                  </a:txBody>
                  <a:tcPr marL="112902" marR="112902" marT="56451" marB="56451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35478">
                <a:tc>
                  <a:txBody>
                    <a:bodyPr/>
                    <a:lstStyle/>
                    <a:p>
                      <a:r>
                        <a:rPr lang="de-DE" sz="2200"/>
                        <a:t>What</a:t>
                      </a:r>
                    </a:p>
                  </a:txBody>
                  <a:tcPr marL="112902" marR="112902" marT="56451" marB="56451"/>
                </a:tc>
                <a:tc>
                  <a:txBody>
                    <a:bodyPr/>
                    <a:lstStyle/>
                    <a:p>
                      <a:r>
                        <a:rPr lang="en-GB" sz="2200"/>
                        <a:t>30% decline in in-store sales</a:t>
                      </a:r>
                    </a:p>
                  </a:txBody>
                  <a:tcPr marL="112902" marR="112902" marT="56451" marB="56451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35478">
                <a:tc>
                  <a:txBody>
                    <a:bodyPr/>
                    <a:lstStyle/>
                    <a:p>
                      <a:r>
                        <a:rPr lang="de-DE" sz="2200"/>
                        <a:t>Why</a:t>
                      </a:r>
                    </a:p>
                  </a:txBody>
                  <a:tcPr marL="112902" marR="112902" marT="56451" marB="56451"/>
                </a:tc>
                <a:tc>
                  <a:txBody>
                    <a:bodyPr/>
                    <a:lstStyle/>
                    <a:p>
                      <a:r>
                        <a:rPr lang="en-GB" sz="2200"/>
                        <a:t>Shift to online shopping &amp; competition</a:t>
                      </a:r>
                    </a:p>
                  </a:txBody>
                  <a:tcPr marL="112902" marR="112902" marT="56451" marB="56451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96771">
                <a:tc>
                  <a:txBody>
                    <a:bodyPr/>
                    <a:lstStyle/>
                    <a:p>
                      <a:r>
                        <a:rPr lang="de-DE" sz="2200"/>
                        <a:t>Where</a:t>
                      </a:r>
                    </a:p>
                  </a:txBody>
                  <a:tcPr marL="112902" marR="112902" marT="56451" marB="56451"/>
                </a:tc>
                <a:tc>
                  <a:txBody>
                    <a:bodyPr/>
                    <a:lstStyle/>
                    <a:p>
                      <a:r>
                        <a:rPr lang="de-DE" sz="2200"/>
                        <a:t>High street retail store</a:t>
                      </a:r>
                    </a:p>
                  </a:txBody>
                  <a:tcPr marL="112902" marR="112902" marT="56451" marB="56451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6771">
                <a:tc>
                  <a:txBody>
                    <a:bodyPr/>
                    <a:lstStyle/>
                    <a:p>
                      <a:r>
                        <a:rPr lang="de-DE" sz="2200"/>
                        <a:t>When</a:t>
                      </a:r>
                    </a:p>
                  </a:txBody>
                  <a:tcPr marL="112902" marR="112902" marT="56451" marB="56451"/>
                </a:tc>
                <a:tc>
                  <a:txBody>
                    <a:bodyPr/>
                    <a:lstStyle/>
                    <a:p>
                      <a:r>
                        <a:rPr lang="de-DE" sz="2200"/>
                        <a:t>Past 12 months</a:t>
                      </a:r>
                    </a:p>
                  </a:txBody>
                  <a:tcPr marL="112902" marR="112902" marT="56451" marB="56451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6771">
                <a:tc>
                  <a:txBody>
                    <a:bodyPr/>
                    <a:lstStyle/>
                    <a:p>
                      <a:r>
                        <a:rPr lang="de-DE" sz="2200"/>
                        <a:t>Who</a:t>
                      </a:r>
                    </a:p>
                  </a:txBody>
                  <a:tcPr marL="112902" marR="112902" marT="56451" marB="56451"/>
                </a:tc>
                <a:tc>
                  <a:txBody>
                    <a:bodyPr/>
                    <a:lstStyle/>
                    <a:p>
                      <a:r>
                        <a:rPr lang="de-DE" sz="2200"/>
                        <a:t>Owners, staff, customers</a:t>
                      </a:r>
                    </a:p>
                  </a:txBody>
                  <a:tcPr marL="112902" marR="112902" marT="56451" marB="56451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835478">
                <a:tc>
                  <a:txBody>
                    <a:bodyPr/>
                    <a:lstStyle/>
                    <a:p>
                      <a:r>
                        <a:rPr lang="de-DE" sz="2200"/>
                        <a:t>How</a:t>
                      </a:r>
                    </a:p>
                  </a:txBody>
                  <a:tcPr marL="112902" marR="112902" marT="56451" marB="56451"/>
                </a:tc>
                <a:tc>
                  <a:txBody>
                    <a:bodyPr/>
                    <a:lstStyle/>
                    <a:p>
                      <a:r>
                        <a:rPr lang="en-GB" sz="2200"/>
                        <a:t>Reduced foot traffic &amp; weak digital presence</a:t>
                      </a:r>
                    </a:p>
                  </a:txBody>
                  <a:tcPr marL="112902" marR="112902" marT="56451" marB="56451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96771">
                <a:tc>
                  <a:txBody>
                    <a:bodyPr/>
                    <a:lstStyle/>
                    <a:p>
                      <a:r>
                        <a:rPr lang="de-DE" sz="2200"/>
                        <a:t>How Much</a:t>
                      </a:r>
                    </a:p>
                  </a:txBody>
                  <a:tcPr marL="112902" marR="112902" marT="56451" marB="56451"/>
                </a:tc>
                <a:tc>
                  <a:txBody>
                    <a:bodyPr/>
                    <a:lstStyle/>
                    <a:p>
                      <a:r>
                        <a:rPr lang="de-DE" sz="2200"/>
                        <a:t>Significant revenue impact</a:t>
                      </a:r>
                    </a:p>
                  </a:txBody>
                  <a:tcPr marL="112902" marR="112902" marT="56451" marB="56451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PESTEL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PESTEL analyses macro-environmental factors.</a:t>
            </a:r>
          </a:p>
          <a:p>
            <a:r>
              <a:rPr lang="en-GB" dirty="0"/>
              <a:t>Used for strategic planning and environmental scanning.</a:t>
            </a:r>
          </a:p>
          <a:p>
            <a:r>
              <a:rPr lang="en-GB" dirty="0"/>
              <a:t>Benefits: structured analysis and risk awareness.</a:t>
            </a:r>
          </a:p>
          <a:p>
            <a:r>
              <a:rPr lang="en-GB" dirty="0"/>
              <a:t>Limitations: broad, descriptive, lacks prioritisation.</a:t>
            </a:r>
          </a:p>
          <a:p>
            <a:r>
              <a:rPr lang="en-GB" dirty="0"/>
              <a:t>Does not consider internal capabilities.</a:t>
            </a:r>
          </a:p>
          <a:p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22632" y="1922631"/>
            <a:ext cx="6875818" cy="3030558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663321" y="3165298"/>
            <a:ext cx="4355594" cy="302895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742858" y="2085760"/>
            <a:ext cx="6857572" cy="268605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5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1161554" y="1712395"/>
            <a:ext cx="4808302" cy="3066500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030" y="2767106"/>
            <a:ext cx="2160621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Application of PESTEL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9639370"/>
              </p:ext>
            </p:extLst>
          </p:nvPr>
        </p:nvGraphicFramePr>
        <p:xfrm>
          <a:off x="3376821" y="1007203"/>
          <a:ext cx="5419311" cy="4843594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20722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4704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63342">
                <a:tc>
                  <a:txBody>
                    <a:bodyPr/>
                    <a:lstStyle/>
                    <a:p>
                      <a:r>
                        <a:rPr lang="de-DE" sz="2100"/>
                        <a:t>Factor</a:t>
                      </a:r>
                    </a:p>
                  </a:txBody>
                  <a:tcPr marL="106726" marR="106726" marT="53363" marB="53363"/>
                </a:tc>
                <a:tc>
                  <a:txBody>
                    <a:bodyPr/>
                    <a:lstStyle/>
                    <a:p>
                      <a:r>
                        <a:rPr lang="de-DE" sz="2100"/>
                        <a:t>Impact on Green Haven</a:t>
                      </a:r>
                    </a:p>
                  </a:txBody>
                  <a:tcPr marL="106726" marR="106726" marT="53363" marB="53363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83382">
                <a:tc>
                  <a:txBody>
                    <a:bodyPr/>
                    <a:lstStyle/>
                    <a:p>
                      <a:r>
                        <a:rPr lang="de-DE" sz="2100"/>
                        <a:t>Political</a:t>
                      </a:r>
                    </a:p>
                  </a:txBody>
                  <a:tcPr marL="106726" marR="106726" marT="53363" marB="53363"/>
                </a:tc>
                <a:tc>
                  <a:txBody>
                    <a:bodyPr/>
                    <a:lstStyle/>
                    <a:p>
                      <a:r>
                        <a:rPr lang="de-DE" sz="2100"/>
                        <a:t>Post-Brexit trade impacts imports</a:t>
                      </a:r>
                    </a:p>
                  </a:txBody>
                  <a:tcPr marL="106726" marR="106726" marT="53363" marB="53363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3342">
                <a:tc>
                  <a:txBody>
                    <a:bodyPr/>
                    <a:lstStyle/>
                    <a:p>
                      <a:r>
                        <a:rPr lang="de-DE" sz="2100"/>
                        <a:t>Economic</a:t>
                      </a:r>
                    </a:p>
                  </a:txBody>
                  <a:tcPr marL="106726" marR="106726" marT="53363" marB="53363"/>
                </a:tc>
                <a:tc>
                  <a:txBody>
                    <a:bodyPr/>
                    <a:lstStyle/>
                    <a:p>
                      <a:r>
                        <a:rPr lang="de-DE" sz="2100" dirty="0"/>
                        <a:t>Inflation increases costs</a:t>
                      </a:r>
                    </a:p>
                  </a:txBody>
                  <a:tcPr marL="106726" marR="106726" marT="53363" marB="53363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3342">
                <a:tc>
                  <a:txBody>
                    <a:bodyPr/>
                    <a:lstStyle/>
                    <a:p>
                      <a:r>
                        <a:rPr lang="de-DE" sz="2100"/>
                        <a:t>Social</a:t>
                      </a:r>
                    </a:p>
                  </a:txBody>
                  <a:tcPr marL="106726" marR="106726" marT="53363" marB="53363"/>
                </a:tc>
                <a:tc>
                  <a:txBody>
                    <a:bodyPr/>
                    <a:lstStyle/>
                    <a:p>
                      <a:r>
                        <a:rPr lang="de-DE" sz="2100"/>
                        <a:t>Online shopping growth</a:t>
                      </a:r>
                    </a:p>
                  </a:txBody>
                  <a:tcPr marL="106726" marR="106726" marT="53363" marB="53363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83382">
                <a:tc>
                  <a:txBody>
                    <a:bodyPr/>
                    <a:lstStyle/>
                    <a:p>
                      <a:r>
                        <a:rPr lang="de-DE" sz="2100"/>
                        <a:t>Technological</a:t>
                      </a:r>
                    </a:p>
                  </a:txBody>
                  <a:tcPr marL="106726" marR="106726" marT="53363" marB="53363"/>
                </a:tc>
                <a:tc>
                  <a:txBody>
                    <a:bodyPr/>
                    <a:lstStyle/>
                    <a:p>
                      <a:r>
                        <a:rPr lang="de-DE" sz="2100"/>
                        <a:t>Competitors use strong e-commerce</a:t>
                      </a:r>
                    </a:p>
                  </a:txBody>
                  <a:tcPr marL="106726" marR="106726" marT="53363" marB="53363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103422">
                <a:tc>
                  <a:txBody>
                    <a:bodyPr/>
                    <a:lstStyle/>
                    <a:p>
                      <a:r>
                        <a:rPr lang="de-DE" sz="2100"/>
                        <a:t>Environmental</a:t>
                      </a:r>
                    </a:p>
                  </a:txBody>
                  <a:tcPr marL="106726" marR="106726" marT="53363" marB="53363"/>
                </a:tc>
                <a:tc>
                  <a:txBody>
                    <a:bodyPr/>
                    <a:lstStyle/>
                    <a:p>
                      <a:r>
                        <a:rPr lang="de-DE" sz="2100"/>
                        <a:t>Sustainability expectations increase costs</a:t>
                      </a:r>
                    </a:p>
                  </a:txBody>
                  <a:tcPr marL="106726" marR="106726" marT="53363" marB="53363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83382">
                <a:tc>
                  <a:txBody>
                    <a:bodyPr/>
                    <a:lstStyle/>
                    <a:p>
                      <a:r>
                        <a:rPr lang="de-DE" sz="2100"/>
                        <a:t>Legal</a:t>
                      </a:r>
                    </a:p>
                  </a:txBody>
                  <a:tcPr marL="106726" marR="106726" marT="53363" marB="53363"/>
                </a:tc>
                <a:tc>
                  <a:txBody>
                    <a:bodyPr/>
                    <a:lstStyle/>
                    <a:p>
                      <a:r>
                        <a:rPr lang="de-DE" sz="2100" dirty="0"/>
                        <a:t>Employment &amp; consumer protection laws</a:t>
                      </a:r>
                    </a:p>
                  </a:txBody>
                  <a:tcPr marL="106726" marR="106726" marT="53363" marB="53363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372" y="293914"/>
            <a:ext cx="8316685" cy="1480457"/>
          </a:xfrm>
        </p:spPr>
        <p:txBody>
          <a:bodyPr anchor="ctr">
            <a:normAutofit/>
          </a:bodyPr>
          <a:lstStyle/>
          <a:p>
            <a:r>
              <a:rPr lang="de-DE" sz="3500" dirty="0"/>
              <a:t> Cause-and-Effect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4543" y="1698171"/>
            <a:ext cx="8142514" cy="3744686"/>
          </a:xfrm>
        </p:spPr>
        <p:txBody>
          <a:bodyPr anchor="ctr">
            <a:normAutofit/>
          </a:bodyPr>
          <a:lstStyle/>
          <a:p>
            <a:r>
              <a:rPr lang="en-GB" sz="2400" dirty="0"/>
              <a:t> </a:t>
            </a:r>
            <a:r>
              <a:rPr lang="en-GB" sz="2800" dirty="0"/>
              <a:t>Also known as Fishbone Diagram.</a:t>
            </a:r>
          </a:p>
          <a:p>
            <a:r>
              <a:rPr lang="en-GB" sz="2800" dirty="0"/>
              <a:t>Used to identify root causes of problems.</a:t>
            </a:r>
          </a:p>
          <a:p>
            <a:r>
              <a:rPr lang="en-GB" sz="2800" dirty="0"/>
              <a:t>Benefits: structured brainstorming and clarity.</a:t>
            </a:r>
          </a:p>
          <a:p>
            <a:r>
              <a:rPr lang="en-GB" sz="2800" dirty="0"/>
              <a:t>Limitations: subjective and non-quantitative.</a:t>
            </a:r>
          </a:p>
          <a:p>
            <a:r>
              <a:rPr lang="en-GB" sz="2800" dirty="0"/>
              <a:t>Does not measure the strength of each cause.</a:t>
            </a:r>
          </a:p>
          <a:p>
            <a:r>
              <a:rPr lang="en-GB" sz="2800" dirty="0"/>
              <a:t>Encourages structured and systematic thinking.</a:t>
            </a:r>
          </a:p>
          <a:p>
            <a:endParaRPr lang="en-GB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9160" y="417576"/>
            <a:ext cx="8182230" cy="1249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57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Cause-and-Effect Diagram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7785FD8-E382-6032-AB2B-9C799990DEB3}"/>
              </a:ext>
            </a:extLst>
          </p:cNvPr>
          <p:cNvSpPr/>
          <p:nvPr/>
        </p:nvSpPr>
        <p:spPr>
          <a:xfrm>
            <a:off x="479160" y="1905000"/>
            <a:ext cx="1719754" cy="533400"/>
          </a:xfrm>
          <a:prstGeom prst="rect">
            <a:avLst/>
          </a:prstGeom>
          <a:solidFill>
            <a:srgbClr val="FF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Methods</a:t>
            </a:r>
            <a:endParaRPr lang="de-DE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BC62073-6DD6-0A1E-4508-536DEBBA9D04}"/>
              </a:ext>
            </a:extLst>
          </p:cNvPr>
          <p:cNvSpPr/>
          <p:nvPr/>
        </p:nvSpPr>
        <p:spPr>
          <a:xfrm>
            <a:off x="2677886" y="1905000"/>
            <a:ext cx="1719754" cy="533400"/>
          </a:xfrm>
          <a:prstGeom prst="rect">
            <a:avLst/>
          </a:prstGeom>
          <a:solidFill>
            <a:srgbClr val="92D05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Machines</a:t>
            </a:r>
            <a:endParaRPr lang="de-DE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4E70131-3B87-5748-83F2-24E18A650AD6}"/>
              </a:ext>
            </a:extLst>
          </p:cNvPr>
          <p:cNvSpPr/>
          <p:nvPr/>
        </p:nvSpPr>
        <p:spPr>
          <a:xfrm>
            <a:off x="4757057" y="1905000"/>
            <a:ext cx="1959429" cy="533400"/>
          </a:xfrm>
          <a:prstGeom prst="rect">
            <a:avLst/>
          </a:prstGeom>
          <a:solidFill>
            <a:schemeClr val="accent4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People</a:t>
            </a:r>
            <a:endParaRPr lang="de-DE" dirty="0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790A284B-77DB-8156-EAEC-EAA6DA114147}"/>
              </a:ext>
            </a:extLst>
          </p:cNvPr>
          <p:cNvCxnSpPr>
            <a:cxnSpLocks/>
            <a:stCxn id="25" idx="2"/>
          </p:cNvCxnSpPr>
          <p:nvPr/>
        </p:nvCxnSpPr>
        <p:spPr>
          <a:xfrm>
            <a:off x="1339037" y="2438400"/>
            <a:ext cx="925004" cy="162197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D0F0E42-D577-67A0-3F69-55FEAE6FB517}"/>
              </a:ext>
            </a:extLst>
          </p:cNvPr>
          <p:cNvCxnSpPr>
            <a:cxnSpLocks/>
            <a:stCxn id="27" idx="2"/>
          </p:cNvCxnSpPr>
          <p:nvPr/>
        </p:nvCxnSpPr>
        <p:spPr>
          <a:xfrm>
            <a:off x="3537763" y="2438400"/>
            <a:ext cx="831372" cy="1578859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D7CC2C6A-5413-1B9D-4327-BDAF8F0D0594}"/>
              </a:ext>
            </a:extLst>
          </p:cNvPr>
          <p:cNvCxnSpPr>
            <a:cxnSpLocks/>
            <a:stCxn id="29" idx="2"/>
          </p:cNvCxnSpPr>
          <p:nvPr/>
        </p:nvCxnSpPr>
        <p:spPr>
          <a:xfrm>
            <a:off x="5736772" y="2438400"/>
            <a:ext cx="835760" cy="1600629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42" name="TextBox 41">
            <a:extLst>
              <a:ext uri="{FF2B5EF4-FFF2-40B4-BE49-F238E27FC236}">
                <a16:creationId xmlns:a16="http://schemas.microsoft.com/office/drawing/2014/main" id="{A75531D2-DD42-697F-A7DB-BA98867EA07F}"/>
              </a:ext>
            </a:extLst>
          </p:cNvPr>
          <p:cNvSpPr txBox="1"/>
          <p:nvPr/>
        </p:nvSpPr>
        <p:spPr>
          <a:xfrm>
            <a:off x="320920" y="2539931"/>
            <a:ext cx="165217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Limited promotions and no subscription model.</a:t>
            </a:r>
            <a:endParaRPr lang="de-DE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75C0E068-3276-A8D0-0FB1-F35BD2E3057C}"/>
              </a:ext>
            </a:extLst>
          </p:cNvPr>
          <p:cNvSpPr txBox="1"/>
          <p:nvPr/>
        </p:nvSpPr>
        <p:spPr>
          <a:xfrm>
            <a:off x="2419375" y="2561979"/>
            <a:ext cx="13906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Outdated website and weak online systems.</a:t>
            </a:r>
            <a:endParaRPr lang="de-DE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8C55E41E-401B-7DDA-E199-3A7FECD6992D}"/>
              </a:ext>
            </a:extLst>
          </p:cNvPr>
          <p:cNvSpPr txBox="1"/>
          <p:nvPr/>
        </p:nvSpPr>
        <p:spPr>
          <a:xfrm>
            <a:off x="4622136" y="2489165"/>
            <a:ext cx="145269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Limited digital skills; changing customer behaviour.</a:t>
            </a:r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EC41537E-ADC6-A4CC-A5F5-97D6A00AB137}"/>
              </a:ext>
            </a:extLst>
          </p:cNvPr>
          <p:cNvCxnSpPr>
            <a:cxnSpLocks/>
          </p:cNvCxnSpPr>
          <p:nvPr/>
        </p:nvCxnSpPr>
        <p:spPr>
          <a:xfrm flipV="1">
            <a:off x="185057" y="3929743"/>
            <a:ext cx="8693097" cy="87516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2A71CFDE-6B13-6B45-5501-A727B06A8D76}"/>
              </a:ext>
            </a:extLst>
          </p:cNvPr>
          <p:cNvCxnSpPr>
            <a:cxnSpLocks/>
            <a:endCxn id="54" idx="0"/>
          </p:cNvCxnSpPr>
          <p:nvPr/>
        </p:nvCxnSpPr>
        <p:spPr>
          <a:xfrm flipH="1">
            <a:off x="1410296" y="4017259"/>
            <a:ext cx="788618" cy="1779087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54" name="Rectangle 53">
            <a:extLst>
              <a:ext uri="{FF2B5EF4-FFF2-40B4-BE49-F238E27FC236}">
                <a16:creationId xmlns:a16="http://schemas.microsoft.com/office/drawing/2014/main" id="{ABA284CD-188C-D7A5-32B1-C8FBDE91E531}"/>
              </a:ext>
            </a:extLst>
          </p:cNvPr>
          <p:cNvSpPr/>
          <p:nvPr/>
        </p:nvSpPr>
        <p:spPr>
          <a:xfrm>
            <a:off x="376247" y="5796346"/>
            <a:ext cx="2068097" cy="510172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Materials</a:t>
            </a:r>
            <a:endParaRPr lang="de-DE" dirty="0"/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38E9FAFB-1DAA-A3AC-8FBF-FDE5110DC134}"/>
              </a:ext>
            </a:extLst>
          </p:cNvPr>
          <p:cNvCxnSpPr>
            <a:cxnSpLocks/>
          </p:cNvCxnSpPr>
          <p:nvPr/>
        </p:nvCxnSpPr>
        <p:spPr>
          <a:xfrm flipH="1">
            <a:off x="3574667" y="3973501"/>
            <a:ext cx="779832" cy="1785687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0" name="Rectangle 59">
            <a:extLst>
              <a:ext uri="{FF2B5EF4-FFF2-40B4-BE49-F238E27FC236}">
                <a16:creationId xmlns:a16="http://schemas.microsoft.com/office/drawing/2014/main" id="{BAA8F0DD-53F7-F820-13AE-93AD1BDE1B22}"/>
              </a:ext>
            </a:extLst>
          </p:cNvPr>
          <p:cNvSpPr/>
          <p:nvPr/>
        </p:nvSpPr>
        <p:spPr>
          <a:xfrm>
            <a:off x="2762532" y="5759188"/>
            <a:ext cx="1905000" cy="55328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Measurement</a:t>
            </a:r>
            <a:endParaRPr lang="de-DE" dirty="0"/>
          </a:p>
        </p:txBody>
      </p: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0594A7DE-10F9-BC2C-1200-6C5996E05194}"/>
              </a:ext>
            </a:extLst>
          </p:cNvPr>
          <p:cNvCxnSpPr>
            <a:cxnSpLocks/>
          </p:cNvCxnSpPr>
          <p:nvPr/>
        </p:nvCxnSpPr>
        <p:spPr>
          <a:xfrm flipH="1">
            <a:off x="5940283" y="4017259"/>
            <a:ext cx="632249" cy="174192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5" name="Rectangle 64">
            <a:extLst>
              <a:ext uri="{FF2B5EF4-FFF2-40B4-BE49-F238E27FC236}">
                <a16:creationId xmlns:a16="http://schemas.microsoft.com/office/drawing/2014/main" id="{CC2803E5-764A-4FBF-D368-E6D3A79836B0}"/>
              </a:ext>
            </a:extLst>
          </p:cNvPr>
          <p:cNvSpPr/>
          <p:nvPr/>
        </p:nvSpPr>
        <p:spPr>
          <a:xfrm>
            <a:off x="5303907" y="5759188"/>
            <a:ext cx="1905000" cy="638338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Environment</a:t>
            </a:r>
            <a:endParaRPr lang="de-DE" dirty="0"/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BFD25C38-4236-B4D3-73CA-40C53ABB9CF9}"/>
              </a:ext>
            </a:extLst>
          </p:cNvPr>
          <p:cNvSpPr txBox="1"/>
          <p:nvPr/>
        </p:nvSpPr>
        <p:spPr>
          <a:xfrm>
            <a:off x="130066" y="4530790"/>
            <a:ext cx="1524187" cy="9554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Rising flower and packaging costs.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647C9568-F9DD-0036-8F0F-41A103256A5C}"/>
              </a:ext>
            </a:extLst>
          </p:cNvPr>
          <p:cNvSpPr txBox="1"/>
          <p:nvPr/>
        </p:nvSpPr>
        <p:spPr>
          <a:xfrm>
            <a:off x="2352594" y="4361904"/>
            <a:ext cx="1524187" cy="9554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dirty="0"/>
              <a:t>Limited performance tracking.</a:t>
            </a: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E7BFEC77-48CF-7B50-3D05-44802AA8E6D5}"/>
              </a:ext>
            </a:extLst>
          </p:cNvPr>
          <p:cNvSpPr txBox="1"/>
          <p:nvPr/>
        </p:nvSpPr>
        <p:spPr>
          <a:xfrm>
            <a:off x="4570275" y="4222738"/>
            <a:ext cx="1930877" cy="12085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Reduced high street traffic and strong competition.</a:t>
            </a:r>
            <a:endParaRPr lang="de-DE" dirty="0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88EF6DC3-5125-DBF4-D820-13BA6D00489E}"/>
              </a:ext>
            </a:extLst>
          </p:cNvPr>
          <p:cNvSpPr/>
          <p:nvPr/>
        </p:nvSpPr>
        <p:spPr>
          <a:xfrm>
            <a:off x="7054541" y="3263260"/>
            <a:ext cx="2079171" cy="108330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Root Problem: Declining In-Store Sales</a:t>
            </a:r>
            <a:endParaRPr lang="de-DE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Key Findings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6BCFCC3-7780-4A2C-6241-C75A007600E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417638"/>
          <a:ext cx="8229600" cy="4708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de-DE" sz="3500"/>
              <a:t>Reference List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266" y="2177143"/>
            <a:ext cx="3485179" cy="3613149"/>
          </a:xfrm>
        </p:spPr>
        <p:txBody>
          <a:bodyPr anchor="ctr">
            <a:normAutofit/>
          </a:bodyPr>
          <a:lstStyle/>
          <a:p>
            <a:r>
              <a:rPr lang="en-GB" sz="1700" dirty="0">
                <a:latin typeface="Aptos" panose="020B0004020202020204" pitchFamily="34" charset="0"/>
              </a:rPr>
              <a:t>Ishikawa (1985) What is Total Quality Control?</a:t>
            </a:r>
          </a:p>
          <a:p>
            <a:r>
              <a:rPr lang="en-GB" sz="1700" dirty="0">
                <a:latin typeface="Aptos" panose="020B0004020202020204" pitchFamily="34" charset="0"/>
              </a:rPr>
              <a:t>Johnson et al. (2020) Exploring Strategy</a:t>
            </a:r>
          </a:p>
          <a:p>
            <a:r>
              <a:rPr lang="en-GB" sz="1700" dirty="0">
                <a:latin typeface="Aptos" panose="020B0004020202020204" pitchFamily="34" charset="0"/>
              </a:rPr>
              <a:t>Yüksel (2012) International Journal of Business and Management</a:t>
            </a:r>
          </a:p>
        </p:txBody>
      </p:sp>
      <p:pic>
        <p:nvPicPr>
          <p:cNvPr id="5" name="Picture 4" descr="Angled shot of pen on a graph">
            <a:extLst>
              <a:ext uri="{FF2B5EF4-FFF2-40B4-BE49-F238E27FC236}">
                <a16:creationId xmlns:a16="http://schemas.microsoft.com/office/drawing/2014/main" id="{CB8F2C02-AA7E-3335-99CC-5B3F6853F96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992" r="46458" b="-2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de-DE" sz="3500">
                <a:solidFill>
                  <a:srgbClr val="FFFFFF"/>
                </a:solidFill>
              </a:rPr>
              <a:t>Thank You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1BC7C9-BDC9-F5C0-AA58-C87FE556E6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8891684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445</Words>
  <Application>Microsoft Office PowerPoint</Application>
  <PresentationFormat>On-screen Show (4:3)</PresentationFormat>
  <Paragraphs>95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Aharoni</vt:lpstr>
      <vt:lpstr>Aptos</vt:lpstr>
      <vt:lpstr>Arial</vt:lpstr>
      <vt:lpstr>Baguet Script</vt:lpstr>
      <vt:lpstr>Calibri</vt:lpstr>
      <vt:lpstr>Office Theme</vt:lpstr>
      <vt:lpstr>Green Haven Florists</vt:lpstr>
      <vt:lpstr>Presentation Overview</vt:lpstr>
      <vt:lpstr>Background of Green Haven Florists</vt:lpstr>
      <vt:lpstr>Insight into the Problems</vt:lpstr>
      <vt:lpstr>5W2H Model</vt:lpstr>
      <vt:lpstr>PESTEL</vt:lpstr>
      <vt:lpstr>Application of PESTEL</vt:lpstr>
      <vt:lpstr> Cause-and-Effect</vt:lpstr>
      <vt:lpstr>Cause-and-Effect Diagram</vt:lpstr>
      <vt:lpstr>Key Findings</vt:lpstr>
      <vt:lpstr>Reference List </vt:lpstr>
      <vt:lpstr>Thank You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Rebeca Plesca (2441606)</cp:lastModifiedBy>
  <cp:revision>2</cp:revision>
  <dcterms:created xsi:type="dcterms:W3CDTF">2013-01-27T09:14:16Z</dcterms:created>
  <dcterms:modified xsi:type="dcterms:W3CDTF">2026-02-16T11:42:31Z</dcterms:modified>
  <cp:category/>
</cp:coreProperties>
</file>