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9144000" cy="5143500" type="screen16x9"/>
  <p:notesSz cx="6858000" cy="9144000"/>
  <p:embeddedFontLst>
    <p:embeddedFont>
      <p:font typeface="Maven Pro" panose="020B0604020202020204" charset="0"/>
      <p:regular r:id="rId17"/>
      <p:bold r:id="rId18"/>
    </p:embeddedFont>
    <p:embeddedFont>
      <p:font typeface="Nunito" pitchFamily="2"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61" autoAdjust="0"/>
    <p:restoredTop sz="91750" autoAdjust="0"/>
  </p:normalViewPr>
  <p:slideViewPr>
    <p:cSldViewPr snapToGrid="0">
      <p:cViewPr varScale="1">
        <p:scale>
          <a:sx n="77" d="100"/>
          <a:sy n="77" d="100"/>
        </p:scale>
        <p:origin x="988" y="5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d Ashraful Mokhlook Talukdar (2441949)" userId="77e3c469-5bf5-44d2-9ccd-1c8a7d2571d4" providerId="ADAL" clId="{A67108C2-3562-4585-925D-C810BE1E81D8}"/>
    <pc:docChg chg="undo custSel delSld modSld">
      <pc:chgData name="Md Ashraful Mokhlook Talukdar (2441949)" userId="77e3c469-5bf5-44d2-9ccd-1c8a7d2571d4" providerId="ADAL" clId="{A67108C2-3562-4585-925D-C810BE1E81D8}" dt="2026-07-13T08:09:49.236" v="256" actId="20577"/>
      <pc:docMkLst>
        <pc:docMk/>
      </pc:docMkLst>
      <pc:sldChg chg="modSp mod">
        <pc:chgData name="Md Ashraful Mokhlook Talukdar (2441949)" userId="77e3c469-5bf5-44d2-9ccd-1c8a7d2571d4" providerId="ADAL" clId="{A67108C2-3562-4585-925D-C810BE1E81D8}" dt="2026-07-13T08:09:49.236" v="256" actId="20577"/>
        <pc:sldMkLst>
          <pc:docMk/>
          <pc:sldMk cId="0" sldId="256"/>
        </pc:sldMkLst>
        <pc:spChg chg="mod">
          <ac:chgData name="Md Ashraful Mokhlook Talukdar (2441949)" userId="77e3c469-5bf5-44d2-9ccd-1c8a7d2571d4" providerId="ADAL" clId="{A67108C2-3562-4585-925D-C810BE1E81D8}" dt="2026-07-13T08:09:49.236" v="256" actId="20577"/>
          <ac:spMkLst>
            <pc:docMk/>
            <pc:sldMk cId="0" sldId="256"/>
            <ac:spMk id="277" creationId="{00000000-0000-0000-0000-000000000000}"/>
          </ac:spMkLst>
        </pc:spChg>
      </pc:sldChg>
      <pc:sldChg chg="addSp modSp mod">
        <pc:chgData name="Md Ashraful Mokhlook Talukdar (2441949)" userId="77e3c469-5bf5-44d2-9ccd-1c8a7d2571d4" providerId="ADAL" clId="{A67108C2-3562-4585-925D-C810BE1E81D8}" dt="2026-07-07T09:22:15.198" v="205" actId="1076"/>
        <pc:sldMkLst>
          <pc:docMk/>
          <pc:sldMk cId="0" sldId="257"/>
        </pc:sldMkLst>
        <pc:spChg chg="mod">
          <ac:chgData name="Md Ashraful Mokhlook Talukdar (2441949)" userId="77e3c469-5bf5-44d2-9ccd-1c8a7d2571d4" providerId="ADAL" clId="{A67108C2-3562-4585-925D-C810BE1E81D8}" dt="2026-07-07T09:19:50.132" v="194" actId="1076"/>
          <ac:spMkLst>
            <pc:docMk/>
            <pc:sldMk cId="0" sldId="257"/>
            <ac:spMk id="283" creationId="{00000000-0000-0000-0000-000000000000}"/>
          </ac:spMkLst>
        </pc:spChg>
        <pc:spChg chg="mod">
          <ac:chgData name="Md Ashraful Mokhlook Talukdar (2441949)" userId="77e3c469-5bf5-44d2-9ccd-1c8a7d2571d4" providerId="ADAL" clId="{A67108C2-3562-4585-925D-C810BE1E81D8}" dt="2026-07-07T09:19:53.032" v="196" actId="14100"/>
          <ac:spMkLst>
            <pc:docMk/>
            <pc:sldMk cId="0" sldId="257"/>
            <ac:spMk id="284" creationId="{00000000-0000-0000-0000-000000000000}"/>
          </ac:spMkLst>
        </pc:spChg>
        <pc:picChg chg="add mod">
          <ac:chgData name="Md Ashraful Mokhlook Talukdar (2441949)" userId="77e3c469-5bf5-44d2-9ccd-1c8a7d2571d4" providerId="ADAL" clId="{A67108C2-3562-4585-925D-C810BE1E81D8}" dt="2026-07-07T09:22:12.326" v="204" actId="14100"/>
          <ac:picMkLst>
            <pc:docMk/>
            <pc:sldMk cId="0" sldId="257"/>
            <ac:picMk id="3" creationId="{AB66572B-2851-8E44-BB88-E92529F7B85E}"/>
          </ac:picMkLst>
        </pc:picChg>
        <pc:picChg chg="mod">
          <ac:chgData name="Md Ashraful Mokhlook Talukdar (2441949)" userId="77e3c469-5bf5-44d2-9ccd-1c8a7d2571d4" providerId="ADAL" clId="{A67108C2-3562-4585-925D-C810BE1E81D8}" dt="2026-07-07T09:22:15.198" v="205" actId="1076"/>
          <ac:picMkLst>
            <pc:docMk/>
            <pc:sldMk cId="0" sldId="257"/>
            <ac:picMk id="285" creationId="{00000000-0000-0000-0000-000000000000}"/>
          </ac:picMkLst>
        </pc:picChg>
      </pc:sldChg>
      <pc:sldChg chg="modSp mod">
        <pc:chgData name="Md Ashraful Mokhlook Talukdar (2441949)" userId="77e3c469-5bf5-44d2-9ccd-1c8a7d2571d4" providerId="ADAL" clId="{A67108C2-3562-4585-925D-C810BE1E81D8}" dt="2026-06-29T08:38:35.311" v="75" actId="1076"/>
        <pc:sldMkLst>
          <pc:docMk/>
          <pc:sldMk cId="0" sldId="259"/>
        </pc:sldMkLst>
        <pc:spChg chg="mod">
          <ac:chgData name="Md Ashraful Mokhlook Talukdar (2441949)" userId="77e3c469-5bf5-44d2-9ccd-1c8a7d2571d4" providerId="ADAL" clId="{A67108C2-3562-4585-925D-C810BE1E81D8}" dt="2026-06-29T08:38:35.311" v="75" actId="1076"/>
          <ac:spMkLst>
            <pc:docMk/>
            <pc:sldMk cId="0" sldId="259"/>
            <ac:spMk id="297" creationId="{00000000-0000-0000-0000-000000000000}"/>
          </ac:spMkLst>
        </pc:spChg>
        <pc:spChg chg="mod">
          <ac:chgData name="Md Ashraful Mokhlook Talukdar (2441949)" userId="77e3c469-5bf5-44d2-9ccd-1c8a7d2571d4" providerId="ADAL" clId="{A67108C2-3562-4585-925D-C810BE1E81D8}" dt="2026-06-29T08:28:56.606" v="15" actId="255"/>
          <ac:spMkLst>
            <pc:docMk/>
            <pc:sldMk cId="0" sldId="259"/>
            <ac:spMk id="298" creationId="{00000000-0000-0000-0000-000000000000}"/>
          </ac:spMkLst>
        </pc:spChg>
        <pc:picChg chg="mod">
          <ac:chgData name="Md Ashraful Mokhlook Talukdar (2441949)" userId="77e3c469-5bf5-44d2-9ccd-1c8a7d2571d4" providerId="ADAL" clId="{A67108C2-3562-4585-925D-C810BE1E81D8}" dt="2026-06-29T08:38:31.993" v="74" actId="14100"/>
          <ac:picMkLst>
            <pc:docMk/>
            <pc:sldMk cId="0" sldId="259"/>
            <ac:picMk id="299" creationId="{00000000-0000-0000-0000-000000000000}"/>
          </ac:picMkLst>
        </pc:picChg>
      </pc:sldChg>
      <pc:sldChg chg="addSp delSp modSp mod modClrScheme chgLayout">
        <pc:chgData name="Md Ashraful Mokhlook Talukdar (2441949)" userId="77e3c469-5bf5-44d2-9ccd-1c8a7d2571d4" providerId="ADAL" clId="{A67108C2-3562-4585-925D-C810BE1E81D8}" dt="2026-07-07T09:20:21.681" v="199" actId="2711"/>
        <pc:sldMkLst>
          <pc:docMk/>
          <pc:sldMk cId="0" sldId="260"/>
        </pc:sldMkLst>
        <pc:spChg chg="mod">
          <ac:chgData name="Md Ashraful Mokhlook Talukdar (2441949)" userId="77e3c469-5bf5-44d2-9ccd-1c8a7d2571d4" providerId="ADAL" clId="{A67108C2-3562-4585-925D-C810BE1E81D8}" dt="2026-07-07T09:17:14.502" v="130" actId="14100"/>
          <ac:spMkLst>
            <pc:docMk/>
            <pc:sldMk cId="0" sldId="260"/>
            <ac:spMk id="304" creationId="{00000000-0000-0000-0000-000000000000}"/>
          </ac:spMkLst>
        </pc:spChg>
        <pc:spChg chg="mod ord">
          <ac:chgData name="Md Ashraful Mokhlook Talukdar (2441949)" userId="77e3c469-5bf5-44d2-9ccd-1c8a7d2571d4" providerId="ADAL" clId="{A67108C2-3562-4585-925D-C810BE1E81D8}" dt="2026-07-07T09:20:21.681" v="199" actId="2711"/>
          <ac:spMkLst>
            <pc:docMk/>
            <pc:sldMk cId="0" sldId="260"/>
            <ac:spMk id="305" creationId="{00000000-0000-0000-0000-000000000000}"/>
          </ac:spMkLst>
        </pc:spChg>
        <pc:picChg chg="add mod">
          <ac:chgData name="Md Ashraful Mokhlook Talukdar (2441949)" userId="77e3c469-5bf5-44d2-9ccd-1c8a7d2571d4" providerId="ADAL" clId="{A67108C2-3562-4585-925D-C810BE1E81D8}" dt="2026-07-07T09:17:19.344" v="149" actId="1036"/>
          <ac:picMkLst>
            <pc:docMk/>
            <pc:sldMk cId="0" sldId="260"/>
            <ac:picMk id="3" creationId="{76AFFEF3-C264-7128-E6D3-BB83C985B08B}"/>
          </ac:picMkLst>
        </pc:picChg>
      </pc:sldChg>
      <pc:sldChg chg="modSp mod">
        <pc:chgData name="Md Ashraful Mokhlook Talukdar (2441949)" userId="77e3c469-5bf5-44d2-9ccd-1c8a7d2571d4" providerId="ADAL" clId="{A67108C2-3562-4585-925D-C810BE1E81D8}" dt="2026-06-29T08:30:41.634" v="23" actId="2711"/>
        <pc:sldMkLst>
          <pc:docMk/>
          <pc:sldMk cId="0" sldId="261"/>
        </pc:sldMkLst>
        <pc:spChg chg="mod">
          <ac:chgData name="Md Ashraful Mokhlook Talukdar (2441949)" userId="77e3c469-5bf5-44d2-9ccd-1c8a7d2571d4" providerId="ADAL" clId="{A67108C2-3562-4585-925D-C810BE1E81D8}" dt="2026-06-29T08:30:41.634" v="23" actId="2711"/>
          <ac:spMkLst>
            <pc:docMk/>
            <pc:sldMk cId="0" sldId="261"/>
            <ac:spMk id="312" creationId="{00000000-0000-0000-0000-000000000000}"/>
          </ac:spMkLst>
        </pc:spChg>
      </pc:sldChg>
      <pc:sldChg chg="modSp mod">
        <pc:chgData name="Md Ashraful Mokhlook Talukdar (2441949)" userId="77e3c469-5bf5-44d2-9ccd-1c8a7d2571d4" providerId="ADAL" clId="{A67108C2-3562-4585-925D-C810BE1E81D8}" dt="2026-07-07T09:27:28.199" v="228" actId="20577"/>
        <pc:sldMkLst>
          <pc:docMk/>
          <pc:sldMk cId="0" sldId="262"/>
        </pc:sldMkLst>
        <pc:spChg chg="mod">
          <ac:chgData name="Md Ashraful Mokhlook Talukdar (2441949)" userId="77e3c469-5bf5-44d2-9ccd-1c8a7d2571d4" providerId="ADAL" clId="{A67108C2-3562-4585-925D-C810BE1E81D8}" dt="2026-07-07T09:26:25.127" v="211" actId="20577"/>
          <ac:spMkLst>
            <pc:docMk/>
            <pc:sldMk cId="0" sldId="262"/>
            <ac:spMk id="318" creationId="{00000000-0000-0000-0000-000000000000}"/>
          </ac:spMkLst>
        </pc:spChg>
        <pc:spChg chg="mod">
          <ac:chgData name="Md Ashraful Mokhlook Talukdar (2441949)" userId="77e3c469-5bf5-44d2-9ccd-1c8a7d2571d4" providerId="ADAL" clId="{A67108C2-3562-4585-925D-C810BE1E81D8}" dt="2026-07-07T09:27:28.199" v="228" actId="20577"/>
          <ac:spMkLst>
            <pc:docMk/>
            <pc:sldMk cId="0" sldId="262"/>
            <ac:spMk id="319" creationId="{00000000-0000-0000-0000-000000000000}"/>
          </ac:spMkLst>
        </pc:spChg>
        <pc:picChg chg="mod">
          <ac:chgData name="Md Ashraful Mokhlook Talukdar (2441949)" userId="77e3c469-5bf5-44d2-9ccd-1c8a7d2571d4" providerId="ADAL" clId="{A67108C2-3562-4585-925D-C810BE1E81D8}" dt="2026-07-07T09:20:32.578" v="201" actId="14100"/>
          <ac:picMkLst>
            <pc:docMk/>
            <pc:sldMk cId="0" sldId="262"/>
            <ac:picMk id="320" creationId="{00000000-0000-0000-0000-000000000000}"/>
          </ac:picMkLst>
        </pc:picChg>
      </pc:sldChg>
      <pc:sldChg chg="modSp mod">
        <pc:chgData name="Md Ashraful Mokhlook Talukdar (2441949)" userId="77e3c469-5bf5-44d2-9ccd-1c8a7d2571d4" providerId="ADAL" clId="{A67108C2-3562-4585-925D-C810BE1E81D8}" dt="2026-07-07T09:20:38.597" v="202" actId="14100"/>
        <pc:sldMkLst>
          <pc:docMk/>
          <pc:sldMk cId="0" sldId="263"/>
        </pc:sldMkLst>
        <pc:spChg chg="mod">
          <ac:chgData name="Md Ashraful Mokhlook Talukdar (2441949)" userId="77e3c469-5bf5-44d2-9ccd-1c8a7d2571d4" providerId="ADAL" clId="{A67108C2-3562-4585-925D-C810BE1E81D8}" dt="2026-06-29T08:31:54.156" v="47" actId="1035"/>
          <ac:spMkLst>
            <pc:docMk/>
            <pc:sldMk cId="0" sldId="263"/>
            <ac:spMk id="326" creationId="{00000000-0000-0000-0000-000000000000}"/>
          </ac:spMkLst>
        </pc:spChg>
        <pc:picChg chg="mod">
          <ac:chgData name="Md Ashraful Mokhlook Talukdar (2441949)" userId="77e3c469-5bf5-44d2-9ccd-1c8a7d2571d4" providerId="ADAL" clId="{A67108C2-3562-4585-925D-C810BE1E81D8}" dt="2026-07-07T09:20:38.597" v="202" actId="14100"/>
          <ac:picMkLst>
            <pc:docMk/>
            <pc:sldMk cId="0" sldId="263"/>
            <ac:picMk id="327" creationId="{00000000-0000-0000-0000-000000000000}"/>
          </ac:picMkLst>
        </pc:picChg>
      </pc:sldChg>
      <pc:sldChg chg="modSp mod">
        <pc:chgData name="Md Ashraful Mokhlook Talukdar (2441949)" userId="77e3c469-5bf5-44d2-9ccd-1c8a7d2571d4" providerId="ADAL" clId="{A67108C2-3562-4585-925D-C810BE1E81D8}" dt="2026-06-29T08:32:08.454" v="50" actId="2710"/>
        <pc:sldMkLst>
          <pc:docMk/>
          <pc:sldMk cId="0" sldId="264"/>
        </pc:sldMkLst>
        <pc:spChg chg="mod">
          <ac:chgData name="Md Ashraful Mokhlook Talukdar (2441949)" userId="77e3c469-5bf5-44d2-9ccd-1c8a7d2571d4" providerId="ADAL" clId="{A67108C2-3562-4585-925D-C810BE1E81D8}" dt="2026-06-29T08:32:08.454" v="50" actId="2710"/>
          <ac:spMkLst>
            <pc:docMk/>
            <pc:sldMk cId="0" sldId="264"/>
            <ac:spMk id="333" creationId="{00000000-0000-0000-0000-000000000000}"/>
          </ac:spMkLst>
        </pc:spChg>
      </pc:sldChg>
      <pc:sldChg chg="addSp delSp modSp mod">
        <pc:chgData name="Md Ashraful Mokhlook Talukdar (2441949)" userId="77e3c469-5bf5-44d2-9ccd-1c8a7d2571d4" providerId="ADAL" clId="{A67108C2-3562-4585-925D-C810BE1E81D8}" dt="2026-07-07T09:33:35.021" v="235" actId="1076"/>
        <pc:sldMkLst>
          <pc:docMk/>
          <pc:sldMk cId="0" sldId="265"/>
        </pc:sldMkLst>
        <pc:spChg chg="mod">
          <ac:chgData name="Md Ashraful Mokhlook Talukdar (2441949)" userId="77e3c469-5bf5-44d2-9ccd-1c8a7d2571d4" providerId="ADAL" clId="{A67108C2-3562-4585-925D-C810BE1E81D8}" dt="2026-07-07T09:33:35.021" v="235" actId="1076"/>
          <ac:spMkLst>
            <pc:docMk/>
            <pc:sldMk cId="0" sldId="265"/>
            <ac:spMk id="340" creationId="{00000000-0000-0000-0000-000000000000}"/>
          </ac:spMkLst>
        </pc:spChg>
        <pc:picChg chg="add mod">
          <ac:chgData name="Md Ashraful Mokhlook Talukdar (2441949)" userId="77e3c469-5bf5-44d2-9ccd-1c8a7d2571d4" providerId="ADAL" clId="{A67108C2-3562-4585-925D-C810BE1E81D8}" dt="2026-07-07T09:33:24.783" v="234" actId="1076"/>
          <ac:picMkLst>
            <pc:docMk/>
            <pc:sldMk cId="0" sldId="265"/>
            <ac:picMk id="3" creationId="{2B01190F-C876-9B19-B75A-7BB572610A00}"/>
          </ac:picMkLst>
        </pc:picChg>
      </pc:sldChg>
      <pc:sldChg chg="modSp mod">
        <pc:chgData name="Md Ashraful Mokhlook Talukdar (2441949)" userId="77e3c469-5bf5-44d2-9ccd-1c8a7d2571d4" providerId="ADAL" clId="{A67108C2-3562-4585-925D-C810BE1E81D8}" dt="2026-06-29T08:32:36.597" v="56" actId="1076"/>
        <pc:sldMkLst>
          <pc:docMk/>
          <pc:sldMk cId="0" sldId="266"/>
        </pc:sldMkLst>
        <pc:spChg chg="mod">
          <ac:chgData name="Md Ashraful Mokhlook Talukdar (2441949)" userId="77e3c469-5bf5-44d2-9ccd-1c8a7d2571d4" providerId="ADAL" clId="{A67108C2-3562-4585-925D-C810BE1E81D8}" dt="2026-06-29T08:32:36.597" v="56" actId="1076"/>
          <ac:spMkLst>
            <pc:docMk/>
            <pc:sldMk cId="0" sldId="266"/>
            <ac:spMk id="347" creationId="{00000000-0000-0000-0000-000000000000}"/>
          </ac:spMkLst>
        </pc:spChg>
      </pc:sldChg>
      <pc:sldChg chg="modSp mod">
        <pc:chgData name="Md Ashraful Mokhlook Talukdar (2441949)" userId="77e3c469-5bf5-44d2-9ccd-1c8a7d2571d4" providerId="ADAL" clId="{A67108C2-3562-4585-925D-C810BE1E81D8}" dt="2026-06-29T08:32:57.347" v="61" actId="1076"/>
        <pc:sldMkLst>
          <pc:docMk/>
          <pc:sldMk cId="0" sldId="267"/>
        </pc:sldMkLst>
        <pc:spChg chg="mod">
          <ac:chgData name="Md Ashraful Mokhlook Talukdar (2441949)" userId="77e3c469-5bf5-44d2-9ccd-1c8a7d2571d4" providerId="ADAL" clId="{A67108C2-3562-4585-925D-C810BE1E81D8}" dt="2026-06-29T08:32:54.755" v="60" actId="1076"/>
          <ac:spMkLst>
            <pc:docMk/>
            <pc:sldMk cId="0" sldId="267"/>
            <ac:spMk id="353" creationId="{00000000-0000-0000-0000-000000000000}"/>
          </ac:spMkLst>
        </pc:spChg>
        <pc:spChg chg="mod">
          <ac:chgData name="Md Ashraful Mokhlook Talukdar (2441949)" userId="77e3c469-5bf5-44d2-9ccd-1c8a7d2571d4" providerId="ADAL" clId="{A67108C2-3562-4585-925D-C810BE1E81D8}" dt="2026-06-29T08:32:57.347" v="61" actId="1076"/>
          <ac:spMkLst>
            <pc:docMk/>
            <pc:sldMk cId="0" sldId="267"/>
            <ac:spMk id="354" creationId="{00000000-0000-0000-0000-000000000000}"/>
          </ac:spMkLst>
        </pc:spChg>
      </pc:sldChg>
      <pc:sldChg chg="modSp mod">
        <pc:chgData name="Md Ashraful Mokhlook Talukdar (2441949)" userId="77e3c469-5bf5-44d2-9ccd-1c8a7d2571d4" providerId="ADAL" clId="{A67108C2-3562-4585-925D-C810BE1E81D8}" dt="2026-06-29T08:33:28.390" v="70" actId="404"/>
        <pc:sldMkLst>
          <pc:docMk/>
          <pc:sldMk cId="0" sldId="268"/>
        </pc:sldMkLst>
        <pc:spChg chg="mod">
          <ac:chgData name="Md Ashraful Mokhlook Talukdar (2441949)" userId="77e3c469-5bf5-44d2-9ccd-1c8a7d2571d4" providerId="ADAL" clId="{A67108C2-3562-4585-925D-C810BE1E81D8}" dt="2026-06-29T08:33:16.555" v="66" actId="1076"/>
          <ac:spMkLst>
            <pc:docMk/>
            <pc:sldMk cId="0" sldId="268"/>
            <ac:spMk id="360" creationId="{00000000-0000-0000-0000-000000000000}"/>
          </ac:spMkLst>
        </pc:spChg>
        <pc:spChg chg="mod">
          <ac:chgData name="Md Ashraful Mokhlook Talukdar (2441949)" userId="77e3c469-5bf5-44d2-9ccd-1c8a7d2571d4" providerId="ADAL" clId="{A67108C2-3562-4585-925D-C810BE1E81D8}" dt="2026-06-29T08:33:28.390" v="70" actId="404"/>
          <ac:spMkLst>
            <pc:docMk/>
            <pc:sldMk cId="0" sldId="268"/>
            <ac:spMk id="36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93199689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0960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3ee76b9137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3ee76b9137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Isaac is a four-year-old child who is studying at a Children's Centre in London. Employees have seen separation anxiety, social withdrawal, language delay and challenges in engaging in group activities. These issues indicate difficulties in his psychosocial development in early childhood. Erikson's Psychosocial Development Theory was chosen for its exposition of the role of social experiences in emotional development, confidence, and behaviour. The theory is especially applicable since Isaac is in the Initiative versus guilt phase (Maree, 2021). This presentation will discuss how his development might be affected by biological and environmental factors, implement Erikson's theory in his life with practical interventions and analyse how useful the theory is.</a:t>
            </a:r>
            <a:endParaRPr sz="12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extLst>
      <p:ext uri="{BB962C8B-B14F-4D97-AF65-F5344CB8AC3E}">
        <p14:creationId xmlns:p14="http://schemas.microsoft.com/office/powerpoint/2010/main" val="1498688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3ee76b91373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3ee76b91373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Two levels are of special interest to Isaac. In Autonomy versus Shame and Doubt, children acquire independence, self-control and confidence due to positive caring experiences. In Initiative versus Guilt, which normally takes place in the age range of three to six years, children are taught to explore and engage in activities and associate with other people without fear. The unwillingness to participate in group activities, clinginess to the mother, and reserved behaviour indicate that Isaac may experience various challenges in getting the positive results that are related to these stages (Rorije </a:t>
            </a:r>
            <a:r>
              <a:rPr lang="en" sz="1200" i="1" dirty="0">
                <a:solidFill>
                  <a:schemeClr val="dk1"/>
                </a:solidFill>
                <a:latin typeface="Times New Roman"/>
                <a:ea typeface="Times New Roman"/>
                <a:cs typeface="Times New Roman"/>
                <a:sym typeface="Times New Roman"/>
              </a:rPr>
              <a:t>et al.</a:t>
            </a:r>
            <a:r>
              <a:rPr lang="en" sz="1200" dirty="0">
                <a:solidFill>
                  <a:schemeClr val="dk1"/>
                </a:solidFill>
                <a:latin typeface="Times New Roman"/>
                <a:ea typeface="Times New Roman"/>
                <a:cs typeface="Times New Roman"/>
                <a:sym typeface="Times New Roman"/>
              </a:rPr>
              <a:t>, 2023). Unless the developmental issues are addressed, children might develop a sense of incompetence, low self-esteem and inability to socialise with their peers and adults.</a:t>
            </a:r>
            <a:endParaRPr sz="1200" dirty="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dirty="0"/>
          </a:p>
        </p:txBody>
      </p:sp>
    </p:spTree>
    <p:extLst>
      <p:ext uri="{BB962C8B-B14F-4D97-AF65-F5344CB8AC3E}">
        <p14:creationId xmlns:p14="http://schemas.microsoft.com/office/powerpoint/2010/main" val="402267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3ee76b91373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3ee76b91373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Erikson's theory has been used to explain several issues about the behaviour of Isaac. His anxiety upon being separated from his mother can suggest that he is going through the challenges of building his confidence and independence linked to the Autonomy versus Shame and Doubt stage, as mentioned by Zou </a:t>
            </a:r>
            <a:r>
              <a:rPr lang="en" sz="1200" i="1" dirty="0">
                <a:solidFill>
                  <a:schemeClr val="dk1"/>
                </a:solidFill>
                <a:latin typeface="Times New Roman"/>
                <a:ea typeface="Times New Roman"/>
                <a:cs typeface="Times New Roman"/>
                <a:sym typeface="Times New Roman"/>
              </a:rPr>
              <a:t>et al.</a:t>
            </a:r>
            <a:r>
              <a:rPr lang="en" sz="1200" dirty="0">
                <a:solidFill>
                  <a:schemeClr val="dk1"/>
                </a:solidFill>
                <a:latin typeface="Times New Roman"/>
                <a:ea typeface="Times New Roman"/>
                <a:cs typeface="Times New Roman"/>
                <a:sym typeface="Times New Roman"/>
              </a:rPr>
              <a:t> (2024). In the same way, his rejection of free play and unwillingness to participate in a group activity can be indicative of difficulties in the Initiative versus Guilt stage, in which children are supposed to be free to explore and socialise. According to Subbiah </a:t>
            </a:r>
            <a:r>
              <a:rPr lang="en" sz="1200" i="1" dirty="0">
                <a:solidFill>
                  <a:schemeClr val="dk1"/>
                </a:solidFill>
                <a:latin typeface="Times New Roman"/>
                <a:ea typeface="Times New Roman"/>
                <a:cs typeface="Times New Roman"/>
                <a:sym typeface="Times New Roman"/>
              </a:rPr>
              <a:t>et al.</a:t>
            </a:r>
            <a:r>
              <a:rPr lang="en" sz="1200" dirty="0">
                <a:solidFill>
                  <a:schemeClr val="dk1"/>
                </a:solidFill>
                <a:latin typeface="Times New Roman"/>
                <a:ea typeface="Times New Roman"/>
                <a:cs typeface="Times New Roman"/>
                <a:sym typeface="Times New Roman"/>
              </a:rPr>
              <a:t> (2024), Language delays can also restrict access to communication with peers, making it unlikely to engage in social experiences that promote psychosocial development. As a result, Isaac may need more help to enhance confidence, autonomy and social competence.</a:t>
            </a:r>
            <a:endParaRPr sz="1200" dirty="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dirty="0"/>
          </a:p>
        </p:txBody>
      </p:sp>
    </p:spTree>
    <p:extLst>
      <p:ext uri="{BB962C8B-B14F-4D97-AF65-F5344CB8AC3E}">
        <p14:creationId xmlns:p14="http://schemas.microsoft.com/office/powerpoint/2010/main" val="24023997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ee76b91373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ee76b91373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There are biological factors that affect Isaac's development. Temperament can be defined as the natural behavioural and emotional inclinations of a child, and it may influence the reaction of a child to new circumstances and social interrelationships. Separation and problems in connecting with peers may be a source of distress to Isaac due to emotional sensitivity. Moreover, normal brain development in early childhood is strongly correlated with language acquisition, emotional regulation and social competence (Liu </a:t>
            </a:r>
            <a:r>
              <a:rPr lang="en" sz="1200" i="1" dirty="0">
                <a:solidFill>
                  <a:schemeClr val="dk1"/>
                </a:solidFill>
                <a:latin typeface="Times New Roman"/>
                <a:ea typeface="Times New Roman"/>
                <a:cs typeface="Times New Roman"/>
                <a:sym typeface="Times New Roman"/>
              </a:rPr>
              <a:t>et al.,</a:t>
            </a:r>
            <a:r>
              <a:rPr lang="en" sz="1200" dirty="0">
                <a:solidFill>
                  <a:schemeClr val="dk1"/>
                </a:solidFill>
                <a:latin typeface="Times New Roman"/>
                <a:ea typeface="Times New Roman"/>
                <a:cs typeface="Times New Roman"/>
                <a:sym typeface="Times New Roman"/>
              </a:rPr>
              <a:t> 2024). The problems with sleep that Isaac has been reported to have can have a negative impact on attention, memory and emotional regulation. Such biological influences (in interactions with environmental experiences) can affect the confidence and learning skills, and psychosocial development of Isaac.</a:t>
            </a:r>
            <a:endParaRPr sz="1200" dirty="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dirty="0"/>
          </a:p>
        </p:txBody>
      </p:sp>
    </p:spTree>
    <p:extLst>
      <p:ext uri="{BB962C8B-B14F-4D97-AF65-F5344CB8AC3E}">
        <p14:creationId xmlns:p14="http://schemas.microsoft.com/office/powerpoint/2010/main" val="7033397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3ee76b91373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ee76b91373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The psychosocial development of Isaac is greatly affected by environmental influences. The presence of postnatal depression in his mother can influence the stability of emotional support and responsiveness that they provide at home. Knowingly, King </a:t>
            </a:r>
            <a:r>
              <a:rPr lang="en" sz="1200" i="1" dirty="0">
                <a:solidFill>
                  <a:schemeClr val="dk1"/>
                </a:solidFill>
                <a:latin typeface="Times New Roman"/>
                <a:ea typeface="Times New Roman"/>
                <a:cs typeface="Times New Roman"/>
                <a:sym typeface="Times New Roman"/>
              </a:rPr>
              <a:t>et al. </a:t>
            </a:r>
            <a:r>
              <a:rPr lang="en" sz="1200" dirty="0">
                <a:solidFill>
                  <a:schemeClr val="dk1"/>
                </a:solidFill>
                <a:latin typeface="Times New Roman"/>
                <a:ea typeface="Times New Roman"/>
                <a:cs typeface="Times New Roman"/>
                <a:sym typeface="Times New Roman"/>
              </a:rPr>
              <a:t>(2023) indicated that depression can impact parent-child emotional wellbeing, social competence and behavioural development. Moreover, Isaac has undergone disturbed childcare and a recent move, which can have disrupted essential relationships and routines. These experiences may minimise possibilities of social learning and confidence-building. Erikson’s theory suggests that positive psychosocial development of children through the attainment of autonomy, initiative, and support, and stable social environments is crucial.</a:t>
            </a:r>
            <a:endParaRPr sz="1200" dirty="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dirty="0"/>
          </a:p>
        </p:txBody>
      </p:sp>
    </p:spTree>
    <p:extLst>
      <p:ext uri="{BB962C8B-B14F-4D97-AF65-F5344CB8AC3E}">
        <p14:creationId xmlns:p14="http://schemas.microsoft.com/office/powerpoint/2010/main" val="155091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ee76b91373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ee76b91373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first intervention is encouraging Isaac to maintain his autonomy by having guided activities of independent exploration and decision-making. Practitioners may promote self-initiated play and enable him to make simple decisions, including choosing activities or resources. These experiences enable children to become confident, responsible and self-controlled. Positive reinforcement is also important due to the ability of praise and encouragement to reinforce self-esteem and motivate to continue participation (Bølstad </a:t>
            </a:r>
            <a:r>
              <a:rPr lang="en" sz="1200" i="1">
                <a:solidFill>
                  <a:schemeClr val="dk1"/>
                </a:solidFill>
                <a:latin typeface="Times New Roman"/>
                <a:ea typeface="Times New Roman"/>
                <a:cs typeface="Times New Roman"/>
                <a:sym typeface="Times New Roman"/>
              </a:rPr>
              <a:t>et al.</a:t>
            </a:r>
            <a:r>
              <a:rPr lang="en" sz="1200">
                <a:solidFill>
                  <a:schemeClr val="dk1"/>
                </a:solidFill>
                <a:latin typeface="Times New Roman"/>
                <a:ea typeface="Times New Roman"/>
                <a:cs typeface="Times New Roman"/>
                <a:sym typeface="Times New Roman"/>
              </a:rPr>
              <a:t>, 2024). Erikson believed that children who would develop autonomy successfully would be more inclined to become self-assured and independent. As such, fostering independence in the early years environment can possibly assist Isaac to feel less reliant on adults and be more inclined to explore new opportunities.</a:t>
            </a:r>
            <a:endParaRPr sz="12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extLst>
      <p:ext uri="{BB962C8B-B14F-4D97-AF65-F5344CB8AC3E}">
        <p14:creationId xmlns:p14="http://schemas.microsoft.com/office/powerpoint/2010/main" val="35825133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3ee76b91373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3ee76b91373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Practitioners can enhance initiative and social confidence by offering him chances to cooperatively play and to take part in structured group activities. Children can be assisted in practising communication skills and learning friendship in a small-group learning environment. Role-play and storytelling activities encourage creativity, language development and self-expression (Pyle </a:t>
            </a:r>
            <a:r>
              <a:rPr lang="en" sz="1200" i="1">
                <a:solidFill>
                  <a:schemeClr val="dk1"/>
                </a:solidFill>
                <a:latin typeface="Times New Roman"/>
                <a:ea typeface="Times New Roman"/>
                <a:cs typeface="Times New Roman"/>
                <a:sym typeface="Times New Roman"/>
              </a:rPr>
              <a:t>et al.</a:t>
            </a:r>
            <a:r>
              <a:rPr lang="en" sz="1200">
                <a:solidFill>
                  <a:schemeClr val="dk1"/>
                </a:solidFill>
                <a:latin typeface="Times New Roman"/>
                <a:ea typeface="Times New Roman"/>
                <a:cs typeface="Times New Roman"/>
                <a:sym typeface="Times New Roman"/>
              </a:rPr>
              <a:t>, 2022). Such experiences also enable children to take initiative through making decisions, leading activities and interacting with their peers. Erikson describes children in the Initiative versus Guilt stage as being able to explore and be actively involved in their surroundings. As a result, such interventions might enhance his interaction skills, self-confidence and desire to communicate with others, Isaac.</a:t>
            </a:r>
            <a:endParaRPr sz="12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extLst>
      <p:ext uri="{BB962C8B-B14F-4D97-AF65-F5344CB8AC3E}">
        <p14:creationId xmlns:p14="http://schemas.microsoft.com/office/powerpoint/2010/main" val="2538335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3ee76b91373_0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3ee76b91373_0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multidisciplinary strategy is necessary to assist Isaac in terms of his complicated developmental requirements. The Children Centre can offer regular support to the early years practitioners, who can subsequently support communication delays by providing special interventions to the child through speech and language therapists. It is possible to collaborate closely with the mother of Isaac to enhance parental wellbeing and strengthen family resilience with the assistance of family support workers and health visitors (Marshall </a:t>
            </a:r>
            <a:r>
              <a:rPr lang="en" sz="1200" i="1">
                <a:solidFill>
                  <a:schemeClr val="dk1"/>
                </a:solidFill>
                <a:latin typeface="Times New Roman"/>
                <a:ea typeface="Times New Roman"/>
                <a:cs typeface="Times New Roman"/>
                <a:sym typeface="Times New Roman"/>
              </a:rPr>
              <a:t>et al.</a:t>
            </a:r>
            <a:r>
              <a:rPr lang="en" sz="1200">
                <a:solidFill>
                  <a:schemeClr val="dk1"/>
                </a:solidFill>
                <a:latin typeface="Times New Roman"/>
                <a:ea typeface="Times New Roman"/>
                <a:cs typeface="Times New Roman"/>
                <a:sym typeface="Times New Roman"/>
              </a:rPr>
              <a:t>, 2022).. Professional collaboration enables the sharing of information and provision of coordination of support across various services. This is because such an approach appreciates the fact that the development of children can be attributed to various factors. Therefore, multi-agency working will be able to facilitate positive outcomes for the emotional, social and language development of Isaac (Wood </a:t>
            </a:r>
            <a:r>
              <a:rPr lang="en" sz="1200" i="1">
                <a:solidFill>
                  <a:schemeClr val="dk1"/>
                </a:solidFill>
                <a:latin typeface="Times New Roman"/>
                <a:ea typeface="Times New Roman"/>
                <a:cs typeface="Times New Roman"/>
                <a:sym typeface="Times New Roman"/>
              </a:rPr>
              <a:t>et al.</a:t>
            </a:r>
            <a:r>
              <a:rPr lang="en" sz="1200">
                <a:solidFill>
                  <a:schemeClr val="dk1"/>
                </a:solidFill>
                <a:latin typeface="Times New Roman"/>
                <a:ea typeface="Times New Roman"/>
                <a:cs typeface="Times New Roman"/>
                <a:sym typeface="Times New Roman"/>
              </a:rPr>
              <a:t>, 2023).</a:t>
            </a:r>
            <a:endParaRPr sz="12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extLst>
      <p:ext uri="{BB962C8B-B14F-4D97-AF65-F5344CB8AC3E}">
        <p14:creationId xmlns:p14="http://schemas.microsoft.com/office/powerpoint/2010/main" val="38318383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g3ee76b91373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4" name="Google Shape;344;g3ee76b91373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The Psychosocial Development Theory presented by Erikson has a number of strengths in relation to the case of Isaac. As Orenstein and Lewis (2022) note, the theory emphasises the role of social relations, emotional and environmental factors in childhood. The theory is also applicable in health and social care as it contains distinct developmental stages which can be used to determine interventions and assist in planning. However, certain disadvantages are to be recognised as well. Syed and McLean (2023) contended that psychosocial development does not necessarily take place in predetermined steps and that cultural background may have a more diverse impact on developmental experiences. Moreover, the theory does not emphasise biological processes as much as other perspectives on biological processes. In spite of these drawbacks, it is still very applicable in comprehending the needs of Isaac.</a:t>
            </a:r>
            <a:endParaRPr sz="12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extLst>
      <p:ext uri="{BB962C8B-B14F-4D97-AF65-F5344CB8AC3E}">
        <p14:creationId xmlns:p14="http://schemas.microsoft.com/office/powerpoint/2010/main" val="1239912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3ee76b91373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3ee76b91373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In this presentation, the developmental needs of Isaac were explored using the Psychosocial Development Theory of Erikson. The discussion brought to the fore the ways that his experiences of maternal depression, childcare disruption and social withdrawal can affect his psychosocial development. The emphasis was placed particularly on the following stages: Autonomy versus Shame and Doubt and Initiative versus Guilt, which are particularly applicable in the early stages of childhood. Both biological and environmental factors have been taken into consideration, and based on practical interventions, interventions have been proposed that empower confidence, independence and social interaction. Therefore, the presentation revealed that one of the key elements in facilitating healthy psychosocial growth among young children is the existence of supportive relations, positive experiences and coordinated professional support.</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endParaRPr sz="1200">
              <a:solidFill>
                <a:schemeClr val="dk1"/>
              </a:solidFill>
              <a:latin typeface="Times New Roman"/>
              <a:ea typeface="Times New Roman"/>
              <a:cs typeface="Times New Roman"/>
              <a:sym typeface="Times New Roman"/>
            </a:endParaRPr>
          </a:p>
          <a:p>
            <a:pPr marL="0" lvl="0" indent="0" algn="l" rtl="0">
              <a:spcBef>
                <a:spcPts val="1200"/>
              </a:spcBef>
              <a:spcAft>
                <a:spcPts val="0"/>
              </a:spcAft>
              <a:buNone/>
            </a:pPr>
            <a:endParaRPr/>
          </a:p>
        </p:txBody>
      </p:sp>
    </p:spTree>
    <p:extLst>
      <p:ext uri="{BB962C8B-B14F-4D97-AF65-F5344CB8AC3E}">
        <p14:creationId xmlns:p14="http://schemas.microsoft.com/office/powerpoint/2010/main" val="2697516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g3ee76b91373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8" name="Google Shape;358;g3ee76b91373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828214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3ee76b91373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4" name="Google Shape;364;g3ee76b91373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46328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ee76b91373_0_5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ee76b91373_0_5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347377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3"/>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7343003" y="4801723"/>
                <a:ext cx="316800" cy="340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7801210" y="4105700"/>
                <a:ext cx="316800" cy="1036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7801210" y="4801723"/>
                <a:ext cx="316800" cy="340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8259418" y="3757688"/>
                <a:ext cx="316800" cy="1384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8259418" y="4105700"/>
                <a:ext cx="316800" cy="1036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8259418" y="4801723"/>
                <a:ext cx="316800" cy="340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8717625" y="3757688"/>
                <a:ext cx="316800" cy="1384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a:off x="8717625" y="4105700"/>
                <a:ext cx="316800" cy="1036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a:off x="8717625" y="3409675"/>
                <a:ext cx="316800" cy="1732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8717625" y="4801723"/>
                <a:ext cx="316800" cy="340500"/>
              </a:xfrm>
              <a:prstGeom prst="round2SameRect">
                <a:avLst>
                  <a:gd name="adj1" fmla="val 50000"/>
                  <a:gd name="adj2" fmla="val 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9830444">
              <a:off x="6469759" y="3480728"/>
              <a:ext cx="320148" cy="320148"/>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6725724" y="2701260"/>
                <a:ext cx="1208100" cy="1208100"/>
              </a:xfrm>
              <a:prstGeom prst="pie">
                <a:avLst>
                  <a:gd name="adj1" fmla="val 8244818"/>
                  <a:gd name="adj2" fmla="val 16246175"/>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6954988" y="2930398"/>
                <a:ext cx="749700" cy="749700"/>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6" name="Google Shape;36;p2"/>
            <p:cNvSpPr/>
            <p:nvPr/>
          </p:nvSpPr>
          <p:spPr>
            <a:xfrm>
              <a:off x="8460975" y="1817775"/>
              <a:ext cx="396600" cy="396600"/>
            </a:xfrm>
            <a:prstGeom prst="pie">
              <a:avLst>
                <a:gd name="adj1" fmla="val 19376841"/>
                <a:gd name="adj2" fmla="val 1620000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8647347">
                <a:off x="7831319" y="285616"/>
                <a:ext cx="388018" cy="388018"/>
              </a:xfrm>
              <a:prstGeom prst="pie">
                <a:avLst>
                  <a:gd name="adj1" fmla="val 19376841"/>
                  <a:gd name="adj2" fmla="val 12313574"/>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0" name="Google Shape;40;p2"/>
            <p:cNvSpPr/>
            <p:nvPr/>
          </p:nvSpPr>
          <p:spPr>
            <a:xfrm>
              <a:off x="5399840" y="356365"/>
              <a:ext cx="2577000" cy="2577000"/>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2"/>
            <p:cNvSpPr/>
            <p:nvPr/>
          </p:nvSpPr>
          <p:spPr>
            <a:xfrm rot="2043858">
              <a:off x="5503813" y="460310"/>
              <a:ext cx="2369480" cy="2369480"/>
            </a:xfrm>
            <a:prstGeom prst="ellipse">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2"/>
            <p:cNvSpPr/>
            <p:nvPr/>
          </p:nvSpPr>
          <p:spPr>
            <a:xfrm>
              <a:off x="5399795" y="360281"/>
              <a:ext cx="2577000" cy="2577000"/>
            </a:xfrm>
            <a:prstGeom prst="pie">
              <a:avLst>
                <a:gd name="adj1" fmla="val 8801158"/>
                <a:gd name="adj2" fmla="val 1620000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a:off x="5399795" y="356358"/>
              <a:ext cx="2577000" cy="2577000"/>
            </a:xfrm>
            <a:prstGeom prst="pie">
              <a:avLst>
                <a:gd name="adj1" fmla="val 12554101"/>
                <a:gd name="adj2" fmla="val 1620000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9830444">
              <a:off x="6469759" y="3480727"/>
              <a:ext cx="320148" cy="320148"/>
            </a:xfrm>
            <a:prstGeom prst="pie">
              <a:avLst>
                <a:gd name="adj1" fmla="val 19376841"/>
                <a:gd name="adj2" fmla="val 16200000"/>
              </a:avLst>
            </a:prstGeom>
            <a:solidFill>
              <a:schemeClr val="lt1">
                <a:alpha val="940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6" name="Google Shape;46;p2"/>
          <p:cNvSpPr txBox="1">
            <a:spLocks noGrp="1"/>
          </p:cNvSpPr>
          <p:nvPr>
            <p:ph type="ctrTitle"/>
          </p:nvPr>
        </p:nvSpPr>
        <p:spPr>
          <a:xfrm>
            <a:off x="824000" y="1613813"/>
            <a:ext cx="42555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47" name="Google Shape;47;p2"/>
          <p:cNvSpPr txBox="1">
            <a:spLocks noGrp="1"/>
          </p:cNvSpPr>
          <p:nvPr>
            <p:ph type="subTitle" idx="1"/>
          </p:nvPr>
        </p:nvSpPr>
        <p:spPr>
          <a:xfrm>
            <a:off x="824000" y="3596300"/>
            <a:ext cx="4255500" cy="6954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48" name="Google Shape;48;p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3"/>
              <p:cNvSpPr/>
              <p:nvPr/>
            </p:nvSpPr>
            <p:spPr>
              <a:xfrm rot="10800000">
                <a:off x="1063183" y="3406"/>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3"/>
              <p:cNvSpPr/>
              <p:nvPr/>
            </p:nvSpPr>
            <p:spPr>
              <a:xfrm rot="10800000">
                <a:off x="604976" y="343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3"/>
              <p:cNvSpPr/>
              <p:nvPr/>
            </p:nvSpPr>
            <p:spPr>
              <a:xfrm rot="10800000">
                <a:off x="604976" y="3406"/>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3"/>
              <p:cNvSpPr/>
              <p:nvPr/>
            </p:nvSpPr>
            <p:spPr>
              <a:xfrm rot="10800000">
                <a:off x="146769" y="3441"/>
                <a:ext cx="316800" cy="1384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 name="Google Shape;61;p3"/>
              <p:cNvSpPr/>
              <p:nvPr/>
            </p:nvSpPr>
            <p:spPr>
              <a:xfrm rot="10800000">
                <a:off x="146769" y="3430"/>
                <a:ext cx="316800" cy="1036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 name="Google Shape;62;p3"/>
              <p:cNvSpPr/>
              <p:nvPr/>
            </p:nvSpPr>
            <p:spPr>
              <a:xfrm rot="10800000">
                <a:off x="146769" y="3406"/>
                <a:ext cx="316800" cy="340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775084"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7367299" y="3804008"/>
                <a:ext cx="409500" cy="13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3"/>
              <p:cNvSpPr/>
              <p:nvPr/>
            </p:nvSpPr>
            <p:spPr>
              <a:xfrm>
                <a:off x="7367299"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3"/>
              <p:cNvSpPr/>
              <p:nvPr/>
            </p:nvSpPr>
            <p:spPr>
              <a:xfrm>
                <a:off x="7959516" y="3354008"/>
                <a:ext cx="409500" cy="178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3"/>
              <p:cNvSpPr/>
              <p:nvPr/>
            </p:nvSpPr>
            <p:spPr>
              <a:xfrm>
                <a:off x="7959516" y="3804008"/>
                <a:ext cx="409500" cy="13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3"/>
              <p:cNvSpPr/>
              <p:nvPr/>
            </p:nvSpPr>
            <p:spPr>
              <a:xfrm>
                <a:off x="7959516"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3"/>
              <p:cNvSpPr/>
              <p:nvPr/>
            </p:nvSpPr>
            <p:spPr>
              <a:xfrm>
                <a:off x="8551731" y="3354008"/>
                <a:ext cx="409500" cy="178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3"/>
              <p:cNvSpPr/>
              <p:nvPr/>
            </p:nvSpPr>
            <p:spPr>
              <a:xfrm>
                <a:off x="8551731" y="3804008"/>
                <a:ext cx="409500" cy="13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3"/>
              <p:cNvSpPr/>
              <p:nvPr/>
            </p:nvSpPr>
            <p:spPr>
              <a:xfrm>
                <a:off x="8551731" y="2904008"/>
                <a:ext cx="409500" cy="22395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3"/>
              <p:cNvSpPr/>
              <p:nvPr/>
            </p:nvSpPr>
            <p:spPr>
              <a:xfrm>
                <a:off x="8551731" y="4703408"/>
                <a:ext cx="409500" cy="4401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82" name="Google Shape;82;p3"/>
          <p:cNvSpPr txBox="1">
            <a:spLocks noGrp="1"/>
          </p:cNvSpPr>
          <p:nvPr>
            <p:ph type="title"/>
          </p:nvPr>
        </p:nvSpPr>
        <p:spPr>
          <a:xfrm>
            <a:off x="824000" y="1613825"/>
            <a:ext cx="5857800" cy="18729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83" name="Google Shape;83;p3"/>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4"/>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8" name="Google Shape;88;p4"/>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89" name="Google Shape;89;p4"/>
          <p:cNvSpPr txBox="1">
            <a:spLocks noGrp="1"/>
          </p:cNvSpPr>
          <p:nvPr>
            <p:ph type="body" idx="1"/>
          </p:nvPr>
        </p:nvSpPr>
        <p:spPr>
          <a:xfrm>
            <a:off x="1303800" y="1990050"/>
            <a:ext cx="70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0" name="Google Shape;90;p4"/>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5"/>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5"/>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6" name="Google Shape;96;p5"/>
          <p:cNvSpPr txBox="1">
            <a:spLocks noGrp="1"/>
          </p:cNvSpPr>
          <p:nvPr>
            <p:ph type="body" idx="1"/>
          </p:nvPr>
        </p:nvSpPr>
        <p:spPr>
          <a:xfrm>
            <a:off x="130380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7" name="Google Shape;97;p5"/>
          <p:cNvSpPr txBox="1">
            <a:spLocks noGrp="1"/>
          </p:cNvSpPr>
          <p:nvPr>
            <p:ph type="body" idx="2"/>
          </p:nvPr>
        </p:nvSpPr>
        <p:spPr>
          <a:xfrm>
            <a:off x="4903650" y="1990050"/>
            <a:ext cx="3430500" cy="25416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98" name="Google Shape;98;p5"/>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04" name="Google Shape;104;p6"/>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7"/>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9" name="Google Shape;109;p7"/>
          <p:cNvSpPr txBox="1">
            <a:spLocks noGrp="1"/>
          </p:cNvSpPr>
          <p:nvPr>
            <p:ph type="title"/>
          </p:nvPr>
        </p:nvSpPr>
        <p:spPr>
          <a:xfrm>
            <a:off x="1303800" y="598575"/>
            <a:ext cx="3312000" cy="15900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10" name="Google Shape;110;p7"/>
          <p:cNvSpPr txBox="1">
            <a:spLocks noGrp="1"/>
          </p:cNvSpPr>
          <p:nvPr>
            <p:ph type="body" idx="1"/>
          </p:nvPr>
        </p:nvSpPr>
        <p:spPr>
          <a:xfrm>
            <a:off x="1303800" y="2309675"/>
            <a:ext cx="3312000" cy="2221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11" name="Google Shape;111;p7"/>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1"/>
        </a:solidFill>
        <a:effectLst/>
      </p:bgPr>
    </p:bg>
    <p:spTree>
      <p:nvGrpSpPr>
        <p:cNvPr id="1"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rot="-8648551">
                <a:off x="7594313" y="527721"/>
                <a:ext cx="937226" cy="937226"/>
              </a:xfrm>
              <a:prstGeom prst="pie">
                <a:avLst>
                  <a:gd name="adj1" fmla="val 19376841"/>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rot="-8649154">
                <a:off x="7349891" y="283705"/>
                <a:ext cx="1425647" cy="1425404"/>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rot="2150259">
                <a:off x="8408218" y="2008610"/>
                <a:ext cx="393004" cy="393004"/>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8"/>
              <p:cNvSpPr/>
              <p:nvPr/>
            </p:nvSpPr>
            <p:spPr>
              <a:xfrm rot="2150259">
                <a:off x="8408218" y="2008610"/>
                <a:ext cx="393004" cy="393004"/>
              </a:xfrm>
              <a:prstGeom prst="pie">
                <a:avLst>
                  <a:gd name="adj1" fmla="val 5699893"/>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8"/>
              <p:cNvSpPr/>
              <p:nvPr/>
            </p:nvSpPr>
            <p:spPr>
              <a:xfrm rot="2150259">
                <a:off x="6868362" y="196705"/>
                <a:ext cx="393004" cy="393004"/>
              </a:xfrm>
              <a:prstGeom prst="pie">
                <a:avLst>
                  <a:gd name="adj1" fmla="val 5699893"/>
                  <a:gd name="adj2" fmla="val 12313574"/>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125" name="Google Shape;125;p8"/>
          <p:cNvSpPr txBox="1">
            <a:spLocks noGrp="1"/>
          </p:cNvSpPr>
          <p:nvPr>
            <p:ph type="title"/>
          </p:nvPr>
        </p:nvSpPr>
        <p:spPr>
          <a:xfrm>
            <a:off x="824000" y="763600"/>
            <a:ext cx="5857800" cy="3573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26" name="Google Shape;126;p8"/>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1" name="Google Shape;131;p9"/>
          <p:cNvSpPr txBox="1">
            <a:spLocks noGrp="1"/>
          </p:cNvSpPr>
          <p:nvPr>
            <p:ph type="title"/>
          </p:nvPr>
        </p:nvSpPr>
        <p:spPr>
          <a:xfrm>
            <a:off x="1303800" y="598575"/>
            <a:ext cx="3430500" cy="19902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32" name="Google Shape;132;p9"/>
          <p:cNvSpPr txBox="1">
            <a:spLocks noGrp="1"/>
          </p:cNvSpPr>
          <p:nvPr>
            <p:ph type="subTitle" idx="1"/>
          </p:nvPr>
        </p:nvSpPr>
        <p:spPr>
          <a:xfrm>
            <a:off x="1303800" y="2743203"/>
            <a:ext cx="3430500" cy="7260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a:endParaRPr/>
          </a:p>
        </p:txBody>
      </p:sp>
      <p:sp>
        <p:nvSpPr>
          <p:cNvPr id="133" name="Google Shape;133;p9"/>
          <p:cNvSpPr txBox="1">
            <a:spLocks noGrp="1"/>
          </p:cNvSpPr>
          <p:nvPr>
            <p:ph type="body" idx="2"/>
          </p:nvPr>
        </p:nvSpPr>
        <p:spPr>
          <a:xfrm>
            <a:off x="4903700" y="661000"/>
            <a:ext cx="3430500" cy="3870600"/>
          </a:xfrm>
          <a:prstGeom prst="rect">
            <a:avLst/>
          </a:prstGeom>
          <a:ln w="9525" cap="flat" cmpd="sng">
            <a:solidFill>
              <a:schemeClr val="lt1"/>
            </a:solidFill>
            <a:prstDash val="solid"/>
            <a:round/>
            <a:headEnd type="none" w="sm" len="sm"/>
            <a:tailEnd type="none" w="sm" len="sm"/>
          </a:ln>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34" name="Google Shape;134;p9"/>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0"/>
            <p:cNvSpPr/>
            <p:nvPr/>
          </p:nvSpPr>
          <p:spPr>
            <a:xfrm rot="-5400000">
              <a:off x="348199" y="179450"/>
              <a:ext cx="1116300" cy="1116300"/>
            </a:xfrm>
            <a:prstGeom prst="pie">
              <a:avLst>
                <a:gd name="adj1" fmla="val 10792838"/>
                <a:gd name="adj2" fmla="val 16200000"/>
              </a:avLst>
            </a:prstGeom>
            <a:solidFill>
              <a:schemeClr val="dk2">
                <a:alpha val="1254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9" name="Google Shape;139;p10"/>
          <p:cNvSpPr txBox="1">
            <a:spLocks noGrp="1"/>
          </p:cNvSpPr>
          <p:nvPr>
            <p:ph type="body" idx="1"/>
          </p:nvPr>
        </p:nvSpPr>
        <p:spPr>
          <a:xfrm>
            <a:off x="1303800" y="4138975"/>
            <a:ext cx="5843100" cy="534900"/>
          </a:xfrm>
          <a:prstGeom prst="rect">
            <a:avLst/>
          </a:prstGeom>
        </p:spPr>
        <p:txBody>
          <a:bodyPr spcFirstLastPara="1" wrap="square" lIns="91425" tIns="91425" rIns="91425" bIns="91425" anchor="t" anchorCtr="0">
            <a:normAutofit/>
          </a:bodyPr>
          <a:lstStyle>
            <a:lvl1pPr marL="457200" lvl="0" indent="-228600">
              <a:lnSpc>
                <a:spcPct val="100000"/>
              </a:lnSpc>
              <a:spcBef>
                <a:spcPts val="0"/>
              </a:spcBef>
              <a:spcAft>
                <a:spcPts val="0"/>
              </a:spcAft>
              <a:buSzPts val="1300"/>
              <a:buNone/>
              <a:defRPr/>
            </a:lvl1pPr>
          </a:lstStyle>
          <a:p>
            <a:endParaRPr/>
          </a:p>
        </p:txBody>
      </p:sp>
      <p:sp>
        <p:nvSpPr>
          <p:cNvPr id="140" name="Google Shape;140;p10"/>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1"/>
              <p:cNvSpPr/>
              <p:nvPr/>
            </p:nvSpPr>
            <p:spPr>
              <a:xfrm flipH="1">
                <a:off x="2688737" y="4301380"/>
                <a:ext cx="2319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1"/>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1"/>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1"/>
              <p:cNvSpPr/>
              <p:nvPr/>
            </p:nvSpPr>
            <p:spPr>
              <a:xfrm flipH="1">
                <a:off x="2688737" y="4301380"/>
                <a:ext cx="2319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1"/>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1"/>
              <p:cNvSpPr/>
              <p:nvPr/>
            </p:nvSpPr>
            <p:spPr>
              <a:xfrm flipH="1">
                <a:off x="2688737" y="4091380"/>
                <a:ext cx="2319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1"/>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11"/>
              <p:cNvSpPr/>
              <p:nvPr/>
            </p:nvSpPr>
            <p:spPr>
              <a:xfrm flipH="1">
                <a:off x="2688737" y="4301380"/>
                <a:ext cx="2319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1"/>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1"/>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11"/>
              <p:cNvSpPr/>
              <p:nvPr/>
            </p:nvSpPr>
            <p:spPr>
              <a:xfrm flipH="1">
                <a:off x="2688737" y="4511080"/>
                <a:ext cx="2319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11"/>
              <p:cNvSpPr/>
              <p:nvPr/>
            </p:nvSpPr>
            <p:spPr>
              <a:xfrm flipH="1">
                <a:off x="2688737" y="4930480"/>
                <a:ext cx="2319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1"/>
              <p:cNvSpPr/>
              <p:nvPr/>
            </p:nvSpPr>
            <p:spPr>
              <a:xfrm flipH="1">
                <a:off x="1856753"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1"/>
              <p:cNvSpPr/>
              <p:nvPr/>
            </p:nvSpPr>
            <p:spPr>
              <a:xfrm flipH="1">
                <a:off x="1856753"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1"/>
              <p:cNvSpPr/>
              <p:nvPr/>
            </p:nvSpPr>
            <p:spPr>
              <a:xfrm flipH="1">
                <a:off x="1856753"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1"/>
              <p:cNvSpPr/>
              <p:nvPr/>
            </p:nvSpPr>
            <p:spPr>
              <a:xfrm flipH="1">
                <a:off x="1856753"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11"/>
              <p:cNvSpPr/>
              <p:nvPr/>
            </p:nvSpPr>
            <p:spPr>
              <a:xfrm flipH="1">
                <a:off x="2228107"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11"/>
              <p:cNvSpPr/>
              <p:nvPr/>
            </p:nvSpPr>
            <p:spPr>
              <a:xfrm flipH="1">
                <a:off x="2228107"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11"/>
              <p:cNvSpPr/>
              <p:nvPr/>
            </p:nvSpPr>
            <p:spPr>
              <a:xfrm flipH="1">
                <a:off x="2228107"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11"/>
              <p:cNvSpPr/>
              <p:nvPr/>
            </p:nvSpPr>
            <p:spPr>
              <a:xfrm flipH="1">
                <a:off x="2599462"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1"/>
              <p:cNvSpPr/>
              <p:nvPr/>
            </p:nvSpPr>
            <p:spPr>
              <a:xfrm flipH="1">
                <a:off x="2599462"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1"/>
              <p:cNvSpPr/>
              <p:nvPr/>
            </p:nvSpPr>
            <p:spPr>
              <a:xfrm flipH="1">
                <a:off x="3342171"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1"/>
              <p:cNvSpPr/>
              <p:nvPr/>
            </p:nvSpPr>
            <p:spPr>
              <a:xfrm flipH="1">
                <a:off x="3342171"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1"/>
              <p:cNvSpPr/>
              <p:nvPr/>
            </p:nvSpPr>
            <p:spPr>
              <a:xfrm flipH="1">
                <a:off x="3342171"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1"/>
              <p:cNvSpPr/>
              <p:nvPr/>
            </p:nvSpPr>
            <p:spPr>
              <a:xfrm flipH="1">
                <a:off x="3342171"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1"/>
              <p:cNvSpPr/>
              <p:nvPr/>
            </p:nvSpPr>
            <p:spPr>
              <a:xfrm flipH="1">
                <a:off x="3713525"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1"/>
              <p:cNvSpPr/>
              <p:nvPr/>
            </p:nvSpPr>
            <p:spPr>
              <a:xfrm flipH="1">
                <a:off x="3713525"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1"/>
              <p:cNvSpPr/>
              <p:nvPr/>
            </p:nvSpPr>
            <p:spPr>
              <a:xfrm flipH="1">
                <a:off x="3713525"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1"/>
              <p:cNvSpPr/>
              <p:nvPr/>
            </p:nvSpPr>
            <p:spPr>
              <a:xfrm flipH="1">
                <a:off x="1485398"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1"/>
              <p:cNvSpPr/>
              <p:nvPr/>
            </p:nvSpPr>
            <p:spPr>
              <a:xfrm flipH="1">
                <a:off x="1485398"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1"/>
              <p:cNvSpPr/>
              <p:nvPr/>
            </p:nvSpPr>
            <p:spPr>
              <a:xfrm flipH="1">
                <a:off x="1485398"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1"/>
              <p:cNvSpPr/>
              <p:nvPr/>
            </p:nvSpPr>
            <p:spPr>
              <a:xfrm flipH="1">
                <a:off x="4084879"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1"/>
              <p:cNvSpPr/>
              <p:nvPr/>
            </p:nvSpPr>
            <p:spPr>
              <a:xfrm flipH="1">
                <a:off x="4084879"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1"/>
              <p:cNvSpPr/>
              <p:nvPr/>
            </p:nvSpPr>
            <p:spPr>
              <a:xfrm flipH="1">
                <a:off x="2970816"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1"/>
              <p:cNvSpPr/>
              <p:nvPr/>
            </p:nvSpPr>
            <p:spPr>
              <a:xfrm flipH="1">
                <a:off x="2970816"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1"/>
              <p:cNvSpPr/>
              <p:nvPr/>
            </p:nvSpPr>
            <p:spPr>
              <a:xfrm flipH="1">
                <a:off x="2970816"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1"/>
              <p:cNvSpPr/>
              <p:nvPr/>
            </p:nvSpPr>
            <p:spPr>
              <a:xfrm flipH="1">
                <a:off x="4456234"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1"/>
              <p:cNvSpPr/>
              <p:nvPr/>
            </p:nvSpPr>
            <p:spPr>
              <a:xfrm flipH="1">
                <a:off x="4456234"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1"/>
              <p:cNvSpPr/>
              <p:nvPr/>
            </p:nvSpPr>
            <p:spPr>
              <a:xfrm flipH="1">
                <a:off x="4456234"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1"/>
              <p:cNvSpPr/>
              <p:nvPr/>
            </p:nvSpPr>
            <p:spPr>
              <a:xfrm flipH="1">
                <a:off x="4827588"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1"/>
              <p:cNvSpPr/>
              <p:nvPr/>
            </p:nvSpPr>
            <p:spPr>
              <a:xfrm flipH="1">
                <a:off x="4827588"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1"/>
              <p:cNvSpPr/>
              <p:nvPr/>
            </p:nvSpPr>
            <p:spPr>
              <a:xfrm flipH="1">
                <a:off x="4827588"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1"/>
              <p:cNvSpPr/>
              <p:nvPr/>
            </p:nvSpPr>
            <p:spPr>
              <a:xfrm flipH="1">
                <a:off x="4827588"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1"/>
              <p:cNvSpPr/>
              <p:nvPr/>
            </p:nvSpPr>
            <p:spPr>
              <a:xfrm flipH="1">
                <a:off x="5198943"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1"/>
              <p:cNvSpPr/>
              <p:nvPr/>
            </p:nvSpPr>
            <p:spPr>
              <a:xfrm flipH="1">
                <a:off x="5198943"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11"/>
              <p:cNvSpPr/>
              <p:nvPr/>
            </p:nvSpPr>
            <p:spPr>
              <a:xfrm flipH="1">
                <a:off x="5198943"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1"/>
              <p:cNvSpPr/>
              <p:nvPr/>
            </p:nvSpPr>
            <p:spPr>
              <a:xfrm flipH="1">
                <a:off x="5570297"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11"/>
              <p:cNvSpPr/>
              <p:nvPr/>
            </p:nvSpPr>
            <p:spPr>
              <a:xfrm flipH="1">
                <a:off x="5570297"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5" name="Google Shape;225;p11"/>
              <p:cNvSpPr/>
              <p:nvPr/>
            </p:nvSpPr>
            <p:spPr>
              <a:xfrm flipH="1">
                <a:off x="5941652"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5941652"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5941652"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flipH="1">
                <a:off x="6313006"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flipH="1">
                <a:off x="6313006"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6313006"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flipH="1">
                <a:off x="6313006"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1"/>
              <p:cNvSpPr/>
              <p:nvPr/>
            </p:nvSpPr>
            <p:spPr>
              <a:xfrm flipH="1">
                <a:off x="6684361"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1"/>
              <p:cNvSpPr/>
              <p:nvPr/>
            </p:nvSpPr>
            <p:spPr>
              <a:xfrm flipH="1">
                <a:off x="6684361"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1"/>
              <p:cNvSpPr/>
              <p:nvPr/>
            </p:nvSpPr>
            <p:spPr>
              <a:xfrm flipH="1">
                <a:off x="6684361"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11"/>
              <p:cNvSpPr/>
              <p:nvPr/>
            </p:nvSpPr>
            <p:spPr>
              <a:xfrm flipH="1">
                <a:off x="7055715"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11"/>
              <p:cNvSpPr/>
              <p:nvPr/>
            </p:nvSpPr>
            <p:spPr>
              <a:xfrm flipH="1">
                <a:off x="7055715"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1"/>
              <p:cNvSpPr/>
              <p:nvPr/>
            </p:nvSpPr>
            <p:spPr>
              <a:xfrm flipH="1">
                <a:off x="7798424"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1"/>
              <p:cNvSpPr/>
              <p:nvPr/>
            </p:nvSpPr>
            <p:spPr>
              <a:xfrm flipH="1">
                <a:off x="7798424"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1"/>
              <p:cNvSpPr/>
              <p:nvPr/>
            </p:nvSpPr>
            <p:spPr>
              <a:xfrm flipH="1">
                <a:off x="7798424" y="4099200"/>
                <a:ext cx="231600" cy="104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1"/>
              <p:cNvSpPr/>
              <p:nvPr/>
            </p:nvSpPr>
            <p:spPr>
              <a:xfrm flipH="1">
                <a:off x="7798424"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1"/>
              <p:cNvSpPr/>
              <p:nvPr/>
            </p:nvSpPr>
            <p:spPr>
              <a:xfrm flipH="1">
                <a:off x="8169779"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1"/>
              <p:cNvSpPr/>
              <p:nvPr/>
            </p:nvSpPr>
            <p:spPr>
              <a:xfrm flipH="1">
                <a:off x="8169779"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1"/>
              <p:cNvSpPr/>
              <p:nvPr/>
            </p:nvSpPr>
            <p:spPr>
              <a:xfrm flipH="1">
                <a:off x="8169779"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1"/>
              <p:cNvSpPr/>
              <p:nvPr/>
            </p:nvSpPr>
            <p:spPr>
              <a:xfrm flipH="1">
                <a:off x="7427070"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1"/>
              <p:cNvSpPr/>
              <p:nvPr/>
            </p:nvSpPr>
            <p:spPr>
              <a:xfrm flipH="1">
                <a:off x="7427070"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1"/>
              <p:cNvSpPr/>
              <p:nvPr/>
            </p:nvSpPr>
            <p:spPr>
              <a:xfrm flipH="1">
                <a:off x="7427070"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1"/>
              <p:cNvSpPr/>
              <p:nvPr/>
            </p:nvSpPr>
            <p:spPr>
              <a:xfrm flipH="1">
                <a:off x="8541133"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11"/>
              <p:cNvSpPr/>
              <p:nvPr/>
            </p:nvSpPr>
            <p:spPr>
              <a:xfrm flipH="1">
                <a:off x="8541133"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1"/>
              <p:cNvSpPr/>
              <p:nvPr/>
            </p:nvSpPr>
            <p:spPr>
              <a:xfrm flipH="1">
                <a:off x="8912488" y="4309200"/>
                <a:ext cx="231600" cy="8343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1"/>
              <p:cNvSpPr/>
              <p:nvPr/>
            </p:nvSpPr>
            <p:spPr>
              <a:xfrm flipH="1">
                <a:off x="8912488" y="4518900"/>
                <a:ext cx="231600" cy="6246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1"/>
              <p:cNvSpPr/>
              <p:nvPr/>
            </p:nvSpPr>
            <p:spPr>
              <a:xfrm flipH="1">
                <a:off x="8912488" y="4938300"/>
                <a:ext cx="231600" cy="205200"/>
              </a:xfrm>
              <a:prstGeom prst="round2SameRect">
                <a:avLst>
                  <a:gd name="adj1" fmla="val 50000"/>
                  <a:gd name="adj2" fmla="val 0"/>
                </a:avLst>
              </a:prstGeom>
              <a:solidFill>
                <a:schemeClr val="lt1">
                  <a:alpha val="901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68" name="Google Shape;268;p11"/>
          <p:cNvSpPr txBox="1">
            <a:spLocks noGrp="1"/>
          </p:cNvSpPr>
          <p:nvPr>
            <p:ph type="title" hasCustomPrompt="1"/>
          </p:nvPr>
        </p:nvSpPr>
        <p:spPr>
          <a:xfrm>
            <a:off x="1388625" y="772725"/>
            <a:ext cx="6366900" cy="18633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a:spLocks noGrp="1"/>
          </p:cNvSpPr>
          <p:nvPr>
            <p:ph type="body" idx="1"/>
          </p:nvPr>
        </p:nvSpPr>
        <p:spPr>
          <a:xfrm>
            <a:off x="1388625" y="2712300"/>
            <a:ext cx="6366900" cy="11112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Clr>
                <a:schemeClr val="lt1"/>
              </a:buClr>
              <a:buSzPts val="1300"/>
              <a:buChar char="●"/>
              <a:defRPr>
                <a:solidFill>
                  <a:schemeClr val="lt1"/>
                </a:solidFill>
              </a:defRPr>
            </a:lvl1pPr>
            <a:lvl2pPr marL="914400" lvl="1" indent="-298450" algn="ctr">
              <a:spcBef>
                <a:spcPts val="0"/>
              </a:spcBef>
              <a:spcAft>
                <a:spcPts val="0"/>
              </a:spcAft>
              <a:buClr>
                <a:schemeClr val="lt1"/>
              </a:buClr>
              <a:buSzPts val="1100"/>
              <a:buChar char="○"/>
              <a:defRPr>
                <a:solidFill>
                  <a:schemeClr val="lt1"/>
                </a:solidFill>
              </a:defRPr>
            </a:lvl2pPr>
            <a:lvl3pPr marL="1371600" lvl="2" indent="-298450" algn="ctr">
              <a:spcBef>
                <a:spcPts val="0"/>
              </a:spcBef>
              <a:spcAft>
                <a:spcPts val="0"/>
              </a:spcAft>
              <a:buClr>
                <a:schemeClr val="lt1"/>
              </a:buClr>
              <a:buSzPts val="1100"/>
              <a:buChar char="■"/>
              <a:defRPr>
                <a:solidFill>
                  <a:schemeClr val="lt1"/>
                </a:solidFill>
              </a:defRPr>
            </a:lvl3pPr>
            <a:lvl4pPr marL="1828800" lvl="3" indent="-298450" algn="ctr">
              <a:spcBef>
                <a:spcPts val="0"/>
              </a:spcBef>
              <a:spcAft>
                <a:spcPts val="0"/>
              </a:spcAft>
              <a:buClr>
                <a:schemeClr val="lt1"/>
              </a:buClr>
              <a:buSzPts val="1100"/>
              <a:buChar char="●"/>
              <a:defRPr>
                <a:solidFill>
                  <a:schemeClr val="lt1"/>
                </a:solidFill>
              </a:defRPr>
            </a:lvl4pPr>
            <a:lvl5pPr marL="2286000" lvl="4" indent="-298450" algn="ctr">
              <a:spcBef>
                <a:spcPts val="0"/>
              </a:spcBef>
              <a:spcAft>
                <a:spcPts val="0"/>
              </a:spcAft>
              <a:buClr>
                <a:schemeClr val="lt1"/>
              </a:buClr>
              <a:buSzPts val="1100"/>
              <a:buChar char="○"/>
              <a:defRPr>
                <a:solidFill>
                  <a:schemeClr val="lt1"/>
                </a:solidFill>
              </a:defRPr>
            </a:lvl5pPr>
            <a:lvl6pPr marL="2743200" lvl="5" indent="-298450" algn="ctr">
              <a:spcBef>
                <a:spcPts val="0"/>
              </a:spcBef>
              <a:spcAft>
                <a:spcPts val="0"/>
              </a:spcAft>
              <a:buClr>
                <a:schemeClr val="lt1"/>
              </a:buClr>
              <a:buSzPts val="1100"/>
              <a:buChar char="■"/>
              <a:defRPr>
                <a:solidFill>
                  <a:schemeClr val="lt1"/>
                </a:solidFill>
              </a:defRPr>
            </a:lvl6pPr>
            <a:lvl7pPr marL="3200400" lvl="6" indent="-298450" algn="ctr">
              <a:spcBef>
                <a:spcPts val="0"/>
              </a:spcBef>
              <a:spcAft>
                <a:spcPts val="0"/>
              </a:spcAft>
              <a:buClr>
                <a:schemeClr val="lt1"/>
              </a:buClr>
              <a:buSzPts val="1100"/>
              <a:buChar char="●"/>
              <a:defRPr>
                <a:solidFill>
                  <a:schemeClr val="lt1"/>
                </a:solidFill>
              </a:defRPr>
            </a:lvl7pPr>
            <a:lvl8pPr marL="3657600" lvl="7" indent="-298450" algn="ctr">
              <a:spcBef>
                <a:spcPts val="0"/>
              </a:spcBef>
              <a:spcAft>
                <a:spcPts val="0"/>
              </a:spcAft>
              <a:buClr>
                <a:schemeClr val="lt1"/>
              </a:buClr>
              <a:buSzPts val="1100"/>
              <a:buChar char="○"/>
              <a:defRPr>
                <a:solidFill>
                  <a:schemeClr val="lt1"/>
                </a:solidFill>
              </a:defRPr>
            </a:lvl8pPr>
            <a:lvl9pPr marL="4114800" lvl="8" indent="-298450" algn="ctr">
              <a:spcBef>
                <a:spcPts val="0"/>
              </a:spcBef>
              <a:spcAft>
                <a:spcPts val="0"/>
              </a:spcAft>
              <a:buClr>
                <a:schemeClr val="lt1"/>
              </a:buClr>
              <a:buSzPts val="1100"/>
              <a:buChar char="■"/>
              <a:defRPr>
                <a:solidFill>
                  <a:schemeClr val="lt1"/>
                </a:solidFill>
              </a:defRPr>
            </a:lvl9pPr>
          </a:lstStyle>
          <a:p>
            <a:endParaRPr/>
          </a:p>
        </p:txBody>
      </p:sp>
      <p:sp>
        <p:nvSpPr>
          <p:cNvPr id="270" name="Google Shape;270;p11"/>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1"/>
        <p:cNvGrpSpPr/>
        <p:nvPr/>
      </p:nvGrpSpPr>
      <p:grpSpPr>
        <a:xfrm>
          <a:off x="0" y="0"/>
          <a:ext cx="0" cy="0"/>
          <a:chOff x="0" y="0"/>
          <a:chExt cx="0" cy="0"/>
        </a:xfrm>
      </p:grpSpPr>
      <p:sp>
        <p:nvSpPr>
          <p:cNvPr id="272" name="Google Shape;272;p12"/>
          <p:cNvSpPr txBox="1">
            <a:spLocks noGrp="1"/>
          </p:cNvSpPr>
          <p:nvPr>
            <p:ph type="sldNum" idx="12"/>
          </p:nvPr>
        </p:nvSpPr>
        <p:spPr>
          <a:xfrm>
            <a:off x="8451046" y="4736976"/>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omentum">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sz="2800" b="1">
                <a:solidFill>
                  <a:schemeClr val="dk2"/>
                </a:solidFill>
                <a:latin typeface="Maven Pro"/>
                <a:ea typeface="Maven Pro"/>
                <a:cs typeface="Maven Pro"/>
                <a:sym typeface="Maven Pro"/>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marL="914400" lvl="1"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marL="1371600" lvl="2"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marL="1828800" lvl="3"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marL="2286000" lvl="4"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marL="2743200" lvl="5"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marL="3200400" lvl="6"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marL="3657600" lvl="7"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marL="4114800" lvl="8" indent="-29845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a:endParaRPr/>
          </a:p>
        </p:txBody>
      </p:sp>
      <p:sp>
        <p:nvSpPr>
          <p:cNvPr id="8" name="Google Shape;8;p1"/>
          <p:cNvSpPr txBox="1">
            <a:spLocks noGrp="1"/>
          </p:cNvSpPr>
          <p:nvPr>
            <p:ph type="sldNum" idx="12"/>
          </p:nvPr>
        </p:nvSpPr>
        <p:spPr>
          <a:xfrm>
            <a:off x="8451046" y="4736976"/>
            <a:ext cx="548700" cy="393600"/>
          </a:xfrm>
          <a:prstGeom prst="rect">
            <a:avLst/>
          </a:prstGeom>
          <a:noFill/>
          <a:ln>
            <a:noFill/>
          </a:ln>
        </p:spPr>
        <p:txBody>
          <a:bodyPr spcFirstLastPara="1" wrap="square" lIns="91425" tIns="91425" rIns="91425" bIns="91425" anchor="ctr" anchorCtr="0">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8" Type="http://schemas.openxmlformats.org/officeDocument/2006/relationships/hyperlink" Target="https://doi.org/10.1007/s10643-021-01218-0" TargetMode="External"/><Relationship Id="rId13" Type="http://schemas.openxmlformats.org/officeDocument/2006/relationships/hyperlink" Target="https://doi.org/10.1186/s12991-024-00515-z" TargetMode="External"/><Relationship Id="rId3" Type="http://schemas.openxmlformats.org/officeDocument/2006/relationships/hyperlink" Target="https://doi.org/10.1080/03004430.2023.2187125" TargetMode="External"/><Relationship Id="rId7" Type="http://schemas.openxmlformats.org/officeDocument/2006/relationships/hyperlink" Target="https://doi.org/10.1111/1460-6984.12736" TargetMode="External"/><Relationship Id="rId12" Type="http://schemas.openxmlformats.org/officeDocument/2006/relationships/hyperlink" Target="https://doi.org/10.1080/13575279.2022.2045579"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hyperlink" Target="https://doi.org/10.1080/03004430.2020.1845163" TargetMode="External"/><Relationship Id="rId11" Type="http://schemas.openxmlformats.org/officeDocument/2006/relationships/hyperlink" Target="https://doi.org/10.1159/000528187" TargetMode="External"/><Relationship Id="rId5" Type="http://schemas.openxmlformats.org/officeDocument/2006/relationships/hyperlink" Target="https://doi.org/10.1186/s12887-024-04654-5" TargetMode="External"/><Relationship Id="rId10" Type="http://schemas.openxmlformats.org/officeDocument/2006/relationships/hyperlink" Target="https://doi.org/10.1038/s41390-023-02697-w" TargetMode="External"/><Relationship Id="rId4" Type="http://schemas.openxmlformats.org/officeDocument/2006/relationships/hyperlink" Target="https://doi.org/10.1016/j.copsyc.2023.101656" TargetMode="External"/><Relationship Id="rId9" Type="http://schemas.openxmlformats.org/officeDocument/2006/relationships/hyperlink" Target="https://doi.org/10.3389/feduc.2023.1228905"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13"/>
          <p:cNvSpPr txBox="1">
            <a:spLocks noGrp="1"/>
          </p:cNvSpPr>
          <p:nvPr>
            <p:ph type="ctrTitle"/>
          </p:nvPr>
        </p:nvSpPr>
        <p:spPr>
          <a:xfrm>
            <a:off x="824000" y="1431650"/>
            <a:ext cx="5583600" cy="2055000"/>
          </a:xfrm>
          <a:prstGeom prst="rect">
            <a:avLst/>
          </a:prstGeom>
        </p:spPr>
        <p:txBody>
          <a:bodyPr spcFirstLastPara="1" wrap="square" lIns="91425" tIns="91425" rIns="91425" bIns="91425" anchor="t" anchorCtr="0">
            <a:normAutofit fontScale="90000"/>
          </a:bodyPr>
          <a:lstStyle/>
          <a:p>
            <a:pPr marL="0" lvl="0" indent="0" algn="just" rtl="0">
              <a:lnSpc>
                <a:spcPct val="150000"/>
              </a:lnSpc>
              <a:spcBef>
                <a:spcPts val="1000"/>
              </a:spcBef>
              <a:spcAft>
                <a:spcPts val="0"/>
              </a:spcAft>
              <a:buNone/>
            </a:pPr>
            <a:r>
              <a:rPr lang="en" sz="1800" b="1" dirty="0">
                <a:latin typeface="+mn-lt"/>
                <a:ea typeface="Times New Roman"/>
                <a:cs typeface="Times New Roman"/>
                <a:sym typeface="Times New Roman"/>
              </a:rPr>
              <a:t>Module Title: Psychology in Health and Social Care</a:t>
            </a:r>
            <a:endParaRPr sz="1800" b="1" dirty="0">
              <a:latin typeface="+mn-lt"/>
              <a:ea typeface="Times New Roman"/>
              <a:cs typeface="Times New Roman"/>
              <a:sym typeface="Times New Roman"/>
            </a:endParaRPr>
          </a:p>
          <a:p>
            <a:pPr marL="0" lvl="0" indent="0" algn="just" rtl="0">
              <a:lnSpc>
                <a:spcPct val="150000"/>
              </a:lnSpc>
              <a:spcBef>
                <a:spcPts val="1000"/>
              </a:spcBef>
              <a:spcAft>
                <a:spcPts val="0"/>
              </a:spcAft>
              <a:buNone/>
            </a:pPr>
            <a:r>
              <a:rPr lang="en" sz="1800" b="1" dirty="0">
                <a:latin typeface="+mn-lt"/>
                <a:ea typeface="Times New Roman"/>
                <a:cs typeface="Times New Roman"/>
                <a:sym typeface="Times New Roman"/>
              </a:rPr>
              <a:t>Module Code: LCHS4010 </a:t>
            </a:r>
            <a:endParaRPr sz="1800" b="1" dirty="0">
              <a:latin typeface="+mn-lt"/>
              <a:ea typeface="Times New Roman"/>
              <a:cs typeface="Times New Roman"/>
              <a:sym typeface="Times New Roman"/>
            </a:endParaRPr>
          </a:p>
          <a:p>
            <a:pPr marL="0" lvl="0" indent="0" algn="just" rtl="0">
              <a:lnSpc>
                <a:spcPct val="150000"/>
              </a:lnSpc>
              <a:spcBef>
                <a:spcPts val="1000"/>
              </a:spcBef>
              <a:spcAft>
                <a:spcPts val="0"/>
              </a:spcAft>
              <a:buNone/>
            </a:pPr>
            <a:r>
              <a:rPr lang="en" sz="1800" b="1" dirty="0">
                <a:latin typeface="+mn-lt"/>
                <a:ea typeface="Times New Roman"/>
                <a:cs typeface="Times New Roman"/>
                <a:sym typeface="Times New Roman"/>
              </a:rPr>
              <a:t>Lecturer Name: Sam Parker </a:t>
            </a:r>
            <a:endParaRPr sz="1800" b="1" dirty="0">
              <a:latin typeface="+mn-lt"/>
              <a:ea typeface="Times New Roman"/>
              <a:cs typeface="Times New Roman"/>
              <a:sym typeface="Times New Roman"/>
            </a:endParaRPr>
          </a:p>
          <a:p>
            <a:pPr marL="0" lvl="0" indent="0" algn="just" rtl="0">
              <a:lnSpc>
                <a:spcPct val="150000"/>
              </a:lnSpc>
              <a:spcBef>
                <a:spcPts val="1000"/>
              </a:spcBef>
              <a:spcAft>
                <a:spcPts val="0"/>
              </a:spcAft>
              <a:buNone/>
            </a:pPr>
            <a:r>
              <a:rPr lang="en" sz="1800" b="1" dirty="0">
                <a:latin typeface="+mn-lt"/>
                <a:ea typeface="Times New Roman"/>
                <a:cs typeface="Times New Roman"/>
                <a:sym typeface="Times New Roman"/>
              </a:rPr>
              <a:t>Component 1</a:t>
            </a:r>
            <a:endParaRPr sz="1800" b="1" dirty="0">
              <a:latin typeface="+mn-lt"/>
              <a:ea typeface="Times New Roman"/>
              <a:cs typeface="Times New Roman"/>
              <a:sym typeface="Times New Roman"/>
            </a:endParaRPr>
          </a:p>
          <a:p>
            <a:pPr lvl="0" algn="just">
              <a:lnSpc>
                <a:spcPct val="150000"/>
              </a:lnSpc>
              <a:spcBef>
                <a:spcPts val="1000"/>
              </a:spcBef>
            </a:pPr>
            <a:r>
              <a:rPr lang="en" sz="1800" b="1" dirty="0">
                <a:latin typeface="+mn-lt"/>
                <a:ea typeface="Times New Roman"/>
                <a:cs typeface="Times New Roman"/>
                <a:sym typeface="Times New Roman"/>
              </a:rPr>
              <a:t>Student Name: </a:t>
            </a:r>
            <a:r>
              <a:rPr lang="en-US" sz="1800" dirty="0">
                <a:latin typeface="+mn-lt"/>
                <a:ea typeface="Times New Roman"/>
                <a:cs typeface="Times New Roman"/>
                <a:sym typeface="Times New Roman"/>
              </a:rPr>
              <a:t>MD </a:t>
            </a:r>
            <a:r>
              <a:rPr lang="en-US" sz="1800" dirty="0" err="1">
                <a:latin typeface="+mn-lt"/>
                <a:ea typeface="Times New Roman"/>
                <a:cs typeface="Times New Roman"/>
                <a:sym typeface="Times New Roman"/>
              </a:rPr>
              <a:t>Ashraful</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Mokhlook</a:t>
            </a:r>
            <a:r>
              <a:rPr lang="en-US" sz="1800" dirty="0">
                <a:latin typeface="+mn-lt"/>
                <a:ea typeface="Times New Roman"/>
                <a:cs typeface="Times New Roman"/>
                <a:sym typeface="Times New Roman"/>
              </a:rPr>
              <a:t> </a:t>
            </a:r>
            <a:r>
              <a:rPr lang="en-US" sz="1800" dirty="0" err="1">
                <a:latin typeface="+mn-lt"/>
                <a:ea typeface="Times New Roman"/>
                <a:cs typeface="Times New Roman"/>
                <a:sym typeface="Times New Roman"/>
              </a:rPr>
              <a:t>Talukdar</a:t>
            </a:r>
            <a:endParaRPr sz="1800" b="1" dirty="0">
              <a:latin typeface="+mn-lt"/>
              <a:ea typeface="Times New Roman"/>
              <a:cs typeface="Times New Roman"/>
              <a:sym typeface="Times New Roman"/>
            </a:endParaRPr>
          </a:p>
          <a:p>
            <a:pPr lvl="0">
              <a:lnSpc>
                <a:spcPct val="150000"/>
              </a:lnSpc>
              <a:spcBef>
                <a:spcPts val="1000"/>
              </a:spcBef>
            </a:pPr>
            <a:r>
              <a:rPr lang="en" sz="1800" dirty="0">
                <a:latin typeface="+mn-lt"/>
                <a:ea typeface="Times New Roman"/>
                <a:cs typeface="Times New Roman"/>
                <a:sym typeface="Times New Roman"/>
              </a:rPr>
              <a:t>Student ID: 2441949</a:t>
            </a:r>
          </a:p>
        </p:txBody>
      </p:sp>
      <p:pic>
        <p:nvPicPr>
          <p:cNvPr id="278" name="Google Shape;278;p13"/>
          <p:cNvPicPr preferRelativeResize="0"/>
          <p:nvPr/>
        </p:nvPicPr>
        <p:blipFill>
          <a:blip r:embed="rId3">
            <a:alphaModFix/>
          </a:blip>
          <a:stretch>
            <a:fillRect/>
          </a:stretch>
        </p:blipFill>
        <p:spPr>
          <a:xfrm>
            <a:off x="875225" y="466675"/>
            <a:ext cx="1743075" cy="6572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14"/>
          <p:cNvSpPr txBox="1">
            <a:spLocks noGrp="1"/>
          </p:cNvSpPr>
          <p:nvPr>
            <p:ph type="title"/>
          </p:nvPr>
        </p:nvSpPr>
        <p:spPr>
          <a:xfrm>
            <a:off x="298416" y="0"/>
            <a:ext cx="4961533" cy="931333"/>
          </a:xfrm>
          <a:prstGeom prst="rect">
            <a:avLst/>
          </a:prstGeom>
        </p:spPr>
        <p:txBody>
          <a:bodyPr spcFirstLastPara="1" wrap="square" lIns="91425" tIns="91425" rIns="91425" bIns="91425" anchor="t" anchorCtr="0">
            <a:normAutofit fontScale="90000"/>
          </a:bodyPr>
          <a:lstStyle/>
          <a:p>
            <a:pPr marL="0" lvl="0" indent="0" algn="ctr" rtl="0">
              <a:lnSpc>
                <a:spcPct val="150000"/>
              </a:lnSpc>
              <a:spcBef>
                <a:spcPts val="1200"/>
              </a:spcBef>
              <a:spcAft>
                <a:spcPts val="0"/>
              </a:spcAft>
              <a:buNone/>
            </a:pPr>
            <a:r>
              <a:rPr lang="en" sz="2650" b="1" dirty="0">
                <a:solidFill>
                  <a:schemeClr val="accent3"/>
                </a:solidFill>
                <a:latin typeface="Times New Roman"/>
                <a:ea typeface="Times New Roman"/>
                <a:cs typeface="Times New Roman"/>
                <a:sym typeface="Times New Roman"/>
              </a:rPr>
              <a:t>Introduction</a:t>
            </a:r>
            <a:endParaRPr sz="2650" b="1" dirty="0">
              <a:solidFill>
                <a:schemeClr val="accent3"/>
              </a:solidFill>
              <a:latin typeface="Times New Roman"/>
              <a:ea typeface="Times New Roman"/>
              <a:cs typeface="Times New Roman"/>
              <a:sym typeface="Times New Roman"/>
            </a:endParaRPr>
          </a:p>
          <a:p>
            <a:pPr marL="0" lvl="0" indent="0" algn="l" rtl="0">
              <a:spcBef>
                <a:spcPts val="200"/>
              </a:spcBef>
              <a:spcAft>
                <a:spcPts val="0"/>
              </a:spcAft>
              <a:buNone/>
            </a:pPr>
            <a:endParaRPr dirty="0"/>
          </a:p>
        </p:txBody>
      </p:sp>
      <p:sp>
        <p:nvSpPr>
          <p:cNvPr id="284" name="Google Shape;284;p14"/>
          <p:cNvSpPr txBox="1">
            <a:spLocks noGrp="1"/>
          </p:cNvSpPr>
          <p:nvPr>
            <p:ph type="body" idx="1"/>
          </p:nvPr>
        </p:nvSpPr>
        <p:spPr>
          <a:xfrm>
            <a:off x="298415" y="1532467"/>
            <a:ext cx="3684725" cy="3014133"/>
          </a:xfrm>
          <a:prstGeom prst="rect">
            <a:avLst/>
          </a:prstGeom>
        </p:spPr>
        <p:txBody>
          <a:bodyPr spcFirstLastPara="1" wrap="square" lIns="91425" tIns="91425" rIns="91425" bIns="91425" anchor="t" anchorCtr="0">
            <a:noAutofit/>
          </a:bodyPr>
          <a:lstStyle/>
          <a:p>
            <a:pPr marL="139700" lvl="0" indent="0" algn="just" rtl="0">
              <a:lnSpc>
                <a:spcPct val="150000"/>
              </a:lnSpc>
              <a:spcBef>
                <a:spcPts val="1200"/>
              </a:spcBef>
              <a:spcAft>
                <a:spcPts val="0"/>
              </a:spcAft>
              <a:buClr>
                <a:srgbClr val="000000"/>
              </a:buClr>
              <a:buSzPts val="1400"/>
              <a:buNone/>
            </a:pPr>
            <a:r>
              <a:rPr lang="en" sz="1200" dirty="0">
                <a:solidFill>
                  <a:srgbClr val="000000"/>
                </a:solidFill>
                <a:latin typeface="+mn-lt"/>
                <a:ea typeface="Times New Roman"/>
                <a:cs typeface="Times New Roman"/>
                <a:sym typeface="Times New Roman"/>
              </a:rPr>
              <a:t>Isaac is a four-year-old child with social and emotional problems.</a:t>
            </a:r>
            <a:endParaRPr sz="1200" dirty="0">
              <a:solidFill>
                <a:srgbClr val="000000"/>
              </a:solidFill>
              <a:latin typeface="+mn-lt"/>
              <a:ea typeface="Times New Roman"/>
              <a:cs typeface="Times New Roman"/>
              <a:sym typeface="Times New Roman"/>
            </a:endParaRPr>
          </a:p>
          <a:p>
            <a:pPr marL="139700" lvl="0" indent="0" algn="just" rtl="0">
              <a:lnSpc>
                <a:spcPct val="150000"/>
              </a:lnSpc>
              <a:spcBef>
                <a:spcPts val="1000"/>
              </a:spcBef>
              <a:spcAft>
                <a:spcPts val="0"/>
              </a:spcAft>
              <a:buClr>
                <a:srgbClr val="000000"/>
              </a:buClr>
              <a:buSzPts val="1400"/>
              <a:buNone/>
            </a:pPr>
            <a:r>
              <a:rPr lang="en" sz="1200" dirty="0">
                <a:solidFill>
                  <a:srgbClr val="000000"/>
                </a:solidFill>
                <a:latin typeface="+mn-lt"/>
                <a:ea typeface="Times New Roman"/>
                <a:cs typeface="Times New Roman"/>
                <a:sym typeface="Times New Roman"/>
              </a:rPr>
              <a:t>Erikson’s Psychosocial Development Theory is used to understand his development (Maree, 2021).</a:t>
            </a:r>
            <a:endParaRPr sz="1200" dirty="0">
              <a:solidFill>
                <a:srgbClr val="000000"/>
              </a:solidFill>
              <a:latin typeface="+mn-lt"/>
              <a:ea typeface="Times New Roman"/>
              <a:cs typeface="Times New Roman"/>
              <a:sym typeface="Times New Roman"/>
            </a:endParaRPr>
          </a:p>
          <a:p>
            <a:pPr marL="139700" lvl="0" indent="0" algn="just" rtl="0">
              <a:lnSpc>
                <a:spcPct val="150000"/>
              </a:lnSpc>
              <a:spcBef>
                <a:spcPts val="1200"/>
              </a:spcBef>
              <a:spcAft>
                <a:spcPts val="0"/>
              </a:spcAft>
              <a:buClr>
                <a:srgbClr val="000000"/>
              </a:buClr>
              <a:buSzPts val="1400"/>
              <a:buNone/>
            </a:pPr>
            <a:r>
              <a:rPr lang="en" sz="1200" dirty="0">
                <a:solidFill>
                  <a:srgbClr val="000000"/>
                </a:solidFill>
                <a:latin typeface="+mn-lt"/>
                <a:ea typeface="Times New Roman"/>
                <a:cs typeface="Times New Roman"/>
                <a:sym typeface="Times New Roman"/>
              </a:rPr>
              <a:t>The presentation appraises influences, interventions and application of theory.</a:t>
            </a:r>
            <a:endParaRPr sz="1200" dirty="0">
              <a:solidFill>
                <a:srgbClr val="000000"/>
              </a:solidFill>
              <a:latin typeface="+mn-lt"/>
              <a:ea typeface="Times New Roman"/>
              <a:cs typeface="Times New Roman"/>
              <a:sym typeface="Times New Roman"/>
            </a:endParaRPr>
          </a:p>
          <a:p>
            <a:pPr marL="0" lvl="0" indent="0" algn="l" rtl="0">
              <a:spcBef>
                <a:spcPts val="1000"/>
              </a:spcBef>
              <a:spcAft>
                <a:spcPts val="1200"/>
              </a:spcAft>
              <a:buNone/>
            </a:pPr>
            <a:endParaRPr sz="1200" dirty="0">
              <a:latin typeface="+mn-lt"/>
            </a:endParaRPr>
          </a:p>
        </p:txBody>
      </p:sp>
      <p:pic>
        <p:nvPicPr>
          <p:cNvPr id="285" name="Google Shape;285;p14"/>
          <p:cNvPicPr preferRelativeResize="0"/>
          <p:nvPr/>
        </p:nvPicPr>
        <p:blipFill>
          <a:blip r:embed="rId3">
            <a:alphaModFix/>
          </a:blip>
          <a:stretch>
            <a:fillRect/>
          </a:stretch>
        </p:blipFill>
        <p:spPr>
          <a:xfrm>
            <a:off x="4978432" y="2967714"/>
            <a:ext cx="3684725" cy="2003675"/>
          </a:xfrm>
          <a:prstGeom prst="rect">
            <a:avLst/>
          </a:prstGeom>
          <a:noFill/>
          <a:ln>
            <a:noFill/>
          </a:ln>
        </p:spPr>
      </p:pic>
      <p:pic>
        <p:nvPicPr>
          <p:cNvPr id="3" name="Google Shape;292;p15">
            <a:extLst>
              <a:ext uri="{FF2B5EF4-FFF2-40B4-BE49-F238E27FC236}">
                <a16:creationId xmlns:a16="http://schemas.microsoft.com/office/drawing/2014/main" id="{AB66572B-2851-8E44-BB88-E92529F7B85E}"/>
              </a:ext>
            </a:extLst>
          </p:cNvPr>
          <p:cNvPicPr preferRelativeResize="0"/>
          <p:nvPr/>
        </p:nvPicPr>
        <p:blipFill>
          <a:blip r:embed="rId4">
            <a:alphaModFix/>
          </a:blip>
          <a:stretch>
            <a:fillRect/>
          </a:stretch>
        </p:blipFill>
        <p:spPr>
          <a:xfrm>
            <a:off x="4978433" y="727877"/>
            <a:ext cx="3684724" cy="211692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16"/>
          <p:cNvSpPr txBox="1">
            <a:spLocks noGrp="1"/>
          </p:cNvSpPr>
          <p:nvPr>
            <p:ph type="title"/>
          </p:nvPr>
        </p:nvSpPr>
        <p:spPr>
          <a:xfrm>
            <a:off x="1193734" y="3953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200"/>
              </a:spcBef>
              <a:spcAft>
                <a:spcPts val="0"/>
              </a:spcAft>
              <a:buNone/>
            </a:pPr>
            <a:r>
              <a:rPr lang="en" sz="2400" b="1" dirty="0">
                <a:solidFill>
                  <a:schemeClr val="accent3"/>
                </a:solidFill>
                <a:latin typeface="Times New Roman"/>
                <a:ea typeface="Times New Roman"/>
                <a:cs typeface="Times New Roman"/>
                <a:sym typeface="Times New Roman"/>
              </a:rPr>
              <a:t>Erikson's Stages Relevant to Isaac</a:t>
            </a:r>
            <a:endParaRPr sz="2400" b="1" dirty="0">
              <a:solidFill>
                <a:schemeClr val="accent3"/>
              </a:solidFill>
              <a:latin typeface="Times New Roman"/>
              <a:ea typeface="Times New Roman"/>
              <a:cs typeface="Times New Roman"/>
              <a:sym typeface="Times New Roman"/>
            </a:endParaRPr>
          </a:p>
          <a:p>
            <a:pPr marL="0" lvl="0" indent="0" algn="l" rtl="0">
              <a:spcBef>
                <a:spcPts val="200"/>
              </a:spcBef>
              <a:spcAft>
                <a:spcPts val="0"/>
              </a:spcAft>
              <a:buNone/>
            </a:pPr>
            <a:endParaRPr dirty="0"/>
          </a:p>
        </p:txBody>
      </p:sp>
      <p:sp>
        <p:nvSpPr>
          <p:cNvPr id="298" name="Google Shape;298;p16"/>
          <p:cNvSpPr txBox="1">
            <a:spLocks noGrp="1"/>
          </p:cNvSpPr>
          <p:nvPr>
            <p:ph type="body" idx="1"/>
          </p:nvPr>
        </p:nvSpPr>
        <p:spPr>
          <a:xfrm>
            <a:off x="819000" y="1708861"/>
            <a:ext cx="3753000" cy="2448000"/>
          </a:xfrm>
          <a:prstGeom prst="rect">
            <a:avLst/>
          </a:prstGeom>
        </p:spPr>
        <p:txBody>
          <a:bodyPr spcFirstLastPara="1" wrap="square" lIns="91425" tIns="91425" rIns="91425" bIns="91425" anchor="t" anchorCtr="0">
            <a:noAutofit/>
          </a:bodyPr>
          <a:lstStyle/>
          <a:p>
            <a:pPr marL="457200" lvl="0" indent="-317500" algn="just" rtl="0">
              <a:lnSpc>
                <a:spcPct val="150000"/>
              </a:lnSpc>
              <a:spcBef>
                <a:spcPts val="1200"/>
              </a:spcBef>
              <a:spcAft>
                <a:spcPts val="0"/>
              </a:spcAft>
              <a:buClr>
                <a:srgbClr val="000000"/>
              </a:buClr>
              <a:buSzPts val="1400"/>
              <a:buFont typeface="Times New Roman"/>
              <a:buChar char="●"/>
            </a:pPr>
            <a:r>
              <a:rPr lang="en" sz="1200" dirty="0">
                <a:solidFill>
                  <a:srgbClr val="000000"/>
                </a:solidFill>
                <a:latin typeface="+mn-lt"/>
                <a:ea typeface="Times New Roman"/>
                <a:cs typeface="Times New Roman"/>
                <a:sym typeface="Times New Roman"/>
              </a:rPr>
              <a:t>Autonomy vs Shame and Doubt supports autonomy and self-confidence.</a:t>
            </a:r>
            <a:endParaRPr sz="1200" dirty="0">
              <a:solidFill>
                <a:srgbClr val="000000"/>
              </a:solidFill>
              <a:latin typeface="+mn-lt"/>
              <a:ea typeface="Times New Roman"/>
              <a:cs typeface="Times New Roman"/>
              <a:sym typeface="Times New Roman"/>
            </a:endParaRPr>
          </a:p>
          <a:p>
            <a:pPr marL="457200" lvl="0" indent="-317500" algn="just" rtl="0">
              <a:lnSpc>
                <a:spcPct val="150000"/>
              </a:lnSpc>
              <a:spcBef>
                <a:spcPts val="1000"/>
              </a:spcBef>
              <a:spcAft>
                <a:spcPts val="0"/>
              </a:spcAft>
              <a:buClr>
                <a:srgbClr val="000000"/>
              </a:buClr>
              <a:buSzPts val="1400"/>
              <a:buFont typeface="Times New Roman"/>
              <a:buChar char="●"/>
            </a:pPr>
            <a:r>
              <a:rPr lang="en" sz="1200" dirty="0">
                <a:solidFill>
                  <a:srgbClr val="000000"/>
                </a:solidFill>
                <a:latin typeface="+mn-lt"/>
                <a:ea typeface="Times New Roman"/>
                <a:cs typeface="Times New Roman"/>
                <a:sym typeface="Times New Roman"/>
              </a:rPr>
              <a:t>Initiative versus Guilt stimulates exploration, socialising, and purpose (Rorije </a:t>
            </a:r>
            <a:r>
              <a:rPr lang="en" sz="1200" i="1" dirty="0">
                <a:solidFill>
                  <a:srgbClr val="000000"/>
                </a:solidFill>
                <a:latin typeface="+mn-lt"/>
                <a:ea typeface="Times New Roman"/>
                <a:cs typeface="Times New Roman"/>
                <a:sym typeface="Times New Roman"/>
              </a:rPr>
              <a:t>et al.,</a:t>
            </a:r>
            <a:r>
              <a:rPr lang="en" sz="1200" dirty="0">
                <a:solidFill>
                  <a:srgbClr val="000000"/>
                </a:solidFill>
                <a:latin typeface="+mn-lt"/>
                <a:ea typeface="Times New Roman"/>
                <a:cs typeface="Times New Roman"/>
                <a:sym typeface="Times New Roman"/>
              </a:rPr>
              <a:t> 2023).</a:t>
            </a:r>
            <a:endParaRPr sz="1200" dirty="0">
              <a:solidFill>
                <a:srgbClr val="000000"/>
              </a:solidFill>
              <a:latin typeface="+mn-lt"/>
              <a:ea typeface="Times New Roman"/>
              <a:cs typeface="Times New Roman"/>
              <a:sym typeface="Times New Roman"/>
            </a:endParaRPr>
          </a:p>
          <a:p>
            <a:pPr marL="457200" lvl="0" indent="-317500" algn="just" rtl="0">
              <a:lnSpc>
                <a:spcPct val="150000"/>
              </a:lnSpc>
              <a:spcBef>
                <a:spcPts val="1200"/>
              </a:spcBef>
              <a:spcAft>
                <a:spcPts val="1000"/>
              </a:spcAft>
              <a:buClr>
                <a:srgbClr val="000000"/>
              </a:buClr>
              <a:buSzPts val="1400"/>
              <a:buFont typeface="Times New Roman"/>
              <a:buChar char="●"/>
            </a:pPr>
            <a:r>
              <a:rPr lang="en" sz="1200" dirty="0">
                <a:solidFill>
                  <a:srgbClr val="000000"/>
                </a:solidFill>
                <a:latin typeface="+mn-lt"/>
                <a:ea typeface="Times New Roman"/>
                <a:cs typeface="Times New Roman"/>
                <a:sym typeface="Times New Roman"/>
              </a:rPr>
              <a:t>Unsuccessful resolution may result in withdrawal and low self-esteem.</a:t>
            </a:r>
            <a:endParaRPr sz="1200" dirty="0">
              <a:solidFill>
                <a:srgbClr val="000000"/>
              </a:solidFill>
              <a:latin typeface="+mn-lt"/>
              <a:ea typeface="Times New Roman"/>
              <a:cs typeface="Times New Roman"/>
              <a:sym typeface="Times New Roman"/>
            </a:endParaRPr>
          </a:p>
        </p:txBody>
      </p:sp>
      <p:pic>
        <p:nvPicPr>
          <p:cNvPr id="299" name="Google Shape;299;p16"/>
          <p:cNvPicPr preferRelativeResize="0"/>
          <p:nvPr/>
        </p:nvPicPr>
        <p:blipFill>
          <a:blip r:embed="rId3">
            <a:alphaModFix/>
          </a:blip>
          <a:stretch>
            <a:fillRect/>
          </a:stretch>
        </p:blipFill>
        <p:spPr>
          <a:xfrm>
            <a:off x="5154050" y="1708861"/>
            <a:ext cx="3278750" cy="266791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17"/>
          <p:cNvSpPr txBox="1">
            <a:spLocks noGrp="1"/>
          </p:cNvSpPr>
          <p:nvPr>
            <p:ph type="title"/>
          </p:nvPr>
        </p:nvSpPr>
        <p:spPr>
          <a:xfrm>
            <a:off x="446950" y="207051"/>
            <a:ext cx="8537400" cy="1170900"/>
          </a:xfrm>
          <a:prstGeom prst="rect">
            <a:avLst/>
          </a:prstGeom>
        </p:spPr>
        <p:txBody>
          <a:bodyPr spcFirstLastPara="1" wrap="square" lIns="91425" tIns="91425" rIns="91425" bIns="91425" anchor="ctr" anchorCtr="0">
            <a:noAutofit/>
          </a:bodyPr>
          <a:lstStyle/>
          <a:p>
            <a:pPr marL="0" lvl="0" indent="0" algn="ctr" rtl="0">
              <a:lnSpc>
                <a:spcPct val="150000"/>
              </a:lnSpc>
              <a:spcBef>
                <a:spcPts val="1200"/>
              </a:spcBef>
              <a:spcAft>
                <a:spcPts val="0"/>
              </a:spcAft>
              <a:buNone/>
            </a:pPr>
            <a:r>
              <a:rPr lang="en-GB" sz="2400" b="1" dirty="0">
                <a:latin typeface="+mn-lt"/>
                <a:ea typeface="Times New Roman"/>
                <a:cs typeface="Times New Roman"/>
                <a:sym typeface="Times New Roman"/>
              </a:rPr>
              <a:t>Applying Erikson's Theory to Isaac</a:t>
            </a:r>
          </a:p>
        </p:txBody>
      </p:sp>
      <p:sp>
        <p:nvSpPr>
          <p:cNvPr id="305" name="Google Shape;305;p17"/>
          <p:cNvSpPr txBox="1">
            <a:spLocks noGrp="1"/>
          </p:cNvSpPr>
          <p:nvPr>
            <p:ph type="body" idx="1"/>
          </p:nvPr>
        </p:nvSpPr>
        <p:spPr>
          <a:xfrm>
            <a:off x="4720975" y="1578325"/>
            <a:ext cx="3697800" cy="2245200"/>
          </a:xfrm>
          <a:prstGeom prst="rect">
            <a:avLst/>
          </a:prstGeom>
        </p:spPr>
        <p:txBody>
          <a:bodyPr spcFirstLastPara="1" wrap="square" lIns="91425" tIns="91425" rIns="91425" bIns="91425" anchor="t" anchorCtr="0">
            <a:noAutofit/>
          </a:bodyPr>
          <a:lstStyle/>
          <a:p>
            <a:pPr lvl="0" indent="-323850" algn="just">
              <a:lnSpc>
                <a:spcPct val="130000"/>
              </a:lnSpc>
              <a:spcBef>
                <a:spcPts val="1200"/>
              </a:spcBef>
              <a:buSzPts val="1500"/>
              <a:buFont typeface="Times New Roman"/>
              <a:buChar char="●"/>
            </a:pPr>
            <a:r>
              <a:rPr lang="en-GB" sz="1400" dirty="0">
                <a:latin typeface="+mn-lt"/>
                <a:ea typeface="Times New Roman"/>
                <a:cs typeface="Times New Roman"/>
                <a:sym typeface="Times New Roman"/>
              </a:rPr>
              <a:t>Separation anxiety might indicate a lack of confidence and autonomy. (Zou </a:t>
            </a:r>
            <a:r>
              <a:rPr lang="en-GB" sz="1400" i="1" dirty="0">
                <a:latin typeface="+mn-lt"/>
                <a:ea typeface="Times New Roman"/>
                <a:cs typeface="Times New Roman"/>
                <a:sym typeface="Times New Roman"/>
              </a:rPr>
              <a:t>et al.</a:t>
            </a:r>
            <a:r>
              <a:rPr lang="en-GB" sz="1400" dirty="0">
                <a:latin typeface="+mn-lt"/>
                <a:ea typeface="Times New Roman"/>
                <a:cs typeface="Times New Roman"/>
                <a:sym typeface="Times New Roman"/>
              </a:rPr>
              <a:t> (2024), </a:t>
            </a:r>
          </a:p>
          <a:p>
            <a:pPr marL="457200" lvl="0" indent="-323850" algn="just" rtl="0">
              <a:lnSpc>
                <a:spcPct val="130000"/>
              </a:lnSpc>
              <a:spcBef>
                <a:spcPts val="1000"/>
              </a:spcBef>
              <a:spcAft>
                <a:spcPts val="0"/>
              </a:spcAft>
              <a:buSzPts val="1500"/>
              <a:buFont typeface="Times New Roman"/>
              <a:buChar char="●"/>
            </a:pPr>
            <a:r>
              <a:rPr lang="en-GB" sz="1400" dirty="0">
                <a:latin typeface="+mn-lt"/>
                <a:ea typeface="Times New Roman"/>
                <a:cs typeface="Times New Roman"/>
                <a:sym typeface="Times New Roman"/>
              </a:rPr>
              <a:t>Social withdrawal implies problems in gaining initiative and activity.</a:t>
            </a:r>
          </a:p>
          <a:p>
            <a:pPr lvl="0" indent="-323850" algn="just">
              <a:lnSpc>
                <a:spcPct val="130000"/>
              </a:lnSpc>
              <a:spcBef>
                <a:spcPts val="1200"/>
              </a:spcBef>
              <a:buSzPts val="1500"/>
              <a:buFont typeface="Times New Roman"/>
              <a:buChar char="●"/>
            </a:pPr>
            <a:r>
              <a:rPr lang="en-GB" sz="1400" dirty="0">
                <a:latin typeface="+mn-lt"/>
              </a:rPr>
              <a:t>Language delays can limit children's social interactions and their ability to develop relationships within their social circle (Subbiah </a:t>
            </a:r>
            <a:r>
              <a:rPr lang="en-GB" sz="1400" i="1" dirty="0">
                <a:latin typeface="+mn-lt"/>
              </a:rPr>
              <a:t>et al</a:t>
            </a:r>
            <a:r>
              <a:rPr lang="en-GB" sz="1400" dirty="0">
                <a:latin typeface="+mn-lt"/>
              </a:rPr>
              <a:t>., 2024).</a:t>
            </a:r>
            <a:endParaRPr lang="en-GB" sz="1400" dirty="0">
              <a:latin typeface="+mn-lt"/>
              <a:ea typeface="Times New Roman"/>
              <a:cs typeface="Times New Roman"/>
              <a:sym typeface="Times New Roman"/>
            </a:endParaRPr>
          </a:p>
        </p:txBody>
      </p:sp>
      <p:pic>
        <p:nvPicPr>
          <p:cNvPr id="3" name="Picture 2">
            <a:extLst>
              <a:ext uri="{FF2B5EF4-FFF2-40B4-BE49-F238E27FC236}">
                <a16:creationId xmlns:a16="http://schemas.microsoft.com/office/drawing/2014/main" id="{76AFFEF3-C264-7128-E6D3-BB83C985B08B}"/>
              </a:ext>
            </a:extLst>
          </p:cNvPr>
          <p:cNvPicPr>
            <a:picLocks noChangeAspect="1"/>
          </p:cNvPicPr>
          <p:nvPr/>
        </p:nvPicPr>
        <p:blipFill>
          <a:blip r:embed="rId3"/>
          <a:stretch>
            <a:fillRect/>
          </a:stretch>
        </p:blipFill>
        <p:spPr>
          <a:xfrm>
            <a:off x="745450" y="1538823"/>
            <a:ext cx="3409950" cy="340995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8"/>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200"/>
              </a:spcBef>
              <a:spcAft>
                <a:spcPts val="0"/>
              </a:spcAft>
              <a:buNone/>
            </a:pPr>
            <a:r>
              <a:rPr lang="en" sz="2000" b="1" dirty="0">
                <a:solidFill>
                  <a:srgbClr val="000000"/>
                </a:solidFill>
                <a:latin typeface="Times New Roman"/>
                <a:ea typeface="Times New Roman"/>
                <a:cs typeface="Times New Roman"/>
                <a:sym typeface="Times New Roman"/>
              </a:rPr>
              <a:t>Biological Factors Influencing Isaac (Nature)</a:t>
            </a:r>
            <a:endParaRPr sz="2000" b="1" dirty="0">
              <a:solidFill>
                <a:srgbClr val="000000"/>
              </a:solidFill>
              <a:latin typeface="Times New Roman"/>
              <a:ea typeface="Times New Roman"/>
              <a:cs typeface="Times New Roman"/>
              <a:sym typeface="Times New Roman"/>
            </a:endParaRPr>
          </a:p>
          <a:p>
            <a:pPr marL="0" lvl="0" indent="0" algn="l" rtl="0">
              <a:spcBef>
                <a:spcPts val="200"/>
              </a:spcBef>
              <a:spcAft>
                <a:spcPts val="0"/>
              </a:spcAft>
              <a:buNone/>
            </a:pPr>
            <a:endParaRPr dirty="0"/>
          </a:p>
        </p:txBody>
      </p:sp>
      <p:sp>
        <p:nvSpPr>
          <p:cNvPr id="312" name="Google Shape;312;p18"/>
          <p:cNvSpPr txBox="1">
            <a:spLocks noGrp="1"/>
          </p:cNvSpPr>
          <p:nvPr>
            <p:ph type="body" idx="1"/>
          </p:nvPr>
        </p:nvSpPr>
        <p:spPr>
          <a:xfrm>
            <a:off x="745825" y="1662125"/>
            <a:ext cx="3753000" cy="2944200"/>
          </a:xfrm>
          <a:prstGeom prst="rect">
            <a:avLst/>
          </a:prstGeom>
        </p:spPr>
        <p:txBody>
          <a:bodyPr spcFirstLastPara="1" wrap="square" lIns="91425" tIns="91425" rIns="91425" bIns="91425" anchor="t" anchorCtr="0">
            <a:noAutofit/>
          </a:bodyPr>
          <a:lstStyle/>
          <a:p>
            <a:pPr marL="457200" lvl="0" indent="-317500" algn="just" rtl="0">
              <a:lnSpc>
                <a:spcPct val="150000"/>
              </a:lnSpc>
              <a:spcBef>
                <a:spcPts val="1200"/>
              </a:spcBef>
              <a:spcAft>
                <a:spcPts val="0"/>
              </a:spcAft>
              <a:buClr>
                <a:srgbClr val="000000"/>
              </a:buClr>
              <a:buSzPts val="1400"/>
              <a:buFont typeface="Times New Roman"/>
              <a:buChar char="●"/>
            </a:pPr>
            <a:r>
              <a:rPr lang="en" sz="1400" dirty="0">
                <a:solidFill>
                  <a:srgbClr val="000000"/>
                </a:solidFill>
                <a:latin typeface="+mn-lt"/>
                <a:ea typeface="Times New Roman"/>
                <a:cs typeface="Times New Roman"/>
                <a:sym typeface="Times New Roman"/>
              </a:rPr>
              <a:t>Temperament is a factor that affects emotional and behavioural responses of children.</a:t>
            </a:r>
            <a:endParaRPr sz="1400" dirty="0">
              <a:solidFill>
                <a:srgbClr val="000000"/>
              </a:solidFill>
              <a:latin typeface="+mn-lt"/>
              <a:ea typeface="Times New Roman"/>
              <a:cs typeface="Times New Roman"/>
              <a:sym typeface="Times New Roman"/>
            </a:endParaRPr>
          </a:p>
          <a:p>
            <a:pPr marL="457200" lvl="0" indent="-317500" algn="just" rtl="0">
              <a:lnSpc>
                <a:spcPct val="150000"/>
              </a:lnSpc>
              <a:spcBef>
                <a:spcPts val="1000"/>
              </a:spcBef>
              <a:spcAft>
                <a:spcPts val="0"/>
              </a:spcAft>
              <a:buClr>
                <a:srgbClr val="000000"/>
              </a:buClr>
              <a:buSzPts val="1400"/>
              <a:buFont typeface="Times New Roman"/>
              <a:buChar char="●"/>
            </a:pPr>
            <a:r>
              <a:rPr lang="en" sz="1400" dirty="0">
                <a:solidFill>
                  <a:srgbClr val="000000"/>
                </a:solidFill>
                <a:latin typeface="+mn-lt"/>
                <a:ea typeface="Times New Roman"/>
                <a:cs typeface="Times New Roman"/>
                <a:sym typeface="Times New Roman"/>
              </a:rPr>
              <a:t>Learning and self-regulation are influenced by sleep and brain development (Liu</a:t>
            </a:r>
            <a:r>
              <a:rPr lang="en" sz="1400" i="1" dirty="0">
                <a:solidFill>
                  <a:srgbClr val="000000"/>
                </a:solidFill>
                <a:latin typeface="+mn-lt"/>
                <a:ea typeface="Times New Roman"/>
                <a:cs typeface="Times New Roman"/>
                <a:sym typeface="Times New Roman"/>
              </a:rPr>
              <a:t> et al.</a:t>
            </a:r>
            <a:r>
              <a:rPr lang="en" sz="1400" dirty="0">
                <a:solidFill>
                  <a:srgbClr val="000000"/>
                </a:solidFill>
                <a:latin typeface="+mn-lt"/>
                <a:ea typeface="Times New Roman"/>
                <a:cs typeface="Times New Roman"/>
                <a:sym typeface="Times New Roman"/>
              </a:rPr>
              <a:t>, 2024).</a:t>
            </a:r>
            <a:endParaRPr sz="1400" dirty="0">
              <a:solidFill>
                <a:srgbClr val="000000"/>
              </a:solidFill>
              <a:latin typeface="+mn-lt"/>
              <a:ea typeface="Times New Roman"/>
              <a:cs typeface="Times New Roman"/>
              <a:sym typeface="Times New Roman"/>
            </a:endParaRPr>
          </a:p>
          <a:p>
            <a:pPr marL="457200" lvl="0" indent="-317500" algn="just" rtl="0">
              <a:lnSpc>
                <a:spcPct val="150000"/>
              </a:lnSpc>
              <a:spcBef>
                <a:spcPts val="1200"/>
              </a:spcBef>
              <a:spcAft>
                <a:spcPts val="0"/>
              </a:spcAft>
              <a:buClr>
                <a:srgbClr val="000000"/>
              </a:buClr>
              <a:buSzPts val="1400"/>
              <a:buFont typeface="Times New Roman"/>
              <a:buChar char="●"/>
            </a:pPr>
            <a:r>
              <a:rPr lang="en" sz="1400" dirty="0">
                <a:solidFill>
                  <a:srgbClr val="000000"/>
                </a:solidFill>
                <a:latin typeface="+mn-lt"/>
                <a:ea typeface="Times New Roman"/>
                <a:cs typeface="Times New Roman"/>
                <a:sym typeface="Times New Roman"/>
              </a:rPr>
              <a:t>Confidence and communication skills could be framed by biological factors.</a:t>
            </a:r>
            <a:endParaRPr sz="1400" dirty="0">
              <a:solidFill>
                <a:srgbClr val="000000"/>
              </a:solidFill>
              <a:latin typeface="+mn-lt"/>
              <a:ea typeface="Times New Roman"/>
              <a:cs typeface="Times New Roman"/>
              <a:sym typeface="Times New Roman"/>
            </a:endParaRPr>
          </a:p>
        </p:txBody>
      </p:sp>
      <p:pic>
        <p:nvPicPr>
          <p:cNvPr id="313" name="Google Shape;313;p18"/>
          <p:cNvPicPr preferRelativeResize="0"/>
          <p:nvPr/>
        </p:nvPicPr>
        <p:blipFill>
          <a:blip r:embed="rId3">
            <a:alphaModFix/>
          </a:blip>
          <a:stretch>
            <a:fillRect/>
          </a:stretch>
        </p:blipFill>
        <p:spPr>
          <a:xfrm>
            <a:off x="5378908" y="2280633"/>
            <a:ext cx="2324100" cy="21526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19"/>
          <p:cNvSpPr txBox="1">
            <a:spLocks noGrp="1"/>
          </p:cNvSpPr>
          <p:nvPr>
            <p:ph type="title"/>
          </p:nvPr>
        </p:nvSpPr>
        <p:spPr>
          <a:xfrm>
            <a:off x="1303800" y="344575"/>
            <a:ext cx="7030500" cy="999300"/>
          </a:xfrm>
          <a:prstGeom prst="rect">
            <a:avLst/>
          </a:prstGeom>
        </p:spPr>
        <p:txBody>
          <a:bodyPr spcFirstLastPara="1" wrap="square" lIns="91425" tIns="91425" rIns="91425" bIns="91425" anchor="t" anchorCtr="0">
            <a:noAutofit/>
          </a:bodyPr>
          <a:lstStyle/>
          <a:p>
            <a:pPr lvl="0" algn="ctr">
              <a:lnSpc>
                <a:spcPct val="150000"/>
              </a:lnSpc>
              <a:spcBef>
                <a:spcPts val="1200"/>
              </a:spcBef>
            </a:pPr>
            <a:r>
              <a:rPr lang="en" sz="2400" b="1" dirty="0">
                <a:solidFill>
                  <a:schemeClr val="accent3"/>
                </a:solidFill>
                <a:latin typeface="Times New Roman"/>
                <a:ea typeface="Times New Roman"/>
                <a:cs typeface="Times New Roman"/>
                <a:sym typeface="Times New Roman"/>
              </a:rPr>
              <a:t> Environmental Factors Influencing Isaac (</a:t>
            </a:r>
            <a:r>
              <a:rPr lang="en-GB" sz="2400" b="1" dirty="0">
                <a:solidFill>
                  <a:schemeClr val="accent3"/>
                </a:solidFill>
                <a:latin typeface="Times New Roman"/>
                <a:ea typeface="Times New Roman"/>
                <a:cs typeface="Times New Roman"/>
                <a:sym typeface="Times New Roman"/>
              </a:rPr>
              <a:t>N</a:t>
            </a:r>
            <a:r>
              <a:rPr lang="en-GB" sz="2400" dirty="0">
                <a:solidFill>
                  <a:schemeClr val="accent3"/>
                </a:solidFill>
                <a:latin typeface="Times New Roman"/>
                <a:ea typeface="Times New Roman"/>
                <a:cs typeface="Times New Roman"/>
                <a:sym typeface="Times New Roman"/>
              </a:rPr>
              <a:t>urture </a:t>
            </a:r>
            <a:r>
              <a:rPr lang="en" sz="2400" b="1" dirty="0">
                <a:solidFill>
                  <a:schemeClr val="accent3"/>
                </a:solidFill>
                <a:latin typeface="Times New Roman"/>
                <a:ea typeface="Times New Roman"/>
                <a:cs typeface="Times New Roman"/>
                <a:sym typeface="Times New Roman"/>
              </a:rPr>
              <a:t>)</a:t>
            </a:r>
            <a:endParaRPr sz="2400" b="1" dirty="0">
              <a:solidFill>
                <a:schemeClr val="accent3"/>
              </a:solidFill>
              <a:latin typeface="Times New Roman"/>
              <a:ea typeface="Times New Roman"/>
              <a:cs typeface="Times New Roman"/>
              <a:sym typeface="Times New Roman"/>
            </a:endParaRPr>
          </a:p>
          <a:p>
            <a:pPr marL="0" lvl="0" indent="0" algn="l" rtl="0">
              <a:spcBef>
                <a:spcPts val="200"/>
              </a:spcBef>
              <a:spcAft>
                <a:spcPts val="0"/>
              </a:spcAft>
              <a:buNone/>
            </a:pPr>
            <a:endParaRPr dirty="0"/>
          </a:p>
        </p:txBody>
      </p:sp>
      <p:sp>
        <p:nvSpPr>
          <p:cNvPr id="319" name="Google Shape;319;p19"/>
          <p:cNvSpPr txBox="1">
            <a:spLocks noGrp="1"/>
          </p:cNvSpPr>
          <p:nvPr>
            <p:ph type="body" idx="1"/>
          </p:nvPr>
        </p:nvSpPr>
        <p:spPr>
          <a:xfrm>
            <a:off x="503250" y="1343875"/>
            <a:ext cx="4315800" cy="2638500"/>
          </a:xfrm>
          <a:prstGeom prst="rect">
            <a:avLst/>
          </a:prstGeom>
        </p:spPr>
        <p:txBody>
          <a:bodyPr spcFirstLastPara="1" wrap="square" lIns="91425" tIns="91425" rIns="91425" bIns="91425" anchor="t" anchorCtr="0">
            <a:noAutofit/>
          </a:bodyPr>
          <a:lstStyle/>
          <a:p>
            <a:pPr marL="457200" lvl="0" indent="-312420" algn="just" rtl="0">
              <a:lnSpc>
                <a:spcPct val="150000"/>
              </a:lnSpc>
              <a:spcBef>
                <a:spcPts val="1200"/>
              </a:spcBef>
              <a:spcAft>
                <a:spcPts val="0"/>
              </a:spcAft>
              <a:buClr>
                <a:srgbClr val="000000"/>
              </a:buClr>
              <a:buSzPts val="1320"/>
              <a:buFont typeface="Times New Roman"/>
              <a:buChar char="●"/>
            </a:pPr>
            <a:r>
              <a:rPr lang="en" sz="1320" dirty="0">
                <a:solidFill>
                  <a:srgbClr val="000000"/>
                </a:solidFill>
                <a:latin typeface="+mn-lt"/>
                <a:ea typeface="Times New Roman"/>
                <a:cs typeface="Times New Roman"/>
                <a:sym typeface="Times New Roman"/>
              </a:rPr>
              <a:t>Maternal postnatal depression can lead to diminished quality of responsive care, gift-giving, and emotional support to Isaac.</a:t>
            </a:r>
            <a:endParaRPr sz="1320" dirty="0">
              <a:solidFill>
                <a:srgbClr val="000000"/>
              </a:solidFill>
              <a:latin typeface="+mn-lt"/>
              <a:ea typeface="Times New Roman"/>
              <a:cs typeface="Times New Roman"/>
              <a:sym typeface="Times New Roman"/>
            </a:endParaRPr>
          </a:p>
          <a:p>
            <a:pPr marL="457200" lvl="0" indent="-312420" algn="just" rtl="0">
              <a:lnSpc>
                <a:spcPct val="150000"/>
              </a:lnSpc>
              <a:spcBef>
                <a:spcPts val="1000"/>
              </a:spcBef>
              <a:spcAft>
                <a:spcPts val="0"/>
              </a:spcAft>
              <a:buClr>
                <a:srgbClr val="000000"/>
              </a:buClr>
              <a:buSzPts val="1320"/>
              <a:buFont typeface="Times New Roman"/>
              <a:buChar char="●"/>
            </a:pPr>
            <a:r>
              <a:rPr lang="en" sz="1320" dirty="0">
                <a:solidFill>
                  <a:srgbClr val="000000"/>
                </a:solidFill>
                <a:latin typeface="+mn-lt"/>
                <a:ea typeface="Times New Roman"/>
                <a:cs typeface="Times New Roman"/>
                <a:sym typeface="Times New Roman"/>
              </a:rPr>
              <a:t>Children with disrupted childcare systems and internel migration might have had fewer chances to experience stable social relationships and routines (King </a:t>
            </a:r>
            <a:r>
              <a:rPr lang="en" sz="1320" i="1" dirty="0">
                <a:solidFill>
                  <a:srgbClr val="000000"/>
                </a:solidFill>
                <a:latin typeface="+mn-lt"/>
                <a:ea typeface="Times New Roman"/>
                <a:cs typeface="Times New Roman"/>
                <a:sym typeface="Times New Roman"/>
              </a:rPr>
              <a:t>et al.</a:t>
            </a:r>
            <a:r>
              <a:rPr lang="en" sz="1320" dirty="0">
                <a:solidFill>
                  <a:srgbClr val="000000"/>
                </a:solidFill>
                <a:latin typeface="+mn-lt"/>
                <a:ea typeface="Times New Roman"/>
                <a:cs typeface="Times New Roman"/>
                <a:sym typeface="Times New Roman"/>
              </a:rPr>
              <a:t>, 2023).</a:t>
            </a:r>
            <a:endParaRPr sz="1320" dirty="0">
              <a:solidFill>
                <a:srgbClr val="000000"/>
              </a:solidFill>
              <a:latin typeface="+mn-lt"/>
              <a:ea typeface="Times New Roman"/>
              <a:cs typeface="Times New Roman"/>
              <a:sym typeface="Times New Roman"/>
            </a:endParaRPr>
          </a:p>
          <a:p>
            <a:pPr marL="457200" lvl="0" indent="-312420" algn="just" rtl="0">
              <a:lnSpc>
                <a:spcPct val="150000"/>
              </a:lnSpc>
              <a:spcBef>
                <a:spcPts val="1200"/>
              </a:spcBef>
              <a:spcAft>
                <a:spcPts val="0"/>
              </a:spcAft>
              <a:buClr>
                <a:srgbClr val="000000"/>
              </a:buClr>
              <a:buSzPts val="1320"/>
              <a:buFont typeface="Times New Roman"/>
              <a:buChar char="●"/>
            </a:pPr>
            <a:r>
              <a:rPr lang="en" sz="1320" dirty="0">
                <a:solidFill>
                  <a:srgbClr val="000000"/>
                </a:solidFill>
                <a:latin typeface="+mn-lt"/>
                <a:ea typeface="Times New Roman"/>
                <a:cs typeface="Times New Roman"/>
                <a:sym typeface="Times New Roman"/>
              </a:rPr>
              <a:t>Such ecological issues can adversely affect the self-esteem, emotional stability and social growth of Isaac.</a:t>
            </a:r>
            <a:endParaRPr sz="1320" dirty="0">
              <a:solidFill>
                <a:srgbClr val="000000"/>
              </a:solidFill>
              <a:latin typeface="+mn-lt"/>
              <a:ea typeface="Times New Roman"/>
              <a:cs typeface="Times New Roman"/>
              <a:sym typeface="Times New Roman"/>
            </a:endParaRPr>
          </a:p>
        </p:txBody>
      </p:sp>
      <p:pic>
        <p:nvPicPr>
          <p:cNvPr id="320" name="Google Shape;320;p19"/>
          <p:cNvPicPr preferRelativeResize="0"/>
          <p:nvPr/>
        </p:nvPicPr>
        <p:blipFill>
          <a:blip r:embed="rId3">
            <a:alphaModFix/>
          </a:blip>
          <a:stretch>
            <a:fillRect/>
          </a:stretch>
        </p:blipFill>
        <p:spPr>
          <a:xfrm>
            <a:off x="5104171" y="1688259"/>
            <a:ext cx="3294762" cy="311066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0"/>
          <p:cNvSpPr txBox="1">
            <a:spLocks noGrp="1"/>
          </p:cNvSpPr>
          <p:nvPr>
            <p:ph type="title"/>
          </p:nvPr>
        </p:nvSpPr>
        <p:spPr>
          <a:xfrm>
            <a:off x="604100" y="-86300"/>
            <a:ext cx="7416600" cy="1214100"/>
          </a:xfrm>
          <a:prstGeom prst="rect">
            <a:avLst/>
          </a:prstGeom>
        </p:spPr>
        <p:txBody>
          <a:bodyPr spcFirstLastPara="1" wrap="square" lIns="91425" tIns="91425" rIns="91425" bIns="91425" anchor="ctr" anchorCtr="0">
            <a:normAutofit/>
          </a:bodyPr>
          <a:lstStyle/>
          <a:p>
            <a:pPr marL="0" lvl="0" indent="0" algn="ctr" rtl="0">
              <a:lnSpc>
                <a:spcPct val="150000"/>
              </a:lnSpc>
              <a:spcBef>
                <a:spcPts val="1200"/>
              </a:spcBef>
              <a:spcAft>
                <a:spcPts val="200"/>
              </a:spcAft>
              <a:buNone/>
            </a:pPr>
            <a:r>
              <a:rPr lang="en" sz="2000" b="1" dirty="0">
                <a:latin typeface="Times New Roman"/>
                <a:ea typeface="Times New Roman"/>
                <a:cs typeface="Times New Roman"/>
                <a:sym typeface="Times New Roman"/>
              </a:rPr>
              <a:t>Intervention 1 – Supporting Autonomy</a:t>
            </a:r>
            <a:endParaRPr sz="2000" dirty="0"/>
          </a:p>
        </p:txBody>
      </p:sp>
      <p:sp>
        <p:nvSpPr>
          <p:cNvPr id="326" name="Google Shape;326;p20"/>
          <p:cNvSpPr txBox="1">
            <a:spLocks noGrp="1"/>
          </p:cNvSpPr>
          <p:nvPr>
            <p:ph type="body" idx="1"/>
          </p:nvPr>
        </p:nvSpPr>
        <p:spPr>
          <a:xfrm>
            <a:off x="4312400" y="1131075"/>
            <a:ext cx="4134600" cy="1365300"/>
          </a:xfrm>
          <a:prstGeom prst="rect">
            <a:avLst/>
          </a:prstGeom>
        </p:spPr>
        <p:txBody>
          <a:bodyPr spcFirstLastPara="1" wrap="square" lIns="91425" tIns="91425" rIns="91425" bIns="91425" anchor="t" anchorCtr="0">
            <a:noAutofit/>
          </a:bodyPr>
          <a:lstStyle/>
          <a:p>
            <a:pPr marL="457200" lvl="0" indent="-311785" algn="just" rtl="0">
              <a:lnSpc>
                <a:spcPct val="150000"/>
              </a:lnSpc>
              <a:spcBef>
                <a:spcPts val="1200"/>
              </a:spcBef>
              <a:spcAft>
                <a:spcPts val="0"/>
              </a:spcAft>
              <a:buSzPts val="1310"/>
              <a:buFont typeface="Times New Roman"/>
              <a:buChar char="●"/>
            </a:pPr>
            <a:r>
              <a:rPr lang="en" sz="1400" dirty="0">
                <a:latin typeface="+mn-lt"/>
                <a:ea typeface="Times New Roman"/>
                <a:cs typeface="Times New Roman"/>
                <a:sym typeface="Times New Roman"/>
              </a:rPr>
              <a:t>Incidental play will allow Isaac to become confident, learn to make decisions and be independent.</a:t>
            </a:r>
            <a:endParaRPr sz="1400" dirty="0">
              <a:latin typeface="+mn-lt"/>
              <a:ea typeface="Times New Roman"/>
              <a:cs typeface="Times New Roman"/>
              <a:sym typeface="Times New Roman"/>
            </a:endParaRPr>
          </a:p>
          <a:p>
            <a:pPr marL="457200" lvl="0" indent="-311785" algn="just" rtl="0">
              <a:lnSpc>
                <a:spcPct val="150000"/>
              </a:lnSpc>
              <a:spcBef>
                <a:spcPts val="1000"/>
              </a:spcBef>
              <a:spcAft>
                <a:spcPts val="0"/>
              </a:spcAft>
              <a:buSzPts val="1310"/>
              <a:buFont typeface="Times New Roman"/>
              <a:buChar char="●"/>
            </a:pPr>
            <a:r>
              <a:rPr lang="en" sz="1400" dirty="0">
                <a:latin typeface="+mn-lt"/>
                <a:ea typeface="Times New Roman"/>
                <a:cs typeface="Times New Roman"/>
                <a:sym typeface="Times New Roman"/>
              </a:rPr>
              <a:t>Giving him easy options in his daily routines can boost his confidence in being in control and competence.</a:t>
            </a:r>
            <a:endParaRPr sz="1400" dirty="0">
              <a:latin typeface="+mn-lt"/>
              <a:ea typeface="Times New Roman"/>
              <a:cs typeface="Times New Roman"/>
              <a:sym typeface="Times New Roman"/>
            </a:endParaRPr>
          </a:p>
          <a:p>
            <a:pPr marL="457200" lvl="0" indent="-311785" algn="just" rtl="0">
              <a:lnSpc>
                <a:spcPct val="150000"/>
              </a:lnSpc>
              <a:spcBef>
                <a:spcPts val="1200"/>
              </a:spcBef>
              <a:spcAft>
                <a:spcPts val="0"/>
              </a:spcAft>
              <a:buSzPts val="1310"/>
              <a:buFont typeface="Times New Roman"/>
              <a:buChar char="●"/>
            </a:pPr>
            <a:r>
              <a:rPr lang="en" sz="1400" dirty="0">
                <a:latin typeface="+mn-lt"/>
                <a:ea typeface="Times New Roman"/>
                <a:cs typeface="Times New Roman"/>
                <a:sym typeface="Times New Roman"/>
              </a:rPr>
              <a:t>The Erikson Autonomy versus Shame and Doubt stage can be promoted by positive reinforcement and help to achieve the successful progression (Bølstad </a:t>
            </a:r>
            <a:r>
              <a:rPr lang="en" sz="1400" i="1" dirty="0">
                <a:latin typeface="+mn-lt"/>
                <a:ea typeface="Times New Roman"/>
                <a:cs typeface="Times New Roman"/>
                <a:sym typeface="Times New Roman"/>
              </a:rPr>
              <a:t>et al.</a:t>
            </a:r>
            <a:r>
              <a:rPr lang="en" sz="1400" dirty="0">
                <a:latin typeface="+mn-lt"/>
                <a:ea typeface="Times New Roman"/>
                <a:cs typeface="Times New Roman"/>
                <a:sym typeface="Times New Roman"/>
              </a:rPr>
              <a:t>, 2024).</a:t>
            </a:r>
            <a:endParaRPr sz="1400" dirty="0">
              <a:latin typeface="+mn-lt"/>
              <a:ea typeface="Times New Roman"/>
              <a:cs typeface="Times New Roman"/>
              <a:sym typeface="Times New Roman"/>
            </a:endParaRPr>
          </a:p>
        </p:txBody>
      </p:sp>
      <p:pic>
        <p:nvPicPr>
          <p:cNvPr id="327" name="Google Shape;327;p20"/>
          <p:cNvPicPr preferRelativeResize="0"/>
          <p:nvPr/>
        </p:nvPicPr>
        <p:blipFill>
          <a:blip r:embed="rId3">
            <a:alphaModFix/>
          </a:blip>
          <a:stretch>
            <a:fillRect/>
          </a:stretch>
        </p:blipFill>
        <p:spPr>
          <a:xfrm>
            <a:off x="1075050" y="1557867"/>
            <a:ext cx="2867025" cy="299170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1"/>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200"/>
              </a:spcBef>
              <a:spcAft>
                <a:spcPts val="200"/>
              </a:spcAft>
              <a:buNone/>
            </a:pPr>
            <a:r>
              <a:rPr lang="en" sz="2000" b="1">
                <a:solidFill>
                  <a:schemeClr val="accent1"/>
                </a:solidFill>
                <a:latin typeface="Times New Roman"/>
                <a:ea typeface="Times New Roman"/>
                <a:cs typeface="Times New Roman"/>
                <a:sym typeface="Times New Roman"/>
              </a:rPr>
              <a:t>Intervention 2 – Supporting Initiative and Social Development</a:t>
            </a:r>
            <a:endParaRPr sz="2000">
              <a:solidFill>
                <a:schemeClr val="accent1"/>
              </a:solidFill>
            </a:endParaRPr>
          </a:p>
        </p:txBody>
      </p:sp>
      <p:sp>
        <p:nvSpPr>
          <p:cNvPr id="333" name="Google Shape;333;p21"/>
          <p:cNvSpPr txBox="1">
            <a:spLocks noGrp="1"/>
          </p:cNvSpPr>
          <p:nvPr>
            <p:ph type="body" idx="1"/>
          </p:nvPr>
        </p:nvSpPr>
        <p:spPr>
          <a:xfrm>
            <a:off x="819150" y="1578325"/>
            <a:ext cx="3807600" cy="2860500"/>
          </a:xfrm>
          <a:prstGeom prst="rect">
            <a:avLst/>
          </a:prstGeom>
        </p:spPr>
        <p:txBody>
          <a:bodyPr spcFirstLastPara="1" wrap="square" lIns="91425" tIns="91425" rIns="91425" bIns="91425" anchor="t" anchorCtr="0">
            <a:noAutofit/>
          </a:bodyPr>
          <a:lstStyle/>
          <a:p>
            <a:pPr marL="457200" lvl="0" indent="-311150" algn="just" rtl="0">
              <a:lnSpc>
                <a:spcPct val="140000"/>
              </a:lnSpc>
              <a:spcBef>
                <a:spcPts val="1000"/>
              </a:spcBef>
              <a:spcAft>
                <a:spcPts val="0"/>
              </a:spcAft>
              <a:buClr>
                <a:srgbClr val="000000"/>
              </a:buClr>
              <a:buSzPts val="1300"/>
              <a:buFont typeface="Times New Roman"/>
              <a:buChar char="●"/>
            </a:pPr>
            <a:r>
              <a:rPr lang="en" dirty="0">
                <a:solidFill>
                  <a:srgbClr val="000000"/>
                </a:solidFill>
                <a:latin typeface="+mn-lt"/>
                <a:ea typeface="Times New Roman"/>
                <a:cs typeface="Times New Roman"/>
                <a:sym typeface="Times New Roman"/>
              </a:rPr>
              <a:t>Social interactions can be promoted in small groups which minimise withdrawal.</a:t>
            </a:r>
            <a:endParaRPr dirty="0">
              <a:solidFill>
                <a:srgbClr val="000000"/>
              </a:solidFill>
              <a:latin typeface="+mn-lt"/>
              <a:ea typeface="Times New Roman"/>
              <a:cs typeface="Times New Roman"/>
              <a:sym typeface="Times New Roman"/>
            </a:endParaRPr>
          </a:p>
          <a:p>
            <a:pPr marL="457200" lvl="0" indent="-311150" algn="just" rtl="0">
              <a:lnSpc>
                <a:spcPct val="140000"/>
              </a:lnSpc>
              <a:spcBef>
                <a:spcPts val="1000"/>
              </a:spcBef>
              <a:spcAft>
                <a:spcPts val="0"/>
              </a:spcAft>
              <a:buClr>
                <a:srgbClr val="000000"/>
              </a:buClr>
              <a:buSzPts val="1300"/>
              <a:buFont typeface="Times New Roman"/>
              <a:buChar char="●"/>
            </a:pPr>
            <a:r>
              <a:rPr lang="en" dirty="0">
                <a:solidFill>
                  <a:srgbClr val="000000"/>
                </a:solidFill>
                <a:latin typeface="+mn-lt"/>
                <a:ea typeface="Times New Roman"/>
                <a:cs typeface="Times New Roman"/>
                <a:sym typeface="Times New Roman"/>
              </a:rPr>
              <a:t>Communication skills and imagination can be developed with the help of role-play and storytelling exercises (Pyle </a:t>
            </a:r>
            <a:r>
              <a:rPr lang="en" i="1" dirty="0">
                <a:solidFill>
                  <a:srgbClr val="000000"/>
                </a:solidFill>
                <a:latin typeface="+mn-lt"/>
                <a:ea typeface="Times New Roman"/>
                <a:cs typeface="Times New Roman"/>
                <a:sym typeface="Times New Roman"/>
              </a:rPr>
              <a:t>et al.</a:t>
            </a:r>
            <a:r>
              <a:rPr lang="en" dirty="0">
                <a:solidFill>
                  <a:srgbClr val="000000"/>
                </a:solidFill>
                <a:latin typeface="+mn-lt"/>
                <a:ea typeface="Times New Roman"/>
                <a:cs typeface="Times New Roman"/>
                <a:sym typeface="Times New Roman"/>
              </a:rPr>
              <a:t>, 2022).</a:t>
            </a:r>
            <a:endParaRPr dirty="0">
              <a:solidFill>
                <a:srgbClr val="000000"/>
              </a:solidFill>
              <a:latin typeface="+mn-lt"/>
              <a:ea typeface="Times New Roman"/>
              <a:cs typeface="Times New Roman"/>
              <a:sym typeface="Times New Roman"/>
            </a:endParaRPr>
          </a:p>
          <a:p>
            <a:pPr marL="457200" lvl="0" indent="-311150" algn="just" rtl="0">
              <a:lnSpc>
                <a:spcPct val="150000"/>
              </a:lnSpc>
              <a:spcBef>
                <a:spcPts val="1000"/>
              </a:spcBef>
              <a:spcAft>
                <a:spcPts val="0"/>
              </a:spcAft>
              <a:buClr>
                <a:srgbClr val="000000"/>
              </a:buClr>
              <a:buSzPts val="1300"/>
              <a:buFont typeface="Times New Roman"/>
              <a:buChar char="●"/>
            </a:pPr>
            <a:r>
              <a:rPr lang="en" dirty="0">
                <a:solidFill>
                  <a:srgbClr val="000000"/>
                </a:solidFill>
                <a:latin typeface="+mn-lt"/>
                <a:ea typeface="Times New Roman"/>
                <a:cs typeface="Times New Roman"/>
                <a:sym typeface="Times New Roman"/>
              </a:rPr>
              <a:t>These strategies help them develop successfully at the stage of Initiative versus Guilt of Erikson because it promotes exploration and experience.</a:t>
            </a:r>
            <a:endParaRPr dirty="0">
              <a:solidFill>
                <a:srgbClr val="000000"/>
              </a:solidFill>
              <a:latin typeface="+mn-lt"/>
              <a:ea typeface="Times New Roman"/>
              <a:cs typeface="Times New Roman"/>
              <a:sym typeface="Times New Roman"/>
            </a:endParaRPr>
          </a:p>
        </p:txBody>
      </p:sp>
      <p:pic>
        <p:nvPicPr>
          <p:cNvPr id="334" name="Google Shape;334;p21"/>
          <p:cNvPicPr preferRelativeResize="0"/>
          <p:nvPr/>
        </p:nvPicPr>
        <p:blipFill>
          <a:blip r:embed="rId3">
            <a:alphaModFix/>
          </a:blip>
          <a:stretch>
            <a:fillRect/>
          </a:stretch>
        </p:blipFill>
        <p:spPr>
          <a:xfrm>
            <a:off x="4779150" y="1884625"/>
            <a:ext cx="4086225" cy="22479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22"/>
          <p:cNvSpPr txBox="1">
            <a:spLocks noGrp="1"/>
          </p:cNvSpPr>
          <p:nvPr>
            <p:ph type="title"/>
          </p:nvPr>
        </p:nvSpPr>
        <p:spPr>
          <a:xfrm>
            <a:off x="1388550" y="228000"/>
            <a:ext cx="6366900" cy="1863300"/>
          </a:xfrm>
          <a:prstGeom prst="rect">
            <a:avLst/>
          </a:prstGeom>
        </p:spPr>
        <p:txBody>
          <a:bodyPr spcFirstLastPara="1" wrap="square" lIns="91425" tIns="91425" rIns="91425" bIns="91425" anchor="ctr" anchorCtr="0">
            <a:noAutofit/>
          </a:bodyPr>
          <a:lstStyle/>
          <a:p>
            <a:pPr marL="0" lvl="0" indent="0" algn="ctr" rtl="0">
              <a:lnSpc>
                <a:spcPct val="150000"/>
              </a:lnSpc>
              <a:spcBef>
                <a:spcPts val="1200"/>
              </a:spcBef>
              <a:spcAft>
                <a:spcPts val="0"/>
              </a:spcAft>
              <a:buNone/>
            </a:pPr>
            <a:r>
              <a:rPr lang="en" sz="2400" b="1" dirty="0">
                <a:latin typeface="Times New Roman"/>
                <a:ea typeface="Times New Roman"/>
                <a:cs typeface="Times New Roman"/>
                <a:sym typeface="Times New Roman"/>
              </a:rPr>
              <a:t>Multi-Agency Support Plan</a:t>
            </a:r>
            <a:endParaRPr sz="2400" b="1" dirty="0">
              <a:latin typeface="Times New Roman"/>
              <a:ea typeface="Times New Roman"/>
              <a:cs typeface="Times New Roman"/>
              <a:sym typeface="Times New Roman"/>
            </a:endParaRPr>
          </a:p>
          <a:p>
            <a:pPr marL="0" lvl="0" indent="0" algn="ctr" rtl="0">
              <a:spcBef>
                <a:spcPts val="200"/>
              </a:spcBef>
              <a:spcAft>
                <a:spcPts val="0"/>
              </a:spcAft>
              <a:buNone/>
            </a:pPr>
            <a:endParaRPr dirty="0"/>
          </a:p>
        </p:txBody>
      </p:sp>
      <p:sp>
        <p:nvSpPr>
          <p:cNvPr id="340" name="Google Shape;340;p22"/>
          <p:cNvSpPr txBox="1">
            <a:spLocks noGrp="1"/>
          </p:cNvSpPr>
          <p:nvPr>
            <p:ph type="body" idx="1"/>
          </p:nvPr>
        </p:nvSpPr>
        <p:spPr>
          <a:xfrm>
            <a:off x="4352000" y="897866"/>
            <a:ext cx="4050600" cy="998700"/>
          </a:xfrm>
          <a:prstGeom prst="rect">
            <a:avLst/>
          </a:prstGeom>
        </p:spPr>
        <p:txBody>
          <a:bodyPr spcFirstLastPara="1" wrap="square" lIns="91425" tIns="91425" rIns="91425" bIns="91425" anchor="t" anchorCtr="0">
            <a:noAutofit/>
          </a:bodyPr>
          <a:lstStyle/>
          <a:p>
            <a:pPr marL="457200" lvl="0" indent="-313055" algn="just" rtl="0">
              <a:lnSpc>
                <a:spcPct val="130000"/>
              </a:lnSpc>
              <a:spcBef>
                <a:spcPts val="1200"/>
              </a:spcBef>
              <a:spcAft>
                <a:spcPts val="0"/>
              </a:spcAft>
              <a:buSzPts val="1330"/>
              <a:buFont typeface="Times New Roman"/>
              <a:buChar char="●"/>
            </a:pPr>
            <a:r>
              <a:rPr lang="en" sz="1330" dirty="0">
                <a:latin typeface="+mn-lt"/>
                <a:ea typeface="Times New Roman"/>
                <a:cs typeface="Times New Roman"/>
                <a:sym typeface="Times New Roman"/>
              </a:rPr>
              <a:t>Communication and social participation of Isaac can be enhanced through collaboration between early years practitioners and speech and language therapists.</a:t>
            </a:r>
            <a:endParaRPr sz="1330" dirty="0">
              <a:latin typeface="+mn-lt"/>
              <a:ea typeface="Times New Roman"/>
              <a:cs typeface="Times New Roman"/>
              <a:sym typeface="Times New Roman"/>
            </a:endParaRPr>
          </a:p>
          <a:p>
            <a:pPr marL="457200" lvl="0" indent="-313055" algn="just" rtl="0">
              <a:lnSpc>
                <a:spcPct val="130000"/>
              </a:lnSpc>
              <a:spcBef>
                <a:spcPts val="1000"/>
              </a:spcBef>
              <a:spcAft>
                <a:spcPts val="0"/>
              </a:spcAft>
              <a:buSzPts val="1330"/>
              <a:buFont typeface="Times New Roman"/>
              <a:buChar char="●"/>
            </a:pPr>
            <a:r>
              <a:rPr lang="en" sz="1330" dirty="0">
                <a:latin typeface="+mn-lt"/>
                <a:ea typeface="Times New Roman"/>
                <a:cs typeface="Times New Roman"/>
                <a:sym typeface="Times New Roman"/>
              </a:rPr>
              <a:t>Parental well being and enhancing the home environment can be achieved with the assistance of family support workers and health visitors (Marshall </a:t>
            </a:r>
            <a:r>
              <a:rPr lang="en" sz="1330" i="1" dirty="0">
                <a:latin typeface="+mn-lt"/>
                <a:ea typeface="Times New Roman"/>
                <a:cs typeface="Times New Roman"/>
                <a:sym typeface="Times New Roman"/>
              </a:rPr>
              <a:t>et al.</a:t>
            </a:r>
            <a:r>
              <a:rPr lang="en" sz="1330" dirty="0">
                <a:latin typeface="+mn-lt"/>
                <a:ea typeface="Times New Roman"/>
                <a:cs typeface="Times New Roman"/>
                <a:sym typeface="Times New Roman"/>
              </a:rPr>
              <a:t>, 2022).</a:t>
            </a:r>
            <a:endParaRPr sz="1330" dirty="0">
              <a:latin typeface="+mn-lt"/>
              <a:ea typeface="Times New Roman"/>
              <a:cs typeface="Times New Roman"/>
              <a:sym typeface="Times New Roman"/>
            </a:endParaRPr>
          </a:p>
          <a:p>
            <a:pPr marL="457200" lvl="0" indent="-313055" algn="just" rtl="0">
              <a:lnSpc>
                <a:spcPct val="130000"/>
              </a:lnSpc>
              <a:spcBef>
                <a:spcPts val="1200"/>
              </a:spcBef>
              <a:spcAft>
                <a:spcPts val="0"/>
              </a:spcAft>
              <a:buSzPts val="1330"/>
              <a:buFont typeface="Times New Roman"/>
              <a:buChar char="●"/>
            </a:pPr>
            <a:r>
              <a:rPr lang="en" sz="1330" dirty="0">
                <a:latin typeface="+mn-lt"/>
                <a:ea typeface="Times New Roman"/>
                <a:cs typeface="Times New Roman"/>
                <a:sym typeface="Times New Roman"/>
              </a:rPr>
              <a:t>The collaboration of agencies fosters comprehensive treatment, which considers the developmental, emotional and educational needs of children concurrently (Wood </a:t>
            </a:r>
            <a:r>
              <a:rPr lang="en" sz="1330" i="1" dirty="0">
                <a:latin typeface="+mn-lt"/>
                <a:ea typeface="Times New Roman"/>
                <a:cs typeface="Times New Roman"/>
                <a:sym typeface="Times New Roman"/>
              </a:rPr>
              <a:t>et al.,</a:t>
            </a:r>
            <a:r>
              <a:rPr lang="en" sz="1330" dirty="0">
                <a:latin typeface="+mn-lt"/>
                <a:ea typeface="Times New Roman"/>
                <a:cs typeface="Times New Roman"/>
                <a:sym typeface="Times New Roman"/>
              </a:rPr>
              <a:t> 2023).</a:t>
            </a:r>
            <a:endParaRPr sz="1330" dirty="0">
              <a:latin typeface="+mn-lt"/>
              <a:ea typeface="Times New Roman"/>
              <a:cs typeface="Times New Roman"/>
              <a:sym typeface="Times New Roman"/>
            </a:endParaRPr>
          </a:p>
        </p:txBody>
      </p:sp>
      <p:pic>
        <p:nvPicPr>
          <p:cNvPr id="3" name="Picture 2">
            <a:extLst>
              <a:ext uri="{FF2B5EF4-FFF2-40B4-BE49-F238E27FC236}">
                <a16:creationId xmlns:a16="http://schemas.microsoft.com/office/drawing/2014/main" id="{2B01190F-C876-9B19-B75A-7BB572610A00}"/>
              </a:ext>
            </a:extLst>
          </p:cNvPr>
          <p:cNvPicPr>
            <a:picLocks noChangeAspect="1"/>
          </p:cNvPicPr>
          <p:nvPr/>
        </p:nvPicPr>
        <p:blipFill>
          <a:blip r:embed="rId3"/>
          <a:stretch>
            <a:fillRect/>
          </a:stretch>
        </p:blipFill>
        <p:spPr>
          <a:xfrm>
            <a:off x="382744" y="1591950"/>
            <a:ext cx="3969256" cy="247214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3"/>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Autofit/>
          </a:bodyPr>
          <a:lstStyle/>
          <a:p>
            <a:pPr marL="0" lvl="0" indent="0" algn="ctr" rtl="0">
              <a:lnSpc>
                <a:spcPct val="150000"/>
              </a:lnSpc>
              <a:spcBef>
                <a:spcPts val="1200"/>
              </a:spcBef>
              <a:spcAft>
                <a:spcPts val="0"/>
              </a:spcAft>
              <a:buNone/>
            </a:pPr>
            <a:r>
              <a:rPr lang="en" sz="2400" b="1">
                <a:solidFill>
                  <a:schemeClr val="accent1"/>
                </a:solidFill>
                <a:latin typeface="Times New Roman"/>
                <a:ea typeface="Times New Roman"/>
                <a:cs typeface="Times New Roman"/>
                <a:sym typeface="Times New Roman"/>
              </a:rPr>
              <a:t>Critical Evaluation of Erikson's Theory</a:t>
            </a:r>
            <a:endParaRPr sz="2400" b="1">
              <a:solidFill>
                <a:schemeClr val="accent1"/>
              </a:solidFill>
              <a:latin typeface="Times New Roman"/>
              <a:ea typeface="Times New Roman"/>
              <a:cs typeface="Times New Roman"/>
              <a:sym typeface="Times New Roman"/>
            </a:endParaRPr>
          </a:p>
          <a:p>
            <a:pPr marL="0" lvl="0" indent="0" algn="l" rtl="0">
              <a:spcBef>
                <a:spcPts val="200"/>
              </a:spcBef>
              <a:spcAft>
                <a:spcPts val="0"/>
              </a:spcAft>
              <a:buNone/>
            </a:pPr>
            <a:endParaRPr/>
          </a:p>
        </p:txBody>
      </p:sp>
      <p:sp>
        <p:nvSpPr>
          <p:cNvPr id="347" name="Google Shape;347;p23"/>
          <p:cNvSpPr txBox="1">
            <a:spLocks noGrp="1"/>
          </p:cNvSpPr>
          <p:nvPr>
            <p:ph type="body" idx="1"/>
          </p:nvPr>
        </p:nvSpPr>
        <p:spPr>
          <a:xfrm>
            <a:off x="701700" y="1441511"/>
            <a:ext cx="3870300" cy="2713800"/>
          </a:xfrm>
          <a:prstGeom prst="rect">
            <a:avLst/>
          </a:prstGeom>
        </p:spPr>
        <p:txBody>
          <a:bodyPr spcFirstLastPara="1" wrap="square" lIns="91425" tIns="91425" rIns="91425" bIns="91425" anchor="t" anchorCtr="0">
            <a:noAutofit/>
          </a:bodyPr>
          <a:lstStyle/>
          <a:p>
            <a:pPr marL="457200" lvl="0" indent="-306070" algn="just" rtl="0">
              <a:lnSpc>
                <a:spcPct val="150000"/>
              </a:lnSpc>
              <a:spcBef>
                <a:spcPts val="1200"/>
              </a:spcBef>
              <a:spcAft>
                <a:spcPts val="0"/>
              </a:spcAft>
              <a:buClr>
                <a:srgbClr val="000000"/>
              </a:buClr>
              <a:buSzPts val="1220"/>
              <a:buFont typeface="Times New Roman"/>
              <a:buChar char="●"/>
            </a:pPr>
            <a:r>
              <a:rPr lang="en" sz="1220" dirty="0">
                <a:solidFill>
                  <a:srgbClr val="000000"/>
                </a:solidFill>
                <a:latin typeface="+mn-lt"/>
                <a:ea typeface="Times New Roman"/>
                <a:cs typeface="Times New Roman"/>
                <a:sym typeface="Times New Roman"/>
              </a:rPr>
              <a:t>Erikson's theory by Erikson is effective in explaining the impact of social experiences on emotional growth and self-confidence (Orenstein and Lewis, 2022).</a:t>
            </a:r>
            <a:endParaRPr sz="1220" dirty="0">
              <a:solidFill>
                <a:srgbClr val="000000"/>
              </a:solidFill>
              <a:latin typeface="+mn-lt"/>
              <a:ea typeface="Times New Roman"/>
              <a:cs typeface="Times New Roman"/>
              <a:sym typeface="Times New Roman"/>
            </a:endParaRPr>
          </a:p>
          <a:p>
            <a:pPr marL="457200" lvl="0" indent="-306070" algn="just" rtl="0">
              <a:lnSpc>
                <a:spcPct val="150000"/>
              </a:lnSpc>
              <a:spcBef>
                <a:spcPts val="1000"/>
              </a:spcBef>
              <a:spcAft>
                <a:spcPts val="0"/>
              </a:spcAft>
              <a:buClr>
                <a:srgbClr val="000000"/>
              </a:buClr>
              <a:buSzPts val="1220"/>
              <a:buFont typeface="Times New Roman"/>
              <a:buChar char="●"/>
            </a:pPr>
            <a:r>
              <a:rPr lang="en" sz="1220" dirty="0">
                <a:solidFill>
                  <a:srgbClr val="000000"/>
                </a:solidFill>
                <a:latin typeface="+mn-lt"/>
                <a:ea typeface="Times New Roman"/>
                <a:cs typeface="Times New Roman"/>
                <a:sym typeface="Times New Roman"/>
              </a:rPr>
              <a:t>The theory offers practical advice when working with children in the context of health and social care.</a:t>
            </a:r>
            <a:endParaRPr sz="1220" dirty="0">
              <a:solidFill>
                <a:srgbClr val="000000"/>
              </a:solidFill>
              <a:latin typeface="+mn-lt"/>
              <a:ea typeface="Times New Roman"/>
              <a:cs typeface="Times New Roman"/>
              <a:sym typeface="Times New Roman"/>
            </a:endParaRPr>
          </a:p>
          <a:p>
            <a:pPr marL="457200" lvl="0" indent="-306070" algn="just" rtl="0">
              <a:lnSpc>
                <a:spcPct val="150000"/>
              </a:lnSpc>
              <a:spcBef>
                <a:spcPts val="1200"/>
              </a:spcBef>
              <a:spcAft>
                <a:spcPts val="0"/>
              </a:spcAft>
              <a:buClr>
                <a:srgbClr val="000000"/>
              </a:buClr>
              <a:buSzPts val="1220"/>
              <a:buFont typeface="Times New Roman"/>
              <a:buChar char="●"/>
            </a:pPr>
            <a:r>
              <a:rPr lang="en" sz="1220" dirty="0">
                <a:solidFill>
                  <a:srgbClr val="000000"/>
                </a:solidFill>
                <a:latin typeface="+mn-lt"/>
                <a:ea typeface="Times New Roman"/>
                <a:cs typeface="Times New Roman"/>
                <a:sym typeface="Times New Roman"/>
              </a:rPr>
              <a:t>The stage-based approach, however, might not consider cultural differences and individual variation in development (Syed and McLean, 2023).</a:t>
            </a:r>
            <a:endParaRPr sz="1220" dirty="0">
              <a:solidFill>
                <a:srgbClr val="000000"/>
              </a:solidFill>
              <a:latin typeface="+mn-lt"/>
              <a:ea typeface="Times New Roman"/>
              <a:cs typeface="Times New Roman"/>
              <a:sym typeface="Times New Roman"/>
            </a:endParaRPr>
          </a:p>
          <a:p>
            <a:pPr marL="0" lvl="0" indent="0" algn="l" rtl="0">
              <a:lnSpc>
                <a:spcPct val="150000"/>
              </a:lnSpc>
              <a:spcBef>
                <a:spcPts val="1000"/>
              </a:spcBef>
              <a:spcAft>
                <a:spcPts val="1200"/>
              </a:spcAft>
              <a:buSzPts val="935"/>
              <a:buNone/>
            </a:pPr>
            <a:endParaRPr sz="1105" dirty="0">
              <a:latin typeface="+mn-lt"/>
            </a:endParaRPr>
          </a:p>
        </p:txBody>
      </p:sp>
      <p:pic>
        <p:nvPicPr>
          <p:cNvPr id="348" name="Google Shape;348;p23"/>
          <p:cNvPicPr preferRelativeResize="0"/>
          <p:nvPr/>
        </p:nvPicPr>
        <p:blipFill>
          <a:blip r:embed="rId3">
            <a:alphaModFix/>
          </a:blip>
          <a:stretch>
            <a:fillRect/>
          </a:stretch>
        </p:blipFill>
        <p:spPr>
          <a:xfrm>
            <a:off x="4954517" y="2177325"/>
            <a:ext cx="3870299" cy="22614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52"/>
        <p:cNvGrpSpPr/>
        <p:nvPr/>
      </p:nvGrpSpPr>
      <p:grpSpPr>
        <a:xfrm>
          <a:off x="0" y="0"/>
          <a:ext cx="0" cy="0"/>
          <a:chOff x="0" y="0"/>
          <a:chExt cx="0" cy="0"/>
        </a:xfrm>
      </p:grpSpPr>
      <p:sp>
        <p:nvSpPr>
          <p:cNvPr id="353" name="Google Shape;353;p24"/>
          <p:cNvSpPr txBox="1">
            <a:spLocks noGrp="1"/>
          </p:cNvSpPr>
          <p:nvPr>
            <p:ph type="title"/>
          </p:nvPr>
        </p:nvSpPr>
        <p:spPr>
          <a:xfrm>
            <a:off x="1233177" y="123501"/>
            <a:ext cx="6366900" cy="1863300"/>
          </a:xfrm>
          <a:prstGeom prst="rect">
            <a:avLst/>
          </a:prstGeom>
        </p:spPr>
        <p:txBody>
          <a:bodyPr spcFirstLastPara="1" wrap="square" lIns="91425" tIns="91425" rIns="91425" bIns="91425" anchor="ctr" anchorCtr="0">
            <a:noAutofit/>
          </a:bodyPr>
          <a:lstStyle/>
          <a:p>
            <a:pPr marL="0" lvl="0" indent="0" algn="ctr" rtl="0">
              <a:lnSpc>
                <a:spcPct val="150000"/>
              </a:lnSpc>
              <a:spcBef>
                <a:spcPts val="1200"/>
              </a:spcBef>
              <a:spcAft>
                <a:spcPts val="0"/>
              </a:spcAft>
              <a:buNone/>
            </a:pPr>
            <a:r>
              <a:rPr lang="en" sz="2400" b="1" dirty="0">
                <a:latin typeface="Times New Roman"/>
                <a:ea typeface="Times New Roman"/>
                <a:cs typeface="Times New Roman"/>
                <a:sym typeface="Times New Roman"/>
              </a:rPr>
              <a:t>Conclusion</a:t>
            </a:r>
            <a:endParaRPr sz="2400" b="1" dirty="0">
              <a:latin typeface="Times New Roman"/>
              <a:ea typeface="Times New Roman"/>
              <a:cs typeface="Times New Roman"/>
              <a:sym typeface="Times New Roman"/>
            </a:endParaRPr>
          </a:p>
          <a:p>
            <a:pPr marL="0" lvl="0" indent="0" algn="ctr" rtl="0">
              <a:spcBef>
                <a:spcPts val="200"/>
              </a:spcBef>
              <a:spcAft>
                <a:spcPts val="0"/>
              </a:spcAft>
              <a:buNone/>
            </a:pPr>
            <a:endParaRPr dirty="0"/>
          </a:p>
        </p:txBody>
      </p:sp>
      <p:sp>
        <p:nvSpPr>
          <p:cNvPr id="354" name="Google Shape;354;p24"/>
          <p:cNvSpPr txBox="1">
            <a:spLocks noGrp="1"/>
          </p:cNvSpPr>
          <p:nvPr>
            <p:ph type="body" idx="1"/>
          </p:nvPr>
        </p:nvSpPr>
        <p:spPr>
          <a:xfrm>
            <a:off x="4098275" y="1082750"/>
            <a:ext cx="4572000" cy="1111200"/>
          </a:xfrm>
          <a:prstGeom prst="rect">
            <a:avLst/>
          </a:prstGeom>
        </p:spPr>
        <p:txBody>
          <a:bodyPr spcFirstLastPara="1" wrap="square" lIns="91425" tIns="91425" rIns="91425" bIns="91425" anchor="t" anchorCtr="0">
            <a:noAutofit/>
          </a:bodyPr>
          <a:lstStyle/>
          <a:p>
            <a:pPr marL="457200" lvl="0" indent="-311785" algn="just" rtl="0">
              <a:lnSpc>
                <a:spcPct val="150000"/>
              </a:lnSpc>
              <a:spcBef>
                <a:spcPts val="1200"/>
              </a:spcBef>
              <a:spcAft>
                <a:spcPts val="0"/>
              </a:spcAft>
              <a:buSzPts val="1310"/>
              <a:buFont typeface="Times New Roman"/>
              <a:buChar char="●"/>
            </a:pPr>
            <a:r>
              <a:rPr lang="en" sz="1400" dirty="0">
                <a:latin typeface="+mn-lt"/>
                <a:ea typeface="Times New Roman"/>
                <a:cs typeface="Times New Roman"/>
                <a:sym typeface="Times New Roman"/>
              </a:rPr>
              <a:t>The Psychosocial Development Theory by Erikson was used to examine the developmental experiences of Isaac with the challenges he is facing at the moment.</a:t>
            </a:r>
            <a:endParaRPr sz="1400" dirty="0">
              <a:latin typeface="+mn-lt"/>
              <a:ea typeface="Times New Roman"/>
              <a:cs typeface="Times New Roman"/>
              <a:sym typeface="Times New Roman"/>
            </a:endParaRPr>
          </a:p>
          <a:p>
            <a:pPr marL="457200" lvl="0" indent="-311785" algn="just" rtl="0">
              <a:lnSpc>
                <a:spcPct val="150000"/>
              </a:lnSpc>
              <a:spcBef>
                <a:spcPts val="1000"/>
              </a:spcBef>
              <a:spcAft>
                <a:spcPts val="0"/>
              </a:spcAft>
              <a:buSzPts val="1310"/>
              <a:buFont typeface="Times New Roman"/>
              <a:buChar char="●"/>
            </a:pPr>
            <a:r>
              <a:rPr lang="en" sz="1400" dirty="0">
                <a:latin typeface="+mn-lt"/>
                <a:ea typeface="Times New Roman"/>
                <a:cs typeface="Times New Roman"/>
                <a:sym typeface="Times New Roman"/>
              </a:rPr>
              <a:t>Isaac had his problems connected with the psychosocial stages of Autonomy vs. Shame and Doubt and Initiative vs. Guilt.</a:t>
            </a:r>
            <a:endParaRPr sz="1400" dirty="0">
              <a:latin typeface="+mn-lt"/>
              <a:ea typeface="Times New Roman"/>
              <a:cs typeface="Times New Roman"/>
              <a:sym typeface="Times New Roman"/>
            </a:endParaRPr>
          </a:p>
          <a:p>
            <a:pPr marL="457200" lvl="0" indent="-311785" algn="just" rtl="0">
              <a:lnSpc>
                <a:spcPct val="150000"/>
              </a:lnSpc>
              <a:spcBef>
                <a:spcPts val="1200"/>
              </a:spcBef>
              <a:spcAft>
                <a:spcPts val="0"/>
              </a:spcAft>
              <a:buSzPts val="1310"/>
              <a:buFont typeface="Times New Roman"/>
              <a:buChar char="●"/>
            </a:pPr>
            <a:r>
              <a:rPr lang="en" sz="1400" dirty="0">
                <a:latin typeface="+mn-lt"/>
                <a:ea typeface="Times New Roman"/>
                <a:cs typeface="Times New Roman"/>
                <a:sym typeface="Times New Roman"/>
              </a:rPr>
              <a:t>Support strategies aimed at fostering independence, social involvement, family support and positive developmental achievements.</a:t>
            </a:r>
            <a:endParaRPr sz="1400" dirty="0">
              <a:latin typeface="+mn-lt"/>
              <a:ea typeface="Times New Roman"/>
              <a:cs typeface="Times New Roman"/>
              <a:sym typeface="Times New Roman"/>
            </a:endParaRPr>
          </a:p>
          <a:p>
            <a:pPr marL="0" lvl="0" indent="0" algn="ctr" rtl="0">
              <a:lnSpc>
                <a:spcPct val="150000"/>
              </a:lnSpc>
              <a:spcBef>
                <a:spcPts val="1000"/>
              </a:spcBef>
              <a:spcAft>
                <a:spcPts val="1200"/>
              </a:spcAft>
              <a:buSzPts val="1018"/>
              <a:buNone/>
            </a:pPr>
            <a:endParaRPr sz="1400" dirty="0">
              <a:latin typeface="+mn-lt"/>
            </a:endParaRPr>
          </a:p>
        </p:txBody>
      </p:sp>
      <p:pic>
        <p:nvPicPr>
          <p:cNvPr id="355" name="Google Shape;355;p24"/>
          <p:cNvPicPr preferRelativeResize="0"/>
          <p:nvPr/>
        </p:nvPicPr>
        <p:blipFill>
          <a:blip r:embed="rId3">
            <a:alphaModFix/>
          </a:blip>
          <a:stretch>
            <a:fillRect/>
          </a:stretch>
        </p:blipFill>
        <p:spPr>
          <a:xfrm>
            <a:off x="473725" y="1638350"/>
            <a:ext cx="3419475" cy="23050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25"/>
          <p:cNvSpPr txBox="1">
            <a:spLocks noGrp="1"/>
          </p:cNvSpPr>
          <p:nvPr>
            <p:ph type="title"/>
          </p:nvPr>
        </p:nvSpPr>
        <p:spPr>
          <a:xfrm>
            <a:off x="693312" y="117426"/>
            <a:ext cx="7505700" cy="504366"/>
          </a:xfrm>
          <a:prstGeom prst="rect">
            <a:avLst/>
          </a:prstGeom>
        </p:spPr>
        <p:txBody>
          <a:bodyPr spcFirstLastPara="1" wrap="square" lIns="91425" tIns="91425" rIns="91425" bIns="91425" anchor="t" anchorCtr="0">
            <a:normAutofit fontScale="90000"/>
          </a:bodyPr>
          <a:lstStyle/>
          <a:p>
            <a:pPr marL="0" lvl="0" indent="0" algn="ctr" rtl="0">
              <a:lnSpc>
                <a:spcPct val="150000"/>
              </a:lnSpc>
              <a:spcBef>
                <a:spcPts val="1000"/>
              </a:spcBef>
              <a:spcAft>
                <a:spcPts val="0"/>
              </a:spcAft>
              <a:buNone/>
            </a:pPr>
            <a:r>
              <a:rPr lang="en" sz="2650" b="1" dirty="0">
                <a:solidFill>
                  <a:schemeClr val="accent1"/>
                </a:solidFill>
                <a:latin typeface="Times New Roman"/>
                <a:ea typeface="Times New Roman"/>
                <a:cs typeface="Times New Roman"/>
                <a:sym typeface="Times New Roman"/>
              </a:rPr>
              <a:t>References</a:t>
            </a:r>
            <a:endParaRPr sz="2650" b="1" dirty="0">
              <a:solidFill>
                <a:schemeClr val="accent1"/>
              </a:solidFill>
              <a:latin typeface="Times New Roman"/>
              <a:ea typeface="Times New Roman"/>
              <a:cs typeface="Times New Roman"/>
              <a:sym typeface="Times New Roman"/>
            </a:endParaRPr>
          </a:p>
          <a:p>
            <a:pPr marL="0" lvl="0" indent="0" algn="l" rtl="0">
              <a:spcBef>
                <a:spcPts val="1000"/>
              </a:spcBef>
              <a:spcAft>
                <a:spcPts val="0"/>
              </a:spcAft>
              <a:buNone/>
            </a:pPr>
            <a:endParaRPr dirty="0"/>
          </a:p>
        </p:txBody>
      </p:sp>
      <p:sp>
        <p:nvSpPr>
          <p:cNvPr id="361" name="Google Shape;361;p25"/>
          <p:cNvSpPr txBox="1">
            <a:spLocks noGrp="1"/>
          </p:cNvSpPr>
          <p:nvPr>
            <p:ph type="body" idx="1"/>
          </p:nvPr>
        </p:nvSpPr>
        <p:spPr>
          <a:xfrm>
            <a:off x="585762" y="817964"/>
            <a:ext cx="7720800" cy="3048900"/>
          </a:xfrm>
          <a:prstGeom prst="rect">
            <a:avLst/>
          </a:prstGeom>
        </p:spPr>
        <p:txBody>
          <a:bodyPr spcFirstLastPara="1" wrap="square" lIns="91425" tIns="91425" rIns="91425" bIns="91425" anchor="t" anchorCtr="0">
            <a:noAutofit/>
          </a:bodyPr>
          <a:lstStyle/>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Bølstad, E., Fandrem, H. and Roland, E. (2024) ‘Promoting autonomy and social competence in early childhood education settings’, Early Child Development and Care, 194(3), pp. 421–435. Available at: </a:t>
            </a:r>
            <a:r>
              <a:rPr lang="en" sz="500" u="sng" dirty="0">
                <a:solidFill>
                  <a:srgbClr val="1155CC"/>
                </a:solidFill>
                <a:latin typeface="+mn-lt"/>
                <a:ea typeface="Times New Roman"/>
                <a:cs typeface="Times New Roman"/>
                <a:sym typeface="Times New Roman"/>
                <a:hlinkClick r:id="rId3">
                  <a:extLst>
                    <a:ext uri="{A12FA001-AC4F-418D-AE19-62706E023703}">
                      <ahyp:hlinkClr xmlns:ahyp="http://schemas.microsoft.com/office/drawing/2018/hyperlinkcolor" val="tx"/>
                    </a:ext>
                  </a:extLst>
                </a:hlinkClick>
              </a:rPr>
              <a:t>https://doi.org/10.1080/03004430.2023.2187125</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King, L.S., Humphreys, K.L. and Gotlib, I.H. (2023) ‘The impact of parental depression on child socioemotional development: recent advances and future directions’, Current Opinion in Psychology, 53, 101656. Available at: </a:t>
            </a:r>
            <a:r>
              <a:rPr lang="en" sz="500" u="sng" dirty="0">
                <a:solidFill>
                  <a:srgbClr val="1155CC"/>
                </a:solidFill>
                <a:latin typeface="+mn-lt"/>
                <a:ea typeface="Times New Roman"/>
                <a:cs typeface="Times New Roman"/>
                <a:sym typeface="Times New Roman"/>
                <a:hlinkClick r:id="rId4">
                  <a:extLst>
                    <a:ext uri="{A12FA001-AC4F-418D-AE19-62706E023703}">
                      <ahyp:hlinkClr xmlns:ahyp="http://schemas.microsoft.com/office/drawing/2018/hyperlinkcolor" val="tx"/>
                    </a:ext>
                  </a:extLst>
                </a:hlinkClick>
              </a:rPr>
              <a:t>https://doi.org/10.1016/j.copsyc.2023.101656</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Liu, J., Tu, X., Wang, W., Li, Z. and Chen, X. (2024) ‘Sleep problems and emotional-behavioural development in preschool children: a longitudinal study’, BMC Pediatrics, 24(1), pp. 1–11. Available at: </a:t>
            </a:r>
            <a:r>
              <a:rPr lang="en" sz="500" u="sng" dirty="0">
                <a:solidFill>
                  <a:srgbClr val="1155CC"/>
                </a:solidFill>
                <a:latin typeface="+mn-lt"/>
                <a:ea typeface="Times New Roman"/>
                <a:cs typeface="Times New Roman"/>
                <a:sym typeface="Times New Roman"/>
                <a:hlinkClick r:id="rId5">
                  <a:extLst>
                    <a:ext uri="{A12FA001-AC4F-418D-AE19-62706E023703}">
                      <ahyp:hlinkClr xmlns:ahyp="http://schemas.microsoft.com/office/drawing/2018/hyperlinkcolor" val="tx"/>
                    </a:ext>
                  </a:extLst>
                </a:hlinkClick>
              </a:rPr>
              <a:t>https://doi.org/10.1186/s12887-024-04654-5</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Maree, J.G. (2021) ‘The psychosocial development theory of Erik Erikson: critical overview’, Early Child Development and Care, 191(7–8), pp. 1107–1121. Available at:</a:t>
            </a:r>
            <a:r>
              <a:rPr lang="en" sz="500" u="sng" dirty="0">
                <a:solidFill>
                  <a:srgbClr val="1155CC"/>
                </a:solidFill>
                <a:latin typeface="+mn-lt"/>
                <a:ea typeface="Times New Roman"/>
                <a:cs typeface="Times New Roman"/>
                <a:sym typeface="Times New Roman"/>
                <a:hlinkClick r:id="rId6">
                  <a:extLst>
                    <a:ext uri="{A12FA001-AC4F-418D-AE19-62706E023703}">
                      <ahyp:hlinkClr xmlns:ahyp="http://schemas.microsoft.com/office/drawing/2018/hyperlinkcolor" val="tx"/>
                    </a:ext>
                  </a:extLst>
                </a:hlinkClick>
              </a:rPr>
              <a:t> https://doi.org/10.1080/03004430.2020.1845163</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Marshall, J., Goldbart, J. and Phillips, J. (2022) ‘Interprofessional collaboration in early childhood intervention services: improving outcomes for children and families’, International Journal of Language and Communication Disorders, 57(5), pp. 1012–1025. Available at:</a:t>
            </a:r>
            <a:r>
              <a:rPr lang="en" sz="500" u="sng" dirty="0">
                <a:solidFill>
                  <a:srgbClr val="1155CC"/>
                </a:solidFill>
                <a:latin typeface="+mn-lt"/>
                <a:ea typeface="Times New Roman"/>
                <a:cs typeface="Times New Roman"/>
                <a:sym typeface="Times New Roman"/>
                <a:hlinkClick r:id="rId7">
                  <a:extLst>
                    <a:ext uri="{A12FA001-AC4F-418D-AE19-62706E023703}">
                      <ahyp:hlinkClr xmlns:ahyp="http://schemas.microsoft.com/office/drawing/2018/hyperlinkcolor" val="tx"/>
                    </a:ext>
                  </a:extLst>
                </a:hlinkClick>
              </a:rPr>
              <a:t> https://doi.org/10.1111/1460-6984.12736</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Orenstein, G.A. and Lewis, L. (2022) ‘Eriksons Stages of Psychosocial Development’, StatPearls, updated review of psychosocial development theory and application in healthcare practice.</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Pyle, A., DeLuca, C. and Danniels, E. (2022) ‘A scoping review of play-based pedagogies in early childhood education’, Early Childhood Education Journal, 50(6), pp. 1023–1036. Available at: </a:t>
            </a:r>
            <a:r>
              <a:rPr lang="en" sz="500" u="sng" dirty="0">
                <a:solidFill>
                  <a:srgbClr val="1155CC"/>
                </a:solidFill>
                <a:latin typeface="+mn-lt"/>
                <a:ea typeface="Times New Roman"/>
                <a:cs typeface="Times New Roman"/>
                <a:sym typeface="Times New Roman"/>
                <a:hlinkClick r:id="rId8">
                  <a:extLst>
                    <a:ext uri="{A12FA001-AC4F-418D-AE19-62706E023703}">
                      <ahyp:hlinkClr xmlns:ahyp="http://schemas.microsoft.com/office/drawing/2018/hyperlinkcolor" val="tx"/>
                    </a:ext>
                  </a:extLst>
                </a:hlinkClick>
              </a:rPr>
              <a:t>https://doi.org/10.1007/s10643-021-01218-0</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Rorije, M., Damen, S., Janssen, M.J. and Minnaert, A. (2023) ‘Applying Erikson’s theory of psychosocial development to understand autonomy development in children and youths with deafblindness: a systematic literature review’, Frontiers in Education, 8, 1228905. Available at:</a:t>
            </a:r>
            <a:r>
              <a:rPr lang="en" sz="500" u="sng" dirty="0">
                <a:solidFill>
                  <a:srgbClr val="1155CC"/>
                </a:solidFill>
                <a:latin typeface="+mn-lt"/>
                <a:ea typeface="Times New Roman"/>
                <a:cs typeface="Times New Roman"/>
                <a:sym typeface="Times New Roman"/>
                <a:hlinkClick r:id="rId9">
                  <a:extLst>
                    <a:ext uri="{A12FA001-AC4F-418D-AE19-62706E023703}">
                      <ahyp:hlinkClr xmlns:ahyp="http://schemas.microsoft.com/office/drawing/2018/hyperlinkcolor" val="tx"/>
                    </a:ext>
                  </a:extLst>
                </a:hlinkClick>
              </a:rPr>
              <a:t> https://doi.org/10.3389/feduc.2023.1228905</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Subbiah, G.K., Reijneveld, S.A., Hartman, C.A., van der Zee-van den Berg, A.I., Boere-Boonekamp, M.M. and de Kroon, M.L.A. (2024) ‘Impact of trajectories of maternal postpartum depression on infants’ socioemotional development’, Pediatric Research, 96, pp. 519–524. Available at: </a:t>
            </a:r>
            <a:r>
              <a:rPr lang="en" sz="500" u="sng" dirty="0">
                <a:solidFill>
                  <a:srgbClr val="1155CC"/>
                </a:solidFill>
                <a:latin typeface="+mn-lt"/>
                <a:ea typeface="Times New Roman"/>
                <a:cs typeface="Times New Roman"/>
                <a:sym typeface="Times New Roman"/>
                <a:hlinkClick r:id="rId10">
                  <a:extLst>
                    <a:ext uri="{A12FA001-AC4F-418D-AE19-62706E023703}">
                      <ahyp:hlinkClr xmlns:ahyp="http://schemas.microsoft.com/office/drawing/2018/hyperlinkcolor" val="tx"/>
                    </a:ext>
                  </a:extLst>
                </a:hlinkClick>
              </a:rPr>
              <a:t>https://doi.org/10.1038/s41390-023-02697-w</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Syed, M. and McLean, K.C. (2023) ‘Understanding identity development in cultural context: extending Eriksonian perspectives’, Human Development, 67(1), pp. 1–17. Available at: </a:t>
            </a:r>
            <a:r>
              <a:rPr lang="en" sz="500" u="sng" dirty="0">
                <a:solidFill>
                  <a:srgbClr val="1155CC"/>
                </a:solidFill>
                <a:latin typeface="+mn-lt"/>
                <a:ea typeface="Times New Roman"/>
                <a:cs typeface="Times New Roman"/>
                <a:sym typeface="Times New Roman"/>
                <a:hlinkClick r:id="rId11">
                  <a:extLst>
                    <a:ext uri="{A12FA001-AC4F-418D-AE19-62706E023703}">
                      <ahyp:hlinkClr xmlns:ahyp="http://schemas.microsoft.com/office/drawing/2018/hyperlinkcolor" val="tx"/>
                    </a:ext>
                  </a:extLst>
                </a:hlinkClick>
              </a:rPr>
              <a:t>https://doi.org/10.1159/000528187</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Wood, R., Douglas, H. and Ponsford, R. (2023) ‘Multi-agency approaches to supporting children and families: evidence from integrated early intervention services’, Child Care in Practice, 29(4), pp. 421–438. Available at: </a:t>
            </a:r>
            <a:r>
              <a:rPr lang="en" sz="500" u="sng" dirty="0">
                <a:solidFill>
                  <a:srgbClr val="1155CC"/>
                </a:solidFill>
                <a:latin typeface="+mn-lt"/>
                <a:ea typeface="Times New Roman"/>
                <a:cs typeface="Times New Roman"/>
                <a:sym typeface="Times New Roman"/>
                <a:hlinkClick r:id="rId12">
                  <a:extLst>
                    <a:ext uri="{A12FA001-AC4F-418D-AE19-62706E023703}">
                      <ahyp:hlinkClr xmlns:ahyp="http://schemas.microsoft.com/office/drawing/2018/hyperlinkcolor" val="tx"/>
                    </a:ext>
                  </a:extLst>
                </a:hlinkClick>
              </a:rPr>
              <a:t>https://doi.org/10.1080/13575279.2022.2045579</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just" rtl="0">
              <a:lnSpc>
                <a:spcPct val="130000"/>
              </a:lnSpc>
              <a:spcBef>
                <a:spcPts val="1200"/>
              </a:spcBef>
              <a:spcAft>
                <a:spcPts val="0"/>
              </a:spcAft>
              <a:buSzPts val="275"/>
              <a:buNone/>
            </a:pPr>
            <a:r>
              <a:rPr lang="en" sz="500" dirty="0">
                <a:solidFill>
                  <a:srgbClr val="000000"/>
                </a:solidFill>
                <a:latin typeface="+mn-lt"/>
                <a:ea typeface="Times New Roman"/>
                <a:cs typeface="Times New Roman"/>
                <a:sym typeface="Times New Roman"/>
              </a:rPr>
              <a:t>Zou, S., Zou, X., Zhang, R., Xue, K., Xiao, A.Y., Zhou, M., Fu, Z. and Zhou, H. (2024) ‘Maternal depression and early childhood development among children aged 24–59 months: the mediating effect of responsive caregiving’, Annals of General Psychiatry, 23(30). Available at: </a:t>
            </a:r>
            <a:r>
              <a:rPr lang="en" sz="500" u="sng" dirty="0">
                <a:solidFill>
                  <a:srgbClr val="1155CC"/>
                </a:solidFill>
                <a:latin typeface="+mn-lt"/>
                <a:ea typeface="Times New Roman"/>
                <a:cs typeface="Times New Roman"/>
                <a:sym typeface="Times New Roman"/>
                <a:hlinkClick r:id="rId13">
                  <a:extLst>
                    <a:ext uri="{A12FA001-AC4F-418D-AE19-62706E023703}">
                      <ahyp:hlinkClr xmlns:ahyp="http://schemas.microsoft.com/office/drawing/2018/hyperlinkcolor" val="tx"/>
                    </a:ext>
                  </a:extLst>
                </a:hlinkClick>
              </a:rPr>
              <a:t>https://doi.org/10.1186/s12991-024-00515-z</a:t>
            </a:r>
            <a:r>
              <a:rPr lang="en" sz="500" dirty="0">
                <a:solidFill>
                  <a:srgbClr val="000000"/>
                </a:solidFill>
                <a:latin typeface="+mn-lt"/>
                <a:ea typeface="Times New Roman"/>
                <a:cs typeface="Times New Roman"/>
                <a:sym typeface="Times New Roman"/>
              </a:rPr>
              <a:t> [Accessed: 23 June 2026].</a:t>
            </a:r>
            <a:endParaRPr sz="500" dirty="0">
              <a:solidFill>
                <a:srgbClr val="000000"/>
              </a:solidFill>
              <a:latin typeface="+mn-lt"/>
              <a:ea typeface="Times New Roman"/>
              <a:cs typeface="Times New Roman"/>
              <a:sym typeface="Times New Roman"/>
            </a:endParaRPr>
          </a:p>
          <a:p>
            <a:pPr marL="0" lvl="0" indent="0" algn="l" rtl="0">
              <a:lnSpc>
                <a:spcPct val="95000"/>
              </a:lnSpc>
              <a:spcBef>
                <a:spcPts val="1200"/>
              </a:spcBef>
              <a:spcAft>
                <a:spcPts val="1200"/>
              </a:spcAft>
              <a:buSzPts val="275"/>
              <a:buNone/>
            </a:pPr>
            <a:endParaRPr sz="500" dirty="0">
              <a:latin typeface="+mn-l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6"/>
          <p:cNvSpPr txBox="1">
            <a:spLocks noGrp="1"/>
          </p:cNvSpPr>
          <p:nvPr>
            <p:ph type="title"/>
          </p:nvPr>
        </p:nvSpPr>
        <p:spPr>
          <a:xfrm>
            <a:off x="1303800" y="598575"/>
            <a:ext cx="7030500" cy="999300"/>
          </a:xfrm>
          <a:prstGeom prst="rect">
            <a:avLst/>
          </a:prstGeom>
        </p:spPr>
        <p:txBody>
          <a:bodyPr spcFirstLastPara="1" wrap="square" lIns="91425" tIns="91425" rIns="91425" bIns="91425" anchor="t" anchorCtr="0">
            <a:normAutofit/>
          </a:bodyPr>
          <a:lstStyle/>
          <a:p>
            <a:pPr marL="0" lvl="0" indent="0" algn="ctr" rtl="0">
              <a:lnSpc>
                <a:spcPct val="150000"/>
              </a:lnSpc>
              <a:spcBef>
                <a:spcPts val="1000"/>
              </a:spcBef>
              <a:spcAft>
                <a:spcPts val="0"/>
              </a:spcAft>
              <a:buNone/>
            </a:pPr>
            <a:r>
              <a:rPr lang="en" sz="1400" b="1">
                <a:solidFill>
                  <a:schemeClr val="accent1"/>
                </a:solidFill>
                <a:latin typeface="Times New Roman"/>
                <a:ea typeface="Times New Roman"/>
                <a:cs typeface="Times New Roman"/>
                <a:sym typeface="Times New Roman"/>
              </a:rPr>
              <a:t> </a:t>
            </a:r>
            <a:r>
              <a:rPr lang="en" sz="2650" b="1">
                <a:solidFill>
                  <a:schemeClr val="accent1"/>
                </a:solidFill>
                <a:latin typeface="Times New Roman"/>
                <a:ea typeface="Times New Roman"/>
                <a:cs typeface="Times New Roman"/>
                <a:sym typeface="Times New Roman"/>
              </a:rPr>
              <a:t>Bibliography</a:t>
            </a:r>
            <a:endParaRPr sz="2650" b="1">
              <a:solidFill>
                <a:schemeClr val="accent1"/>
              </a:solidFill>
              <a:latin typeface="Times New Roman"/>
              <a:ea typeface="Times New Roman"/>
              <a:cs typeface="Times New Roman"/>
              <a:sym typeface="Times New Roman"/>
            </a:endParaRPr>
          </a:p>
          <a:p>
            <a:pPr marL="0" lvl="0" indent="0" algn="l" rtl="0">
              <a:spcBef>
                <a:spcPts val="1000"/>
              </a:spcBef>
              <a:spcAft>
                <a:spcPts val="0"/>
              </a:spcAft>
              <a:buNone/>
            </a:pPr>
            <a:endParaRPr/>
          </a:p>
        </p:txBody>
      </p:sp>
      <p:sp>
        <p:nvSpPr>
          <p:cNvPr id="367" name="Google Shape;367;p26"/>
          <p:cNvSpPr txBox="1">
            <a:spLocks noGrp="1"/>
          </p:cNvSpPr>
          <p:nvPr>
            <p:ph type="body" idx="1"/>
          </p:nvPr>
        </p:nvSpPr>
        <p:spPr>
          <a:xfrm>
            <a:off x="819150" y="1800200"/>
            <a:ext cx="7505700" cy="2638500"/>
          </a:xfrm>
          <a:prstGeom prst="rect">
            <a:avLst/>
          </a:prstGeom>
        </p:spPr>
        <p:txBody>
          <a:bodyPr spcFirstLastPara="1" wrap="square" lIns="91425" tIns="91425" rIns="91425" bIns="91425" anchor="t" anchorCtr="0">
            <a:normAutofit/>
          </a:bodyPr>
          <a:lstStyle/>
          <a:p>
            <a:pPr marL="0" lvl="0" indent="0" algn="just" rtl="0">
              <a:lnSpc>
                <a:spcPct val="150000"/>
              </a:lnSpc>
              <a:spcBef>
                <a:spcPts val="1200"/>
              </a:spcBef>
              <a:spcAft>
                <a:spcPts val="0"/>
              </a:spcAft>
              <a:buNone/>
            </a:pPr>
            <a:r>
              <a:rPr lang="en" sz="1200">
                <a:solidFill>
                  <a:srgbClr val="000000"/>
                </a:solidFill>
                <a:latin typeface="Times New Roman"/>
                <a:ea typeface="Times New Roman"/>
                <a:cs typeface="Times New Roman"/>
                <a:sym typeface="Times New Roman"/>
              </a:rPr>
              <a:t>Erikson, E.H. (1963) Childhood and Society. 2nd edn. New York: Norton.</a:t>
            </a:r>
            <a:endParaRPr sz="1200">
              <a:solidFill>
                <a:srgbClr val="000000"/>
              </a:solidFill>
              <a:latin typeface="Times New Roman"/>
              <a:ea typeface="Times New Roman"/>
              <a:cs typeface="Times New Roman"/>
              <a:sym typeface="Times New Roman"/>
            </a:endParaRPr>
          </a:p>
          <a:p>
            <a:pPr marL="0" lvl="0" indent="0" algn="l" rtl="0">
              <a:spcBef>
                <a:spcPts val="1200"/>
              </a:spcBef>
              <a:spcAft>
                <a:spcPts val="1200"/>
              </a:spcAft>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pic>
        <p:nvPicPr>
          <p:cNvPr id="372" name="Google Shape;372;p27"/>
          <p:cNvPicPr preferRelativeResize="0"/>
          <p:nvPr/>
        </p:nvPicPr>
        <p:blipFill>
          <a:blip r:embed="rId3">
            <a:alphaModFix/>
          </a:blip>
          <a:stretch>
            <a:fillRect/>
          </a:stretch>
        </p:blipFill>
        <p:spPr>
          <a:xfrm>
            <a:off x="2681225" y="1583775"/>
            <a:ext cx="4133850" cy="2305050"/>
          </a:xfrm>
          <a:prstGeom prst="rect">
            <a:avLst/>
          </a:prstGeom>
          <a:noFill/>
          <a:ln>
            <a:noFill/>
          </a:ln>
        </p:spPr>
      </p:pic>
    </p:spTree>
  </p:cSld>
  <p:clrMapOvr>
    <a:masterClrMapping/>
  </p:clrMapOvr>
</p:sld>
</file>

<file path=ppt/theme/theme1.xml><?xml version="1.0" encoding="utf-8"?>
<a:theme xmlns:a="http://schemas.openxmlformats.org/drawingml/2006/main"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2771</Words>
  <Application>Microsoft Office PowerPoint</Application>
  <PresentationFormat>On-screen Show (16:9)</PresentationFormat>
  <Paragraphs>71</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Maven Pro</vt:lpstr>
      <vt:lpstr>Times New Roman</vt:lpstr>
      <vt:lpstr>Arial</vt:lpstr>
      <vt:lpstr>Nunito</vt:lpstr>
      <vt:lpstr>Momentum</vt:lpstr>
      <vt:lpstr>Module Title: Psychology in Health and Social Care Module Code: LCHS4010  Lecturer Name: Sam Parker  Component 1 Student Name: MD Ashraful Mokhlook Talukdar Student ID: 2441949</vt:lpstr>
      <vt:lpstr>Introduction </vt:lpstr>
      <vt:lpstr>Erikson's Stages Relevant to Isaac </vt:lpstr>
      <vt:lpstr>Applying Erikson's Theory to Isaac</vt:lpstr>
      <vt:lpstr>Biological Factors Influencing Isaac (Nature) </vt:lpstr>
      <vt:lpstr> Environmental Factors Influencing Isaac (Nurture ) </vt:lpstr>
      <vt:lpstr>Intervention 1 – Supporting Autonomy</vt:lpstr>
      <vt:lpstr>Intervention 2 – Supporting Initiative and Social Development</vt:lpstr>
      <vt:lpstr>Multi-Agency Support Plan </vt:lpstr>
      <vt:lpstr>Critical Evaluation of Erikson's Theory </vt:lpstr>
      <vt:lpstr>Conclusion </vt:lpstr>
      <vt:lpstr>References </vt:lpstr>
      <vt:lpstr> Bibliography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Md Ashraful Mokhlook Talukdar (2441949)</cp:lastModifiedBy>
  <cp:revision>1</cp:revision>
  <dcterms:modified xsi:type="dcterms:W3CDTF">2026-07-13T08:09:54Z</dcterms:modified>
</cp:coreProperties>
</file>