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handoutMasterIdLst>
    <p:handoutMasterId r:id="rId23"/>
  </p:handoutMasterIdLst>
  <p:sldIdLst>
    <p:sldId id="278" r:id="rId2"/>
    <p:sldId id="311" r:id="rId3"/>
    <p:sldId id="258" r:id="rId4"/>
    <p:sldId id="280" r:id="rId5"/>
    <p:sldId id="281" r:id="rId6"/>
    <p:sldId id="312" r:id="rId7"/>
    <p:sldId id="313" r:id="rId8"/>
    <p:sldId id="284" r:id="rId9"/>
    <p:sldId id="282" r:id="rId10"/>
    <p:sldId id="285" r:id="rId11"/>
    <p:sldId id="286" r:id="rId12"/>
    <p:sldId id="287" r:id="rId13"/>
    <p:sldId id="259" r:id="rId14"/>
    <p:sldId id="288" r:id="rId15"/>
    <p:sldId id="289" r:id="rId16"/>
    <p:sldId id="290" r:id="rId17"/>
    <p:sldId id="257" r:id="rId18"/>
    <p:sldId id="271" r:id="rId19"/>
    <p:sldId id="273" r:id="rId20"/>
    <p:sldId id="272" r:id="rId21"/>
    <p:sldId id="274" r:id="rId22"/>
  </p:sldIdLst>
  <p:sldSz cx="9144000" cy="6858000" type="screen4x3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52">
          <p15:clr>
            <a:srgbClr val="A4A3A4"/>
          </p15:clr>
        </p15:guide>
        <p15:guide id="2" orient="horz" pos="385">
          <p15:clr>
            <a:srgbClr val="A4A3A4"/>
          </p15:clr>
        </p15:guide>
        <p15:guide id="3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1C8A7"/>
    <a:srgbClr val="DBBD95"/>
    <a:srgbClr val="DABB92"/>
    <a:srgbClr val="DDC19B"/>
    <a:srgbClr val="E0C6A4"/>
    <a:srgbClr val="EAEAEA"/>
    <a:srgbClr val="E4CEB0"/>
    <a:srgbClr val="800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9" d="100"/>
          <a:sy n="99" d="100"/>
        </p:scale>
        <p:origin x="555" y="48"/>
      </p:cViewPr>
      <p:guideLst>
        <p:guide orient="horz" pos="2152"/>
        <p:guide orient="horz" pos="385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svg"/><Relationship Id="rId1" Type="http://schemas.openxmlformats.org/officeDocument/2006/relationships/image" Target="../media/image8.png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svg"/><Relationship Id="rId1" Type="http://schemas.openxmlformats.org/officeDocument/2006/relationships/image" Target="../media/image8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11494B0-EBB2-491C-BD2D-C95B0F7FDFD0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0FE0E0B-14A7-4236-A24A-5F9D50D4FF0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Three guiding principles:</a:t>
          </a:r>
          <a:endParaRPr lang="en-US"/>
        </a:p>
      </dgm:t>
    </dgm:pt>
    <dgm:pt modelId="{F9A2C1A9-8492-4D60-BD55-F7D672213287}" type="parTrans" cxnId="{F58AFBE4-6CF2-48EA-8D6E-9B9188EC3A8A}">
      <dgm:prSet/>
      <dgm:spPr/>
      <dgm:t>
        <a:bodyPr/>
        <a:lstStyle/>
        <a:p>
          <a:endParaRPr lang="en-US"/>
        </a:p>
      </dgm:t>
    </dgm:pt>
    <dgm:pt modelId="{8A63026B-33BF-4F8D-B461-E3713C784E4F}" type="sibTrans" cxnId="{F58AFBE4-6CF2-48EA-8D6E-9B9188EC3A8A}">
      <dgm:prSet/>
      <dgm:spPr/>
      <dgm:t>
        <a:bodyPr/>
        <a:lstStyle/>
        <a:p>
          <a:endParaRPr lang="en-US"/>
        </a:p>
      </dgm:t>
    </dgm:pt>
    <dgm:pt modelId="{F4A071B1-4B77-4038-B75D-8ED2BB30964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Disclosure</a:t>
          </a:r>
          <a:endParaRPr lang="en-US"/>
        </a:p>
      </dgm:t>
    </dgm:pt>
    <dgm:pt modelId="{991641A4-C69F-4616-A7B0-4CD8765F0D17}" type="parTrans" cxnId="{F9A89E27-C576-4893-A0ED-2D7A98BD0566}">
      <dgm:prSet/>
      <dgm:spPr/>
      <dgm:t>
        <a:bodyPr/>
        <a:lstStyle/>
        <a:p>
          <a:endParaRPr lang="en-US"/>
        </a:p>
      </dgm:t>
    </dgm:pt>
    <dgm:pt modelId="{AB115912-3784-4C9A-9732-14B1D3F7ADED}" type="sibTrans" cxnId="{F9A89E27-C576-4893-A0ED-2D7A98BD0566}">
      <dgm:prSet/>
      <dgm:spPr/>
      <dgm:t>
        <a:bodyPr/>
        <a:lstStyle/>
        <a:p>
          <a:endParaRPr lang="en-US"/>
        </a:p>
      </dgm:t>
    </dgm:pt>
    <dgm:pt modelId="{33197FA3-03D4-4BF3-AE1E-23D0D4BDD9F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Accountability</a:t>
          </a:r>
          <a:endParaRPr lang="en-US"/>
        </a:p>
      </dgm:t>
    </dgm:pt>
    <dgm:pt modelId="{D80DD499-D6DE-49E5-B003-6E501DFCF147}" type="parTrans" cxnId="{BD8D1F73-7BF0-4A7F-8BA5-04DA51F5D38D}">
      <dgm:prSet/>
      <dgm:spPr/>
      <dgm:t>
        <a:bodyPr/>
        <a:lstStyle/>
        <a:p>
          <a:endParaRPr lang="en-US"/>
        </a:p>
      </dgm:t>
    </dgm:pt>
    <dgm:pt modelId="{56FF43AA-D0C1-4BC9-902A-8266A6AA85C2}" type="sibTrans" cxnId="{BD8D1F73-7BF0-4A7F-8BA5-04DA51F5D38D}">
      <dgm:prSet/>
      <dgm:spPr/>
      <dgm:t>
        <a:bodyPr/>
        <a:lstStyle/>
        <a:p>
          <a:endParaRPr lang="en-US"/>
        </a:p>
      </dgm:t>
    </dgm:pt>
    <dgm:pt modelId="{67559723-3472-430C-BF56-E6F20B74508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Fairness</a:t>
          </a:r>
          <a:endParaRPr lang="en-US" dirty="0"/>
        </a:p>
      </dgm:t>
    </dgm:pt>
    <dgm:pt modelId="{19F5D6ED-0542-42C6-A68A-360C238033A7}" type="parTrans" cxnId="{EF8E4A62-C8BA-4F67-9E57-AC9F196E9309}">
      <dgm:prSet/>
      <dgm:spPr/>
      <dgm:t>
        <a:bodyPr/>
        <a:lstStyle/>
        <a:p>
          <a:endParaRPr lang="en-US"/>
        </a:p>
      </dgm:t>
    </dgm:pt>
    <dgm:pt modelId="{A3B3A3E1-F718-428C-8974-D6EDC4DF1911}" type="sibTrans" cxnId="{EF8E4A62-C8BA-4F67-9E57-AC9F196E9309}">
      <dgm:prSet/>
      <dgm:spPr/>
      <dgm:t>
        <a:bodyPr/>
        <a:lstStyle/>
        <a:p>
          <a:endParaRPr lang="en-US"/>
        </a:p>
      </dgm:t>
    </dgm:pt>
    <dgm:pt modelId="{DB264171-4146-4D3F-AF05-D8500709F7BA}" type="pres">
      <dgm:prSet presAssocID="{911494B0-EBB2-491C-BD2D-C95B0F7FDFD0}" presName="root" presStyleCnt="0">
        <dgm:presLayoutVars>
          <dgm:dir/>
          <dgm:resizeHandles val="exact"/>
        </dgm:presLayoutVars>
      </dgm:prSet>
      <dgm:spPr/>
    </dgm:pt>
    <dgm:pt modelId="{0A553BF6-1336-4C37-9F1A-F31E602C1FE4}" type="pres">
      <dgm:prSet presAssocID="{50FE0E0B-14A7-4236-A24A-5F9D50D4FF04}" presName="compNode" presStyleCnt="0"/>
      <dgm:spPr/>
    </dgm:pt>
    <dgm:pt modelId="{893C9B1A-97C2-4590-8F41-C4EAD8D2044D}" type="pres">
      <dgm:prSet presAssocID="{50FE0E0B-14A7-4236-A24A-5F9D50D4FF04}" presName="bgRect" presStyleLbl="bgShp" presStyleIdx="0" presStyleCnt="1"/>
      <dgm:spPr/>
    </dgm:pt>
    <dgm:pt modelId="{2C590FF1-43C0-47CC-BA7B-452D96C88346}" type="pres">
      <dgm:prSet presAssocID="{50FE0E0B-14A7-4236-A24A-5F9D50D4FF04}" presName="iconRect" presStyleLbl="node1" presStyleIdx="0" presStyleCnt="1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20F2A999-8543-417C-A325-1D0D0EAB0EBB}" type="pres">
      <dgm:prSet presAssocID="{50FE0E0B-14A7-4236-A24A-5F9D50D4FF04}" presName="spaceRect" presStyleCnt="0"/>
      <dgm:spPr/>
    </dgm:pt>
    <dgm:pt modelId="{18E71F05-1014-4FCF-B2A6-8E7651D55A10}" type="pres">
      <dgm:prSet presAssocID="{50FE0E0B-14A7-4236-A24A-5F9D50D4FF04}" presName="parTx" presStyleLbl="revTx" presStyleIdx="0" presStyleCnt="2">
        <dgm:presLayoutVars>
          <dgm:chMax val="0"/>
          <dgm:chPref val="0"/>
        </dgm:presLayoutVars>
      </dgm:prSet>
      <dgm:spPr/>
    </dgm:pt>
    <dgm:pt modelId="{8222BA39-6F6B-4C0E-8834-1E0D75983430}" type="pres">
      <dgm:prSet presAssocID="{50FE0E0B-14A7-4236-A24A-5F9D50D4FF04}" presName="desTx" presStyleLbl="revTx" presStyleIdx="1" presStyleCnt="2">
        <dgm:presLayoutVars/>
      </dgm:prSet>
      <dgm:spPr/>
    </dgm:pt>
  </dgm:ptLst>
  <dgm:cxnLst>
    <dgm:cxn modelId="{B91A3B18-FDB0-416E-B8E3-4C52DB4D00BA}" type="presOf" srcId="{911494B0-EBB2-491C-BD2D-C95B0F7FDFD0}" destId="{DB264171-4146-4D3F-AF05-D8500709F7BA}" srcOrd="0" destOrd="0" presId="urn:microsoft.com/office/officeart/2018/2/layout/IconVerticalSolidList"/>
    <dgm:cxn modelId="{F9A89E27-C576-4893-A0ED-2D7A98BD0566}" srcId="{50FE0E0B-14A7-4236-A24A-5F9D50D4FF04}" destId="{F4A071B1-4B77-4038-B75D-8ED2BB309642}" srcOrd="0" destOrd="0" parTransId="{991641A4-C69F-4616-A7B0-4CD8765F0D17}" sibTransId="{AB115912-3784-4C9A-9732-14B1D3F7ADED}"/>
    <dgm:cxn modelId="{EF8E4A62-C8BA-4F67-9E57-AC9F196E9309}" srcId="{50FE0E0B-14A7-4236-A24A-5F9D50D4FF04}" destId="{67559723-3472-430C-BF56-E6F20B74508F}" srcOrd="2" destOrd="0" parTransId="{19F5D6ED-0542-42C6-A68A-360C238033A7}" sibTransId="{A3B3A3E1-F718-428C-8974-D6EDC4DF1911}"/>
    <dgm:cxn modelId="{1988856F-2F28-4AE3-97D3-71888AE7D323}" type="presOf" srcId="{50FE0E0B-14A7-4236-A24A-5F9D50D4FF04}" destId="{18E71F05-1014-4FCF-B2A6-8E7651D55A10}" srcOrd="0" destOrd="0" presId="urn:microsoft.com/office/officeart/2018/2/layout/IconVerticalSolidList"/>
    <dgm:cxn modelId="{BD8D1F73-7BF0-4A7F-8BA5-04DA51F5D38D}" srcId="{50FE0E0B-14A7-4236-A24A-5F9D50D4FF04}" destId="{33197FA3-03D4-4BF3-AE1E-23D0D4BDD9F0}" srcOrd="1" destOrd="0" parTransId="{D80DD499-D6DE-49E5-B003-6E501DFCF147}" sibTransId="{56FF43AA-D0C1-4BC9-902A-8266A6AA85C2}"/>
    <dgm:cxn modelId="{E75B6376-E2E6-4F87-9690-76A08E506C1F}" type="presOf" srcId="{F4A071B1-4B77-4038-B75D-8ED2BB309642}" destId="{8222BA39-6F6B-4C0E-8834-1E0D75983430}" srcOrd="0" destOrd="0" presId="urn:microsoft.com/office/officeart/2018/2/layout/IconVerticalSolidList"/>
    <dgm:cxn modelId="{F58AFBE4-6CF2-48EA-8D6E-9B9188EC3A8A}" srcId="{911494B0-EBB2-491C-BD2D-C95B0F7FDFD0}" destId="{50FE0E0B-14A7-4236-A24A-5F9D50D4FF04}" srcOrd="0" destOrd="0" parTransId="{F9A2C1A9-8492-4D60-BD55-F7D672213287}" sibTransId="{8A63026B-33BF-4F8D-B461-E3713C784E4F}"/>
    <dgm:cxn modelId="{223A92F1-234D-4561-AC72-7BE0519974F3}" type="presOf" srcId="{33197FA3-03D4-4BF3-AE1E-23D0D4BDD9F0}" destId="{8222BA39-6F6B-4C0E-8834-1E0D75983430}" srcOrd="0" destOrd="1" presId="urn:microsoft.com/office/officeart/2018/2/layout/IconVerticalSolidList"/>
    <dgm:cxn modelId="{3945F9F7-083A-4AB5-9C54-61A243EC8690}" type="presOf" srcId="{67559723-3472-430C-BF56-E6F20B74508F}" destId="{8222BA39-6F6B-4C0E-8834-1E0D75983430}" srcOrd="0" destOrd="2" presId="urn:microsoft.com/office/officeart/2018/2/layout/IconVerticalSolidList"/>
    <dgm:cxn modelId="{AF9F4482-C456-42D6-A110-3D5D9B700368}" type="presParOf" srcId="{DB264171-4146-4D3F-AF05-D8500709F7BA}" destId="{0A553BF6-1336-4C37-9F1A-F31E602C1FE4}" srcOrd="0" destOrd="0" presId="urn:microsoft.com/office/officeart/2018/2/layout/IconVerticalSolidList"/>
    <dgm:cxn modelId="{7CE1C1B9-FFEF-4496-BB7B-ACEA9D3E60C9}" type="presParOf" srcId="{0A553BF6-1336-4C37-9F1A-F31E602C1FE4}" destId="{893C9B1A-97C2-4590-8F41-C4EAD8D2044D}" srcOrd="0" destOrd="0" presId="urn:microsoft.com/office/officeart/2018/2/layout/IconVerticalSolidList"/>
    <dgm:cxn modelId="{14F2BB58-46A8-4AB0-A22E-EAA8676F8A58}" type="presParOf" srcId="{0A553BF6-1336-4C37-9F1A-F31E602C1FE4}" destId="{2C590FF1-43C0-47CC-BA7B-452D96C88346}" srcOrd="1" destOrd="0" presId="urn:microsoft.com/office/officeart/2018/2/layout/IconVerticalSolidList"/>
    <dgm:cxn modelId="{CF097100-8D0C-4DCD-AAD9-3D4F7F44D8CB}" type="presParOf" srcId="{0A553BF6-1336-4C37-9F1A-F31E602C1FE4}" destId="{20F2A999-8543-417C-A325-1D0D0EAB0EBB}" srcOrd="2" destOrd="0" presId="urn:microsoft.com/office/officeart/2018/2/layout/IconVerticalSolidList"/>
    <dgm:cxn modelId="{4265B517-EB0A-4F36-B8D4-2B96FECCF3C2}" type="presParOf" srcId="{0A553BF6-1336-4C37-9F1A-F31E602C1FE4}" destId="{18E71F05-1014-4FCF-B2A6-8E7651D55A10}" srcOrd="3" destOrd="0" presId="urn:microsoft.com/office/officeart/2018/2/layout/IconVerticalSolidList"/>
    <dgm:cxn modelId="{F3858752-A4B5-4072-8484-1B05AAB4C7F7}" type="presParOf" srcId="{0A553BF6-1336-4C37-9F1A-F31E602C1FE4}" destId="{8222BA39-6F6B-4C0E-8834-1E0D75983430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3C9B1A-97C2-4590-8F41-C4EAD8D2044D}">
      <dsp:nvSpPr>
        <dsp:cNvPr id="0" name=""/>
        <dsp:cNvSpPr/>
      </dsp:nvSpPr>
      <dsp:spPr>
        <a:xfrm>
          <a:off x="0" y="1376282"/>
          <a:ext cx="7680325" cy="117967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590FF1-43C0-47CC-BA7B-452D96C88346}">
      <dsp:nvSpPr>
        <dsp:cNvPr id="0" name=""/>
        <dsp:cNvSpPr/>
      </dsp:nvSpPr>
      <dsp:spPr>
        <a:xfrm>
          <a:off x="356850" y="1641708"/>
          <a:ext cx="648819" cy="64881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E71F05-1014-4FCF-B2A6-8E7651D55A10}">
      <dsp:nvSpPr>
        <dsp:cNvPr id="0" name=""/>
        <dsp:cNvSpPr/>
      </dsp:nvSpPr>
      <dsp:spPr>
        <a:xfrm>
          <a:off x="1362520" y="1376282"/>
          <a:ext cx="3456146" cy="1179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849" tIns="124849" rIns="124849" bIns="124849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Three guiding principles:</a:t>
          </a:r>
          <a:endParaRPr lang="en-US" sz="2500" kern="1200"/>
        </a:p>
      </dsp:txBody>
      <dsp:txXfrm>
        <a:off x="1362520" y="1376282"/>
        <a:ext cx="3456146" cy="1179671"/>
      </dsp:txXfrm>
    </dsp:sp>
    <dsp:sp modelId="{8222BA39-6F6B-4C0E-8834-1E0D75983430}">
      <dsp:nvSpPr>
        <dsp:cNvPr id="0" name=""/>
        <dsp:cNvSpPr/>
      </dsp:nvSpPr>
      <dsp:spPr>
        <a:xfrm>
          <a:off x="4818666" y="1376282"/>
          <a:ext cx="2861658" cy="1179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849" tIns="124849" rIns="124849" bIns="12484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Disclosure</a:t>
          </a:r>
          <a:endParaRPr lang="en-US" sz="1600" kern="1200"/>
        </a:p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Accountability</a:t>
          </a:r>
          <a:endParaRPr lang="en-US" sz="1600" kern="1200"/>
        </a:p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Fairness</a:t>
          </a:r>
          <a:endParaRPr lang="en-US" sz="1600" kern="1200" dirty="0"/>
        </a:p>
      </dsp:txBody>
      <dsp:txXfrm>
        <a:off x="4818666" y="1376282"/>
        <a:ext cx="2861658" cy="11796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/>
            </a:lvl1pPr>
          </a:lstStyle>
          <a:p>
            <a:pPr>
              <a:defRPr/>
            </a:pPr>
            <a:fld id="{FE3516BE-3023-4BB1-AF45-DEE91852774D}" type="datetimeFigureOut">
              <a:rPr lang="en-US"/>
              <a:pPr>
                <a:defRPr/>
              </a:pPr>
              <a:t>10/21/2024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smtClean="0"/>
            </a:lvl1pPr>
          </a:lstStyle>
          <a:p>
            <a:pPr>
              <a:defRPr/>
            </a:pPr>
            <a:fld id="{DCD3B913-4045-48D9-A57B-BAC0422037F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80902" y="1275025"/>
            <a:ext cx="7182197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088136" y="1385316"/>
            <a:ext cx="6967728" cy="4087368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3794760" y="1267730"/>
            <a:ext cx="1554480" cy="64008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3886200" y="1267731"/>
            <a:ext cx="1371600" cy="548640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71281" y="2091263"/>
            <a:ext cx="6801440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6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71575" y="4682062"/>
            <a:ext cx="6803136" cy="50292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4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400"/>
            </a:lvl2pPr>
            <a:lvl3pPr marL="914400" indent="0" algn="ctr">
              <a:buNone/>
              <a:defRPr sz="1400"/>
            </a:lvl3pPr>
            <a:lvl4pPr marL="1371600" indent="0" algn="ctr">
              <a:buNone/>
              <a:defRPr sz="1400"/>
            </a:lvl4pPr>
            <a:lvl5pPr marL="1828800" indent="0" algn="ctr">
              <a:buNone/>
              <a:defRPr sz="1400"/>
            </a:lvl5pPr>
            <a:lvl6pPr marL="2286000" indent="0" algn="ctr">
              <a:buNone/>
              <a:defRPr sz="1400"/>
            </a:lvl6pPr>
            <a:lvl7pPr marL="2743200" indent="0" algn="ctr">
              <a:buNone/>
              <a:defRPr sz="1400"/>
            </a:lvl7pPr>
            <a:lvl8pPr marL="3200400" indent="0" algn="ctr">
              <a:buNone/>
              <a:defRPr sz="1400"/>
            </a:lvl8pPr>
            <a:lvl9pPr marL="3657600" indent="0" algn="ctr">
              <a:buNone/>
              <a:defRPr sz="14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3931920" y="1327188"/>
            <a:ext cx="1280160" cy="457200"/>
          </a:xfrm>
        </p:spPr>
        <p:txBody>
          <a:bodyPr/>
          <a:lstStyle>
            <a:lvl1pPr algn="ctr">
              <a:defRPr sz="11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361D8292-7A5A-44EB-ADEC-AA767D00200F}" type="datetimeFigureOut">
              <a:rPr lang="en-US" dirty="0"/>
              <a:t>10/21/2024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104936" y="5211060"/>
            <a:ext cx="4429125" cy="228600"/>
          </a:xfrm>
        </p:spPr>
        <p:txBody>
          <a:bodyPr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6455190" y="5212080"/>
            <a:ext cx="158391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58421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DEACD-722F-4835-8C36-350D1156C46F}" type="datetimeFigureOut">
              <a:rPr lang="en-US" dirty="0"/>
              <a:t>10/21/2024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74601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980902" y="1275025"/>
            <a:ext cx="7182197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088136" y="1385316"/>
            <a:ext cx="6967728" cy="4087368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3794760" y="1267730"/>
            <a:ext cx="1554480" cy="64008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3886200" y="1267731"/>
            <a:ext cx="1371600" cy="548640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2717" y="2094309"/>
            <a:ext cx="6803136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6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2718" y="4682062"/>
            <a:ext cx="6803136" cy="50292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31920" y="1325880"/>
            <a:ext cx="1280160" cy="457200"/>
          </a:xfrm>
        </p:spPr>
        <p:txBody>
          <a:bodyPr/>
          <a:lstStyle>
            <a:lvl1pPr algn="ctr">
              <a:defRPr lang="en-US" sz="11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C829D4D-0BFC-4907-B876-8D0F29D25B8B}" type="datetimeFigureOut">
              <a:rPr lang="en-US" dirty="0"/>
              <a:t>10/21/2024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04679" y="5211060"/>
            <a:ext cx="4430268" cy="22860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453378" y="5211060"/>
            <a:ext cx="1584198" cy="228600"/>
          </a:xfrm>
        </p:spPr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10820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31520" y="2103120"/>
            <a:ext cx="3657600" cy="393192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4880" y="2103120"/>
            <a:ext cx="3657600" cy="393192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4F713-3024-4B60-8C85-AB19FBDEA5C9}" type="datetimeFigureOut">
              <a:rPr lang="en-US" dirty="0"/>
              <a:t>10/21/2024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17261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1520" y="2074334"/>
            <a:ext cx="365760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31520" y="2755898"/>
            <a:ext cx="365760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2074334"/>
            <a:ext cx="365760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756581"/>
            <a:ext cx="365760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70D8C-FEE3-44E4-9FC3-58ECB605B60D}" type="datetimeFigureOut">
              <a:rPr lang="en-US" dirty="0"/>
              <a:t>10/21/2024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01146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7AFF06-CDBB-4575-A3CF-D3C40F356B44}" type="datetimeFigureOut">
              <a:rPr lang="en-US" dirty="0"/>
              <a:t>10/21/2024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81914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B23BA-8BFA-4D1F-A6AD-B650E27402E6}" type="datetimeFigureOut">
              <a:rPr lang="en-US" dirty="0"/>
              <a:t>10/21/2024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08144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184147" y="173736"/>
            <a:ext cx="6398514" cy="65105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6765290" y="173736"/>
            <a:ext cx="2194560" cy="651052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72300" y="607392"/>
            <a:ext cx="1823085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4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8976" y="907143"/>
            <a:ext cx="5428856" cy="5043714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72300" y="2286000"/>
            <a:ext cx="1823085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3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43E8C-8E71-4ACB-A6F3-3C86F80AFB02}" type="datetimeFigureOut">
              <a:rPr lang="en-US" dirty="0"/>
              <a:t>10/21/2024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7795258" y="6310086"/>
            <a:ext cx="109728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6868160" y="274320"/>
            <a:ext cx="1988820" cy="6309360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1303557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6765290" y="173736"/>
            <a:ext cx="2194560" cy="651052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72300" y="603504"/>
            <a:ext cx="1824228" cy="1645920"/>
          </a:xfrm>
        </p:spPr>
        <p:txBody>
          <a:bodyPr anchor="b">
            <a:noAutofit/>
          </a:bodyPr>
          <a:lstStyle>
            <a:lvl1pPr algn="l">
              <a:defRPr sz="24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71449" y="173736"/>
            <a:ext cx="6398514" cy="6510528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72300" y="2286000"/>
            <a:ext cx="1824228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3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F5ABCC35-AE37-4B74-AFDC-2B5B2D807A04}" type="datetimeFigureOut">
              <a:rPr lang="en-US" dirty="0"/>
              <a:t>10/21/2024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9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797546" y="6309360"/>
            <a:ext cx="109728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6868160" y="274320"/>
            <a:ext cx="1988820" cy="6309360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2633486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1D73B-AC12-4256-9E12-E45AB393862B}" type="datetimeFigureOut">
              <a:rPr lang="en-US" dirty="0"/>
              <a:t>10/21/2024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64618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43700" y="762000"/>
            <a:ext cx="177165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762000"/>
            <a:ext cx="60579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1E8A7-06A9-4796-98A4-479CF7079753}" type="datetimeFigureOut">
              <a:rPr lang="en-US" dirty="0"/>
              <a:t>10/21/2024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25979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76022" y="173736"/>
            <a:ext cx="8791956" cy="6510528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31520" y="642594"/>
            <a:ext cx="768096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1520" y="2103120"/>
            <a:ext cx="768096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34768" y="6309360"/>
            <a:ext cx="20574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89D66BB5-FA43-4133-A57F-33DEFA0D4249}" type="datetimeFigureOut">
              <a:rPr lang="en-US" dirty="0"/>
              <a:t>10/21/2024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96896" y="6309360"/>
            <a:ext cx="3950208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23382" y="6309360"/>
            <a:ext cx="10972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8" name="Text Box 7">
            <a:extLst>
              <a:ext uri="{FF2B5EF4-FFF2-40B4-BE49-F238E27FC236}">
                <a16:creationId xmlns:a16="http://schemas.microsoft.com/office/drawing/2014/main" id="{C0122CE1-6DC3-1540-92D2-96E517F65E53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206375" y="6524625"/>
            <a:ext cx="8642350" cy="188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 eaLnBrk="0" hangingPunct="0">
              <a:defRPr/>
            </a:pPr>
            <a:r>
              <a:rPr lang="en-GB" sz="800">
                <a:latin typeface="Arial" charset="0"/>
                <a:cs typeface="Times New Roman" charset="0"/>
              </a:rPr>
              <a:t>Peter Atrill and Eddie McLaney, </a:t>
            </a:r>
            <a:r>
              <a:rPr lang="en-GB" sz="800" i="1">
                <a:latin typeface="Arial" charset="0"/>
                <a:cs typeface="Times New Roman" charset="0"/>
              </a:rPr>
              <a:t>Accounting and Finance for  Non-Specialists</a:t>
            </a:r>
            <a:r>
              <a:rPr lang="en-GB" sz="800">
                <a:latin typeface="Arial" charset="0"/>
                <a:cs typeface="Times New Roman" charset="0"/>
              </a:rPr>
              <a:t>, 6</a:t>
            </a:r>
            <a:r>
              <a:rPr lang="en-GB" sz="800" baseline="30000">
                <a:latin typeface="Arial" charset="0"/>
                <a:cs typeface="Times New Roman" charset="0"/>
              </a:rPr>
              <a:t>th</a:t>
            </a:r>
            <a:r>
              <a:rPr lang="en-GB" sz="800">
                <a:latin typeface="Arial" charset="0"/>
                <a:cs typeface="Times New Roman" charset="0"/>
              </a:rPr>
              <a:t> Edition, © Pearson Education Limited 2008</a:t>
            </a:r>
            <a:r>
              <a:rPr lang="en-US" sz="800">
                <a:latin typeface="Arial" charset="0"/>
              </a:rPr>
              <a:t> </a:t>
            </a:r>
            <a:endParaRPr lang="en-GB" sz="800">
              <a:latin typeface="Arial" charset="0"/>
            </a:endParaRPr>
          </a:p>
        </p:txBody>
      </p:sp>
      <p:sp>
        <p:nvSpPr>
          <p:cNvPr id="9" name="Text Box 8">
            <a:extLst>
              <a:ext uri="{FF2B5EF4-FFF2-40B4-BE49-F238E27FC236}">
                <a16:creationId xmlns:a16="http://schemas.microsoft.com/office/drawing/2014/main" id="{9AC92654-F4DB-A7A6-CA01-BF2C6D66FDE8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0" y="0"/>
            <a:ext cx="806450" cy="217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/>
          <a:lstStyle/>
          <a:p>
            <a:pPr algn="ctr" eaLnBrk="0" hangingPunct="0">
              <a:defRPr/>
            </a:pPr>
            <a:r>
              <a:rPr lang="en-GB" sz="800">
                <a:latin typeface="Arial" charset="0"/>
              </a:rPr>
              <a:t>Slide 4.</a:t>
            </a:r>
            <a:fld id="{F37FFCA3-079C-43AC-8F87-A549F1157041}" type="slidenum">
              <a:rPr lang="en-GB" sz="800">
                <a:latin typeface="Arial" charset="0"/>
              </a:rPr>
              <a:pPr algn="ctr" eaLnBrk="0" hangingPunct="0">
                <a:defRPr/>
              </a:pPr>
              <a:t>‹#›</a:t>
            </a:fld>
            <a:endParaRPr lang="en-GB" sz="800">
              <a:latin typeface="Times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7566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B5D6631-F74B-410E-B60D-7C97D6D77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F300CB1-0412-47A2-BA30-07135C98E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0902" y="1267730"/>
            <a:ext cx="7182197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1AC820A-F7A7-46F3-933A-2CCC7201D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850" y="1411615"/>
            <a:ext cx="69723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DAFCA3D-277C-4C06-BC17-5108F3A700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51910" y="1267730"/>
            <a:ext cx="144018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5457DF47-900A-447E-9B61-2B94B7495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950855" y="1267730"/>
            <a:ext cx="1567331" cy="645295"/>
            <a:chOff x="5318306" y="1386268"/>
            <a:chExt cx="1567331" cy="645295"/>
          </a:xfrm>
        </p:grpSpPr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84772325-EEFF-4BA8-841C-29A78A2E43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AD3094C5-7785-41DD-B095-217D26651E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ED3CF66E-289D-4AB8-85D9-C0B9AE18B6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6F40FBDA-CEB1-40F0-9AB9-BD9C402D7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alculator, pen, compass, money and a paper with graphs printed on it">
            <a:extLst>
              <a:ext uri="{FF2B5EF4-FFF2-40B4-BE49-F238E27FC236}">
                <a16:creationId xmlns:a16="http://schemas.microsoft.com/office/drawing/2014/main" id="{48D6D2E1-7E41-8762-B78E-B27A2D0B9CE1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45000"/>
          </a:blip>
          <a:srcRect l="11944" r="7722" b="-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0344D4FE-ABEF-4230-9E4E-AD5782FC7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0902" y="1267730"/>
            <a:ext cx="7182197" cy="430795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3D699D-2B71-DB68-C149-40C2A9841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281" y="2091263"/>
            <a:ext cx="6801439" cy="246150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3000"/>
              </a:lnSpc>
            </a:pPr>
            <a:r>
              <a:rPr lang="en-US" sz="6100" cap="all" spc="-100" dirty="0"/>
              <a:t>Accounting for Limited Companies 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9325F979-D3F9-4926-81B7-7ACCB31A50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850" y="1411615"/>
            <a:ext cx="69723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  <a:alpha val="80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0688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83CC64-B4F5-BAC5-4DF6-E54148585A2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Limited and public limited companies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D81E98-DB93-2910-3EF4-8A5D9138459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24631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52" name="Rectangle 18451">
            <a:extLst>
              <a:ext uri="{FF2B5EF4-FFF2-40B4-BE49-F238E27FC236}">
                <a16:creationId xmlns:a16="http://schemas.microsoft.com/office/drawing/2014/main" id="{52C9F0CC-9F30-4B99-AC35-5A6C416A0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022" y="237744"/>
            <a:ext cx="8791956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8435" name="Text Box 16"/>
          <p:cNvSpPr txBox="1">
            <a:spLocks noChangeArrowheads="1"/>
          </p:cNvSpPr>
          <p:nvPr/>
        </p:nvSpPr>
        <p:spPr bwMode="auto">
          <a:xfrm>
            <a:off x="800100" y="642594"/>
            <a:ext cx="75438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6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rPr>
              <a:t>Sources of external accounting regulations for a UK public limited company listed on the London Stock Exchange</a:t>
            </a:r>
            <a:endParaRPr lang="en-US" sz="2600">
              <a:solidFill>
                <a:schemeClr val="tx1">
                  <a:lumMod val="85000"/>
                  <a:lumOff val="15000"/>
                </a:schemeClr>
              </a:solidFill>
              <a:latin typeface="+mj-lt"/>
            </a:endParaRPr>
          </a:p>
        </p:txBody>
      </p:sp>
      <p:grpSp>
        <p:nvGrpSpPr>
          <p:cNvPr id="18434" name="Group 18"/>
          <p:cNvGrpSpPr>
            <a:grpSpLocks/>
          </p:cNvGrpSpPr>
          <p:nvPr/>
        </p:nvGrpSpPr>
        <p:grpSpPr bwMode="auto">
          <a:xfrm>
            <a:off x="1586407" y="2310063"/>
            <a:ext cx="5971185" cy="3725612"/>
            <a:chOff x="859" y="976"/>
            <a:chExt cx="4095" cy="2555"/>
          </a:xfrm>
        </p:grpSpPr>
        <p:grpSp>
          <p:nvGrpSpPr>
            <p:cNvPr id="18436" name="Group 3"/>
            <p:cNvGrpSpPr>
              <a:grpSpLocks/>
            </p:cNvGrpSpPr>
            <p:nvPr/>
          </p:nvGrpSpPr>
          <p:grpSpPr bwMode="auto">
            <a:xfrm>
              <a:off x="859" y="980"/>
              <a:ext cx="1074" cy="1352"/>
              <a:chOff x="2420" y="1187"/>
              <a:chExt cx="787" cy="1145"/>
            </a:xfrm>
          </p:grpSpPr>
          <p:sp>
            <p:nvSpPr>
              <p:cNvPr id="18446" name="AutoShape 4"/>
              <p:cNvSpPr>
                <a:spLocks noChangeArrowheads="1"/>
              </p:cNvSpPr>
              <p:nvPr/>
            </p:nvSpPr>
            <p:spPr bwMode="auto">
              <a:xfrm>
                <a:off x="2420" y="1187"/>
                <a:ext cx="787" cy="1145"/>
              </a:xfrm>
              <a:prstGeom prst="cube">
                <a:avLst>
                  <a:gd name="adj" fmla="val 12579"/>
                </a:avLst>
              </a:prstGeom>
              <a:solidFill>
                <a:srgbClr val="FFCC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47" name="Text Box 5"/>
              <p:cNvSpPr txBox="1">
                <a:spLocks noChangeArrowheads="1"/>
              </p:cNvSpPr>
              <p:nvPr/>
            </p:nvSpPr>
            <p:spPr bwMode="auto">
              <a:xfrm>
                <a:off x="2446" y="1576"/>
                <a:ext cx="672" cy="37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 defTabSz="416052">
                  <a:spcBef>
                    <a:spcPct val="50000"/>
                  </a:spcBef>
                </a:pPr>
                <a:r>
                  <a:rPr lang="en-GB" sz="1820" b="1" kern="1200">
                    <a:solidFill>
                      <a:schemeClr val="tx1"/>
                    </a:solidFill>
                    <a:latin typeface="Arial" charset="0"/>
                    <a:ea typeface="+mn-ea"/>
                    <a:cs typeface="+mn-cs"/>
                  </a:rPr>
                  <a:t>Company law</a:t>
                </a:r>
                <a:endParaRPr lang="en-GB" sz="2000" b="1">
                  <a:latin typeface="Arial" charset="0"/>
                </a:endParaRPr>
              </a:p>
            </p:txBody>
          </p:sp>
        </p:grpSp>
        <p:sp>
          <p:nvSpPr>
            <p:cNvPr id="18437" name="AutoShape 7"/>
            <p:cNvSpPr>
              <a:spLocks noChangeArrowheads="1"/>
            </p:cNvSpPr>
            <p:nvPr/>
          </p:nvSpPr>
          <p:spPr bwMode="auto">
            <a:xfrm>
              <a:off x="3720" y="987"/>
              <a:ext cx="1234" cy="1352"/>
            </a:xfrm>
            <a:prstGeom prst="cube">
              <a:avLst>
                <a:gd name="adj" fmla="val 12579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38" name="Text Box 8"/>
            <p:cNvSpPr txBox="1">
              <a:spLocks noChangeArrowheads="1"/>
            </p:cNvSpPr>
            <p:nvPr/>
          </p:nvSpPr>
          <p:spPr bwMode="auto">
            <a:xfrm>
              <a:off x="3720" y="1370"/>
              <a:ext cx="1110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416052">
                <a:spcBef>
                  <a:spcPct val="50000"/>
                </a:spcBef>
              </a:pPr>
              <a:r>
                <a:rPr lang="en-GB" sz="1820" b="1"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rPr>
                <a:t>International financial reporting</a:t>
              </a:r>
              <a:br>
                <a:rPr lang="en-GB" sz="1820" b="1"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rPr>
              </a:br>
              <a:r>
                <a:rPr lang="en-GB" sz="1820" b="1"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rPr>
                <a:t>standards</a:t>
              </a:r>
              <a:endParaRPr lang="en-GB" sz="2000" b="1">
                <a:latin typeface="Arial" charset="0"/>
              </a:endParaRPr>
            </a:p>
          </p:txBody>
        </p:sp>
        <p:sp>
          <p:nvSpPr>
            <p:cNvPr id="18439" name="AutoShape 9"/>
            <p:cNvSpPr>
              <a:spLocks noChangeArrowheads="1"/>
            </p:cNvSpPr>
            <p:nvPr/>
          </p:nvSpPr>
          <p:spPr bwMode="auto">
            <a:xfrm>
              <a:off x="2274" y="976"/>
              <a:ext cx="1074" cy="1352"/>
            </a:xfrm>
            <a:prstGeom prst="cube">
              <a:avLst>
                <a:gd name="adj" fmla="val 12579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40" name="Text Box 10"/>
            <p:cNvSpPr txBox="1">
              <a:spLocks noChangeArrowheads="1"/>
            </p:cNvSpPr>
            <p:nvPr/>
          </p:nvSpPr>
          <p:spPr bwMode="auto">
            <a:xfrm>
              <a:off x="2261" y="1347"/>
              <a:ext cx="994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416052">
                <a:spcBef>
                  <a:spcPct val="50000"/>
                </a:spcBef>
              </a:pPr>
              <a:r>
                <a:rPr lang="en-GB" sz="1820" b="1" kern="1200">
                  <a:solidFill>
                    <a:srgbClr val="7F4900"/>
                  </a:solidFill>
                  <a:latin typeface="Arial" charset="0"/>
                  <a:ea typeface="+mn-ea"/>
                  <a:cs typeface="+mn-cs"/>
                </a:rPr>
                <a:t>External accounting rules</a:t>
              </a:r>
              <a:endParaRPr lang="en-GB" sz="2000" b="1">
                <a:solidFill>
                  <a:srgbClr val="FFCC99"/>
                </a:solidFill>
                <a:latin typeface="Arial" charset="0"/>
              </a:endParaRPr>
            </a:p>
          </p:txBody>
        </p:sp>
        <p:sp>
          <p:nvSpPr>
            <p:cNvPr id="18441" name="AutoShape 11"/>
            <p:cNvSpPr>
              <a:spLocks noChangeArrowheads="1"/>
            </p:cNvSpPr>
            <p:nvPr/>
          </p:nvSpPr>
          <p:spPr bwMode="auto">
            <a:xfrm>
              <a:off x="1803" y="2622"/>
              <a:ext cx="1923" cy="909"/>
            </a:xfrm>
            <a:prstGeom prst="cube">
              <a:avLst>
                <a:gd name="adj" fmla="val 12597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42" name="Text Box 12"/>
            <p:cNvSpPr txBox="1">
              <a:spLocks noChangeArrowheads="1"/>
            </p:cNvSpPr>
            <p:nvPr/>
          </p:nvSpPr>
          <p:spPr bwMode="auto">
            <a:xfrm>
              <a:off x="1784" y="2900"/>
              <a:ext cx="1873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416052">
                <a:spcBef>
                  <a:spcPct val="50000"/>
                </a:spcBef>
              </a:pPr>
              <a:r>
                <a:rPr lang="en-GB" sz="1820" b="1"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rPr>
                <a:t>Stock Exchange rules imposed by FSA</a:t>
              </a:r>
              <a:endParaRPr lang="en-GB" sz="2000" b="1">
                <a:latin typeface="Arial" charset="0"/>
              </a:endParaRPr>
            </a:p>
          </p:txBody>
        </p:sp>
        <p:sp>
          <p:nvSpPr>
            <p:cNvPr id="18443" name="AutoShape 13"/>
            <p:cNvSpPr>
              <a:spLocks noChangeArrowheads="1"/>
            </p:cNvSpPr>
            <p:nvPr/>
          </p:nvSpPr>
          <p:spPr bwMode="auto">
            <a:xfrm rot="5400000">
              <a:off x="2587" y="2303"/>
              <a:ext cx="366" cy="402"/>
            </a:xfrm>
            <a:prstGeom prst="leftArrow">
              <a:avLst>
                <a:gd name="adj1" fmla="val 51194"/>
                <a:gd name="adj2" fmla="val 28153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44" name="AutoShape 14"/>
            <p:cNvSpPr>
              <a:spLocks noChangeArrowheads="1"/>
            </p:cNvSpPr>
            <p:nvPr/>
          </p:nvSpPr>
          <p:spPr bwMode="auto">
            <a:xfrm rot="10800000">
              <a:off x="1854" y="1504"/>
              <a:ext cx="421" cy="349"/>
            </a:xfrm>
            <a:prstGeom prst="leftArrow">
              <a:avLst>
                <a:gd name="adj1" fmla="val 51194"/>
                <a:gd name="adj2" fmla="val 33961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45" name="AutoShape 15"/>
            <p:cNvSpPr>
              <a:spLocks noChangeArrowheads="1"/>
            </p:cNvSpPr>
            <p:nvPr/>
          </p:nvSpPr>
          <p:spPr bwMode="auto">
            <a:xfrm rot="10800000" flipH="1">
              <a:off x="3296" y="1500"/>
              <a:ext cx="427" cy="349"/>
            </a:xfrm>
            <a:prstGeom prst="leftArrow">
              <a:avLst>
                <a:gd name="adj1" fmla="val 51194"/>
                <a:gd name="adj2" fmla="val 34445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99B1821C-2E7E-4A0F-9DEE-DA1242BD4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 descr="3D Hologram from iPad">
            <a:extLst>
              <a:ext uri="{FF2B5EF4-FFF2-40B4-BE49-F238E27FC236}">
                <a16:creationId xmlns:a16="http://schemas.microsoft.com/office/drawing/2014/main" id="{3AC27B4D-B972-7325-EDFF-4041494BC09F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75000"/>
          </a:blip>
          <a:srcRect l="19091" t="4528" b="4563"/>
          <a:stretch/>
        </p:blipFill>
        <p:spPr>
          <a:xfrm>
            <a:off x="20" y="10"/>
            <a:ext cx="9143979" cy="6857989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52BB9502-B4F7-4349-B66A-B68DEAAA83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9957" y="237744"/>
            <a:ext cx="5739733" cy="6382512"/>
          </a:xfrm>
          <a:prstGeom prst="rect">
            <a:avLst/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DAAA26-A635-3858-2E7C-07ED349E1F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5563" y="642594"/>
            <a:ext cx="5038825" cy="1746504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 Features of a Limited Company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08C86A-DF1D-972C-FF0F-4EF1F657DA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5564" y="2389098"/>
            <a:ext cx="5038825" cy="3645942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Perpetual Life</a:t>
            </a:r>
          </a:p>
          <a:p>
            <a:pPr>
              <a:lnSpc>
                <a:spcPct val="90000"/>
              </a:lnSpc>
            </a:pPr>
            <a:r>
              <a:rPr lang="en-GB" sz="15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Perpetual existence is an accounting term that refers to </a:t>
            </a:r>
            <a:r>
              <a:rPr lang="en-GB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corporation's ability to continue to exist indefinitely, even when its ownership changes</a:t>
            </a:r>
          </a:p>
          <a:p>
            <a:pPr>
              <a:lnSpc>
                <a:spcPct val="90000"/>
              </a:lnSpc>
            </a:pPr>
            <a:endParaRPr lang="en-GB" sz="15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GB" sz="15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Limited Liability</a:t>
            </a:r>
          </a:p>
          <a:p>
            <a:pPr>
              <a:lnSpc>
                <a:spcPct val="90000"/>
              </a:lnSpc>
            </a:pPr>
            <a:r>
              <a:rPr lang="en-GB" sz="15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Limited liability is a legal principle that protects business owners from being held personally responsible for their company's debts and liabilities. It limits the extent to which a business owner's personal assets can be seized to pay off the company's debts</a:t>
            </a:r>
            <a:endParaRPr lang="en-GB" sz="15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82953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  <a:lumOff val="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192707B-B929-41A7-9B41-E959A1C689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E0F4FF13-CEEE-4DE1-A9C4-3E055AA7873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l="11000" r="-1" b="-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47D74DB-DF43-DA8A-A310-EE4BBA30FA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100" y="642594"/>
            <a:ext cx="7543800" cy="1371600"/>
          </a:xfrm>
        </p:spPr>
        <p:txBody>
          <a:bodyPr>
            <a:normAutofit/>
          </a:bodyPr>
          <a:lstStyle/>
          <a:p>
            <a:r>
              <a:rPr lang="en-GB"/>
              <a:t>Two Main Forms of Limited Company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3BC2E8-BA0C-6E53-9C60-BC30849226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0100" y="2103120"/>
            <a:ext cx="7543800" cy="3931920"/>
          </a:xfrm>
        </p:spPr>
        <p:txBody>
          <a:bodyPr>
            <a:normAutofit/>
          </a:bodyPr>
          <a:lstStyle/>
          <a:p>
            <a:r>
              <a:rPr lang="en-GB"/>
              <a:t>Public Limited Company (Plc)</a:t>
            </a:r>
          </a:p>
          <a:p>
            <a:endParaRPr lang="en-GB"/>
          </a:p>
          <a:p>
            <a:r>
              <a:rPr lang="en-GB"/>
              <a:t>Private Limited Company (Limited)</a:t>
            </a:r>
          </a:p>
          <a:p>
            <a:pPr marL="0" indent="0">
              <a:buNone/>
            </a:pPr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FB4235C-4505-46C7-AD8F-8769A1972F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022" y="237744"/>
            <a:ext cx="8791956" cy="6382512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1906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E25BDA2-3F4D-4B38-90E7-989465ECD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65EEA05-AD42-442F-B6C6-CB9FC2894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96869A-A70D-42F7-876F-605CB1718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081" y="610955"/>
            <a:ext cx="8195838" cy="563609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CD407CC-EF5C-486F-9A14-7F681F986D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89" y="777240"/>
            <a:ext cx="7948422" cy="5303520"/>
          </a:xfrm>
          <a:prstGeom prst="rect">
            <a:avLst/>
          </a:prstGeom>
          <a:solidFill>
            <a:schemeClr val="bg1"/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49626" y="1420706"/>
            <a:ext cx="2599905" cy="4016587"/>
          </a:xfrm>
        </p:spPr>
        <p:txBody>
          <a:bodyPr>
            <a:normAutofit/>
          </a:bodyPr>
          <a:lstStyle/>
          <a:p>
            <a:r>
              <a:rPr lang="en-GB" sz="3100" dirty="0"/>
              <a:t>Advantages of a Limited Company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0389" y="1420706"/>
            <a:ext cx="4136068" cy="4016587"/>
          </a:xfrm>
        </p:spPr>
        <p:txBody>
          <a:bodyPr anchor="ctr">
            <a:normAutofit fontScale="77500" lnSpcReduction="20000"/>
          </a:bodyPr>
          <a:lstStyle/>
          <a:p>
            <a:r>
              <a:rPr lang="en-GB" sz="22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liability of the shareholders is limited to the amount of their unpaid up share capital</a:t>
            </a:r>
          </a:p>
          <a:p>
            <a:pPr marL="68580" indent="0">
              <a:buNone/>
            </a:pPr>
            <a:endParaRPr lang="en-GB" sz="22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There is a formal separation of the business from the owners, which may be helpful to the running of the business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Ownership of the business can be shared between people more easily than other forms of business entities</a:t>
            </a:r>
          </a:p>
          <a:p>
            <a:pPr marL="68580" indent="0">
              <a:buNone/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Shares in the business can be transferred relatively easily</a:t>
            </a:r>
          </a:p>
          <a:p>
            <a:endParaRPr lang="en-GB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" indent="0">
              <a:buNone/>
            </a:pP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DD76B5F-5BAA-48C6-9065-9AEF15D30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04298" y="2057401"/>
            <a:ext cx="0" cy="2743200"/>
          </a:xfrm>
          <a:prstGeom prst="line">
            <a:avLst/>
          </a:prstGeom>
          <a:ln w="158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940067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009E310-C7C2-4F23-B466-4417C8ED3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1A4F4A1-146B-4D29-852A-F60996679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4C31FF5-F97E-4082-BFC5-A880DB9F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00862" y="457200"/>
            <a:ext cx="6400235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015B4CE-42DE-4E9B-B800-B5B8142E6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29350" y="621793"/>
            <a:ext cx="6149085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83462" y="881210"/>
            <a:ext cx="5563443" cy="151703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Disadvantages of a Limited Company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83462" y="2286000"/>
            <a:ext cx="5433827" cy="3849832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costs of formation of the company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Documentation needs to be prepared to form the company e.g. articles of association, memorandum of association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annual running costs of the company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Annual returns need to be sent to the Registrar of Companies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audit fee is a further cost though companies derive a benefit from having their accounts audited as it provides greater reliability to the shareholders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Directors of a company are subject to greater legislative duties than others running an unincorporated business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Confidentiality of information is lost as accounts need to be filed annually with the Registrar of Companies and are available to the public</a:t>
            </a:r>
          </a:p>
          <a:p>
            <a:pPr marL="68580" indent="0">
              <a:lnSpc>
                <a:spcPct val="90000"/>
              </a:lnSpc>
              <a:buNone/>
            </a:pPr>
            <a:endParaRPr lang="en-GB" sz="13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67284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38FAF2-240B-1AED-E7E7-7E9041F0C3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100" y="642594"/>
            <a:ext cx="7543800" cy="1371600"/>
          </a:xfrm>
        </p:spPr>
        <p:txBody>
          <a:bodyPr>
            <a:normAutofit/>
          </a:bodyPr>
          <a:lstStyle/>
          <a:p>
            <a:r>
              <a:rPr lang="en-GB"/>
              <a:t>Corporate Governance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26EF51-E1BB-CDD9-09CE-C8D7E83CB6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0100" y="2103120"/>
            <a:ext cx="4864100" cy="3931920"/>
          </a:xfrm>
        </p:spPr>
        <p:txBody>
          <a:bodyPr>
            <a:normAutofit/>
          </a:bodyPr>
          <a:lstStyle/>
          <a:p>
            <a:r>
              <a:rPr lang="en-GB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Corporate governance is the system of rules, processes, and practices that control and manage a company. It's a way to guide a company's direction and its relationships with its stakeholders and shareholders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Good corporate governance can help companies: Operate more efficiently, Improve access to capital, Mitigate risk, Safeguard against mismanagement, and Be more accountable and transparent to investors.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Graphic 6" descr="Hierarchy">
            <a:extLst>
              <a:ext uri="{FF2B5EF4-FFF2-40B4-BE49-F238E27FC236}">
                <a16:creationId xmlns:a16="http://schemas.microsoft.com/office/drawing/2014/main" id="{A43443DC-F339-D6C8-CE87-A962FABA5BD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015428" y="2845442"/>
            <a:ext cx="2264734" cy="22647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69731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809425-1586-9353-83C5-29C4A9D3AE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Corporate Governance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2976E07-77EB-0FA4-6177-EEBF96676CD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31838" y="2103438"/>
          <a:ext cx="7680325" cy="39322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354850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009E310-C7C2-4F23-B466-4417C8ED3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1A4F4A1-146B-4D29-852A-F60996679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4C31FF5-F97E-4082-BFC5-A880DB9F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00862" y="457200"/>
            <a:ext cx="6400235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015B4CE-42DE-4E9B-B800-B5B8142E6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29350" y="621793"/>
            <a:ext cx="6149085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A1866D-63A5-06C3-687A-810E4ACF3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3462" y="881210"/>
            <a:ext cx="5563443" cy="1517035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The Combined Code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1E447D-54C3-3151-ABE2-BFA799115D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83462" y="2145724"/>
            <a:ext cx="5433827" cy="392776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7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Every listed company should have a board of directors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 should be a clear division of responsibilities between the chairman and the chief executive officer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There should be a balance between executive and non-executive officers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 board should receive timely information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Appointments to the board should be subject to rigorous, formal and transparent procedures</a:t>
            </a:r>
          </a:p>
        </p:txBody>
      </p:sp>
    </p:spTree>
    <p:extLst>
      <p:ext uri="{BB962C8B-B14F-4D97-AF65-F5344CB8AC3E}">
        <p14:creationId xmlns:p14="http://schemas.microsoft.com/office/powerpoint/2010/main" val="17425030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E25BDA2-3F4D-4B38-90E7-989465ECD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65EEA05-AD42-442F-B6C6-CB9FC2894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96869A-A70D-42F7-876F-605CB1718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081" y="610955"/>
            <a:ext cx="8195838" cy="563609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CD407CC-EF5C-486F-9A14-7F681F986D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89" y="777240"/>
            <a:ext cx="7948422" cy="5303520"/>
          </a:xfrm>
          <a:prstGeom prst="rect">
            <a:avLst/>
          </a:prstGeom>
          <a:solidFill>
            <a:schemeClr val="bg1"/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ED04ED-512E-08F6-3288-183355E600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49626" y="1420706"/>
            <a:ext cx="2599905" cy="4016587"/>
          </a:xfrm>
        </p:spPr>
        <p:txBody>
          <a:bodyPr>
            <a:normAutofit/>
          </a:bodyPr>
          <a:lstStyle/>
          <a:p>
            <a:r>
              <a:rPr lang="en-GB" sz="3100"/>
              <a:t>The Combined Code (cont’d)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11572F-163E-4BBD-F4DF-E43015E4BC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0389" y="1111828"/>
            <a:ext cx="4136068" cy="4701886"/>
          </a:xfrm>
        </p:spPr>
        <p:txBody>
          <a:bodyPr anchor="ctr">
            <a:normAutofit/>
          </a:bodyPr>
          <a:lstStyle/>
          <a:p>
            <a:r>
              <a:rPr lang="en-GB" sz="17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All directors should submit themselves for re-election at regular intervals</a:t>
            </a:r>
          </a:p>
          <a:p>
            <a:r>
              <a:rPr lang="en-GB" sz="17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There should be formal and transparent procedures for developing policy on directors’ renumeration</a:t>
            </a:r>
          </a:p>
          <a:p>
            <a:r>
              <a:rPr lang="en-GB" sz="17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 board has a responsibility for ensuring that a satisfactory dialogue with shareholders occurs</a:t>
            </a:r>
          </a:p>
          <a:p>
            <a:r>
              <a:rPr lang="en-GB" sz="17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Boards should use the annual general meeting to communicate with private investors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DD76B5F-5BAA-48C6-9065-9AEF15D30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04298" y="2057401"/>
            <a:ext cx="0" cy="2743200"/>
          </a:xfrm>
          <a:prstGeom prst="line">
            <a:avLst/>
          </a:prstGeom>
          <a:ln w="158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90072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009E310-C7C2-4F23-B466-4417C8ED3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1A4F4A1-146B-4D29-852A-F60996679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4C31FF5-F97E-4082-BFC5-A880DB9F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00862" y="457200"/>
            <a:ext cx="6400235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015B4CE-42DE-4E9B-B800-B5B8142E6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29350" y="621793"/>
            <a:ext cx="6149085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0E7E3B-6075-30AF-81DC-229558BEE9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3462" y="881210"/>
            <a:ext cx="5563443" cy="151703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 Combined Code (cont’d)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6E122F-DCBA-9A1C-2DFB-E8513EAD94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83462" y="2332759"/>
            <a:ext cx="5433827" cy="371474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Institutional shareholders have a responsibility to use their votes</a:t>
            </a:r>
          </a:p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 board should publish a balanced and understandable assessment of the company’s position and performance </a:t>
            </a:r>
          </a:p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Internal controls should be in place to protect shareholders wealth</a:t>
            </a:r>
          </a:p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Formal and transparent arrangements should be in place for internal controls and financial reporting and for maintaining relationship with auditors</a:t>
            </a:r>
          </a:p>
        </p:txBody>
      </p:sp>
    </p:spTree>
    <p:extLst>
      <p:ext uri="{BB962C8B-B14F-4D97-AF65-F5344CB8AC3E}">
        <p14:creationId xmlns:p14="http://schemas.microsoft.com/office/powerpoint/2010/main" val="19653261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85" name="Rectangle 19484">
            <a:extLst>
              <a:ext uri="{FF2B5EF4-FFF2-40B4-BE49-F238E27FC236}">
                <a16:creationId xmlns:a16="http://schemas.microsoft.com/office/drawing/2014/main" id="{52C9F0CC-9F30-4B99-AC35-5A6C416A0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022" y="237744"/>
            <a:ext cx="8791956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 useBgFill="1">
        <p:nvSpPr>
          <p:cNvPr id="19487" name="Rectangle 19486">
            <a:extLst>
              <a:ext uri="{FF2B5EF4-FFF2-40B4-BE49-F238E27FC236}">
                <a16:creationId xmlns:a16="http://schemas.microsoft.com/office/drawing/2014/main" id="{7455F7F3-3A58-4BBB-95C7-CF706F9FF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489" name="Rectangle 19488">
            <a:extLst>
              <a:ext uri="{FF2B5EF4-FFF2-40B4-BE49-F238E27FC236}">
                <a16:creationId xmlns:a16="http://schemas.microsoft.com/office/drawing/2014/main" id="{3AE3D314-6F93-4D91-8C0F-E92657F465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022" y="237744"/>
            <a:ext cx="3314699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9458" name="Text Box 2"/>
          <p:cNvSpPr txBox="1">
            <a:spLocks noChangeArrowheads="1"/>
          </p:cNvSpPr>
          <p:nvPr/>
        </p:nvSpPr>
        <p:spPr bwMode="auto">
          <a:xfrm>
            <a:off x="430056" y="559477"/>
            <a:ext cx="2823900" cy="570993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7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rPr>
              <a:t> The relationship between the shareholders, the directors and the auditors</a:t>
            </a:r>
            <a:endParaRPr lang="en-US" sz="3700">
              <a:solidFill>
                <a:schemeClr val="tx1">
                  <a:lumMod val="85000"/>
                  <a:lumOff val="15000"/>
                </a:schemeClr>
              </a:solidFill>
              <a:latin typeface="+mj-lt"/>
            </a:endParaRPr>
          </a:p>
        </p:txBody>
      </p:sp>
      <p:grpSp>
        <p:nvGrpSpPr>
          <p:cNvPr id="19459" name="Group 34"/>
          <p:cNvGrpSpPr>
            <a:grpSpLocks/>
          </p:cNvGrpSpPr>
          <p:nvPr/>
        </p:nvGrpSpPr>
        <p:grpSpPr bwMode="auto">
          <a:xfrm>
            <a:off x="4108592" y="1883106"/>
            <a:ext cx="4429632" cy="3066402"/>
            <a:chOff x="888" y="816"/>
            <a:chExt cx="3805" cy="2634"/>
          </a:xfrm>
        </p:grpSpPr>
        <p:sp>
          <p:nvSpPr>
            <p:cNvPr id="19460" name="AutoShape 5"/>
            <p:cNvSpPr>
              <a:spLocks noChangeArrowheads="1"/>
            </p:cNvSpPr>
            <p:nvPr/>
          </p:nvSpPr>
          <p:spPr bwMode="auto">
            <a:xfrm>
              <a:off x="2576" y="2955"/>
              <a:ext cx="568" cy="289"/>
            </a:xfrm>
            <a:prstGeom prst="roundRect">
              <a:avLst>
                <a:gd name="adj" fmla="val 16667"/>
              </a:avLst>
            </a:prstGeom>
            <a:solidFill>
              <a:srgbClr val="E4CEB0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61" name="Text Box 6"/>
            <p:cNvSpPr txBox="1">
              <a:spLocks noChangeArrowheads="1"/>
            </p:cNvSpPr>
            <p:nvPr/>
          </p:nvSpPr>
          <p:spPr bwMode="auto">
            <a:xfrm>
              <a:off x="2598" y="2966"/>
              <a:ext cx="526" cy="231"/>
            </a:xfrm>
            <a:prstGeom prst="rect">
              <a:avLst/>
            </a:prstGeom>
            <a:solidFill>
              <a:srgbClr val="E4CEB0"/>
            </a:solidFill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333756">
                <a:spcBef>
                  <a:spcPct val="50000"/>
                </a:spcBef>
              </a:pPr>
              <a:r>
                <a:rPr lang="en-GB" sz="1314" b="1" i="1"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rPr>
                <a:t>Elect</a:t>
              </a:r>
              <a:endParaRPr lang="en-GB" sz="1800" b="1" i="1">
                <a:latin typeface="Arial" charset="0"/>
              </a:endParaRPr>
            </a:p>
          </p:txBody>
        </p:sp>
        <p:sp>
          <p:nvSpPr>
            <p:cNvPr id="19462" name="AutoShape 8"/>
            <p:cNvSpPr>
              <a:spLocks noChangeArrowheads="1"/>
            </p:cNvSpPr>
            <p:nvPr/>
          </p:nvSpPr>
          <p:spPr bwMode="auto">
            <a:xfrm>
              <a:off x="2574" y="2468"/>
              <a:ext cx="577" cy="303"/>
            </a:xfrm>
            <a:prstGeom prst="roundRect">
              <a:avLst>
                <a:gd name="adj" fmla="val 16667"/>
              </a:avLst>
            </a:prstGeom>
            <a:solidFill>
              <a:srgbClr val="E4CEB0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63" name="Text Box 9"/>
            <p:cNvSpPr txBox="1">
              <a:spLocks noChangeArrowheads="1"/>
            </p:cNvSpPr>
            <p:nvPr/>
          </p:nvSpPr>
          <p:spPr bwMode="auto">
            <a:xfrm>
              <a:off x="2569" y="2481"/>
              <a:ext cx="592" cy="231"/>
            </a:xfrm>
            <a:prstGeom prst="rect">
              <a:avLst/>
            </a:prstGeom>
            <a:solidFill>
              <a:srgbClr val="E4CEB0"/>
            </a:solidFill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333756">
                <a:spcBef>
                  <a:spcPct val="50000"/>
                </a:spcBef>
              </a:pPr>
              <a:r>
                <a:rPr lang="en-GB" sz="1314" b="1" i="1"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rPr>
                <a:t>Report</a:t>
              </a:r>
              <a:endParaRPr lang="en-GB" sz="1800" b="1" i="1">
                <a:latin typeface="Arial" charset="0"/>
              </a:endParaRPr>
            </a:p>
          </p:txBody>
        </p:sp>
        <p:sp>
          <p:nvSpPr>
            <p:cNvPr id="19464" name="AutoShape 10"/>
            <p:cNvSpPr>
              <a:spLocks noChangeArrowheads="1"/>
            </p:cNvSpPr>
            <p:nvPr/>
          </p:nvSpPr>
          <p:spPr bwMode="auto">
            <a:xfrm>
              <a:off x="949" y="2102"/>
              <a:ext cx="601" cy="276"/>
            </a:xfrm>
            <a:prstGeom prst="roundRect">
              <a:avLst>
                <a:gd name="adj" fmla="val 16667"/>
              </a:avLst>
            </a:prstGeom>
            <a:solidFill>
              <a:srgbClr val="E4CEB0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65" name="Text Box 11"/>
            <p:cNvSpPr txBox="1">
              <a:spLocks noChangeArrowheads="1"/>
            </p:cNvSpPr>
            <p:nvPr/>
          </p:nvSpPr>
          <p:spPr bwMode="auto">
            <a:xfrm>
              <a:off x="888" y="2118"/>
              <a:ext cx="580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333756">
                <a:spcBef>
                  <a:spcPct val="50000"/>
                </a:spcBef>
              </a:pPr>
              <a:r>
                <a:rPr lang="en-GB" sz="1314" b="1" i="1"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rPr>
                <a:t>Elect</a:t>
              </a:r>
              <a:endParaRPr lang="en-GB" sz="1800" b="1" i="1">
                <a:latin typeface="Arial" charset="0"/>
              </a:endParaRPr>
            </a:p>
          </p:txBody>
        </p:sp>
        <p:sp>
          <p:nvSpPr>
            <p:cNvPr id="19466" name="AutoShape 13"/>
            <p:cNvSpPr>
              <a:spLocks noChangeArrowheads="1"/>
            </p:cNvSpPr>
            <p:nvPr/>
          </p:nvSpPr>
          <p:spPr bwMode="auto">
            <a:xfrm>
              <a:off x="2988" y="1957"/>
              <a:ext cx="627" cy="277"/>
            </a:xfrm>
            <a:prstGeom prst="roundRect">
              <a:avLst>
                <a:gd name="adj" fmla="val 16667"/>
              </a:avLst>
            </a:prstGeom>
            <a:solidFill>
              <a:srgbClr val="E4CEB0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67" name="Text Box 14"/>
            <p:cNvSpPr txBox="1">
              <a:spLocks noChangeArrowheads="1"/>
            </p:cNvSpPr>
            <p:nvPr/>
          </p:nvSpPr>
          <p:spPr bwMode="auto">
            <a:xfrm>
              <a:off x="3001" y="1961"/>
              <a:ext cx="67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333756">
                <a:spcBef>
                  <a:spcPct val="50000"/>
                </a:spcBef>
              </a:pPr>
              <a:r>
                <a:rPr lang="en-GB" sz="1314" b="1" i="1"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rPr>
                <a:t>Review</a:t>
              </a:r>
              <a:endParaRPr lang="en-GB" sz="1800" b="1" i="1">
                <a:latin typeface="Arial" charset="0"/>
              </a:endParaRPr>
            </a:p>
          </p:txBody>
        </p:sp>
        <p:sp>
          <p:nvSpPr>
            <p:cNvPr id="19468" name="AutoShape 15"/>
            <p:cNvSpPr>
              <a:spLocks noChangeArrowheads="1"/>
            </p:cNvSpPr>
            <p:nvPr/>
          </p:nvSpPr>
          <p:spPr bwMode="auto">
            <a:xfrm rot="2164893">
              <a:off x="2551" y="2129"/>
              <a:ext cx="1167" cy="370"/>
            </a:xfrm>
            <a:prstGeom prst="leftArrow">
              <a:avLst>
                <a:gd name="adj1" fmla="val 50000"/>
                <a:gd name="adj2" fmla="val 37717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69" name="AutoShape 17"/>
            <p:cNvSpPr>
              <a:spLocks noChangeArrowheads="1"/>
            </p:cNvSpPr>
            <p:nvPr/>
          </p:nvSpPr>
          <p:spPr bwMode="auto">
            <a:xfrm>
              <a:off x="1911" y="1804"/>
              <a:ext cx="728" cy="286"/>
            </a:xfrm>
            <a:prstGeom prst="roundRect">
              <a:avLst>
                <a:gd name="adj" fmla="val 16667"/>
              </a:avLst>
            </a:prstGeom>
            <a:solidFill>
              <a:srgbClr val="E4CEB0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70" name="Text Box 18"/>
            <p:cNvSpPr txBox="1">
              <a:spLocks noChangeArrowheads="1"/>
            </p:cNvSpPr>
            <p:nvPr/>
          </p:nvSpPr>
          <p:spPr bwMode="auto">
            <a:xfrm>
              <a:off x="1908" y="1821"/>
              <a:ext cx="775" cy="2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333756">
                <a:spcBef>
                  <a:spcPct val="50000"/>
                </a:spcBef>
              </a:pPr>
              <a:r>
                <a:rPr lang="en-GB" sz="1314" b="1" i="1"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rPr>
                <a:t>Account</a:t>
              </a:r>
              <a:endParaRPr lang="en-GB" sz="1800" b="1" i="1">
                <a:latin typeface="Arial" charset="0"/>
              </a:endParaRPr>
            </a:p>
          </p:txBody>
        </p:sp>
        <p:sp>
          <p:nvSpPr>
            <p:cNvPr id="19471" name="AutoShape 20"/>
            <p:cNvSpPr>
              <a:spLocks noChangeArrowheads="1"/>
            </p:cNvSpPr>
            <p:nvPr/>
          </p:nvSpPr>
          <p:spPr bwMode="auto">
            <a:xfrm>
              <a:off x="1232" y="2531"/>
              <a:ext cx="1238" cy="911"/>
            </a:xfrm>
            <a:prstGeom prst="cube">
              <a:avLst>
                <a:gd name="adj" fmla="val 13477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72" name="Text Box 21"/>
            <p:cNvSpPr txBox="1">
              <a:spLocks noChangeArrowheads="1"/>
            </p:cNvSpPr>
            <p:nvPr/>
          </p:nvSpPr>
          <p:spPr bwMode="auto">
            <a:xfrm>
              <a:off x="1183" y="2884"/>
              <a:ext cx="1195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333756">
                <a:spcBef>
                  <a:spcPct val="50000"/>
                </a:spcBef>
              </a:pPr>
              <a:r>
                <a:rPr lang="en-GB" sz="1460" b="1"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rPr>
                <a:t>Shareholders</a:t>
              </a:r>
              <a:endParaRPr lang="en-GB" sz="2000" b="1">
                <a:latin typeface="Arial" charset="0"/>
              </a:endParaRPr>
            </a:p>
          </p:txBody>
        </p:sp>
        <p:sp>
          <p:nvSpPr>
            <p:cNvPr id="19473" name="AutoShape 22"/>
            <p:cNvSpPr>
              <a:spLocks noChangeArrowheads="1"/>
            </p:cNvSpPr>
            <p:nvPr/>
          </p:nvSpPr>
          <p:spPr bwMode="auto">
            <a:xfrm>
              <a:off x="3446" y="2529"/>
              <a:ext cx="1247" cy="910"/>
            </a:xfrm>
            <a:prstGeom prst="cube">
              <a:avLst>
                <a:gd name="adj" fmla="val 14181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74" name="Text Box 23"/>
            <p:cNvSpPr txBox="1">
              <a:spLocks noChangeArrowheads="1"/>
            </p:cNvSpPr>
            <p:nvPr/>
          </p:nvSpPr>
          <p:spPr bwMode="auto">
            <a:xfrm>
              <a:off x="3494" y="2898"/>
              <a:ext cx="1006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333756">
                <a:spcBef>
                  <a:spcPct val="50000"/>
                </a:spcBef>
              </a:pPr>
              <a:r>
                <a:rPr lang="en-GB" sz="1460" b="1"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rPr>
                <a:t>Auditors</a:t>
              </a:r>
              <a:endParaRPr lang="en-GB" sz="2000" b="1">
                <a:latin typeface="Arial" charset="0"/>
              </a:endParaRPr>
            </a:p>
          </p:txBody>
        </p:sp>
        <p:sp>
          <p:nvSpPr>
            <p:cNvPr id="19475" name="AutoShape 24"/>
            <p:cNvSpPr>
              <a:spLocks noChangeArrowheads="1"/>
            </p:cNvSpPr>
            <p:nvPr/>
          </p:nvSpPr>
          <p:spPr bwMode="auto">
            <a:xfrm>
              <a:off x="2411" y="2656"/>
              <a:ext cx="1037" cy="327"/>
            </a:xfrm>
            <a:prstGeom prst="leftArrow">
              <a:avLst>
                <a:gd name="adj1" fmla="val 55361"/>
                <a:gd name="adj2" fmla="val 38995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76" name="AutoShape 25"/>
            <p:cNvSpPr>
              <a:spLocks noChangeArrowheads="1"/>
            </p:cNvSpPr>
            <p:nvPr/>
          </p:nvSpPr>
          <p:spPr bwMode="auto">
            <a:xfrm flipH="1">
              <a:off x="2411" y="3123"/>
              <a:ext cx="1037" cy="327"/>
            </a:xfrm>
            <a:prstGeom prst="leftArrow">
              <a:avLst>
                <a:gd name="adj1" fmla="val 55361"/>
                <a:gd name="adj2" fmla="val 38995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77" name="AutoShape 27"/>
            <p:cNvSpPr>
              <a:spLocks noChangeArrowheads="1"/>
            </p:cNvSpPr>
            <p:nvPr/>
          </p:nvSpPr>
          <p:spPr bwMode="auto">
            <a:xfrm>
              <a:off x="1230" y="816"/>
              <a:ext cx="1237" cy="912"/>
            </a:xfrm>
            <a:prstGeom prst="cube">
              <a:avLst>
                <a:gd name="adj" fmla="val 13477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78" name="Text Box 28"/>
            <p:cNvSpPr txBox="1">
              <a:spLocks noChangeArrowheads="1"/>
            </p:cNvSpPr>
            <p:nvPr/>
          </p:nvSpPr>
          <p:spPr bwMode="auto">
            <a:xfrm>
              <a:off x="1237" y="1169"/>
              <a:ext cx="1122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333756">
                <a:spcBef>
                  <a:spcPct val="50000"/>
                </a:spcBef>
              </a:pPr>
              <a:r>
                <a:rPr lang="en-GB" sz="1460" b="1"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rPr>
                <a:t>Directors</a:t>
              </a:r>
              <a:endParaRPr lang="en-GB" sz="2000" b="1">
                <a:latin typeface="Arial" charset="0"/>
              </a:endParaRPr>
            </a:p>
          </p:txBody>
        </p:sp>
        <p:sp>
          <p:nvSpPr>
            <p:cNvPr id="19479" name="AutoShape 29"/>
            <p:cNvSpPr>
              <a:spLocks noChangeArrowheads="1"/>
            </p:cNvSpPr>
            <p:nvPr/>
          </p:nvSpPr>
          <p:spPr bwMode="auto">
            <a:xfrm rot="5400000" flipH="1" flipV="1">
              <a:off x="1434" y="2002"/>
              <a:ext cx="872" cy="326"/>
            </a:xfrm>
            <a:prstGeom prst="leftArrow">
              <a:avLst>
                <a:gd name="adj1" fmla="val 61315"/>
                <a:gd name="adj2" fmla="val 39256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80" name="AutoShape 30"/>
            <p:cNvSpPr>
              <a:spLocks noChangeArrowheads="1"/>
            </p:cNvSpPr>
            <p:nvPr/>
          </p:nvSpPr>
          <p:spPr bwMode="auto">
            <a:xfrm>
              <a:off x="1343" y="1725"/>
              <a:ext cx="353" cy="861"/>
            </a:xfrm>
            <a:prstGeom prst="upArrow">
              <a:avLst>
                <a:gd name="adj1" fmla="val 55028"/>
                <a:gd name="adj2" fmla="val 38834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6995F625-BE4F-4433-8290-5DF0E8589F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0102662-1FA4-4C7A-B144-19699DF43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655E224A-5F26-423E-949C-07A720F39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081" y="610955"/>
            <a:ext cx="8195838" cy="563609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6F1DA18-4CA4-40CF-9ACA-105D8373B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89" y="777240"/>
            <a:ext cx="7948422" cy="5303520"/>
          </a:xfrm>
          <a:prstGeom prst="rect">
            <a:avLst/>
          </a:prstGeom>
          <a:solidFill>
            <a:schemeClr val="bg1"/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21B9FE-C6D5-E165-9BE4-B8719550FD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45153" y="1887795"/>
            <a:ext cx="7254980" cy="2733106"/>
          </a:xfrm>
        </p:spPr>
        <p:txBody>
          <a:bodyPr anchor="ctr">
            <a:normAutofit/>
          </a:bodyPr>
          <a:lstStyle/>
          <a:p>
            <a:r>
              <a:rPr lang="en-GB" sz="4800" dirty="0"/>
              <a:t>Sources of long-term finance for a typical limited company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C6D1B74-744B-4231-97DB-86B4C9C5E2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51910" y="610955"/>
            <a:ext cx="144018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ABC98C72-9EDD-4426-B45A-84E06A7CD2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37635" y="611442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44887186-EE44-4AD3-BEFE-3478B4537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06365" y="611442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58EECC4E-F1C0-4C09-A7FD-4D623DACCC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37635" y="1244380"/>
            <a:ext cx="126873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60739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A009E310-C7C2-4F23-B466-4417C8ED3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1A4F4A1-146B-4D29-852A-F60996679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4C31FF5-F97E-4082-BFC5-A880DB9F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00862" y="457200"/>
            <a:ext cx="6400235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015B4CE-42DE-4E9B-B800-B5B8142E6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29350" y="621793"/>
            <a:ext cx="6149085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F913B7-566A-E802-3CEC-51A21139E8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3462" y="881210"/>
            <a:ext cx="5563443" cy="1517035"/>
          </a:xfrm>
        </p:spPr>
        <p:txBody>
          <a:bodyPr>
            <a:normAutofit/>
          </a:bodyPr>
          <a:lstStyle/>
          <a:p>
            <a:r>
              <a:rPr lang="en-GB" sz="3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Sources of long-term finance for a typical limited company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6AD4D3-142C-07C3-0FC2-458B18CBEB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83462" y="2626840"/>
            <a:ext cx="5433827" cy="313177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i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Long Term Finance</a:t>
            </a:r>
          </a:p>
          <a:p>
            <a:pPr marL="0" indent="0">
              <a:buNone/>
            </a:pPr>
            <a:endParaRPr lang="en-GB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Long Term Loans </a:t>
            </a: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– any financial instrument with maturity exceeding one year i.e. bank loans, bonds </a:t>
            </a:r>
          </a:p>
          <a:p>
            <a:pPr lvl="1"/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Retained Profits </a:t>
            </a: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– the amount of a business’s net income that is kept within its accounts, rather than paid out to shareholders</a:t>
            </a:r>
          </a:p>
          <a:p>
            <a:pPr lvl="1"/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Share Issue </a:t>
            </a: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– the procedure in which an enterprise allocates new shares to the shareholders</a:t>
            </a:r>
          </a:p>
          <a:p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10251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009E310-C7C2-4F23-B466-4417C8ED3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1A4F4A1-146B-4D29-852A-F60996679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4C31FF5-F97E-4082-BFC5-A880DB9F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00862" y="457200"/>
            <a:ext cx="6400235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015B4CE-42DE-4E9B-B800-B5B8142E6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29350" y="621793"/>
            <a:ext cx="6149085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39C7CD-A139-A0E4-EA82-6F1D6CF165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3462" y="881210"/>
            <a:ext cx="5563443" cy="1517035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Further issue of new shares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FA7502-E4FD-4DC4-1F23-73063FFE90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83462" y="2626840"/>
            <a:ext cx="5433827" cy="3131777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Rights Issue </a:t>
            </a:r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– The opportunity given to existing shareholders to buy additional shares directly from the company at a discounted price</a:t>
            </a:r>
          </a:p>
          <a:p>
            <a:endParaRPr lang="en-GB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Public Issue </a:t>
            </a:r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– when an issue or offer of shares is made to new investors</a:t>
            </a:r>
          </a:p>
          <a:p>
            <a:endParaRPr lang="en-GB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Private Placings </a:t>
            </a:r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– Sale of company stock to a select group of investors rather than to the public</a:t>
            </a:r>
          </a:p>
          <a:p>
            <a:endParaRPr lang="en-GB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284748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06" name="Rectangle 12305">
            <a:extLst>
              <a:ext uri="{FF2B5EF4-FFF2-40B4-BE49-F238E27FC236}">
                <a16:creationId xmlns:a16="http://schemas.microsoft.com/office/drawing/2014/main" id="{52C9F0CC-9F30-4B99-AC35-5A6C416A0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022" y="237744"/>
            <a:ext cx="8791956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 useBgFill="1">
        <p:nvSpPr>
          <p:cNvPr id="12308" name="Rectangle 12307">
            <a:extLst>
              <a:ext uri="{FF2B5EF4-FFF2-40B4-BE49-F238E27FC236}">
                <a16:creationId xmlns:a16="http://schemas.microsoft.com/office/drawing/2014/main" id="{7455F7F3-3A58-4BBB-95C7-CF706F9FF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10" name="Rectangle 12309">
            <a:extLst>
              <a:ext uri="{FF2B5EF4-FFF2-40B4-BE49-F238E27FC236}">
                <a16:creationId xmlns:a16="http://schemas.microsoft.com/office/drawing/2014/main" id="{3AE3D314-6F93-4D91-8C0F-E92657F465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022" y="237744"/>
            <a:ext cx="3314699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2291" name="Text Box 13"/>
          <p:cNvSpPr txBox="1">
            <a:spLocks noChangeArrowheads="1"/>
          </p:cNvSpPr>
          <p:nvPr/>
        </p:nvSpPr>
        <p:spPr bwMode="auto">
          <a:xfrm>
            <a:off x="430056" y="559477"/>
            <a:ext cx="2823900" cy="570993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1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rPr>
              <a:t> </a:t>
            </a:r>
            <a:r>
              <a:rPr lang="en-US" sz="2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Availability for dividends of various parts of the shareholders’ claim</a:t>
            </a:r>
            <a:endParaRPr lang="en-US" sz="28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2290" name="Group 16"/>
          <p:cNvGrpSpPr>
            <a:grpSpLocks/>
          </p:cNvGrpSpPr>
          <p:nvPr/>
        </p:nvGrpSpPr>
        <p:grpSpPr bwMode="auto">
          <a:xfrm>
            <a:off x="4649222" y="800947"/>
            <a:ext cx="3348371" cy="5230719"/>
            <a:chOff x="1824" y="816"/>
            <a:chExt cx="2067" cy="3229"/>
          </a:xfrm>
        </p:grpSpPr>
        <p:sp>
          <p:nvSpPr>
            <p:cNvPr id="12292" name="AutoShape 3"/>
            <p:cNvSpPr>
              <a:spLocks noChangeArrowheads="1"/>
            </p:cNvSpPr>
            <p:nvPr/>
          </p:nvSpPr>
          <p:spPr bwMode="auto">
            <a:xfrm>
              <a:off x="2722" y="2365"/>
              <a:ext cx="1165" cy="1551"/>
            </a:xfrm>
            <a:prstGeom prst="roundRect">
              <a:avLst>
                <a:gd name="adj" fmla="val 16667"/>
              </a:avLst>
            </a:prstGeom>
            <a:solidFill>
              <a:srgbClr val="E4CEB0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293" name="AutoShape 4"/>
            <p:cNvSpPr>
              <a:spLocks noChangeArrowheads="1"/>
            </p:cNvSpPr>
            <p:nvPr/>
          </p:nvSpPr>
          <p:spPr bwMode="auto">
            <a:xfrm>
              <a:off x="1962" y="822"/>
              <a:ext cx="1929" cy="1322"/>
            </a:xfrm>
            <a:prstGeom prst="roundRect">
              <a:avLst>
                <a:gd name="adj" fmla="val 15810"/>
              </a:avLst>
            </a:prstGeom>
            <a:solidFill>
              <a:srgbClr val="E4CEB0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294" name="Text Box 5"/>
            <p:cNvSpPr txBox="1">
              <a:spLocks noChangeArrowheads="1"/>
            </p:cNvSpPr>
            <p:nvPr/>
          </p:nvSpPr>
          <p:spPr bwMode="auto">
            <a:xfrm>
              <a:off x="3132" y="912"/>
              <a:ext cx="748" cy="7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defTabSz="466344">
                <a:spcBef>
                  <a:spcPct val="50000"/>
                </a:spcBef>
              </a:pPr>
              <a:r>
                <a:rPr lang="en-GB" sz="1836" b="1" i="1"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rPr>
                <a:t>Not available for dividend</a:t>
              </a:r>
              <a:endParaRPr lang="en-GB" sz="1800" b="1" i="1">
                <a:latin typeface="Arial" charset="0"/>
              </a:endParaRPr>
            </a:p>
          </p:txBody>
        </p:sp>
        <p:sp>
          <p:nvSpPr>
            <p:cNvPr id="12295" name="AutoShape 6"/>
            <p:cNvSpPr>
              <a:spLocks noChangeArrowheads="1"/>
            </p:cNvSpPr>
            <p:nvPr/>
          </p:nvSpPr>
          <p:spPr bwMode="auto">
            <a:xfrm>
              <a:off x="1843" y="816"/>
              <a:ext cx="1202" cy="802"/>
            </a:xfrm>
            <a:prstGeom prst="cube">
              <a:avLst>
                <a:gd name="adj" fmla="val 14213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296" name="Text Box 7"/>
            <p:cNvSpPr txBox="1">
              <a:spLocks noChangeArrowheads="1"/>
            </p:cNvSpPr>
            <p:nvPr/>
          </p:nvSpPr>
          <p:spPr bwMode="auto">
            <a:xfrm>
              <a:off x="1824" y="940"/>
              <a:ext cx="1129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466344">
                <a:spcBef>
                  <a:spcPct val="50000"/>
                </a:spcBef>
              </a:pPr>
              <a:r>
                <a:rPr lang="en-GB" sz="2040" b="1"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rPr>
                <a:t>Share capital (at nominal or par value)</a:t>
              </a:r>
              <a:endParaRPr lang="en-GB" sz="2000" b="1">
                <a:latin typeface="Arial" charset="0"/>
              </a:endParaRPr>
            </a:p>
          </p:txBody>
        </p:sp>
        <p:sp>
          <p:nvSpPr>
            <p:cNvPr id="12297" name="AutoShape 8"/>
            <p:cNvSpPr>
              <a:spLocks noChangeArrowheads="1"/>
            </p:cNvSpPr>
            <p:nvPr/>
          </p:nvSpPr>
          <p:spPr bwMode="auto">
            <a:xfrm>
              <a:off x="1837" y="1697"/>
              <a:ext cx="1203" cy="567"/>
            </a:xfrm>
            <a:prstGeom prst="cube">
              <a:avLst>
                <a:gd name="adj" fmla="val 22398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298" name="Text Box 9"/>
            <p:cNvSpPr txBox="1">
              <a:spLocks noChangeArrowheads="1"/>
            </p:cNvSpPr>
            <p:nvPr/>
          </p:nvSpPr>
          <p:spPr bwMode="auto">
            <a:xfrm>
              <a:off x="1916" y="1817"/>
              <a:ext cx="969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466344">
                <a:spcBef>
                  <a:spcPct val="50000"/>
                </a:spcBef>
              </a:pPr>
              <a:r>
                <a:rPr lang="en-GB" sz="2040" b="1"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rPr>
                <a:t>Capital reserves</a:t>
              </a:r>
              <a:endParaRPr lang="en-GB" sz="2000" b="1">
                <a:latin typeface="Arial" charset="0"/>
              </a:endParaRPr>
            </a:p>
          </p:txBody>
        </p:sp>
        <p:sp>
          <p:nvSpPr>
            <p:cNvPr id="12299" name="AutoShape 10"/>
            <p:cNvSpPr>
              <a:spLocks noChangeArrowheads="1"/>
            </p:cNvSpPr>
            <p:nvPr/>
          </p:nvSpPr>
          <p:spPr bwMode="auto">
            <a:xfrm>
              <a:off x="1838" y="2371"/>
              <a:ext cx="1203" cy="1674"/>
            </a:xfrm>
            <a:prstGeom prst="cube">
              <a:avLst>
                <a:gd name="adj" fmla="val 10843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300" name="Text Box 11"/>
            <p:cNvSpPr txBox="1">
              <a:spLocks noChangeArrowheads="1"/>
            </p:cNvSpPr>
            <p:nvPr/>
          </p:nvSpPr>
          <p:spPr bwMode="auto">
            <a:xfrm>
              <a:off x="1905" y="2976"/>
              <a:ext cx="971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466344">
                <a:spcBef>
                  <a:spcPct val="50000"/>
                </a:spcBef>
              </a:pPr>
              <a:r>
                <a:rPr lang="en-GB" sz="2040" b="1" kern="1200">
                  <a:solidFill>
                    <a:srgbClr val="7F4900"/>
                  </a:solidFill>
                  <a:latin typeface="Arial" charset="0"/>
                  <a:ea typeface="+mn-ea"/>
                  <a:cs typeface="+mn-cs"/>
                </a:rPr>
                <a:t>Revenue reserves</a:t>
              </a:r>
              <a:endParaRPr lang="en-GB" sz="2000" b="1">
                <a:solidFill>
                  <a:srgbClr val="FFCC99"/>
                </a:solidFill>
                <a:latin typeface="Arial" charset="0"/>
              </a:endParaRPr>
            </a:p>
          </p:txBody>
        </p:sp>
        <p:sp>
          <p:nvSpPr>
            <p:cNvPr id="12301" name="Text Box 12"/>
            <p:cNvSpPr txBox="1">
              <a:spLocks noChangeArrowheads="1"/>
            </p:cNvSpPr>
            <p:nvPr/>
          </p:nvSpPr>
          <p:spPr bwMode="auto">
            <a:xfrm>
              <a:off x="3123" y="2502"/>
              <a:ext cx="748" cy="5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defTabSz="466344">
                <a:spcBef>
                  <a:spcPct val="50000"/>
                </a:spcBef>
              </a:pPr>
              <a:r>
                <a:rPr lang="en-GB" sz="1836" b="1" i="1"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rPr>
                <a:t>Available for dividend</a:t>
              </a:r>
              <a:endParaRPr lang="en-GB" sz="1800" b="1" i="1">
                <a:latin typeface="Arial" charset="0"/>
              </a:endParaRPr>
            </a:p>
          </p:txBody>
        </p:sp>
      </p:grp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0"/>
          <p:cNvSpPr>
            <a:spLocks noChangeArrowheads="1"/>
          </p:cNvSpPr>
          <p:nvPr/>
        </p:nvSpPr>
        <p:spPr bwMode="auto">
          <a:xfrm>
            <a:off x="5999163" y="4552950"/>
            <a:ext cx="2300287" cy="414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>
              <a:spcBef>
                <a:spcPct val="20000"/>
              </a:spcBef>
            </a:pPr>
            <a:r>
              <a:rPr lang="en-GB" sz="1600">
                <a:latin typeface="Arial" charset="0"/>
              </a:rPr>
              <a:t>(12)</a:t>
            </a:r>
            <a:endParaRPr lang="en-US" sz="1600">
              <a:latin typeface="Arial" charset="0"/>
            </a:endParaRPr>
          </a:p>
        </p:txBody>
      </p:sp>
      <p:sp>
        <p:nvSpPr>
          <p:cNvPr id="13315" name="Rectangle 21"/>
          <p:cNvSpPr>
            <a:spLocks noChangeArrowheads="1"/>
          </p:cNvSpPr>
          <p:nvPr/>
        </p:nvSpPr>
        <p:spPr bwMode="auto">
          <a:xfrm>
            <a:off x="922338" y="4552950"/>
            <a:ext cx="5102225" cy="414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GB" sz="1600">
                <a:latin typeface="Arial" charset="0"/>
              </a:rPr>
              <a:t>Printing and stationery</a:t>
            </a:r>
          </a:p>
        </p:txBody>
      </p:sp>
      <p:sp>
        <p:nvSpPr>
          <p:cNvPr id="13316" name="Rectangle 22"/>
          <p:cNvSpPr>
            <a:spLocks noChangeArrowheads="1"/>
          </p:cNvSpPr>
          <p:nvPr/>
        </p:nvSpPr>
        <p:spPr bwMode="auto">
          <a:xfrm>
            <a:off x="5999163" y="4138613"/>
            <a:ext cx="2300287" cy="414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>
              <a:spcBef>
                <a:spcPct val="20000"/>
              </a:spcBef>
            </a:pPr>
            <a:r>
              <a:rPr lang="en-GB" sz="1600">
                <a:latin typeface="Arial" charset="0"/>
              </a:rPr>
              <a:t>(4)</a:t>
            </a:r>
            <a:endParaRPr lang="en-US" sz="1600">
              <a:latin typeface="Arial" charset="0"/>
            </a:endParaRPr>
          </a:p>
        </p:txBody>
      </p:sp>
      <p:sp>
        <p:nvSpPr>
          <p:cNvPr id="13317" name="Rectangle 23"/>
          <p:cNvSpPr>
            <a:spLocks noChangeArrowheads="1"/>
          </p:cNvSpPr>
          <p:nvPr/>
        </p:nvSpPr>
        <p:spPr bwMode="auto">
          <a:xfrm>
            <a:off x="922338" y="4138613"/>
            <a:ext cx="5102225" cy="414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GB" sz="1600">
                <a:latin typeface="Arial" charset="0"/>
              </a:rPr>
              <a:t>Insurance</a:t>
            </a:r>
          </a:p>
        </p:txBody>
      </p:sp>
      <p:sp>
        <p:nvSpPr>
          <p:cNvPr id="13318" name="Rectangle 24"/>
          <p:cNvSpPr>
            <a:spLocks noChangeArrowheads="1"/>
          </p:cNvSpPr>
          <p:nvPr/>
        </p:nvSpPr>
        <p:spPr bwMode="auto">
          <a:xfrm>
            <a:off x="5999163" y="3724275"/>
            <a:ext cx="2300287" cy="414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>
              <a:spcBef>
                <a:spcPct val="20000"/>
              </a:spcBef>
            </a:pPr>
            <a:r>
              <a:rPr lang="en-GB" sz="1600">
                <a:latin typeface="Arial" charset="0"/>
              </a:rPr>
              <a:t>(20)</a:t>
            </a:r>
            <a:endParaRPr lang="en-US" sz="1600">
              <a:latin typeface="Arial" charset="0"/>
            </a:endParaRPr>
          </a:p>
        </p:txBody>
      </p:sp>
      <p:sp>
        <p:nvSpPr>
          <p:cNvPr id="13319" name="Rectangle 25"/>
          <p:cNvSpPr>
            <a:spLocks noChangeArrowheads="1"/>
          </p:cNvSpPr>
          <p:nvPr/>
        </p:nvSpPr>
        <p:spPr bwMode="auto">
          <a:xfrm>
            <a:off x="922338" y="3724275"/>
            <a:ext cx="5102225" cy="414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GB" sz="1600">
                <a:latin typeface="Arial" charset="0"/>
              </a:rPr>
              <a:t>Motor vehicle expenses</a:t>
            </a:r>
          </a:p>
        </p:txBody>
      </p:sp>
      <p:sp>
        <p:nvSpPr>
          <p:cNvPr id="13320" name="Rectangle 26"/>
          <p:cNvSpPr>
            <a:spLocks noChangeArrowheads="1"/>
          </p:cNvSpPr>
          <p:nvPr/>
        </p:nvSpPr>
        <p:spPr bwMode="auto">
          <a:xfrm>
            <a:off x="5999163" y="3309938"/>
            <a:ext cx="2300287" cy="414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>
              <a:spcBef>
                <a:spcPct val="20000"/>
              </a:spcBef>
            </a:pPr>
            <a:r>
              <a:rPr lang="en-GB" sz="1600">
                <a:latin typeface="Arial" charset="0"/>
              </a:rPr>
              <a:t>(24)</a:t>
            </a:r>
            <a:endParaRPr lang="en-US" sz="1600">
              <a:latin typeface="Arial" charset="0"/>
            </a:endParaRPr>
          </a:p>
        </p:txBody>
      </p:sp>
      <p:sp>
        <p:nvSpPr>
          <p:cNvPr id="13321" name="Rectangle 27"/>
          <p:cNvSpPr>
            <a:spLocks noChangeArrowheads="1"/>
          </p:cNvSpPr>
          <p:nvPr/>
        </p:nvSpPr>
        <p:spPr bwMode="auto">
          <a:xfrm>
            <a:off x="922338" y="3309938"/>
            <a:ext cx="5102225" cy="414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GB" sz="1600">
                <a:latin typeface="Arial" charset="0"/>
              </a:rPr>
              <a:t>Rent and rates</a:t>
            </a:r>
          </a:p>
        </p:txBody>
      </p:sp>
      <p:sp>
        <p:nvSpPr>
          <p:cNvPr id="13322" name="Rectangle 28"/>
          <p:cNvSpPr>
            <a:spLocks noChangeArrowheads="1"/>
          </p:cNvSpPr>
          <p:nvPr/>
        </p:nvSpPr>
        <p:spPr bwMode="auto">
          <a:xfrm>
            <a:off x="5999163" y="2895600"/>
            <a:ext cx="2300287" cy="414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>
              <a:spcBef>
                <a:spcPct val="20000"/>
              </a:spcBef>
            </a:pPr>
            <a:r>
              <a:rPr lang="en-GB" sz="1600">
                <a:latin typeface="Arial" charset="0"/>
              </a:rPr>
              <a:t>(18)</a:t>
            </a:r>
            <a:endParaRPr lang="en-US" sz="1600">
              <a:latin typeface="Arial" charset="0"/>
            </a:endParaRPr>
          </a:p>
        </p:txBody>
      </p:sp>
      <p:sp>
        <p:nvSpPr>
          <p:cNvPr id="13323" name="Rectangle 29"/>
          <p:cNvSpPr>
            <a:spLocks noChangeArrowheads="1"/>
          </p:cNvSpPr>
          <p:nvPr/>
        </p:nvSpPr>
        <p:spPr bwMode="auto">
          <a:xfrm>
            <a:off x="922338" y="2895600"/>
            <a:ext cx="5102225" cy="414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GB" sz="1600">
                <a:latin typeface="Arial" charset="0"/>
              </a:rPr>
              <a:t>Heat and light</a:t>
            </a:r>
          </a:p>
        </p:txBody>
      </p:sp>
      <p:sp>
        <p:nvSpPr>
          <p:cNvPr id="13324" name="Rectangle 30"/>
          <p:cNvSpPr>
            <a:spLocks noChangeArrowheads="1"/>
          </p:cNvSpPr>
          <p:nvPr/>
        </p:nvSpPr>
        <p:spPr bwMode="auto">
          <a:xfrm>
            <a:off x="5999163" y="2479675"/>
            <a:ext cx="2300287" cy="415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>
              <a:spcBef>
                <a:spcPct val="20000"/>
              </a:spcBef>
            </a:pPr>
            <a:r>
              <a:rPr lang="en-GB" sz="1600">
                <a:latin typeface="Arial" charset="0"/>
              </a:rPr>
              <a:t>(98)</a:t>
            </a:r>
            <a:endParaRPr lang="en-US" sz="1600">
              <a:latin typeface="Arial" charset="0"/>
            </a:endParaRPr>
          </a:p>
        </p:txBody>
      </p:sp>
      <p:sp>
        <p:nvSpPr>
          <p:cNvPr id="13325" name="Rectangle 31"/>
          <p:cNvSpPr>
            <a:spLocks noChangeArrowheads="1"/>
          </p:cNvSpPr>
          <p:nvPr/>
        </p:nvSpPr>
        <p:spPr bwMode="auto">
          <a:xfrm>
            <a:off x="922338" y="2479675"/>
            <a:ext cx="5102225" cy="415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GB" sz="1600">
                <a:latin typeface="Arial" charset="0"/>
              </a:rPr>
              <a:t>Wages and salaries</a:t>
            </a:r>
          </a:p>
        </p:txBody>
      </p:sp>
      <p:sp>
        <p:nvSpPr>
          <p:cNvPr id="13326" name="Rectangle 32"/>
          <p:cNvSpPr>
            <a:spLocks noChangeArrowheads="1"/>
          </p:cNvSpPr>
          <p:nvPr/>
        </p:nvSpPr>
        <p:spPr bwMode="auto">
          <a:xfrm>
            <a:off x="5999163" y="2065338"/>
            <a:ext cx="2300287" cy="414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spcBef>
                <a:spcPct val="20000"/>
              </a:spcBef>
            </a:pPr>
            <a:r>
              <a:rPr lang="en-GB" sz="1600">
                <a:latin typeface="Arial" charset="0"/>
              </a:rPr>
              <a:t>                              320</a:t>
            </a:r>
          </a:p>
        </p:txBody>
      </p:sp>
      <p:sp>
        <p:nvSpPr>
          <p:cNvPr id="13327" name="Rectangle 33"/>
          <p:cNvSpPr>
            <a:spLocks noChangeArrowheads="1"/>
          </p:cNvSpPr>
          <p:nvPr/>
        </p:nvSpPr>
        <p:spPr bwMode="auto">
          <a:xfrm>
            <a:off x="922338" y="2065338"/>
            <a:ext cx="5102225" cy="414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GB" sz="1600">
                <a:latin typeface="Arial" charset="0"/>
              </a:rPr>
              <a:t>Gross profit</a:t>
            </a:r>
          </a:p>
        </p:txBody>
      </p:sp>
      <p:sp>
        <p:nvSpPr>
          <p:cNvPr id="13328" name="Rectangle 34"/>
          <p:cNvSpPr>
            <a:spLocks noChangeArrowheads="1"/>
          </p:cNvSpPr>
          <p:nvPr/>
        </p:nvSpPr>
        <p:spPr bwMode="auto">
          <a:xfrm>
            <a:off x="5999163" y="1651000"/>
            <a:ext cx="2300287" cy="414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>
              <a:spcBef>
                <a:spcPct val="20000"/>
              </a:spcBef>
            </a:pPr>
            <a:r>
              <a:rPr lang="en-GB" sz="1600" u="sng">
                <a:latin typeface="Arial" charset="0"/>
              </a:rPr>
              <a:t>(520)</a:t>
            </a:r>
          </a:p>
        </p:txBody>
      </p:sp>
      <p:sp>
        <p:nvSpPr>
          <p:cNvPr id="13329" name="Rectangle 35"/>
          <p:cNvSpPr>
            <a:spLocks noChangeArrowheads="1"/>
          </p:cNvSpPr>
          <p:nvPr/>
        </p:nvSpPr>
        <p:spPr bwMode="auto">
          <a:xfrm>
            <a:off x="922338" y="1651000"/>
            <a:ext cx="5102225" cy="414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GB" sz="1600">
                <a:latin typeface="Arial" charset="0"/>
              </a:rPr>
              <a:t>Cost of sales</a:t>
            </a:r>
          </a:p>
        </p:txBody>
      </p:sp>
      <p:sp>
        <p:nvSpPr>
          <p:cNvPr id="13330" name="Rectangle 36"/>
          <p:cNvSpPr>
            <a:spLocks noChangeArrowheads="1"/>
          </p:cNvSpPr>
          <p:nvPr/>
        </p:nvSpPr>
        <p:spPr bwMode="auto">
          <a:xfrm>
            <a:off x="5999163" y="1225550"/>
            <a:ext cx="2300287" cy="425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spcBef>
                <a:spcPct val="20000"/>
              </a:spcBef>
            </a:pPr>
            <a:r>
              <a:rPr lang="en-GB" sz="1600">
                <a:latin typeface="Arial" charset="0"/>
              </a:rPr>
              <a:t>                              840</a:t>
            </a:r>
          </a:p>
        </p:txBody>
      </p:sp>
      <p:sp>
        <p:nvSpPr>
          <p:cNvPr id="13331" name="Rectangle 37"/>
          <p:cNvSpPr>
            <a:spLocks noChangeArrowheads="1"/>
          </p:cNvSpPr>
          <p:nvPr/>
        </p:nvSpPr>
        <p:spPr bwMode="auto">
          <a:xfrm>
            <a:off x="922338" y="1225550"/>
            <a:ext cx="5102225" cy="425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GB" sz="1600">
                <a:latin typeface="Arial" charset="0"/>
              </a:rPr>
              <a:t>Revenue</a:t>
            </a:r>
          </a:p>
        </p:txBody>
      </p:sp>
      <p:sp>
        <p:nvSpPr>
          <p:cNvPr id="13332" name="Rectangle 38"/>
          <p:cNvSpPr>
            <a:spLocks noChangeArrowheads="1"/>
          </p:cNvSpPr>
          <p:nvPr/>
        </p:nvSpPr>
        <p:spPr bwMode="auto">
          <a:xfrm>
            <a:off x="6024563" y="773113"/>
            <a:ext cx="2300287" cy="452437"/>
          </a:xfrm>
          <a:prstGeom prst="rect">
            <a:avLst/>
          </a:prstGeom>
          <a:solidFill>
            <a:srgbClr val="EAEAEA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spcBef>
                <a:spcPct val="20000"/>
              </a:spcBef>
            </a:pPr>
            <a:r>
              <a:rPr lang="en-GB" sz="1800" b="1" i="1">
                <a:latin typeface="Arial" charset="0"/>
              </a:rPr>
              <a:t>                           £m</a:t>
            </a:r>
          </a:p>
        </p:txBody>
      </p:sp>
      <p:sp>
        <p:nvSpPr>
          <p:cNvPr id="13333" name="Rectangle 39"/>
          <p:cNvSpPr>
            <a:spLocks noChangeArrowheads="1"/>
          </p:cNvSpPr>
          <p:nvPr/>
        </p:nvSpPr>
        <p:spPr bwMode="auto">
          <a:xfrm>
            <a:off x="922338" y="773113"/>
            <a:ext cx="5102225" cy="452437"/>
          </a:xfrm>
          <a:prstGeom prst="rect">
            <a:avLst/>
          </a:prstGeom>
          <a:solidFill>
            <a:srgbClr val="EAEAEA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endParaRPr lang="en-GB" sz="1600">
              <a:latin typeface="Arial" charset="0"/>
            </a:endParaRPr>
          </a:p>
        </p:txBody>
      </p:sp>
      <p:sp>
        <p:nvSpPr>
          <p:cNvPr id="13334" name="Line 40"/>
          <p:cNvSpPr>
            <a:spLocks noChangeShapeType="1"/>
          </p:cNvSpPr>
          <p:nvPr/>
        </p:nvSpPr>
        <p:spPr bwMode="auto">
          <a:xfrm>
            <a:off x="922338" y="773113"/>
            <a:ext cx="5102225" cy="0"/>
          </a:xfrm>
          <a:prstGeom prst="line">
            <a:avLst/>
          </a:prstGeom>
          <a:noFill/>
          <a:ln w="12700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335" name="Line 42"/>
          <p:cNvSpPr>
            <a:spLocks noChangeShapeType="1"/>
          </p:cNvSpPr>
          <p:nvPr/>
        </p:nvSpPr>
        <p:spPr bwMode="auto">
          <a:xfrm>
            <a:off x="922338" y="773113"/>
            <a:ext cx="0" cy="452437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336" name="Line 43"/>
          <p:cNvSpPr>
            <a:spLocks noChangeShapeType="1"/>
          </p:cNvSpPr>
          <p:nvPr/>
        </p:nvSpPr>
        <p:spPr bwMode="auto">
          <a:xfrm>
            <a:off x="8324850" y="773113"/>
            <a:ext cx="0" cy="452437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337" name="Line 44"/>
          <p:cNvSpPr>
            <a:spLocks noChangeShapeType="1"/>
          </p:cNvSpPr>
          <p:nvPr/>
        </p:nvSpPr>
        <p:spPr bwMode="auto">
          <a:xfrm>
            <a:off x="922338" y="1225550"/>
            <a:ext cx="0" cy="425450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338" name="Line 45"/>
          <p:cNvSpPr>
            <a:spLocks noChangeShapeType="1"/>
          </p:cNvSpPr>
          <p:nvPr/>
        </p:nvSpPr>
        <p:spPr bwMode="auto">
          <a:xfrm>
            <a:off x="8324850" y="1225550"/>
            <a:ext cx="0" cy="425450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339" name="Line 46"/>
          <p:cNvSpPr>
            <a:spLocks noChangeShapeType="1"/>
          </p:cNvSpPr>
          <p:nvPr/>
        </p:nvSpPr>
        <p:spPr bwMode="auto">
          <a:xfrm>
            <a:off x="922338" y="1651000"/>
            <a:ext cx="0" cy="414338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340" name="Line 47"/>
          <p:cNvSpPr>
            <a:spLocks noChangeShapeType="1"/>
          </p:cNvSpPr>
          <p:nvPr/>
        </p:nvSpPr>
        <p:spPr bwMode="auto">
          <a:xfrm>
            <a:off x="8324850" y="1651000"/>
            <a:ext cx="0" cy="414338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341" name="Line 48"/>
          <p:cNvSpPr>
            <a:spLocks noChangeShapeType="1"/>
          </p:cNvSpPr>
          <p:nvPr/>
        </p:nvSpPr>
        <p:spPr bwMode="auto">
          <a:xfrm>
            <a:off x="922338" y="2065338"/>
            <a:ext cx="0" cy="830262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342" name="Line 49"/>
          <p:cNvSpPr>
            <a:spLocks noChangeShapeType="1"/>
          </p:cNvSpPr>
          <p:nvPr/>
        </p:nvSpPr>
        <p:spPr bwMode="auto">
          <a:xfrm>
            <a:off x="8324850" y="2065338"/>
            <a:ext cx="0" cy="830262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343" name="Line 50"/>
          <p:cNvSpPr>
            <a:spLocks noChangeShapeType="1"/>
          </p:cNvSpPr>
          <p:nvPr/>
        </p:nvSpPr>
        <p:spPr bwMode="auto">
          <a:xfrm>
            <a:off x="922338" y="2895600"/>
            <a:ext cx="0" cy="414338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344" name="Line 51"/>
          <p:cNvSpPr>
            <a:spLocks noChangeShapeType="1"/>
          </p:cNvSpPr>
          <p:nvPr/>
        </p:nvSpPr>
        <p:spPr bwMode="auto">
          <a:xfrm>
            <a:off x="8324850" y="2895600"/>
            <a:ext cx="0" cy="414338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345" name="Line 52"/>
          <p:cNvSpPr>
            <a:spLocks noChangeShapeType="1"/>
          </p:cNvSpPr>
          <p:nvPr/>
        </p:nvSpPr>
        <p:spPr bwMode="auto">
          <a:xfrm>
            <a:off x="922338" y="3309938"/>
            <a:ext cx="0" cy="414337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346" name="Line 53"/>
          <p:cNvSpPr>
            <a:spLocks noChangeShapeType="1"/>
          </p:cNvSpPr>
          <p:nvPr/>
        </p:nvSpPr>
        <p:spPr bwMode="auto">
          <a:xfrm>
            <a:off x="8324850" y="3309938"/>
            <a:ext cx="0" cy="414337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347" name="Line 54"/>
          <p:cNvSpPr>
            <a:spLocks noChangeShapeType="1"/>
          </p:cNvSpPr>
          <p:nvPr/>
        </p:nvSpPr>
        <p:spPr bwMode="auto">
          <a:xfrm>
            <a:off x="922338" y="3724275"/>
            <a:ext cx="0" cy="414338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348" name="Line 55"/>
          <p:cNvSpPr>
            <a:spLocks noChangeShapeType="1"/>
          </p:cNvSpPr>
          <p:nvPr/>
        </p:nvSpPr>
        <p:spPr bwMode="auto">
          <a:xfrm>
            <a:off x="8324850" y="3724275"/>
            <a:ext cx="0" cy="414338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349" name="Line 56"/>
          <p:cNvSpPr>
            <a:spLocks noChangeShapeType="1"/>
          </p:cNvSpPr>
          <p:nvPr/>
        </p:nvSpPr>
        <p:spPr bwMode="auto">
          <a:xfrm>
            <a:off x="922338" y="4138613"/>
            <a:ext cx="0" cy="414337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350" name="Line 57"/>
          <p:cNvSpPr>
            <a:spLocks noChangeShapeType="1"/>
          </p:cNvSpPr>
          <p:nvPr/>
        </p:nvSpPr>
        <p:spPr bwMode="auto">
          <a:xfrm>
            <a:off x="8324850" y="4138613"/>
            <a:ext cx="0" cy="414337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351" name="Line 58"/>
          <p:cNvSpPr>
            <a:spLocks noChangeShapeType="1"/>
          </p:cNvSpPr>
          <p:nvPr/>
        </p:nvSpPr>
        <p:spPr bwMode="auto">
          <a:xfrm>
            <a:off x="922338" y="4552950"/>
            <a:ext cx="0" cy="414338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352" name="Line 59"/>
          <p:cNvSpPr>
            <a:spLocks noChangeShapeType="1"/>
          </p:cNvSpPr>
          <p:nvPr/>
        </p:nvSpPr>
        <p:spPr bwMode="auto">
          <a:xfrm>
            <a:off x="8324850" y="4552950"/>
            <a:ext cx="0" cy="414338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353" name="Line 72"/>
          <p:cNvSpPr>
            <a:spLocks noChangeShapeType="1"/>
          </p:cNvSpPr>
          <p:nvPr/>
        </p:nvSpPr>
        <p:spPr bwMode="auto">
          <a:xfrm>
            <a:off x="6024563" y="773113"/>
            <a:ext cx="2300287" cy="0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354" name="Text Box 77"/>
          <p:cNvSpPr txBox="1">
            <a:spLocks noChangeArrowheads="1"/>
          </p:cNvSpPr>
          <p:nvPr/>
        </p:nvSpPr>
        <p:spPr bwMode="auto">
          <a:xfrm>
            <a:off x="347663" y="93663"/>
            <a:ext cx="8432800" cy="731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b="1" dirty="0">
                <a:solidFill>
                  <a:srgbClr val="CC0000"/>
                </a:solidFill>
                <a:latin typeface="Arial" charset="0"/>
              </a:rPr>
              <a:t>     </a:t>
            </a:r>
            <a:r>
              <a:rPr lang="en-GB" b="1" dirty="0">
                <a:latin typeface="Arial" charset="0"/>
              </a:rPr>
              <a:t>Example </a:t>
            </a:r>
            <a:r>
              <a:rPr lang="en-GB" b="1" dirty="0">
                <a:solidFill>
                  <a:srgbClr val="CC0000"/>
                </a:solidFill>
                <a:latin typeface="Arial" charset="0"/>
              </a:rPr>
              <a:t>               </a:t>
            </a:r>
            <a:r>
              <a:rPr lang="en-GB" b="1" i="1" dirty="0" err="1">
                <a:solidFill>
                  <a:srgbClr val="CC0000"/>
                </a:solidFill>
                <a:latin typeface="Arial" charset="0"/>
              </a:rPr>
              <a:t>Da</a:t>
            </a:r>
            <a:r>
              <a:rPr lang="en-GB" b="1" i="1" dirty="0">
                <a:solidFill>
                  <a:srgbClr val="CC0000"/>
                </a:solidFill>
                <a:latin typeface="Arial" charset="0"/>
              </a:rPr>
              <a:t> Silva plc</a:t>
            </a:r>
            <a:br>
              <a:rPr lang="en-GB" b="1" i="1" dirty="0">
                <a:solidFill>
                  <a:srgbClr val="CC0000"/>
                </a:solidFill>
                <a:latin typeface="Arial" charset="0"/>
              </a:rPr>
            </a:br>
            <a:r>
              <a:rPr lang="en-GB" sz="1800" b="1" dirty="0">
                <a:solidFill>
                  <a:srgbClr val="CC0000"/>
                </a:solidFill>
                <a:latin typeface="Arial" charset="0"/>
              </a:rPr>
              <a:t>                      </a:t>
            </a:r>
            <a:r>
              <a:rPr lang="en-GB" sz="1600" b="1" dirty="0">
                <a:latin typeface="Arial" charset="0"/>
              </a:rPr>
              <a:t>Income statement for the year ended 31 December 2016</a:t>
            </a:r>
            <a:endParaRPr lang="en-GB" sz="1600" dirty="0">
              <a:latin typeface="Arial" charset="0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97"/>
          <p:cNvSpPr>
            <a:spLocks noChangeArrowheads="1"/>
          </p:cNvSpPr>
          <p:nvPr/>
        </p:nvSpPr>
        <p:spPr bwMode="auto">
          <a:xfrm>
            <a:off x="6024563" y="1238250"/>
            <a:ext cx="2300287" cy="425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>
              <a:spcBef>
                <a:spcPct val="20000"/>
              </a:spcBef>
            </a:pPr>
            <a:r>
              <a:rPr lang="en-GB" sz="1600">
                <a:latin typeface="Arial" charset="0"/>
              </a:rPr>
              <a:t>(45)</a:t>
            </a:r>
            <a:endParaRPr lang="en-US" sz="1600">
              <a:latin typeface="Arial" charset="0"/>
            </a:endParaRPr>
          </a:p>
        </p:txBody>
      </p:sp>
      <p:sp>
        <p:nvSpPr>
          <p:cNvPr id="14339" name="Rectangle 96"/>
          <p:cNvSpPr>
            <a:spLocks noChangeArrowheads="1"/>
          </p:cNvSpPr>
          <p:nvPr/>
        </p:nvSpPr>
        <p:spPr bwMode="auto">
          <a:xfrm>
            <a:off x="922338" y="1238250"/>
            <a:ext cx="5102225" cy="425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GB" sz="1600" dirty="0">
                <a:latin typeface="Arial" charset="0"/>
              </a:rPr>
              <a:t>Depreciation</a:t>
            </a:r>
          </a:p>
        </p:txBody>
      </p:sp>
      <p:sp>
        <p:nvSpPr>
          <p:cNvPr id="14340" name="Rectangle 95"/>
          <p:cNvSpPr>
            <a:spLocks noChangeArrowheads="1"/>
          </p:cNvSpPr>
          <p:nvPr/>
        </p:nvSpPr>
        <p:spPr bwMode="auto">
          <a:xfrm>
            <a:off x="6024563" y="1663700"/>
            <a:ext cx="2300287" cy="425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>
              <a:spcBef>
                <a:spcPct val="20000"/>
              </a:spcBef>
            </a:pPr>
            <a:r>
              <a:rPr lang="en-GB" sz="1600" u="sng">
                <a:latin typeface="Arial" charset="0"/>
              </a:rPr>
              <a:t>(4)</a:t>
            </a:r>
            <a:endParaRPr lang="en-US" sz="1600" u="sng">
              <a:latin typeface="Arial" charset="0"/>
            </a:endParaRPr>
          </a:p>
        </p:txBody>
      </p:sp>
      <p:sp>
        <p:nvSpPr>
          <p:cNvPr id="14341" name="Rectangle 94"/>
          <p:cNvSpPr>
            <a:spLocks noChangeArrowheads="1"/>
          </p:cNvSpPr>
          <p:nvPr/>
        </p:nvSpPr>
        <p:spPr bwMode="auto">
          <a:xfrm>
            <a:off x="922338" y="1663700"/>
            <a:ext cx="5102225" cy="425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GB" sz="1600">
                <a:latin typeface="Arial" charset="0"/>
              </a:rPr>
              <a:t>Audit fee</a:t>
            </a:r>
          </a:p>
        </p:txBody>
      </p:sp>
      <p:sp>
        <p:nvSpPr>
          <p:cNvPr id="14342" name="Rectangle 93"/>
          <p:cNvSpPr>
            <a:spLocks noChangeArrowheads="1"/>
          </p:cNvSpPr>
          <p:nvPr/>
        </p:nvSpPr>
        <p:spPr bwMode="auto">
          <a:xfrm>
            <a:off x="6024563" y="2089150"/>
            <a:ext cx="2300287" cy="425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spcBef>
                <a:spcPct val="20000"/>
              </a:spcBef>
            </a:pPr>
            <a:r>
              <a:rPr lang="en-GB" sz="1600">
                <a:latin typeface="Arial" charset="0"/>
              </a:rPr>
              <a:t>                                95</a:t>
            </a:r>
          </a:p>
        </p:txBody>
      </p:sp>
      <p:sp>
        <p:nvSpPr>
          <p:cNvPr id="14343" name="Rectangle 92"/>
          <p:cNvSpPr>
            <a:spLocks noChangeArrowheads="1"/>
          </p:cNvSpPr>
          <p:nvPr/>
        </p:nvSpPr>
        <p:spPr bwMode="auto">
          <a:xfrm>
            <a:off x="922338" y="2089150"/>
            <a:ext cx="5102225" cy="425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GB" sz="1600">
                <a:latin typeface="Arial" charset="0"/>
              </a:rPr>
              <a:t>Operating profit</a:t>
            </a:r>
          </a:p>
        </p:txBody>
      </p:sp>
      <p:sp>
        <p:nvSpPr>
          <p:cNvPr id="14344" name="Rectangle 91"/>
          <p:cNvSpPr>
            <a:spLocks noChangeArrowheads="1"/>
          </p:cNvSpPr>
          <p:nvPr/>
        </p:nvSpPr>
        <p:spPr bwMode="auto">
          <a:xfrm>
            <a:off x="6024563" y="2514600"/>
            <a:ext cx="2300287" cy="425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>
              <a:spcBef>
                <a:spcPct val="20000"/>
              </a:spcBef>
            </a:pPr>
            <a:r>
              <a:rPr lang="en-GB" sz="1600" u="sng">
                <a:latin typeface="Arial" charset="0"/>
              </a:rPr>
              <a:t>(10)</a:t>
            </a:r>
          </a:p>
        </p:txBody>
      </p:sp>
      <p:sp>
        <p:nvSpPr>
          <p:cNvPr id="14345" name="Rectangle 90"/>
          <p:cNvSpPr>
            <a:spLocks noChangeArrowheads="1"/>
          </p:cNvSpPr>
          <p:nvPr/>
        </p:nvSpPr>
        <p:spPr bwMode="auto">
          <a:xfrm>
            <a:off x="922338" y="2514600"/>
            <a:ext cx="5102225" cy="425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GB" sz="1600">
                <a:latin typeface="Arial" charset="0"/>
              </a:rPr>
              <a:t>Interest payable</a:t>
            </a:r>
          </a:p>
        </p:txBody>
      </p:sp>
      <p:sp>
        <p:nvSpPr>
          <p:cNvPr id="14346" name="Rectangle 89"/>
          <p:cNvSpPr>
            <a:spLocks noChangeArrowheads="1"/>
          </p:cNvSpPr>
          <p:nvPr/>
        </p:nvSpPr>
        <p:spPr bwMode="auto">
          <a:xfrm>
            <a:off x="6024563" y="2940050"/>
            <a:ext cx="2300287" cy="425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spcBef>
                <a:spcPct val="20000"/>
              </a:spcBef>
            </a:pPr>
            <a:r>
              <a:rPr lang="en-GB" sz="1600">
                <a:latin typeface="Arial" charset="0"/>
              </a:rPr>
              <a:t>                                 85</a:t>
            </a:r>
          </a:p>
        </p:txBody>
      </p:sp>
      <p:sp>
        <p:nvSpPr>
          <p:cNvPr id="14347" name="Rectangle 88"/>
          <p:cNvSpPr>
            <a:spLocks noChangeArrowheads="1"/>
          </p:cNvSpPr>
          <p:nvPr/>
        </p:nvSpPr>
        <p:spPr bwMode="auto">
          <a:xfrm>
            <a:off x="922338" y="2940050"/>
            <a:ext cx="5102225" cy="425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GB" sz="1600">
                <a:latin typeface="Arial" charset="0"/>
              </a:rPr>
              <a:t>Profit before tax</a:t>
            </a:r>
          </a:p>
        </p:txBody>
      </p:sp>
      <p:sp>
        <p:nvSpPr>
          <p:cNvPr id="14348" name="Rectangle 87"/>
          <p:cNvSpPr>
            <a:spLocks noChangeArrowheads="1"/>
          </p:cNvSpPr>
          <p:nvPr/>
        </p:nvSpPr>
        <p:spPr bwMode="auto">
          <a:xfrm>
            <a:off x="6024563" y="3365500"/>
            <a:ext cx="2300287" cy="425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>
              <a:spcBef>
                <a:spcPct val="20000"/>
              </a:spcBef>
            </a:pPr>
            <a:r>
              <a:rPr lang="en-GB" sz="1600">
                <a:latin typeface="Arial" charset="0"/>
              </a:rPr>
              <a:t>  </a:t>
            </a:r>
            <a:r>
              <a:rPr lang="en-GB" sz="1600" u="sng">
                <a:latin typeface="Arial" charset="0"/>
              </a:rPr>
              <a:t>(24)</a:t>
            </a:r>
          </a:p>
        </p:txBody>
      </p:sp>
      <p:sp>
        <p:nvSpPr>
          <p:cNvPr id="14349" name="Rectangle 86"/>
          <p:cNvSpPr>
            <a:spLocks noChangeArrowheads="1"/>
          </p:cNvSpPr>
          <p:nvPr/>
        </p:nvSpPr>
        <p:spPr bwMode="auto">
          <a:xfrm>
            <a:off x="922338" y="3365500"/>
            <a:ext cx="5102225" cy="425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GB" sz="1600">
                <a:latin typeface="Arial" charset="0"/>
              </a:rPr>
              <a:t>Taxation</a:t>
            </a:r>
          </a:p>
        </p:txBody>
      </p:sp>
      <p:sp>
        <p:nvSpPr>
          <p:cNvPr id="14350" name="Rectangle 85"/>
          <p:cNvSpPr>
            <a:spLocks noChangeArrowheads="1"/>
          </p:cNvSpPr>
          <p:nvPr/>
        </p:nvSpPr>
        <p:spPr bwMode="auto">
          <a:xfrm>
            <a:off x="6024563" y="3790950"/>
            <a:ext cx="2300287" cy="425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spcBef>
                <a:spcPct val="20000"/>
              </a:spcBef>
            </a:pPr>
            <a:r>
              <a:rPr lang="en-GB" sz="1600">
                <a:latin typeface="Arial" charset="0"/>
              </a:rPr>
              <a:t>                                </a:t>
            </a:r>
            <a:r>
              <a:rPr lang="en-GB" sz="1600" u="sng">
                <a:latin typeface="Arial" charset="0"/>
              </a:rPr>
              <a:t>61</a:t>
            </a:r>
          </a:p>
        </p:txBody>
      </p:sp>
      <p:sp>
        <p:nvSpPr>
          <p:cNvPr id="14351" name="Rectangle 84"/>
          <p:cNvSpPr>
            <a:spLocks noChangeArrowheads="1"/>
          </p:cNvSpPr>
          <p:nvPr/>
        </p:nvSpPr>
        <p:spPr bwMode="auto">
          <a:xfrm>
            <a:off x="922338" y="3790950"/>
            <a:ext cx="5102225" cy="425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GB" sz="1600">
                <a:latin typeface="Arial" charset="0"/>
              </a:rPr>
              <a:t>Profit for the year</a:t>
            </a:r>
          </a:p>
        </p:txBody>
      </p:sp>
      <p:sp>
        <p:nvSpPr>
          <p:cNvPr id="14352" name="Rectangle 38"/>
          <p:cNvSpPr>
            <a:spLocks noChangeArrowheads="1"/>
          </p:cNvSpPr>
          <p:nvPr/>
        </p:nvSpPr>
        <p:spPr bwMode="auto">
          <a:xfrm>
            <a:off x="6024563" y="785813"/>
            <a:ext cx="2300287" cy="452437"/>
          </a:xfrm>
          <a:prstGeom prst="rect">
            <a:avLst/>
          </a:prstGeom>
          <a:solidFill>
            <a:srgbClr val="EAEAEA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spcBef>
                <a:spcPct val="20000"/>
              </a:spcBef>
            </a:pPr>
            <a:r>
              <a:rPr lang="en-GB" sz="1800" b="1" i="1">
                <a:latin typeface="Arial" charset="0"/>
              </a:rPr>
              <a:t>                           £m</a:t>
            </a:r>
          </a:p>
        </p:txBody>
      </p:sp>
      <p:sp>
        <p:nvSpPr>
          <p:cNvPr id="14353" name="Rectangle 39"/>
          <p:cNvSpPr>
            <a:spLocks noChangeArrowheads="1"/>
          </p:cNvSpPr>
          <p:nvPr/>
        </p:nvSpPr>
        <p:spPr bwMode="auto">
          <a:xfrm>
            <a:off x="922338" y="785813"/>
            <a:ext cx="5102225" cy="452437"/>
          </a:xfrm>
          <a:prstGeom prst="rect">
            <a:avLst/>
          </a:prstGeom>
          <a:solidFill>
            <a:srgbClr val="EAEAEA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endParaRPr lang="en-GB" sz="1600">
              <a:latin typeface="Arial" charset="0"/>
            </a:endParaRPr>
          </a:p>
        </p:txBody>
      </p:sp>
      <p:sp>
        <p:nvSpPr>
          <p:cNvPr id="14354" name="Line 40"/>
          <p:cNvSpPr>
            <a:spLocks noChangeShapeType="1"/>
          </p:cNvSpPr>
          <p:nvPr/>
        </p:nvSpPr>
        <p:spPr bwMode="auto">
          <a:xfrm>
            <a:off x="922338" y="785813"/>
            <a:ext cx="5102225" cy="0"/>
          </a:xfrm>
          <a:prstGeom prst="line">
            <a:avLst/>
          </a:prstGeom>
          <a:noFill/>
          <a:ln w="12700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4355" name="Line 42"/>
          <p:cNvSpPr>
            <a:spLocks noChangeShapeType="1"/>
          </p:cNvSpPr>
          <p:nvPr/>
        </p:nvSpPr>
        <p:spPr bwMode="auto">
          <a:xfrm>
            <a:off x="922338" y="785813"/>
            <a:ext cx="0" cy="452437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4356" name="Line 43"/>
          <p:cNvSpPr>
            <a:spLocks noChangeShapeType="1"/>
          </p:cNvSpPr>
          <p:nvPr/>
        </p:nvSpPr>
        <p:spPr bwMode="auto">
          <a:xfrm>
            <a:off x="8324850" y="785813"/>
            <a:ext cx="0" cy="452437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4357" name="Line 72"/>
          <p:cNvSpPr>
            <a:spLocks noChangeShapeType="1"/>
          </p:cNvSpPr>
          <p:nvPr/>
        </p:nvSpPr>
        <p:spPr bwMode="auto">
          <a:xfrm>
            <a:off x="6024563" y="785813"/>
            <a:ext cx="2300287" cy="0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4358" name="Rectangle 99"/>
          <p:cNvSpPr>
            <a:spLocks noChangeArrowheads="1"/>
          </p:cNvSpPr>
          <p:nvPr/>
        </p:nvSpPr>
        <p:spPr bwMode="auto">
          <a:xfrm>
            <a:off x="6038850" y="4319588"/>
            <a:ext cx="2300288" cy="414337"/>
          </a:xfrm>
          <a:prstGeom prst="rect">
            <a:avLst/>
          </a:prstGeom>
          <a:solidFill>
            <a:srgbClr val="EAEAEA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spcBef>
                <a:spcPct val="20000"/>
              </a:spcBef>
            </a:pPr>
            <a:endParaRPr lang="en-GB" sz="1600" u="sng">
              <a:latin typeface="Arial" charset="0"/>
            </a:endParaRPr>
          </a:p>
        </p:txBody>
      </p:sp>
      <p:sp>
        <p:nvSpPr>
          <p:cNvPr id="14359" name="Rectangle 100"/>
          <p:cNvSpPr>
            <a:spLocks noChangeArrowheads="1"/>
          </p:cNvSpPr>
          <p:nvPr/>
        </p:nvSpPr>
        <p:spPr bwMode="auto">
          <a:xfrm>
            <a:off x="936625" y="4319588"/>
            <a:ext cx="5102225" cy="414337"/>
          </a:xfrm>
          <a:prstGeom prst="rect">
            <a:avLst/>
          </a:prstGeom>
          <a:solidFill>
            <a:srgbClr val="EAEAEA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endParaRPr lang="en-GB" sz="1600">
              <a:latin typeface="Arial" charset="0"/>
            </a:endParaRPr>
          </a:p>
        </p:txBody>
      </p:sp>
      <p:sp>
        <p:nvSpPr>
          <p:cNvPr id="14360" name="Text Box 101"/>
          <p:cNvSpPr txBox="1">
            <a:spLocks noChangeArrowheads="1"/>
          </p:cNvSpPr>
          <p:nvPr/>
        </p:nvSpPr>
        <p:spPr bwMode="auto">
          <a:xfrm>
            <a:off x="347663" y="93663"/>
            <a:ext cx="8432800" cy="731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b="1" dirty="0">
                <a:solidFill>
                  <a:srgbClr val="CC0000"/>
                </a:solidFill>
                <a:latin typeface="Arial" charset="0"/>
              </a:rPr>
              <a:t>     </a:t>
            </a:r>
            <a:r>
              <a:rPr lang="en-GB" b="1" dirty="0">
                <a:latin typeface="Arial" charset="0"/>
              </a:rPr>
              <a:t>Example </a:t>
            </a:r>
            <a:r>
              <a:rPr lang="en-GB" b="1" dirty="0">
                <a:solidFill>
                  <a:srgbClr val="CC0000"/>
                </a:solidFill>
                <a:latin typeface="Arial" charset="0"/>
              </a:rPr>
              <a:t>            </a:t>
            </a:r>
            <a:r>
              <a:rPr lang="en-GB" b="1" i="1" dirty="0" err="1">
                <a:solidFill>
                  <a:srgbClr val="CC0000"/>
                </a:solidFill>
                <a:latin typeface="Arial" charset="0"/>
              </a:rPr>
              <a:t>Da</a:t>
            </a:r>
            <a:r>
              <a:rPr lang="en-GB" b="1" i="1" dirty="0">
                <a:solidFill>
                  <a:srgbClr val="CC0000"/>
                </a:solidFill>
                <a:latin typeface="Arial" charset="0"/>
              </a:rPr>
              <a:t> Silva plc</a:t>
            </a:r>
            <a:r>
              <a:rPr lang="en-GB" b="1" dirty="0">
                <a:solidFill>
                  <a:srgbClr val="CC0000"/>
                </a:solidFill>
                <a:latin typeface="Arial" charset="0"/>
              </a:rPr>
              <a:t> (Continued)</a:t>
            </a:r>
            <a:br>
              <a:rPr lang="en-GB" b="1" i="1" dirty="0">
                <a:solidFill>
                  <a:srgbClr val="CC0000"/>
                </a:solidFill>
                <a:latin typeface="Arial" charset="0"/>
              </a:rPr>
            </a:br>
            <a:r>
              <a:rPr lang="en-GB" sz="1800" b="1" dirty="0">
                <a:solidFill>
                  <a:srgbClr val="CC0000"/>
                </a:solidFill>
                <a:latin typeface="Arial" charset="0"/>
              </a:rPr>
              <a:t>                      </a:t>
            </a:r>
            <a:r>
              <a:rPr lang="en-GB" sz="1600" b="1" dirty="0">
                <a:latin typeface="Arial" charset="0"/>
              </a:rPr>
              <a:t>Income statement for the year ended 31 December 2016</a:t>
            </a:r>
            <a:endParaRPr lang="en-GB" sz="1600" dirty="0">
              <a:latin typeface="Arial" charset="0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/>
          <p:cNvSpPr>
            <a:spLocks noChangeArrowheads="1"/>
          </p:cNvSpPr>
          <p:nvPr/>
        </p:nvSpPr>
        <p:spPr bwMode="auto">
          <a:xfrm>
            <a:off x="6997700" y="858838"/>
            <a:ext cx="1414463" cy="344487"/>
          </a:xfrm>
          <a:prstGeom prst="rect">
            <a:avLst/>
          </a:prstGeom>
          <a:solidFill>
            <a:srgbClr val="EAEAEA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spcBef>
                <a:spcPct val="20000"/>
              </a:spcBef>
            </a:pPr>
            <a:r>
              <a:rPr lang="en-GB" sz="1600" b="1" i="1">
                <a:latin typeface="Arial" charset="0"/>
              </a:rPr>
              <a:t>               £m</a:t>
            </a:r>
            <a:endParaRPr lang="en-US" sz="1600" b="1" i="1">
              <a:latin typeface="Arial" charset="0"/>
            </a:endParaRPr>
          </a:p>
        </p:txBody>
      </p:sp>
      <p:sp>
        <p:nvSpPr>
          <p:cNvPr id="15363" name="Rectangle 4"/>
          <p:cNvSpPr>
            <a:spLocks noChangeArrowheads="1"/>
          </p:cNvSpPr>
          <p:nvPr/>
        </p:nvSpPr>
        <p:spPr bwMode="auto">
          <a:xfrm>
            <a:off x="731838" y="858838"/>
            <a:ext cx="6265862" cy="344487"/>
          </a:xfrm>
          <a:prstGeom prst="rect">
            <a:avLst/>
          </a:prstGeom>
          <a:solidFill>
            <a:srgbClr val="EAEAEA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endParaRPr lang="en-GB" sz="1300" b="1">
              <a:latin typeface="Arial" charset="0"/>
            </a:endParaRPr>
          </a:p>
        </p:txBody>
      </p:sp>
      <p:sp>
        <p:nvSpPr>
          <p:cNvPr id="15364" name="Rectangle 13"/>
          <p:cNvSpPr>
            <a:spLocks noChangeArrowheads="1"/>
          </p:cNvSpPr>
          <p:nvPr/>
        </p:nvSpPr>
        <p:spPr bwMode="auto">
          <a:xfrm>
            <a:off x="6997700" y="5957888"/>
            <a:ext cx="1414463" cy="334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>
              <a:spcBef>
                <a:spcPct val="20000"/>
              </a:spcBef>
            </a:pPr>
            <a:r>
              <a:rPr lang="en-GB" sz="1600" u="sng">
                <a:latin typeface="Arial" charset="0"/>
              </a:rPr>
              <a:t>305</a:t>
            </a:r>
          </a:p>
        </p:txBody>
      </p:sp>
      <p:sp>
        <p:nvSpPr>
          <p:cNvPr id="15365" name="Rectangle 21"/>
          <p:cNvSpPr>
            <a:spLocks noChangeArrowheads="1"/>
          </p:cNvSpPr>
          <p:nvPr/>
        </p:nvSpPr>
        <p:spPr bwMode="auto">
          <a:xfrm>
            <a:off x="6997700" y="5262563"/>
            <a:ext cx="1414463" cy="334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>
              <a:spcBef>
                <a:spcPct val="20000"/>
              </a:spcBef>
            </a:pPr>
            <a:r>
              <a:rPr lang="en-GB" sz="1600">
                <a:latin typeface="Arial" charset="0"/>
              </a:rPr>
              <a:t>50</a:t>
            </a:r>
            <a:endParaRPr lang="en-US" sz="1600">
              <a:latin typeface="Arial" charset="0"/>
            </a:endParaRPr>
          </a:p>
        </p:txBody>
      </p:sp>
      <p:sp>
        <p:nvSpPr>
          <p:cNvPr id="15366" name="Rectangle 22"/>
          <p:cNvSpPr>
            <a:spLocks noChangeArrowheads="1"/>
          </p:cNvSpPr>
          <p:nvPr/>
        </p:nvSpPr>
        <p:spPr bwMode="auto">
          <a:xfrm>
            <a:off x="731838" y="5262563"/>
            <a:ext cx="6265862" cy="334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GB" sz="1600">
                <a:latin typeface="Arial" charset="0"/>
              </a:rPr>
              <a:t>Other reserves</a:t>
            </a:r>
            <a:endParaRPr lang="en-US" sz="1600">
              <a:latin typeface="Arial" charset="0"/>
            </a:endParaRPr>
          </a:p>
        </p:txBody>
      </p:sp>
      <p:sp>
        <p:nvSpPr>
          <p:cNvPr id="15367" name="Rectangle 23"/>
          <p:cNvSpPr>
            <a:spLocks noChangeArrowheads="1"/>
          </p:cNvSpPr>
          <p:nvPr/>
        </p:nvSpPr>
        <p:spPr bwMode="auto">
          <a:xfrm>
            <a:off x="6997700" y="5597525"/>
            <a:ext cx="1414463" cy="360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>
              <a:spcBef>
                <a:spcPct val="20000"/>
              </a:spcBef>
            </a:pPr>
            <a:r>
              <a:rPr lang="en-GB" sz="1600" u="sng">
                <a:latin typeface="Arial" charset="0"/>
              </a:rPr>
              <a:t>25</a:t>
            </a:r>
          </a:p>
        </p:txBody>
      </p:sp>
      <p:sp>
        <p:nvSpPr>
          <p:cNvPr id="15368" name="Rectangle 24"/>
          <p:cNvSpPr>
            <a:spLocks noChangeArrowheads="1"/>
          </p:cNvSpPr>
          <p:nvPr/>
        </p:nvSpPr>
        <p:spPr bwMode="auto">
          <a:xfrm>
            <a:off x="731838" y="5597525"/>
            <a:ext cx="6265862" cy="360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GB" sz="1600">
                <a:latin typeface="Arial" charset="0"/>
              </a:rPr>
              <a:t>Retained earnings</a:t>
            </a:r>
          </a:p>
        </p:txBody>
      </p:sp>
      <p:sp>
        <p:nvSpPr>
          <p:cNvPr id="15369" name="Rectangle 25"/>
          <p:cNvSpPr>
            <a:spLocks noChangeArrowheads="1"/>
          </p:cNvSpPr>
          <p:nvPr/>
        </p:nvSpPr>
        <p:spPr bwMode="auto">
          <a:xfrm>
            <a:off x="6997700" y="4927600"/>
            <a:ext cx="1414463" cy="334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>
              <a:spcBef>
                <a:spcPct val="20000"/>
              </a:spcBef>
            </a:pPr>
            <a:r>
              <a:rPr lang="en-GB" sz="1600">
                <a:latin typeface="Arial" charset="0"/>
              </a:rPr>
              <a:t>30</a:t>
            </a:r>
            <a:endParaRPr lang="en-US" sz="1600">
              <a:latin typeface="Arial" charset="0"/>
            </a:endParaRPr>
          </a:p>
        </p:txBody>
      </p:sp>
      <p:sp>
        <p:nvSpPr>
          <p:cNvPr id="15370" name="Rectangle 26"/>
          <p:cNvSpPr>
            <a:spLocks noChangeArrowheads="1"/>
          </p:cNvSpPr>
          <p:nvPr/>
        </p:nvSpPr>
        <p:spPr bwMode="auto">
          <a:xfrm>
            <a:off x="731838" y="4927600"/>
            <a:ext cx="6265862" cy="334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GB" sz="1600">
                <a:latin typeface="Arial" charset="0"/>
              </a:rPr>
              <a:t>Share premium account</a:t>
            </a:r>
          </a:p>
        </p:txBody>
      </p:sp>
      <p:sp>
        <p:nvSpPr>
          <p:cNvPr id="15371" name="Rectangle 27"/>
          <p:cNvSpPr>
            <a:spLocks noChangeArrowheads="1"/>
          </p:cNvSpPr>
          <p:nvPr/>
        </p:nvSpPr>
        <p:spPr bwMode="auto">
          <a:xfrm>
            <a:off x="6997700" y="4592638"/>
            <a:ext cx="1414463" cy="334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>
              <a:spcBef>
                <a:spcPct val="20000"/>
              </a:spcBef>
            </a:pPr>
            <a:r>
              <a:rPr lang="en-GB" sz="1600">
                <a:latin typeface="Arial" charset="0"/>
              </a:rPr>
              <a:t>200</a:t>
            </a:r>
            <a:endParaRPr lang="en-US" sz="1600">
              <a:latin typeface="Arial" charset="0"/>
            </a:endParaRPr>
          </a:p>
        </p:txBody>
      </p:sp>
      <p:sp>
        <p:nvSpPr>
          <p:cNvPr id="15372" name="Rectangle 28"/>
          <p:cNvSpPr>
            <a:spLocks noChangeArrowheads="1"/>
          </p:cNvSpPr>
          <p:nvPr/>
        </p:nvSpPr>
        <p:spPr bwMode="auto">
          <a:xfrm>
            <a:off x="731838" y="4592638"/>
            <a:ext cx="6265862" cy="334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GB" sz="1600">
                <a:latin typeface="Arial" charset="0"/>
              </a:rPr>
              <a:t>Ordinary shares of £0.50 each</a:t>
            </a:r>
          </a:p>
        </p:txBody>
      </p:sp>
      <p:sp>
        <p:nvSpPr>
          <p:cNvPr id="15373" name="Rectangle 29"/>
          <p:cNvSpPr>
            <a:spLocks noChangeArrowheads="1"/>
          </p:cNvSpPr>
          <p:nvPr/>
        </p:nvSpPr>
        <p:spPr bwMode="auto">
          <a:xfrm>
            <a:off x="6997700" y="4562475"/>
            <a:ext cx="1414463" cy="334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>
              <a:spcBef>
                <a:spcPct val="20000"/>
              </a:spcBef>
            </a:pPr>
            <a:endParaRPr lang="en-GB" sz="1600">
              <a:latin typeface="Arial" charset="0"/>
            </a:endParaRPr>
          </a:p>
        </p:txBody>
      </p:sp>
      <p:sp>
        <p:nvSpPr>
          <p:cNvPr id="15374" name="Rectangle 30"/>
          <p:cNvSpPr>
            <a:spLocks noChangeArrowheads="1"/>
          </p:cNvSpPr>
          <p:nvPr/>
        </p:nvSpPr>
        <p:spPr bwMode="auto">
          <a:xfrm>
            <a:off x="731838" y="4257675"/>
            <a:ext cx="6265862" cy="334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GB" sz="1600" b="1">
                <a:latin typeface="Arial" charset="0"/>
              </a:rPr>
              <a:t>Equity</a:t>
            </a:r>
          </a:p>
        </p:txBody>
      </p:sp>
      <p:sp>
        <p:nvSpPr>
          <p:cNvPr id="15375" name="Rectangle 31"/>
          <p:cNvSpPr>
            <a:spLocks noChangeArrowheads="1"/>
          </p:cNvSpPr>
          <p:nvPr/>
        </p:nvSpPr>
        <p:spPr bwMode="auto">
          <a:xfrm>
            <a:off x="6997700" y="3973513"/>
            <a:ext cx="1414463" cy="334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>
              <a:spcBef>
                <a:spcPct val="20000"/>
              </a:spcBef>
            </a:pPr>
            <a:r>
              <a:rPr lang="en-GB" sz="1600" u="sng">
                <a:latin typeface="Arial" charset="0"/>
              </a:rPr>
              <a:t>516</a:t>
            </a:r>
            <a:endParaRPr lang="en-US" sz="1600" u="sng">
              <a:latin typeface="Arial" charset="0"/>
            </a:endParaRPr>
          </a:p>
        </p:txBody>
      </p:sp>
      <p:sp>
        <p:nvSpPr>
          <p:cNvPr id="15376" name="Rectangle 32"/>
          <p:cNvSpPr>
            <a:spLocks noChangeArrowheads="1"/>
          </p:cNvSpPr>
          <p:nvPr/>
        </p:nvSpPr>
        <p:spPr bwMode="auto">
          <a:xfrm>
            <a:off x="731838" y="3973513"/>
            <a:ext cx="6265862" cy="334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GB" sz="1600" b="1">
                <a:latin typeface="Arial" charset="0"/>
              </a:rPr>
              <a:t>Total assets</a:t>
            </a:r>
          </a:p>
        </p:txBody>
      </p:sp>
      <p:sp>
        <p:nvSpPr>
          <p:cNvPr id="15377" name="Rectangle 33"/>
          <p:cNvSpPr>
            <a:spLocks noChangeArrowheads="1"/>
          </p:cNvSpPr>
          <p:nvPr/>
        </p:nvSpPr>
        <p:spPr bwMode="auto">
          <a:xfrm>
            <a:off x="6997700" y="3638550"/>
            <a:ext cx="1414463" cy="334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>
              <a:spcBef>
                <a:spcPct val="20000"/>
              </a:spcBef>
            </a:pPr>
            <a:r>
              <a:rPr lang="en-GB" sz="1600" u="sng">
                <a:latin typeface="Arial" charset="0"/>
              </a:rPr>
              <a:t>213</a:t>
            </a:r>
          </a:p>
        </p:txBody>
      </p:sp>
      <p:sp>
        <p:nvSpPr>
          <p:cNvPr id="15378" name="Rectangle 34"/>
          <p:cNvSpPr>
            <a:spLocks noChangeArrowheads="1"/>
          </p:cNvSpPr>
          <p:nvPr/>
        </p:nvSpPr>
        <p:spPr bwMode="auto">
          <a:xfrm>
            <a:off x="731838" y="3892550"/>
            <a:ext cx="6265862" cy="334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endParaRPr lang="en-GB" sz="1600">
              <a:latin typeface="Arial" charset="0"/>
            </a:endParaRPr>
          </a:p>
        </p:txBody>
      </p:sp>
      <p:sp>
        <p:nvSpPr>
          <p:cNvPr id="15379" name="Rectangle 35"/>
          <p:cNvSpPr>
            <a:spLocks noChangeArrowheads="1"/>
          </p:cNvSpPr>
          <p:nvPr/>
        </p:nvSpPr>
        <p:spPr bwMode="auto">
          <a:xfrm>
            <a:off x="6997700" y="3303588"/>
            <a:ext cx="1414463" cy="334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>
              <a:spcBef>
                <a:spcPct val="20000"/>
              </a:spcBef>
            </a:pPr>
            <a:r>
              <a:rPr lang="en-GB" sz="1600" u="sng">
                <a:latin typeface="Arial" charset="0"/>
              </a:rPr>
              <a:t>  36</a:t>
            </a:r>
          </a:p>
        </p:txBody>
      </p:sp>
      <p:sp>
        <p:nvSpPr>
          <p:cNvPr id="15380" name="Rectangle 36"/>
          <p:cNvSpPr>
            <a:spLocks noChangeArrowheads="1"/>
          </p:cNvSpPr>
          <p:nvPr/>
        </p:nvSpPr>
        <p:spPr bwMode="auto">
          <a:xfrm>
            <a:off x="731838" y="3303588"/>
            <a:ext cx="6265862" cy="334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GB" sz="1600">
                <a:latin typeface="Arial" charset="0"/>
              </a:rPr>
              <a:t>Cash</a:t>
            </a:r>
          </a:p>
        </p:txBody>
      </p:sp>
      <p:sp>
        <p:nvSpPr>
          <p:cNvPr id="15381" name="Rectangle 37"/>
          <p:cNvSpPr>
            <a:spLocks noChangeArrowheads="1"/>
          </p:cNvSpPr>
          <p:nvPr/>
        </p:nvSpPr>
        <p:spPr bwMode="auto">
          <a:xfrm>
            <a:off x="6997700" y="2968625"/>
            <a:ext cx="1414463" cy="334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>
              <a:spcBef>
                <a:spcPct val="20000"/>
              </a:spcBef>
            </a:pPr>
            <a:r>
              <a:rPr lang="en-GB" sz="1600">
                <a:latin typeface="Arial" charset="0"/>
              </a:rPr>
              <a:t>112</a:t>
            </a:r>
          </a:p>
        </p:txBody>
      </p:sp>
      <p:sp>
        <p:nvSpPr>
          <p:cNvPr id="15382" name="Rectangle 38"/>
          <p:cNvSpPr>
            <a:spLocks noChangeArrowheads="1"/>
          </p:cNvSpPr>
          <p:nvPr/>
        </p:nvSpPr>
        <p:spPr bwMode="auto">
          <a:xfrm>
            <a:off x="731838" y="2968625"/>
            <a:ext cx="6265862" cy="334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GB" sz="1600">
                <a:latin typeface="Arial" charset="0"/>
              </a:rPr>
              <a:t>Trade receivables</a:t>
            </a:r>
          </a:p>
        </p:txBody>
      </p:sp>
      <p:sp>
        <p:nvSpPr>
          <p:cNvPr id="15383" name="Rectangle 39"/>
          <p:cNvSpPr>
            <a:spLocks noChangeArrowheads="1"/>
          </p:cNvSpPr>
          <p:nvPr/>
        </p:nvSpPr>
        <p:spPr bwMode="auto">
          <a:xfrm>
            <a:off x="6997700" y="2633663"/>
            <a:ext cx="1414463" cy="334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>
              <a:spcBef>
                <a:spcPct val="20000"/>
              </a:spcBef>
            </a:pPr>
            <a:r>
              <a:rPr lang="en-GB" sz="1600">
                <a:latin typeface="Arial" charset="0"/>
              </a:rPr>
              <a:t>65</a:t>
            </a:r>
          </a:p>
        </p:txBody>
      </p:sp>
      <p:sp>
        <p:nvSpPr>
          <p:cNvPr id="15384" name="Rectangle 40"/>
          <p:cNvSpPr>
            <a:spLocks noChangeArrowheads="1"/>
          </p:cNvSpPr>
          <p:nvPr/>
        </p:nvSpPr>
        <p:spPr bwMode="auto">
          <a:xfrm>
            <a:off x="731838" y="2633663"/>
            <a:ext cx="6265862" cy="334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GB" sz="1600">
                <a:latin typeface="Arial" charset="0"/>
              </a:rPr>
              <a:t>Inventories</a:t>
            </a:r>
          </a:p>
        </p:txBody>
      </p:sp>
      <p:sp>
        <p:nvSpPr>
          <p:cNvPr id="15385" name="Rectangle 41"/>
          <p:cNvSpPr>
            <a:spLocks noChangeArrowheads="1"/>
          </p:cNvSpPr>
          <p:nvPr/>
        </p:nvSpPr>
        <p:spPr bwMode="auto">
          <a:xfrm>
            <a:off x="6997700" y="2552700"/>
            <a:ext cx="1414463" cy="334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>
              <a:spcBef>
                <a:spcPct val="20000"/>
              </a:spcBef>
            </a:pPr>
            <a:endParaRPr lang="en-GB" sz="1600">
              <a:latin typeface="Arial" charset="0"/>
            </a:endParaRPr>
          </a:p>
        </p:txBody>
      </p:sp>
      <p:sp>
        <p:nvSpPr>
          <p:cNvPr id="15386" name="Rectangle 42"/>
          <p:cNvSpPr>
            <a:spLocks noChangeArrowheads="1"/>
          </p:cNvSpPr>
          <p:nvPr/>
        </p:nvSpPr>
        <p:spPr bwMode="auto">
          <a:xfrm>
            <a:off x="731838" y="2298700"/>
            <a:ext cx="6265862" cy="334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GB" sz="1600" b="1">
                <a:latin typeface="Arial" charset="0"/>
              </a:rPr>
              <a:t>Current assets</a:t>
            </a:r>
          </a:p>
        </p:txBody>
      </p:sp>
      <p:sp>
        <p:nvSpPr>
          <p:cNvPr id="15387" name="Rectangle 43"/>
          <p:cNvSpPr>
            <a:spLocks noChangeArrowheads="1"/>
          </p:cNvSpPr>
          <p:nvPr/>
        </p:nvSpPr>
        <p:spPr bwMode="auto">
          <a:xfrm>
            <a:off x="6997700" y="2166938"/>
            <a:ext cx="1414463" cy="334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>
              <a:spcBef>
                <a:spcPct val="20000"/>
              </a:spcBef>
            </a:pPr>
            <a:r>
              <a:rPr lang="en-GB" sz="1600" u="sng">
                <a:latin typeface="Arial" charset="0"/>
              </a:rPr>
              <a:t>303</a:t>
            </a:r>
          </a:p>
        </p:txBody>
      </p:sp>
      <p:sp>
        <p:nvSpPr>
          <p:cNvPr id="15388" name="Rectangle 44"/>
          <p:cNvSpPr>
            <a:spLocks noChangeArrowheads="1"/>
          </p:cNvSpPr>
          <p:nvPr/>
        </p:nvSpPr>
        <p:spPr bwMode="auto">
          <a:xfrm>
            <a:off x="731838" y="2217738"/>
            <a:ext cx="6265862" cy="334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endParaRPr lang="en-GB" sz="1600">
              <a:latin typeface="Arial" charset="0"/>
            </a:endParaRPr>
          </a:p>
        </p:txBody>
      </p:sp>
      <p:sp>
        <p:nvSpPr>
          <p:cNvPr id="15389" name="Rectangle 45"/>
          <p:cNvSpPr>
            <a:spLocks noChangeArrowheads="1"/>
          </p:cNvSpPr>
          <p:nvPr/>
        </p:nvSpPr>
        <p:spPr bwMode="auto">
          <a:xfrm>
            <a:off x="6997700" y="1831975"/>
            <a:ext cx="1414463" cy="334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>
              <a:spcBef>
                <a:spcPct val="20000"/>
              </a:spcBef>
            </a:pPr>
            <a:r>
              <a:rPr lang="en-GB" sz="1600" u="sng">
                <a:latin typeface="Arial" charset="0"/>
              </a:rPr>
              <a:t>100</a:t>
            </a:r>
          </a:p>
        </p:txBody>
      </p:sp>
      <p:sp>
        <p:nvSpPr>
          <p:cNvPr id="15390" name="Rectangle 46"/>
          <p:cNvSpPr>
            <a:spLocks noChangeArrowheads="1"/>
          </p:cNvSpPr>
          <p:nvPr/>
        </p:nvSpPr>
        <p:spPr bwMode="auto">
          <a:xfrm>
            <a:off x="731838" y="1831975"/>
            <a:ext cx="6265862" cy="334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GB" sz="1600">
                <a:latin typeface="Arial" charset="0"/>
              </a:rPr>
              <a:t>Intangible assets</a:t>
            </a:r>
          </a:p>
        </p:txBody>
      </p:sp>
      <p:sp>
        <p:nvSpPr>
          <p:cNvPr id="15391" name="Rectangle 47"/>
          <p:cNvSpPr>
            <a:spLocks noChangeArrowheads="1"/>
          </p:cNvSpPr>
          <p:nvPr/>
        </p:nvSpPr>
        <p:spPr bwMode="auto">
          <a:xfrm>
            <a:off x="6997700" y="1497013"/>
            <a:ext cx="1414463" cy="334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>
              <a:spcBef>
                <a:spcPct val="20000"/>
              </a:spcBef>
            </a:pPr>
            <a:r>
              <a:rPr lang="en-GB" sz="1600">
                <a:latin typeface="Arial" charset="0"/>
              </a:rPr>
              <a:t>203</a:t>
            </a:r>
          </a:p>
        </p:txBody>
      </p:sp>
      <p:sp>
        <p:nvSpPr>
          <p:cNvPr id="15392" name="Rectangle 48"/>
          <p:cNvSpPr>
            <a:spLocks noChangeArrowheads="1"/>
          </p:cNvSpPr>
          <p:nvPr/>
        </p:nvSpPr>
        <p:spPr bwMode="auto">
          <a:xfrm>
            <a:off x="731838" y="1497013"/>
            <a:ext cx="6265862" cy="334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GB" sz="1600">
                <a:latin typeface="Arial" charset="0"/>
              </a:rPr>
              <a:t>Property, plant and equipment</a:t>
            </a:r>
          </a:p>
        </p:txBody>
      </p:sp>
      <p:sp>
        <p:nvSpPr>
          <p:cNvPr id="15393" name="Rectangle 49"/>
          <p:cNvSpPr>
            <a:spLocks noChangeArrowheads="1"/>
          </p:cNvSpPr>
          <p:nvPr/>
        </p:nvSpPr>
        <p:spPr bwMode="auto">
          <a:xfrm>
            <a:off x="6997700" y="1203325"/>
            <a:ext cx="1414463" cy="344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>
              <a:spcBef>
                <a:spcPct val="20000"/>
              </a:spcBef>
            </a:pPr>
            <a:endParaRPr lang="en-GB" sz="1600" b="1">
              <a:latin typeface="Arial" charset="0"/>
            </a:endParaRPr>
          </a:p>
        </p:txBody>
      </p:sp>
      <p:sp>
        <p:nvSpPr>
          <p:cNvPr id="15394" name="Rectangle 50"/>
          <p:cNvSpPr>
            <a:spLocks noChangeArrowheads="1"/>
          </p:cNvSpPr>
          <p:nvPr/>
        </p:nvSpPr>
        <p:spPr bwMode="auto">
          <a:xfrm>
            <a:off x="731838" y="1152525"/>
            <a:ext cx="6265862" cy="344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GB" sz="1600" b="1">
                <a:latin typeface="Arial" charset="0"/>
              </a:rPr>
              <a:t>Non-current assets</a:t>
            </a:r>
          </a:p>
        </p:txBody>
      </p:sp>
      <p:sp>
        <p:nvSpPr>
          <p:cNvPr id="15395" name="Line 51"/>
          <p:cNvSpPr>
            <a:spLocks noChangeShapeType="1"/>
          </p:cNvSpPr>
          <p:nvPr/>
        </p:nvSpPr>
        <p:spPr bwMode="auto">
          <a:xfrm>
            <a:off x="731838" y="858838"/>
            <a:ext cx="6265862" cy="0"/>
          </a:xfrm>
          <a:prstGeom prst="line">
            <a:avLst/>
          </a:prstGeom>
          <a:noFill/>
          <a:ln w="12700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5396" name="Line 53"/>
          <p:cNvSpPr>
            <a:spLocks noChangeShapeType="1"/>
          </p:cNvSpPr>
          <p:nvPr/>
        </p:nvSpPr>
        <p:spPr bwMode="auto">
          <a:xfrm>
            <a:off x="731838" y="858838"/>
            <a:ext cx="0" cy="688975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5397" name="Line 54"/>
          <p:cNvSpPr>
            <a:spLocks noChangeShapeType="1"/>
          </p:cNvSpPr>
          <p:nvPr/>
        </p:nvSpPr>
        <p:spPr bwMode="auto">
          <a:xfrm>
            <a:off x="8412163" y="858838"/>
            <a:ext cx="0" cy="688975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5398" name="Line 55"/>
          <p:cNvSpPr>
            <a:spLocks noChangeShapeType="1"/>
          </p:cNvSpPr>
          <p:nvPr/>
        </p:nvSpPr>
        <p:spPr bwMode="auto">
          <a:xfrm>
            <a:off x="731838" y="1547813"/>
            <a:ext cx="0" cy="334962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5399" name="Line 56"/>
          <p:cNvSpPr>
            <a:spLocks noChangeShapeType="1"/>
          </p:cNvSpPr>
          <p:nvPr/>
        </p:nvSpPr>
        <p:spPr bwMode="auto">
          <a:xfrm>
            <a:off x="8412163" y="1547813"/>
            <a:ext cx="0" cy="334962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5400" name="Line 57"/>
          <p:cNvSpPr>
            <a:spLocks noChangeShapeType="1"/>
          </p:cNvSpPr>
          <p:nvPr/>
        </p:nvSpPr>
        <p:spPr bwMode="auto">
          <a:xfrm>
            <a:off x="731838" y="1882775"/>
            <a:ext cx="0" cy="334963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5401" name="Line 58"/>
          <p:cNvSpPr>
            <a:spLocks noChangeShapeType="1"/>
          </p:cNvSpPr>
          <p:nvPr/>
        </p:nvSpPr>
        <p:spPr bwMode="auto">
          <a:xfrm>
            <a:off x="8412163" y="1882775"/>
            <a:ext cx="0" cy="334963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5402" name="Line 59"/>
          <p:cNvSpPr>
            <a:spLocks noChangeShapeType="1"/>
          </p:cNvSpPr>
          <p:nvPr/>
        </p:nvSpPr>
        <p:spPr bwMode="auto">
          <a:xfrm>
            <a:off x="731838" y="2552700"/>
            <a:ext cx="0" cy="334963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5403" name="Line 60"/>
          <p:cNvSpPr>
            <a:spLocks noChangeShapeType="1"/>
          </p:cNvSpPr>
          <p:nvPr/>
        </p:nvSpPr>
        <p:spPr bwMode="auto">
          <a:xfrm>
            <a:off x="8412163" y="2552700"/>
            <a:ext cx="0" cy="334963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5404" name="Line 61"/>
          <p:cNvSpPr>
            <a:spLocks noChangeShapeType="1"/>
          </p:cNvSpPr>
          <p:nvPr/>
        </p:nvSpPr>
        <p:spPr bwMode="auto">
          <a:xfrm>
            <a:off x="731838" y="2887663"/>
            <a:ext cx="0" cy="334962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5405" name="Line 62"/>
          <p:cNvSpPr>
            <a:spLocks noChangeShapeType="1"/>
          </p:cNvSpPr>
          <p:nvPr/>
        </p:nvSpPr>
        <p:spPr bwMode="auto">
          <a:xfrm>
            <a:off x="8412163" y="2887663"/>
            <a:ext cx="0" cy="334962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5406" name="Line 63"/>
          <p:cNvSpPr>
            <a:spLocks noChangeShapeType="1"/>
          </p:cNvSpPr>
          <p:nvPr/>
        </p:nvSpPr>
        <p:spPr bwMode="auto">
          <a:xfrm>
            <a:off x="731838" y="3222625"/>
            <a:ext cx="0" cy="334963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5407" name="Line 64"/>
          <p:cNvSpPr>
            <a:spLocks noChangeShapeType="1"/>
          </p:cNvSpPr>
          <p:nvPr/>
        </p:nvSpPr>
        <p:spPr bwMode="auto">
          <a:xfrm>
            <a:off x="8412163" y="3222625"/>
            <a:ext cx="0" cy="334963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5408" name="Line 65"/>
          <p:cNvSpPr>
            <a:spLocks noChangeShapeType="1"/>
          </p:cNvSpPr>
          <p:nvPr/>
        </p:nvSpPr>
        <p:spPr bwMode="auto">
          <a:xfrm>
            <a:off x="731838" y="3557588"/>
            <a:ext cx="0" cy="334962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5409" name="Line 66"/>
          <p:cNvSpPr>
            <a:spLocks noChangeShapeType="1"/>
          </p:cNvSpPr>
          <p:nvPr/>
        </p:nvSpPr>
        <p:spPr bwMode="auto">
          <a:xfrm>
            <a:off x="8412163" y="3557588"/>
            <a:ext cx="0" cy="334962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5410" name="Line 67"/>
          <p:cNvSpPr>
            <a:spLocks noChangeShapeType="1"/>
          </p:cNvSpPr>
          <p:nvPr/>
        </p:nvSpPr>
        <p:spPr bwMode="auto">
          <a:xfrm>
            <a:off x="731838" y="3892550"/>
            <a:ext cx="0" cy="334963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5411" name="Line 68"/>
          <p:cNvSpPr>
            <a:spLocks noChangeShapeType="1"/>
          </p:cNvSpPr>
          <p:nvPr/>
        </p:nvSpPr>
        <p:spPr bwMode="auto">
          <a:xfrm>
            <a:off x="8412163" y="3892550"/>
            <a:ext cx="0" cy="334963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5412" name="Line 69"/>
          <p:cNvSpPr>
            <a:spLocks noChangeShapeType="1"/>
          </p:cNvSpPr>
          <p:nvPr/>
        </p:nvSpPr>
        <p:spPr bwMode="auto">
          <a:xfrm>
            <a:off x="731838" y="4227513"/>
            <a:ext cx="0" cy="334962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5413" name="Line 70"/>
          <p:cNvSpPr>
            <a:spLocks noChangeShapeType="1"/>
          </p:cNvSpPr>
          <p:nvPr/>
        </p:nvSpPr>
        <p:spPr bwMode="auto">
          <a:xfrm>
            <a:off x="8412163" y="4227513"/>
            <a:ext cx="0" cy="334962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5414" name="Line 71"/>
          <p:cNvSpPr>
            <a:spLocks noChangeShapeType="1"/>
          </p:cNvSpPr>
          <p:nvPr/>
        </p:nvSpPr>
        <p:spPr bwMode="auto">
          <a:xfrm>
            <a:off x="731838" y="4562475"/>
            <a:ext cx="0" cy="334963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5415" name="Line 72"/>
          <p:cNvSpPr>
            <a:spLocks noChangeShapeType="1"/>
          </p:cNvSpPr>
          <p:nvPr/>
        </p:nvSpPr>
        <p:spPr bwMode="auto">
          <a:xfrm>
            <a:off x="8412163" y="4562475"/>
            <a:ext cx="0" cy="334963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5416" name="Line 73"/>
          <p:cNvSpPr>
            <a:spLocks noChangeShapeType="1"/>
          </p:cNvSpPr>
          <p:nvPr/>
        </p:nvSpPr>
        <p:spPr bwMode="auto">
          <a:xfrm>
            <a:off x="731838" y="4897438"/>
            <a:ext cx="0" cy="334962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5417" name="Line 74"/>
          <p:cNvSpPr>
            <a:spLocks noChangeShapeType="1"/>
          </p:cNvSpPr>
          <p:nvPr/>
        </p:nvSpPr>
        <p:spPr bwMode="auto">
          <a:xfrm>
            <a:off x="8412163" y="4897438"/>
            <a:ext cx="0" cy="334962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5418" name="Line 75"/>
          <p:cNvSpPr>
            <a:spLocks noChangeShapeType="1"/>
          </p:cNvSpPr>
          <p:nvPr/>
        </p:nvSpPr>
        <p:spPr bwMode="auto">
          <a:xfrm>
            <a:off x="731838" y="5232400"/>
            <a:ext cx="0" cy="334963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5419" name="Line 76"/>
          <p:cNvSpPr>
            <a:spLocks noChangeShapeType="1"/>
          </p:cNvSpPr>
          <p:nvPr/>
        </p:nvSpPr>
        <p:spPr bwMode="auto">
          <a:xfrm>
            <a:off x="8412163" y="5232400"/>
            <a:ext cx="0" cy="334963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5420" name="Line 77"/>
          <p:cNvSpPr>
            <a:spLocks noChangeShapeType="1"/>
          </p:cNvSpPr>
          <p:nvPr/>
        </p:nvSpPr>
        <p:spPr bwMode="auto">
          <a:xfrm>
            <a:off x="731838" y="5567363"/>
            <a:ext cx="0" cy="334962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5421" name="Line 78"/>
          <p:cNvSpPr>
            <a:spLocks noChangeShapeType="1"/>
          </p:cNvSpPr>
          <p:nvPr/>
        </p:nvSpPr>
        <p:spPr bwMode="auto">
          <a:xfrm>
            <a:off x="8412163" y="5567363"/>
            <a:ext cx="0" cy="334962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5422" name="Line 79"/>
          <p:cNvSpPr>
            <a:spLocks noChangeShapeType="1"/>
          </p:cNvSpPr>
          <p:nvPr/>
        </p:nvSpPr>
        <p:spPr bwMode="auto">
          <a:xfrm>
            <a:off x="731838" y="2217738"/>
            <a:ext cx="0" cy="334962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5423" name="Line 80"/>
          <p:cNvSpPr>
            <a:spLocks noChangeShapeType="1"/>
          </p:cNvSpPr>
          <p:nvPr/>
        </p:nvSpPr>
        <p:spPr bwMode="auto">
          <a:xfrm>
            <a:off x="8412163" y="2217738"/>
            <a:ext cx="0" cy="334962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5424" name="Line 82"/>
          <p:cNvSpPr>
            <a:spLocks noChangeShapeType="1"/>
          </p:cNvSpPr>
          <p:nvPr/>
        </p:nvSpPr>
        <p:spPr bwMode="auto">
          <a:xfrm>
            <a:off x="8412163" y="5902325"/>
            <a:ext cx="0" cy="360363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5425" name="Line 99"/>
          <p:cNvSpPr>
            <a:spLocks noChangeShapeType="1"/>
          </p:cNvSpPr>
          <p:nvPr/>
        </p:nvSpPr>
        <p:spPr bwMode="auto">
          <a:xfrm>
            <a:off x="6997700" y="858838"/>
            <a:ext cx="1414463" cy="0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5426" name="Text Box 100"/>
          <p:cNvSpPr txBox="1">
            <a:spLocks noChangeArrowheads="1"/>
          </p:cNvSpPr>
          <p:nvPr/>
        </p:nvSpPr>
        <p:spPr bwMode="auto">
          <a:xfrm>
            <a:off x="406400" y="76200"/>
            <a:ext cx="8432800" cy="731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b="1" i="1" dirty="0">
                <a:solidFill>
                  <a:srgbClr val="CC0000"/>
                </a:solidFill>
                <a:latin typeface="Arial" charset="0"/>
              </a:rPr>
              <a:t>	</a:t>
            </a:r>
            <a:r>
              <a:rPr lang="en-GB" b="1" dirty="0">
                <a:latin typeface="Arial" charset="0"/>
              </a:rPr>
              <a:t>Example </a:t>
            </a:r>
            <a:r>
              <a:rPr lang="en-GB" b="1" i="1" dirty="0">
                <a:solidFill>
                  <a:srgbClr val="CC0000"/>
                </a:solidFill>
                <a:latin typeface="Arial" charset="0"/>
              </a:rPr>
              <a:t>        </a:t>
            </a:r>
            <a:r>
              <a:rPr lang="en-GB" b="1" i="1" dirty="0" err="1">
                <a:solidFill>
                  <a:srgbClr val="CC0000"/>
                </a:solidFill>
                <a:latin typeface="Arial" charset="0"/>
              </a:rPr>
              <a:t>Da</a:t>
            </a:r>
            <a:r>
              <a:rPr lang="en-GB" b="1" i="1" dirty="0">
                <a:solidFill>
                  <a:srgbClr val="CC0000"/>
                </a:solidFill>
                <a:latin typeface="Arial" charset="0"/>
              </a:rPr>
              <a:t> Silva plc</a:t>
            </a:r>
            <a:br>
              <a:rPr lang="en-GB" b="1" i="1" dirty="0">
                <a:solidFill>
                  <a:srgbClr val="CC0000"/>
                </a:solidFill>
                <a:latin typeface="Arial" charset="0"/>
              </a:rPr>
            </a:br>
            <a:r>
              <a:rPr lang="en-GB" sz="1800" b="1" dirty="0">
                <a:solidFill>
                  <a:srgbClr val="CC0000"/>
                </a:solidFill>
                <a:latin typeface="Arial" charset="0"/>
              </a:rPr>
              <a:t> 		</a:t>
            </a:r>
            <a:r>
              <a:rPr lang="en-GB" sz="1600" b="1" dirty="0">
                <a:latin typeface="Arial" charset="0"/>
              </a:rPr>
              <a:t>Balance sheet as at 31 December 2016</a:t>
            </a:r>
            <a:endParaRPr lang="en-GB" sz="1600" dirty="0">
              <a:latin typeface="Arial" charset="0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125"/>
          <p:cNvSpPr>
            <a:spLocks noChangeArrowheads="1"/>
          </p:cNvSpPr>
          <p:nvPr/>
        </p:nvSpPr>
        <p:spPr bwMode="auto">
          <a:xfrm>
            <a:off x="6997700" y="1279525"/>
            <a:ext cx="1414463" cy="344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>
              <a:spcBef>
                <a:spcPct val="20000"/>
              </a:spcBef>
            </a:pPr>
            <a:endParaRPr lang="en-GB" sz="1600" u="sng">
              <a:latin typeface="Arial" charset="0"/>
            </a:endParaRPr>
          </a:p>
        </p:txBody>
      </p:sp>
      <p:sp>
        <p:nvSpPr>
          <p:cNvPr id="16387" name="Rectangle 124"/>
          <p:cNvSpPr>
            <a:spLocks noChangeArrowheads="1"/>
          </p:cNvSpPr>
          <p:nvPr/>
        </p:nvSpPr>
        <p:spPr bwMode="auto">
          <a:xfrm>
            <a:off x="731838" y="1279525"/>
            <a:ext cx="6265862" cy="344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GB" sz="1600" b="1">
                <a:latin typeface="Arial" charset="0"/>
              </a:rPr>
              <a:t>Non-current liabilities</a:t>
            </a:r>
          </a:p>
        </p:txBody>
      </p:sp>
      <p:sp>
        <p:nvSpPr>
          <p:cNvPr id="16388" name="Rectangle 123"/>
          <p:cNvSpPr>
            <a:spLocks noChangeArrowheads="1"/>
          </p:cNvSpPr>
          <p:nvPr/>
        </p:nvSpPr>
        <p:spPr bwMode="auto">
          <a:xfrm>
            <a:off x="6997700" y="1624013"/>
            <a:ext cx="1414463" cy="344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>
              <a:spcBef>
                <a:spcPct val="20000"/>
              </a:spcBef>
            </a:pPr>
            <a:r>
              <a:rPr lang="en-GB" sz="1600" u="sng">
                <a:latin typeface="Arial" charset="0"/>
              </a:rPr>
              <a:t>100</a:t>
            </a:r>
          </a:p>
        </p:txBody>
      </p:sp>
      <p:sp>
        <p:nvSpPr>
          <p:cNvPr id="16389" name="Rectangle 122"/>
          <p:cNvSpPr>
            <a:spLocks noChangeArrowheads="1"/>
          </p:cNvSpPr>
          <p:nvPr/>
        </p:nvSpPr>
        <p:spPr bwMode="auto">
          <a:xfrm>
            <a:off x="731838" y="1624013"/>
            <a:ext cx="6265862" cy="344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GB" sz="1600">
                <a:latin typeface="Arial" charset="0"/>
              </a:rPr>
              <a:t>Borrowings</a:t>
            </a:r>
          </a:p>
        </p:txBody>
      </p:sp>
      <p:sp>
        <p:nvSpPr>
          <p:cNvPr id="16390" name="Rectangle 121"/>
          <p:cNvSpPr>
            <a:spLocks noChangeArrowheads="1"/>
          </p:cNvSpPr>
          <p:nvPr/>
        </p:nvSpPr>
        <p:spPr bwMode="auto">
          <a:xfrm>
            <a:off x="6997700" y="1968500"/>
            <a:ext cx="1414463" cy="344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>
              <a:spcBef>
                <a:spcPct val="20000"/>
              </a:spcBef>
            </a:pPr>
            <a:endParaRPr lang="en-GB" sz="1600" u="sng">
              <a:latin typeface="Arial" charset="0"/>
            </a:endParaRPr>
          </a:p>
        </p:txBody>
      </p:sp>
      <p:sp>
        <p:nvSpPr>
          <p:cNvPr id="16391" name="Rectangle 120"/>
          <p:cNvSpPr>
            <a:spLocks noChangeArrowheads="1"/>
          </p:cNvSpPr>
          <p:nvPr/>
        </p:nvSpPr>
        <p:spPr bwMode="auto">
          <a:xfrm>
            <a:off x="731838" y="1968500"/>
            <a:ext cx="6265862" cy="344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GB" sz="1600" b="1">
                <a:latin typeface="Arial" charset="0"/>
              </a:rPr>
              <a:t>Current liabilities</a:t>
            </a:r>
          </a:p>
        </p:txBody>
      </p:sp>
      <p:sp>
        <p:nvSpPr>
          <p:cNvPr id="16392" name="Rectangle 119"/>
          <p:cNvSpPr>
            <a:spLocks noChangeArrowheads="1"/>
          </p:cNvSpPr>
          <p:nvPr/>
        </p:nvSpPr>
        <p:spPr bwMode="auto">
          <a:xfrm>
            <a:off x="6997700" y="2312988"/>
            <a:ext cx="1414463" cy="344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>
              <a:spcBef>
                <a:spcPct val="20000"/>
              </a:spcBef>
            </a:pPr>
            <a:r>
              <a:rPr lang="en-GB" sz="1600">
                <a:latin typeface="Arial" charset="0"/>
              </a:rPr>
              <a:t>99</a:t>
            </a:r>
            <a:endParaRPr lang="en-US" sz="1600">
              <a:latin typeface="Arial" charset="0"/>
            </a:endParaRPr>
          </a:p>
        </p:txBody>
      </p:sp>
      <p:sp>
        <p:nvSpPr>
          <p:cNvPr id="16393" name="Rectangle 118"/>
          <p:cNvSpPr>
            <a:spLocks noChangeArrowheads="1"/>
          </p:cNvSpPr>
          <p:nvPr/>
        </p:nvSpPr>
        <p:spPr bwMode="auto">
          <a:xfrm>
            <a:off x="731838" y="2312988"/>
            <a:ext cx="6265862" cy="344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GB" sz="1600">
                <a:latin typeface="Arial" charset="0"/>
              </a:rPr>
              <a:t>Trade payables</a:t>
            </a:r>
          </a:p>
        </p:txBody>
      </p:sp>
      <p:sp>
        <p:nvSpPr>
          <p:cNvPr id="16394" name="Rectangle 117"/>
          <p:cNvSpPr>
            <a:spLocks noChangeArrowheads="1"/>
          </p:cNvSpPr>
          <p:nvPr/>
        </p:nvSpPr>
        <p:spPr bwMode="auto">
          <a:xfrm>
            <a:off x="6997700" y="2657475"/>
            <a:ext cx="1414463" cy="344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>
              <a:spcBef>
                <a:spcPct val="20000"/>
              </a:spcBef>
            </a:pPr>
            <a:r>
              <a:rPr lang="en-GB" sz="1600" u="sng">
                <a:latin typeface="Arial" charset="0"/>
              </a:rPr>
              <a:t>12</a:t>
            </a:r>
          </a:p>
        </p:txBody>
      </p:sp>
      <p:sp>
        <p:nvSpPr>
          <p:cNvPr id="16395" name="Rectangle 116"/>
          <p:cNvSpPr>
            <a:spLocks noChangeArrowheads="1"/>
          </p:cNvSpPr>
          <p:nvPr/>
        </p:nvSpPr>
        <p:spPr bwMode="auto">
          <a:xfrm>
            <a:off x="731838" y="2657475"/>
            <a:ext cx="6265862" cy="344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GB" sz="1600">
                <a:latin typeface="Arial" charset="0"/>
              </a:rPr>
              <a:t>Taxation</a:t>
            </a:r>
          </a:p>
        </p:txBody>
      </p:sp>
      <p:sp>
        <p:nvSpPr>
          <p:cNvPr id="16396" name="Rectangle 115"/>
          <p:cNvSpPr>
            <a:spLocks noChangeArrowheads="1"/>
          </p:cNvSpPr>
          <p:nvPr/>
        </p:nvSpPr>
        <p:spPr bwMode="auto">
          <a:xfrm>
            <a:off x="6997700" y="3001963"/>
            <a:ext cx="1414463" cy="344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>
              <a:spcBef>
                <a:spcPct val="20000"/>
              </a:spcBef>
            </a:pPr>
            <a:r>
              <a:rPr lang="en-GB" sz="1600" u="sng">
                <a:latin typeface="Arial" charset="0"/>
              </a:rPr>
              <a:t>111</a:t>
            </a:r>
            <a:endParaRPr lang="en-US" sz="1600" u="sng">
              <a:latin typeface="Arial" charset="0"/>
            </a:endParaRPr>
          </a:p>
        </p:txBody>
      </p:sp>
      <p:sp>
        <p:nvSpPr>
          <p:cNvPr id="16397" name="Rectangle 114"/>
          <p:cNvSpPr>
            <a:spLocks noChangeArrowheads="1"/>
          </p:cNvSpPr>
          <p:nvPr/>
        </p:nvSpPr>
        <p:spPr bwMode="auto">
          <a:xfrm>
            <a:off x="731838" y="3001963"/>
            <a:ext cx="6265862" cy="344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endParaRPr lang="en-GB" sz="1600" b="1" i="1">
              <a:latin typeface="Arial" charset="0"/>
            </a:endParaRPr>
          </a:p>
        </p:txBody>
      </p:sp>
      <p:sp>
        <p:nvSpPr>
          <p:cNvPr id="16398" name="Rectangle 113"/>
          <p:cNvSpPr>
            <a:spLocks noChangeArrowheads="1"/>
          </p:cNvSpPr>
          <p:nvPr/>
        </p:nvSpPr>
        <p:spPr bwMode="auto">
          <a:xfrm>
            <a:off x="6997700" y="3346450"/>
            <a:ext cx="1414463" cy="344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>
              <a:spcBef>
                <a:spcPct val="20000"/>
              </a:spcBef>
            </a:pPr>
            <a:r>
              <a:rPr lang="en-GB" sz="1600" u="sng">
                <a:latin typeface="Arial" charset="0"/>
              </a:rPr>
              <a:t>516</a:t>
            </a:r>
            <a:endParaRPr lang="en-US" sz="1600" u="sng">
              <a:latin typeface="Arial" charset="0"/>
            </a:endParaRPr>
          </a:p>
        </p:txBody>
      </p:sp>
      <p:sp>
        <p:nvSpPr>
          <p:cNvPr id="16399" name="Rectangle 112"/>
          <p:cNvSpPr>
            <a:spLocks noChangeArrowheads="1"/>
          </p:cNvSpPr>
          <p:nvPr/>
        </p:nvSpPr>
        <p:spPr bwMode="auto">
          <a:xfrm>
            <a:off x="731838" y="3346450"/>
            <a:ext cx="6265862" cy="344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GB" sz="1600" b="1">
                <a:latin typeface="Arial" charset="0"/>
              </a:rPr>
              <a:t>Total equity and liabilities</a:t>
            </a:r>
          </a:p>
        </p:txBody>
      </p:sp>
      <p:sp>
        <p:nvSpPr>
          <p:cNvPr id="16400" name="Rectangle 3"/>
          <p:cNvSpPr>
            <a:spLocks noChangeArrowheads="1"/>
          </p:cNvSpPr>
          <p:nvPr/>
        </p:nvSpPr>
        <p:spPr bwMode="auto">
          <a:xfrm>
            <a:off x="6997700" y="935038"/>
            <a:ext cx="1414463" cy="344487"/>
          </a:xfrm>
          <a:prstGeom prst="rect">
            <a:avLst/>
          </a:prstGeom>
          <a:solidFill>
            <a:srgbClr val="EAEAEA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spcBef>
                <a:spcPct val="20000"/>
              </a:spcBef>
            </a:pPr>
            <a:r>
              <a:rPr lang="en-GB" sz="1600" b="1" i="1">
                <a:latin typeface="Arial" charset="0"/>
              </a:rPr>
              <a:t>               £m</a:t>
            </a:r>
            <a:endParaRPr lang="en-US" sz="1600" b="1" i="1">
              <a:latin typeface="Arial" charset="0"/>
            </a:endParaRPr>
          </a:p>
        </p:txBody>
      </p:sp>
      <p:sp>
        <p:nvSpPr>
          <p:cNvPr id="16401" name="Rectangle 4"/>
          <p:cNvSpPr>
            <a:spLocks noChangeArrowheads="1"/>
          </p:cNvSpPr>
          <p:nvPr/>
        </p:nvSpPr>
        <p:spPr bwMode="auto">
          <a:xfrm>
            <a:off x="731838" y="935038"/>
            <a:ext cx="6265862" cy="344487"/>
          </a:xfrm>
          <a:prstGeom prst="rect">
            <a:avLst/>
          </a:prstGeom>
          <a:solidFill>
            <a:srgbClr val="EAEAEA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endParaRPr lang="en-GB" sz="1300" b="1">
              <a:latin typeface="Arial" charset="0"/>
            </a:endParaRPr>
          </a:p>
        </p:txBody>
      </p:sp>
      <p:sp>
        <p:nvSpPr>
          <p:cNvPr id="16402" name="Rectangle 49"/>
          <p:cNvSpPr>
            <a:spLocks noChangeArrowheads="1"/>
          </p:cNvSpPr>
          <p:nvPr/>
        </p:nvSpPr>
        <p:spPr bwMode="auto">
          <a:xfrm>
            <a:off x="6997700" y="3690938"/>
            <a:ext cx="1414463" cy="344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>
              <a:spcBef>
                <a:spcPct val="20000"/>
              </a:spcBef>
            </a:pPr>
            <a:endParaRPr lang="en-GB" sz="1600" b="1">
              <a:latin typeface="Arial" charset="0"/>
            </a:endParaRPr>
          </a:p>
        </p:txBody>
      </p:sp>
      <p:sp>
        <p:nvSpPr>
          <p:cNvPr id="16403" name="Rectangle 50"/>
          <p:cNvSpPr>
            <a:spLocks noChangeArrowheads="1"/>
          </p:cNvSpPr>
          <p:nvPr/>
        </p:nvSpPr>
        <p:spPr bwMode="auto">
          <a:xfrm>
            <a:off x="731838" y="3690938"/>
            <a:ext cx="6265862" cy="344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endParaRPr lang="en-GB" sz="1600" b="1">
              <a:latin typeface="Arial" charset="0"/>
            </a:endParaRPr>
          </a:p>
        </p:txBody>
      </p:sp>
      <p:sp>
        <p:nvSpPr>
          <p:cNvPr id="16404" name="Line 51"/>
          <p:cNvSpPr>
            <a:spLocks noChangeShapeType="1"/>
          </p:cNvSpPr>
          <p:nvPr/>
        </p:nvSpPr>
        <p:spPr bwMode="auto">
          <a:xfrm>
            <a:off x="731838" y="935038"/>
            <a:ext cx="6265862" cy="0"/>
          </a:xfrm>
          <a:prstGeom prst="line">
            <a:avLst/>
          </a:prstGeom>
          <a:noFill/>
          <a:ln w="12700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6405" name="Line 53"/>
          <p:cNvSpPr>
            <a:spLocks noChangeShapeType="1"/>
          </p:cNvSpPr>
          <p:nvPr/>
        </p:nvSpPr>
        <p:spPr bwMode="auto">
          <a:xfrm>
            <a:off x="731838" y="935038"/>
            <a:ext cx="0" cy="3100387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6406" name="Line 54"/>
          <p:cNvSpPr>
            <a:spLocks noChangeShapeType="1"/>
          </p:cNvSpPr>
          <p:nvPr/>
        </p:nvSpPr>
        <p:spPr bwMode="auto">
          <a:xfrm>
            <a:off x="8412163" y="935038"/>
            <a:ext cx="0" cy="3100387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6407" name="Line 99"/>
          <p:cNvSpPr>
            <a:spLocks noChangeShapeType="1"/>
          </p:cNvSpPr>
          <p:nvPr/>
        </p:nvSpPr>
        <p:spPr bwMode="auto">
          <a:xfrm>
            <a:off x="6997700" y="935038"/>
            <a:ext cx="1414463" cy="0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6408" name="Rectangle 127"/>
          <p:cNvSpPr>
            <a:spLocks noChangeArrowheads="1"/>
          </p:cNvSpPr>
          <p:nvPr/>
        </p:nvSpPr>
        <p:spPr bwMode="auto">
          <a:xfrm>
            <a:off x="6997700" y="3771900"/>
            <a:ext cx="1414463" cy="344488"/>
          </a:xfrm>
          <a:prstGeom prst="rect">
            <a:avLst/>
          </a:prstGeom>
          <a:solidFill>
            <a:srgbClr val="EAEAEA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spcBef>
                <a:spcPct val="20000"/>
              </a:spcBef>
            </a:pPr>
            <a:r>
              <a:rPr lang="en-GB" sz="1600" b="1" i="1">
                <a:latin typeface="Arial" charset="0"/>
              </a:rPr>
              <a:t>               </a:t>
            </a:r>
            <a:endParaRPr lang="en-US" sz="1600" b="1" i="1">
              <a:latin typeface="Arial" charset="0"/>
            </a:endParaRPr>
          </a:p>
        </p:txBody>
      </p:sp>
      <p:sp>
        <p:nvSpPr>
          <p:cNvPr id="16409" name="Rectangle 128"/>
          <p:cNvSpPr>
            <a:spLocks noChangeArrowheads="1"/>
          </p:cNvSpPr>
          <p:nvPr/>
        </p:nvSpPr>
        <p:spPr bwMode="auto">
          <a:xfrm>
            <a:off x="731838" y="3771900"/>
            <a:ext cx="6265862" cy="344488"/>
          </a:xfrm>
          <a:prstGeom prst="rect">
            <a:avLst/>
          </a:prstGeom>
          <a:solidFill>
            <a:srgbClr val="EAEAEA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endParaRPr lang="en-GB" sz="1300" b="1">
              <a:latin typeface="Arial" charset="0"/>
            </a:endParaRPr>
          </a:p>
        </p:txBody>
      </p:sp>
      <p:sp>
        <p:nvSpPr>
          <p:cNvPr id="16410" name="Text Box 130"/>
          <p:cNvSpPr txBox="1">
            <a:spLocks noChangeArrowheads="1"/>
          </p:cNvSpPr>
          <p:nvPr/>
        </p:nvSpPr>
        <p:spPr bwMode="auto">
          <a:xfrm>
            <a:off x="406400" y="76200"/>
            <a:ext cx="8432800" cy="731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b="1" i="1" dirty="0">
                <a:solidFill>
                  <a:srgbClr val="CC0000"/>
                </a:solidFill>
                <a:latin typeface="Arial" charset="0"/>
              </a:rPr>
              <a:t>	</a:t>
            </a:r>
            <a:r>
              <a:rPr lang="en-GB" b="1" dirty="0">
                <a:latin typeface="Arial" charset="0"/>
              </a:rPr>
              <a:t>Example </a:t>
            </a:r>
            <a:r>
              <a:rPr lang="en-GB" b="1" i="1" dirty="0">
                <a:solidFill>
                  <a:srgbClr val="CC0000"/>
                </a:solidFill>
                <a:latin typeface="Arial" charset="0"/>
              </a:rPr>
              <a:t>         </a:t>
            </a:r>
            <a:r>
              <a:rPr lang="en-GB" b="1" i="1" dirty="0" err="1">
                <a:solidFill>
                  <a:srgbClr val="CC0000"/>
                </a:solidFill>
                <a:latin typeface="Arial" charset="0"/>
              </a:rPr>
              <a:t>Da</a:t>
            </a:r>
            <a:r>
              <a:rPr lang="en-GB" b="1" i="1" dirty="0">
                <a:solidFill>
                  <a:srgbClr val="CC0000"/>
                </a:solidFill>
                <a:latin typeface="Arial" charset="0"/>
              </a:rPr>
              <a:t> Silva plc</a:t>
            </a:r>
            <a:r>
              <a:rPr lang="en-GB" b="1" dirty="0">
                <a:solidFill>
                  <a:srgbClr val="CC0000"/>
                </a:solidFill>
                <a:latin typeface="Arial" charset="0"/>
              </a:rPr>
              <a:t> (Continued)</a:t>
            </a:r>
            <a:br>
              <a:rPr lang="en-GB" b="1" i="1" dirty="0">
                <a:solidFill>
                  <a:srgbClr val="CC0000"/>
                </a:solidFill>
                <a:latin typeface="Arial" charset="0"/>
              </a:rPr>
            </a:br>
            <a:r>
              <a:rPr lang="en-GB" sz="1800" b="1" i="1" dirty="0">
                <a:solidFill>
                  <a:srgbClr val="CC0000"/>
                </a:solidFill>
                <a:latin typeface="Arial" charset="0"/>
              </a:rPr>
              <a:t> </a:t>
            </a:r>
            <a:r>
              <a:rPr lang="en-GB" sz="1800" b="1" dirty="0">
                <a:solidFill>
                  <a:srgbClr val="CC0000"/>
                </a:solidFill>
                <a:latin typeface="Arial" charset="0"/>
              </a:rPr>
              <a:t> 		</a:t>
            </a:r>
            <a:r>
              <a:rPr lang="en-GB" sz="1600" b="1" dirty="0">
                <a:latin typeface="Arial" charset="0"/>
              </a:rPr>
              <a:t>Balance sheet as at 31 December 2016</a:t>
            </a:r>
            <a:endParaRPr lang="en-GB" sz="1600" dirty="0">
              <a:latin typeface="Arial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Savon</Template>
  <TotalTime>0</TotalTime>
  <Words>986</Words>
  <Application>Microsoft Office PowerPoint</Application>
  <PresentationFormat>On-screen Show (4:3)</PresentationFormat>
  <Paragraphs>165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Arial</vt:lpstr>
      <vt:lpstr>Calibri</vt:lpstr>
      <vt:lpstr>Century Gothic</vt:lpstr>
      <vt:lpstr>Garamond</vt:lpstr>
      <vt:lpstr>Times</vt:lpstr>
      <vt:lpstr>Savon</vt:lpstr>
      <vt:lpstr>Accounting for Limited Companies </vt:lpstr>
      <vt:lpstr>Limited and public limited companies</vt:lpstr>
      <vt:lpstr>PowerPoint Presentation</vt:lpstr>
      <vt:lpstr>Main Features of a Limited Company</vt:lpstr>
      <vt:lpstr>Two Main Forms of Limited Company</vt:lpstr>
      <vt:lpstr>Advantages of a Limited Company</vt:lpstr>
      <vt:lpstr>Disadvantages of a Limited Company</vt:lpstr>
      <vt:lpstr>Corporate Governance</vt:lpstr>
      <vt:lpstr>Corporate Governance</vt:lpstr>
      <vt:lpstr>The Combined Code</vt:lpstr>
      <vt:lpstr>The Combined Code (cont’d)</vt:lpstr>
      <vt:lpstr>The Combined Code (cont’d)</vt:lpstr>
      <vt:lpstr>PowerPoint Presentation</vt:lpstr>
      <vt:lpstr>Sources of long-term finance for a typical limited company</vt:lpstr>
      <vt:lpstr>Sources of long-term finance for a typical limited company</vt:lpstr>
      <vt:lpstr>Further issue of new shares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Peter Atrill</dc:creator>
  <cp:lastModifiedBy>Marie Pitson</cp:lastModifiedBy>
  <cp:revision>37</cp:revision>
  <dcterms:created xsi:type="dcterms:W3CDTF">2003-02-05T10:56:09Z</dcterms:created>
  <dcterms:modified xsi:type="dcterms:W3CDTF">2024-10-21T12:49:59Z</dcterms:modified>
</cp:coreProperties>
</file>