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83FB9D-3047-4FD9-8941-533939379C8F}" v="1" dt="2026-07-19T08:47:59.0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entina-Alina Frincu" userId="12c088a84e9696ae" providerId="LiveId" clId="{7D7EDAD2-3E19-4D48-9373-EE180D06BA7D}"/>
    <pc:docChg chg="modSld">
      <pc:chgData name="Florentina-Alina Frincu" userId="12c088a84e9696ae" providerId="LiveId" clId="{7D7EDAD2-3E19-4D48-9373-EE180D06BA7D}" dt="2026-07-19T08:48:18.386" v="1" actId="1038"/>
      <pc:docMkLst>
        <pc:docMk/>
      </pc:docMkLst>
      <pc:sldChg chg="addSp modSp mod">
        <pc:chgData name="Florentina-Alina Frincu" userId="12c088a84e9696ae" providerId="LiveId" clId="{7D7EDAD2-3E19-4D48-9373-EE180D06BA7D}" dt="2026-07-19T08:48:18.386" v="1" actId="1038"/>
        <pc:sldMkLst>
          <pc:docMk/>
          <pc:sldMk cId="2782041220" sldId="256"/>
        </pc:sldMkLst>
        <pc:picChg chg="add mod">
          <ac:chgData name="Florentina-Alina Frincu" userId="12c088a84e9696ae" providerId="LiveId" clId="{7D7EDAD2-3E19-4D48-9373-EE180D06BA7D}" dt="2026-07-19T08:48:18.386" v="1" actId="1038"/>
          <ac:picMkLst>
            <pc:docMk/>
            <pc:sldMk cId="2782041220" sldId="256"/>
            <ac:picMk id="5" creationId="{46F8BE42-53C1-DF53-408A-779F9A560A5D}"/>
          </ac:picMkLst>
        </pc:picChg>
      </pc:sldChg>
      <pc:sldChg chg="addSp modSp">
        <pc:chgData name="Florentina-Alina Frincu" userId="12c088a84e9696ae" providerId="LiveId" clId="{7D7EDAD2-3E19-4D48-9373-EE180D06BA7D}" dt="2026-07-19T08:47:59.049" v="0"/>
        <pc:sldMkLst>
          <pc:docMk/>
          <pc:sldMk cId="3771587788" sldId="257"/>
        </pc:sldMkLst>
        <pc:picChg chg="add mod">
          <ac:chgData name="Florentina-Alina Frincu" userId="12c088a84e9696ae" providerId="LiveId" clId="{7D7EDAD2-3E19-4D48-9373-EE180D06BA7D}" dt="2026-07-19T08:47:59.049" v="0"/>
          <ac:picMkLst>
            <pc:docMk/>
            <pc:sldMk cId="3771587788" sldId="257"/>
            <ac:picMk id="8" creationId="{A8D949D6-420C-FCD6-F91C-AFCEA7303683}"/>
          </ac:picMkLst>
        </pc:picChg>
      </pc:sldChg>
      <pc:sldChg chg="addSp modSp">
        <pc:chgData name="Florentina-Alina Frincu" userId="12c088a84e9696ae" providerId="LiveId" clId="{7D7EDAD2-3E19-4D48-9373-EE180D06BA7D}" dt="2026-07-19T08:47:59.049" v="0"/>
        <pc:sldMkLst>
          <pc:docMk/>
          <pc:sldMk cId="312872535" sldId="258"/>
        </pc:sldMkLst>
        <pc:picChg chg="add mod">
          <ac:chgData name="Florentina-Alina Frincu" userId="12c088a84e9696ae" providerId="LiveId" clId="{7D7EDAD2-3E19-4D48-9373-EE180D06BA7D}" dt="2026-07-19T08:47:59.049" v="0"/>
          <ac:picMkLst>
            <pc:docMk/>
            <pc:sldMk cId="312872535" sldId="258"/>
            <ac:picMk id="8" creationId="{5439E3E6-7A77-2B5E-23A7-02BC9F0F32BF}"/>
          </ac:picMkLst>
        </pc:picChg>
      </pc:sldChg>
      <pc:sldChg chg="addSp modSp">
        <pc:chgData name="Florentina-Alina Frincu" userId="12c088a84e9696ae" providerId="LiveId" clId="{7D7EDAD2-3E19-4D48-9373-EE180D06BA7D}" dt="2026-07-19T08:47:59.049" v="0"/>
        <pc:sldMkLst>
          <pc:docMk/>
          <pc:sldMk cId="555033248" sldId="259"/>
        </pc:sldMkLst>
        <pc:picChg chg="add mod">
          <ac:chgData name="Florentina-Alina Frincu" userId="12c088a84e9696ae" providerId="LiveId" clId="{7D7EDAD2-3E19-4D48-9373-EE180D06BA7D}" dt="2026-07-19T08:47:59.049" v="0"/>
          <ac:picMkLst>
            <pc:docMk/>
            <pc:sldMk cId="555033248" sldId="259"/>
            <ac:picMk id="7" creationId="{E06C4939-AAE0-ADAD-471B-4E5EEC701BDF}"/>
          </ac:picMkLst>
        </pc:picChg>
      </pc:sldChg>
      <pc:sldChg chg="addSp modSp">
        <pc:chgData name="Florentina-Alina Frincu" userId="12c088a84e9696ae" providerId="LiveId" clId="{7D7EDAD2-3E19-4D48-9373-EE180D06BA7D}" dt="2026-07-19T08:47:59.049" v="0"/>
        <pc:sldMkLst>
          <pc:docMk/>
          <pc:sldMk cId="3439974671" sldId="260"/>
        </pc:sldMkLst>
        <pc:picChg chg="add mod">
          <ac:chgData name="Florentina-Alina Frincu" userId="12c088a84e9696ae" providerId="LiveId" clId="{7D7EDAD2-3E19-4D48-9373-EE180D06BA7D}" dt="2026-07-19T08:47:59.049" v="0"/>
          <ac:picMkLst>
            <pc:docMk/>
            <pc:sldMk cId="3439974671" sldId="260"/>
            <ac:picMk id="7" creationId="{51953758-F3C1-23C6-66E3-43A2DD707386}"/>
          </ac:picMkLst>
        </pc:picChg>
      </pc:sldChg>
      <pc:sldChg chg="addSp modSp">
        <pc:chgData name="Florentina-Alina Frincu" userId="12c088a84e9696ae" providerId="LiveId" clId="{7D7EDAD2-3E19-4D48-9373-EE180D06BA7D}" dt="2026-07-19T08:47:59.049" v="0"/>
        <pc:sldMkLst>
          <pc:docMk/>
          <pc:sldMk cId="3292874127" sldId="261"/>
        </pc:sldMkLst>
        <pc:picChg chg="add mod">
          <ac:chgData name="Florentina-Alina Frincu" userId="12c088a84e9696ae" providerId="LiveId" clId="{7D7EDAD2-3E19-4D48-9373-EE180D06BA7D}" dt="2026-07-19T08:47:59.049" v="0"/>
          <ac:picMkLst>
            <pc:docMk/>
            <pc:sldMk cId="3292874127" sldId="261"/>
            <ac:picMk id="6" creationId="{8F7D7715-1CE0-A93A-9892-C6CCB9F08BB9}"/>
          </ac:picMkLst>
        </pc:picChg>
      </pc:sldChg>
      <pc:sldChg chg="addSp modSp">
        <pc:chgData name="Florentina-Alina Frincu" userId="12c088a84e9696ae" providerId="LiveId" clId="{7D7EDAD2-3E19-4D48-9373-EE180D06BA7D}" dt="2026-07-19T08:47:59.049" v="0"/>
        <pc:sldMkLst>
          <pc:docMk/>
          <pc:sldMk cId="2569379312" sldId="262"/>
        </pc:sldMkLst>
        <pc:picChg chg="add mod">
          <ac:chgData name="Florentina-Alina Frincu" userId="12c088a84e9696ae" providerId="LiveId" clId="{7D7EDAD2-3E19-4D48-9373-EE180D06BA7D}" dt="2026-07-19T08:47:59.049" v="0"/>
          <ac:picMkLst>
            <pc:docMk/>
            <pc:sldMk cId="2569379312" sldId="262"/>
            <ac:picMk id="7" creationId="{18470F39-81ED-4CAF-437A-C1508A88C889}"/>
          </ac:picMkLst>
        </pc:picChg>
      </pc:sldChg>
      <pc:sldChg chg="addSp modSp">
        <pc:chgData name="Florentina-Alina Frincu" userId="12c088a84e9696ae" providerId="LiveId" clId="{7D7EDAD2-3E19-4D48-9373-EE180D06BA7D}" dt="2026-07-19T08:47:59.049" v="0"/>
        <pc:sldMkLst>
          <pc:docMk/>
          <pc:sldMk cId="2035947548" sldId="263"/>
        </pc:sldMkLst>
        <pc:picChg chg="add mod">
          <ac:chgData name="Florentina-Alina Frincu" userId="12c088a84e9696ae" providerId="LiveId" clId="{7D7EDAD2-3E19-4D48-9373-EE180D06BA7D}" dt="2026-07-19T08:47:59.049" v="0"/>
          <ac:picMkLst>
            <pc:docMk/>
            <pc:sldMk cId="2035947548" sldId="263"/>
            <ac:picMk id="5" creationId="{3220115B-0C18-0C8B-66EA-CFD926DC82A2}"/>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0FFB01-2440-4678-9254-686174B7C9A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2057C7-27FD-4E05-B192-DA66A480F1DF}">
      <dgm:prSet/>
      <dgm:spPr/>
      <dgm:t>
        <a:bodyPr/>
        <a:lstStyle/>
        <a:p>
          <a:pPr>
            <a:lnSpc>
              <a:spcPct val="100000"/>
            </a:lnSpc>
          </a:pPr>
          <a:r>
            <a:rPr lang="en-US" b="0" i="0" baseline="0" dirty="0"/>
            <a:t>The social media is emerging as an effective instrument in marketing modern businesses. </a:t>
          </a:r>
          <a:endParaRPr lang="en-US" dirty="0"/>
        </a:p>
      </dgm:t>
    </dgm:pt>
    <dgm:pt modelId="{43E3054A-BD08-4567-8C7E-8F02DBC06BEB}" type="parTrans" cxnId="{572D9A41-FE81-4511-8121-0B841650C7B9}">
      <dgm:prSet/>
      <dgm:spPr/>
      <dgm:t>
        <a:bodyPr/>
        <a:lstStyle/>
        <a:p>
          <a:endParaRPr lang="en-US"/>
        </a:p>
      </dgm:t>
    </dgm:pt>
    <dgm:pt modelId="{CAEEC78D-BAE4-45BF-8423-7984F06C3019}" type="sibTrans" cxnId="{572D9A41-FE81-4511-8121-0B841650C7B9}">
      <dgm:prSet/>
      <dgm:spPr/>
      <dgm:t>
        <a:bodyPr/>
        <a:lstStyle/>
        <a:p>
          <a:endParaRPr lang="en-US"/>
        </a:p>
      </dgm:t>
    </dgm:pt>
    <dgm:pt modelId="{992DAE4E-0123-4BDE-8595-B757429BF389}">
      <dgm:prSet/>
      <dgm:spPr/>
      <dgm:t>
        <a:bodyPr/>
        <a:lstStyle/>
        <a:p>
          <a:pPr>
            <a:lnSpc>
              <a:spcPct val="100000"/>
            </a:lnSpc>
          </a:pPr>
          <a:r>
            <a:rPr lang="en-US" b="0" i="0" baseline="0"/>
            <a:t>The digital technologies will enable direct contact with the intended customers. </a:t>
          </a:r>
          <a:endParaRPr lang="en-US"/>
        </a:p>
      </dgm:t>
    </dgm:pt>
    <dgm:pt modelId="{D589C8DD-8E7C-41FF-9184-33E91F66C0DA}" type="parTrans" cxnId="{A0068812-5428-423D-84B4-AD4DF1CCA655}">
      <dgm:prSet/>
      <dgm:spPr/>
      <dgm:t>
        <a:bodyPr/>
        <a:lstStyle/>
        <a:p>
          <a:endParaRPr lang="en-US"/>
        </a:p>
      </dgm:t>
    </dgm:pt>
    <dgm:pt modelId="{AAA67777-36E9-4150-B8FF-72EEB71F4DA2}" type="sibTrans" cxnId="{A0068812-5428-423D-84B4-AD4DF1CCA655}">
      <dgm:prSet/>
      <dgm:spPr/>
      <dgm:t>
        <a:bodyPr/>
        <a:lstStyle/>
        <a:p>
          <a:endParaRPr lang="en-US"/>
        </a:p>
      </dgm:t>
    </dgm:pt>
    <dgm:pt modelId="{9A0AFA07-6BA9-4455-B2B1-2CBAFBDB6799}">
      <dgm:prSet/>
      <dgm:spPr/>
      <dgm:t>
        <a:bodyPr/>
        <a:lstStyle/>
        <a:p>
          <a:pPr>
            <a:lnSpc>
              <a:spcPct val="100000"/>
            </a:lnSpc>
          </a:pPr>
          <a:r>
            <a:rPr lang="en-US" b="0" i="0" baseline="0"/>
            <a:t>Chosen research is about social media marketing and intentions. </a:t>
          </a:r>
          <a:endParaRPr lang="en-US"/>
        </a:p>
      </dgm:t>
    </dgm:pt>
    <dgm:pt modelId="{C8AF7436-2428-4413-8C4C-2204641E307F}" type="parTrans" cxnId="{8FB6DBA2-AFE9-4E01-B5BE-F7CE1F8D0E44}">
      <dgm:prSet/>
      <dgm:spPr/>
      <dgm:t>
        <a:bodyPr/>
        <a:lstStyle/>
        <a:p>
          <a:endParaRPr lang="en-US"/>
        </a:p>
      </dgm:t>
    </dgm:pt>
    <dgm:pt modelId="{4B1B73D9-6AB2-416A-9115-68838D84B883}" type="sibTrans" cxnId="{8FB6DBA2-AFE9-4E01-B5BE-F7CE1F8D0E44}">
      <dgm:prSet/>
      <dgm:spPr/>
      <dgm:t>
        <a:bodyPr/>
        <a:lstStyle/>
        <a:p>
          <a:endParaRPr lang="en-US"/>
        </a:p>
      </dgm:t>
    </dgm:pt>
    <dgm:pt modelId="{83BC37D6-51DB-4303-8165-A03DB8338C04}">
      <dgm:prSet/>
      <dgm:spPr/>
      <dgm:t>
        <a:bodyPr/>
        <a:lstStyle/>
        <a:p>
          <a:pPr>
            <a:lnSpc>
              <a:spcPct val="100000"/>
            </a:lnSpc>
          </a:pPr>
          <a:r>
            <a:rPr lang="en-US" b="0" i="0" baseline="0"/>
            <a:t>This is an academic study by Jamil and colleagues published recently.</a:t>
          </a:r>
          <a:endParaRPr lang="en-US"/>
        </a:p>
      </dgm:t>
    </dgm:pt>
    <dgm:pt modelId="{AD5CBFBE-F7B7-4799-BD29-7556D15F2724}" type="parTrans" cxnId="{8C0DB199-56D4-49D9-AF6E-03B225834A75}">
      <dgm:prSet/>
      <dgm:spPr/>
      <dgm:t>
        <a:bodyPr/>
        <a:lstStyle/>
        <a:p>
          <a:endParaRPr lang="en-US"/>
        </a:p>
      </dgm:t>
    </dgm:pt>
    <dgm:pt modelId="{0B389240-0339-4FA8-9C7C-D7CD8ADE9054}" type="sibTrans" cxnId="{8C0DB199-56D4-49D9-AF6E-03B225834A75}">
      <dgm:prSet/>
      <dgm:spPr/>
      <dgm:t>
        <a:bodyPr/>
        <a:lstStyle/>
        <a:p>
          <a:endParaRPr lang="en-US"/>
        </a:p>
      </dgm:t>
    </dgm:pt>
    <dgm:pt modelId="{712EC3DB-B5AB-4A08-9955-E2DE96DBA8E4}" type="pres">
      <dgm:prSet presAssocID="{9A0FFB01-2440-4678-9254-686174B7C9A3}" presName="root" presStyleCnt="0">
        <dgm:presLayoutVars>
          <dgm:dir/>
          <dgm:resizeHandles val="exact"/>
        </dgm:presLayoutVars>
      </dgm:prSet>
      <dgm:spPr/>
    </dgm:pt>
    <dgm:pt modelId="{A5A51124-77A1-4AB5-92AB-5C6E9C0F4A0B}" type="pres">
      <dgm:prSet presAssocID="{132057C7-27FD-4E05-B192-DA66A480F1DF}" presName="compNode" presStyleCnt="0"/>
      <dgm:spPr/>
    </dgm:pt>
    <dgm:pt modelId="{ABEF043A-668C-4906-AC36-82CDC3FFF4C3}" type="pres">
      <dgm:prSet presAssocID="{132057C7-27FD-4E05-B192-DA66A480F1DF}" presName="bgRect" presStyleLbl="bgShp" presStyleIdx="0" presStyleCnt="4"/>
      <dgm:spPr/>
    </dgm:pt>
    <dgm:pt modelId="{015F40EA-AF34-4CCB-84AC-B2014C76A66B}" type="pres">
      <dgm:prSet presAssocID="{132057C7-27FD-4E05-B192-DA66A480F1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341D28DB-5418-418F-B34F-24406B89CDE7}" type="pres">
      <dgm:prSet presAssocID="{132057C7-27FD-4E05-B192-DA66A480F1DF}" presName="spaceRect" presStyleCnt="0"/>
      <dgm:spPr/>
    </dgm:pt>
    <dgm:pt modelId="{F8AB627C-EE08-4D49-9DDC-53EEA5D2FF96}" type="pres">
      <dgm:prSet presAssocID="{132057C7-27FD-4E05-B192-DA66A480F1DF}" presName="parTx" presStyleLbl="revTx" presStyleIdx="0" presStyleCnt="4">
        <dgm:presLayoutVars>
          <dgm:chMax val="0"/>
          <dgm:chPref val="0"/>
        </dgm:presLayoutVars>
      </dgm:prSet>
      <dgm:spPr/>
    </dgm:pt>
    <dgm:pt modelId="{2898D89B-CECC-4C9F-90A6-67798B2E6A37}" type="pres">
      <dgm:prSet presAssocID="{CAEEC78D-BAE4-45BF-8423-7984F06C3019}" presName="sibTrans" presStyleCnt="0"/>
      <dgm:spPr/>
    </dgm:pt>
    <dgm:pt modelId="{77EEC35A-04B4-4ED1-85B0-7871C1A79BDE}" type="pres">
      <dgm:prSet presAssocID="{992DAE4E-0123-4BDE-8595-B757429BF389}" presName="compNode" presStyleCnt="0"/>
      <dgm:spPr/>
    </dgm:pt>
    <dgm:pt modelId="{891A0884-43F2-4DA6-AD19-294B58C37A85}" type="pres">
      <dgm:prSet presAssocID="{992DAE4E-0123-4BDE-8595-B757429BF389}" presName="bgRect" presStyleLbl="bgShp" presStyleIdx="1" presStyleCnt="4"/>
      <dgm:spPr/>
    </dgm:pt>
    <dgm:pt modelId="{F499CAAE-50EA-49D8-80A8-99DD7057928B}" type="pres">
      <dgm:prSet presAssocID="{992DAE4E-0123-4BDE-8595-B757429BF3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110A5443-5E7A-431B-86C6-C0D08ED5393C}" type="pres">
      <dgm:prSet presAssocID="{992DAE4E-0123-4BDE-8595-B757429BF389}" presName="spaceRect" presStyleCnt="0"/>
      <dgm:spPr/>
    </dgm:pt>
    <dgm:pt modelId="{AC68ED46-0AEE-42B7-B298-4C27788890A1}" type="pres">
      <dgm:prSet presAssocID="{992DAE4E-0123-4BDE-8595-B757429BF389}" presName="parTx" presStyleLbl="revTx" presStyleIdx="1" presStyleCnt="4">
        <dgm:presLayoutVars>
          <dgm:chMax val="0"/>
          <dgm:chPref val="0"/>
        </dgm:presLayoutVars>
      </dgm:prSet>
      <dgm:spPr/>
    </dgm:pt>
    <dgm:pt modelId="{8831AAEC-5298-4DC0-A091-B2C7BB95BCC4}" type="pres">
      <dgm:prSet presAssocID="{AAA67777-36E9-4150-B8FF-72EEB71F4DA2}" presName="sibTrans" presStyleCnt="0"/>
      <dgm:spPr/>
    </dgm:pt>
    <dgm:pt modelId="{3D058095-7400-44CB-B554-C91CA3092B88}" type="pres">
      <dgm:prSet presAssocID="{9A0AFA07-6BA9-4455-B2B1-2CBAFBDB6799}" presName="compNode" presStyleCnt="0"/>
      <dgm:spPr/>
    </dgm:pt>
    <dgm:pt modelId="{105CD300-41AA-4EC7-A88E-665C5181455F}" type="pres">
      <dgm:prSet presAssocID="{9A0AFA07-6BA9-4455-B2B1-2CBAFBDB6799}" presName="bgRect" presStyleLbl="bgShp" presStyleIdx="2" presStyleCnt="4"/>
      <dgm:spPr/>
    </dgm:pt>
    <dgm:pt modelId="{D216629A-B34E-490C-9462-CD449E415482}" type="pres">
      <dgm:prSet presAssocID="{9A0AFA07-6BA9-4455-B2B1-2CBAFBDB679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F3F001AC-746F-4119-AC6B-CFCF5ECAF1CB}" type="pres">
      <dgm:prSet presAssocID="{9A0AFA07-6BA9-4455-B2B1-2CBAFBDB6799}" presName="spaceRect" presStyleCnt="0"/>
      <dgm:spPr/>
    </dgm:pt>
    <dgm:pt modelId="{57A7171B-57B8-4986-AC53-D047AC7CF6AF}" type="pres">
      <dgm:prSet presAssocID="{9A0AFA07-6BA9-4455-B2B1-2CBAFBDB6799}" presName="parTx" presStyleLbl="revTx" presStyleIdx="2" presStyleCnt="4">
        <dgm:presLayoutVars>
          <dgm:chMax val="0"/>
          <dgm:chPref val="0"/>
        </dgm:presLayoutVars>
      </dgm:prSet>
      <dgm:spPr/>
    </dgm:pt>
    <dgm:pt modelId="{C763F894-327C-4EF3-8D14-5DCAE7BBEDB8}" type="pres">
      <dgm:prSet presAssocID="{4B1B73D9-6AB2-416A-9115-68838D84B883}" presName="sibTrans" presStyleCnt="0"/>
      <dgm:spPr/>
    </dgm:pt>
    <dgm:pt modelId="{C5A50CE7-0306-496E-8A07-C7816DA95888}" type="pres">
      <dgm:prSet presAssocID="{83BC37D6-51DB-4303-8165-A03DB8338C04}" presName="compNode" presStyleCnt="0"/>
      <dgm:spPr/>
    </dgm:pt>
    <dgm:pt modelId="{631D3C99-57E7-4042-BE24-E468DBE3AB44}" type="pres">
      <dgm:prSet presAssocID="{83BC37D6-51DB-4303-8165-A03DB8338C04}" presName="bgRect" presStyleLbl="bgShp" presStyleIdx="3" presStyleCnt="4"/>
      <dgm:spPr/>
    </dgm:pt>
    <dgm:pt modelId="{AC8ADAE9-5885-4EA3-9BE8-367AD8454120}" type="pres">
      <dgm:prSet presAssocID="{83BC37D6-51DB-4303-8165-A03DB8338C0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ploma Roll"/>
        </a:ext>
      </dgm:extLst>
    </dgm:pt>
    <dgm:pt modelId="{0CF65516-AEE3-4CF8-BECA-CABAB868053C}" type="pres">
      <dgm:prSet presAssocID="{83BC37D6-51DB-4303-8165-A03DB8338C04}" presName="spaceRect" presStyleCnt="0"/>
      <dgm:spPr/>
    </dgm:pt>
    <dgm:pt modelId="{0226F9A1-3FC8-4B88-AF31-81471C8C56DE}" type="pres">
      <dgm:prSet presAssocID="{83BC37D6-51DB-4303-8165-A03DB8338C04}" presName="parTx" presStyleLbl="revTx" presStyleIdx="3" presStyleCnt="4">
        <dgm:presLayoutVars>
          <dgm:chMax val="0"/>
          <dgm:chPref val="0"/>
        </dgm:presLayoutVars>
      </dgm:prSet>
      <dgm:spPr/>
    </dgm:pt>
  </dgm:ptLst>
  <dgm:cxnLst>
    <dgm:cxn modelId="{3E50A20E-E914-4782-A8FC-6A8DA3C43934}" type="presOf" srcId="{9A0FFB01-2440-4678-9254-686174B7C9A3}" destId="{712EC3DB-B5AB-4A08-9955-E2DE96DBA8E4}" srcOrd="0" destOrd="0" presId="urn:microsoft.com/office/officeart/2018/2/layout/IconVerticalSolidList"/>
    <dgm:cxn modelId="{A0068812-5428-423D-84B4-AD4DF1CCA655}" srcId="{9A0FFB01-2440-4678-9254-686174B7C9A3}" destId="{992DAE4E-0123-4BDE-8595-B757429BF389}" srcOrd="1" destOrd="0" parTransId="{D589C8DD-8E7C-41FF-9184-33E91F66C0DA}" sibTransId="{AAA67777-36E9-4150-B8FF-72EEB71F4DA2}"/>
    <dgm:cxn modelId="{4B9ADA38-AC2D-48AA-B2E9-C176CA85C7E5}" type="presOf" srcId="{132057C7-27FD-4E05-B192-DA66A480F1DF}" destId="{F8AB627C-EE08-4D49-9DDC-53EEA5D2FF96}" srcOrd="0" destOrd="0" presId="urn:microsoft.com/office/officeart/2018/2/layout/IconVerticalSolidList"/>
    <dgm:cxn modelId="{572D9A41-FE81-4511-8121-0B841650C7B9}" srcId="{9A0FFB01-2440-4678-9254-686174B7C9A3}" destId="{132057C7-27FD-4E05-B192-DA66A480F1DF}" srcOrd="0" destOrd="0" parTransId="{43E3054A-BD08-4567-8C7E-8F02DBC06BEB}" sibTransId="{CAEEC78D-BAE4-45BF-8423-7984F06C3019}"/>
    <dgm:cxn modelId="{EF15F161-FA87-4B7C-94FC-82B3E052F22F}" type="presOf" srcId="{9A0AFA07-6BA9-4455-B2B1-2CBAFBDB6799}" destId="{57A7171B-57B8-4986-AC53-D047AC7CF6AF}" srcOrd="0" destOrd="0" presId="urn:microsoft.com/office/officeart/2018/2/layout/IconVerticalSolidList"/>
    <dgm:cxn modelId="{437C3A7E-E0A5-4557-BFB7-CF8ACEB59168}" type="presOf" srcId="{83BC37D6-51DB-4303-8165-A03DB8338C04}" destId="{0226F9A1-3FC8-4B88-AF31-81471C8C56DE}" srcOrd="0" destOrd="0" presId="urn:microsoft.com/office/officeart/2018/2/layout/IconVerticalSolidList"/>
    <dgm:cxn modelId="{8C0DB199-56D4-49D9-AF6E-03B225834A75}" srcId="{9A0FFB01-2440-4678-9254-686174B7C9A3}" destId="{83BC37D6-51DB-4303-8165-A03DB8338C04}" srcOrd="3" destOrd="0" parTransId="{AD5CBFBE-F7B7-4799-BD29-7556D15F2724}" sibTransId="{0B389240-0339-4FA8-9C7C-D7CD8ADE9054}"/>
    <dgm:cxn modelId="{8FB6DBA2-AFE9-4E01-B5BE-F7CE1F8D0E44}" srcId="{9A0FFB01-2440-4678-9254-686174B7C9A3}" destId="{9A0AFA07-6BA9-4455-B2B1-2CBAFBDB6799}" srcOrd="2" destOrd="0" parTransId="{C8AF7436-2428-4413-8C4C-2204641E307F}" sibTransId="{4B1B73D9-6AB2-416A-9115-68838D84B883}"/>
    <dgm:cxn modelId="{CF7978E6-1496-4BE4-80C6-A86DE3353278}" type="presOf" srcId="{992DAE4E-0123-4BDE-8595-B757429BF389}" destId="{AC68ED46-0AEE-42B7-B298-4C27788890A1}" srcOrd="0" destOrd="0" presId="urn:microsoft.com/office/officeart/2018/2/layout/IconVerticalSolidList"/>
    <dgm:cxn modelId="{286FF78E-3C95-4892-90AB-D2A96B3D0074}" type="presParOf" srcId="{712EC3DB-B5AB-4A08-9955-E2DE96DBA8E4}" destId="{A5A51124-77A1-4AB5-92AB-5C6E9C0F4A0B}" srcOrd="0" destOrd="0" presId="urn:microsoft.com/office/officeart/2018/2/layout/IconVerticalSolidList"/>
    <dgm:cxn modelId="{571BEED2-76CE-4B01-8722-036E84B03031}" type="presParOf" srcId="{A5A51124-77A1-4AB5-92AB-5C6E9C0F4A0B}" destId="{ABEF043A-668C-4906-AC36-82CDC3FFF4C3}" srcOrd="0" destOrd="0" presId="urn:microsoft.com/office/officeart/2018/2/layout/IconVerticalSolidList"/>
    <dgm:cxn modelId="{02904BA4-A6BA-47C8-92EC-69D0AFF9BBD7}" type="presParOf" srcId="{A5A51124-77A1-4AB5-92AB-5C6E9C0F4A0B}" destId="{015F40EA-AF34-4CCB-84AC-B2014C76A66B}" srcOrd="1" destOrd="0" presId="urn:microsoft.com/office/officeart/2018/2/layout/IconVerticalSolidList"/>
    <dgm:cxn modelId="{DBF5F6C6-4443-4A70-BCED-95378D20D2F7}" type="presParOf" srcId="{A5A51124-77A1-4AB5-92AB-5C6E9C0F4A0B}" destId="{341D28DB-5418-418F-B34F-24406B89CDE7}" srcOrd="2" destOrd="0" presId="urn:microsoft.com/office/officeart/2018/2/layout/IconVerticalSolidList"/>
    <dgm:cxn modelId="{EFB623C0-AABB-47C4-AF18-C4265B3A5FD2}" type="presParOf" srcId="{A5A51124-77A1-4AB5-92AB-5C6E9C0F4A0B}" destId="{F8AB627C-EE08-4D49-9DDC-53EEA5D2FF96}" srcOrd="3" destOrd="0" presId="urn:microsoft.com/office/officeart/2018/2/layout/IconVerticalSolidList"/>
    <dgm:cxn modelId="{20A80DF0-4902-4949-9EF3-2A88EFE1F737}" type="presParOf" srcId="{712EC3DB-B5AB-4A08-9955-E2DE96DBA8E4}" destId="{2898D89B-CECC-4C9F-90A6-67798B2E6A37}" srcOrd="1" destOrd="0" presId="urn:microsoft.com/office/officeart/2018/2/layout/IconVerticalSolidList"/>
    <dgm:cxn modelId="{7BE72CC2-CFEC-4C98-A31F-5533F7F7C52E}" type="presParOf" srcId="{712EC3DB-B5AB-4A08-9955-E2DE96DBA8E4}" destId="{77EEC35A-04B4-4ED1-85B0-7871C1A79BDE}" srcOrd="2" destOrd="0" presId="urn:microsoft.com/office/officeart/2018/2/layout/IconVerticalSolidList"/>
    <dgm:cxn modelId="{1322A33C-5573-47C2-9930-4C12A2BA4698}" type="presParOf" srcId="{77EEC35A-04B4-4ED1-85B0-7871C1A79BDE}" destId="{891A0884-43F2-4DA6-AD19-294B58C37A85}" srcOrd="0" destOrd="0" presId="urn:microsoft.com/office/officeart/2018/2/layout/IconVerticalSolidList"/>
    <dgm:cxn modelId="{034AE330-B32C-4451-AF5F-16BC7DE1207F}" type="presParOf" srcId="{77EEC35A-04B4-4ED1-85B0-7871C1A79BDE}" destId="{F499CAAE-50EA-49D8-80A8-99DD7057928B}" srcOrd="1" destOrd="0" presId="urn:microsoft.com/office/officeart/2018/2/layout/IconVerticalSolidList"/>
    <dgm:cxn modelId="{C2F67890-F960-4FE9-9C27-D7C55102EF58}" type="presParOf" srcId="{77EEC35A-04B4-4ED1-85B0-7871C1A79BDE}" destId="{110A5443-5E7A-431B-86C6-C0D08ED5393C}" srcOrd="2" destOrd="0" presId="urn:microsoft.com/office/officeart/2018/2/layout/IconVerticalSolidList"/>
    <dgm:cxn modelId="{6D941A01-13CA-4EDC-BBC5-0DF9BC590026}" type="presParOf" srcId="{77EEC35A-04B4-4ED1-85B0-7871C1A79BDE}" destId="{AC68ED46-0AEE-42B7-B298-4C27788890A1}" srcOrd="3" destOrd="0" presId="urn:microsoft.com/office/officeart/2018/2/layout/IconVerticalSolidList"/>
    <dgm:cxn modelId="{15A5EE27-E469-46DF-9244-FF45EE47BF7E}" type="presParOf" srcId="{712EC3DB-B5AB-4A08-9955-E2DE96DBA8E4}" destId="{8831AAEC-5298-4DC0-A091-B2C7BB95BCC4}" srcOrd="3" destOrd="0" presId="urn:microsoft.com/office/officeart/2018/2/layout/IconVerticalSolidList"/>
    <dgm:cxn modelId="{A3E789B7-D043-4DE6-A42F-100B707298C6}" type="presParOf" srcId="{712EC3DB-B5AB-4A08-9955-E2DE96DBA8E4}" destId="{3D058095-7400-44CB-B554-C91CA3092B88}" srcOrd="4" destOrd="0" presId="urn:microsoft.com/office/officeart/2018/2/layout/IconVerticalSolidList"/>
    <dgm:cxn modelId="{EDA8BA1B-572D-4731-BC52-86F5B42CECB3}" type="presParOf" srcId="{3D058095-7400-44CB-B554-C91CA3092B88}" destId="{105CD300-41AA-4EC7-A88E-665C5181455F}" srcOrd="0" destOrd="0" presId="urn:microsoft.com/office/officeart/2018/2/layout/IconVerticalSolidList"/>
    <dgm:cxn modelId="{E0A9D31B-E54C-40AC-BF5A-12EACECDBF48}" type="presParOf" srcId="{3D058095-7400-44CB-B554-C91CA3092B88}" destId="{D216629A-B34E-490C-9462-CD449E415482}" srcOrd="1" destOrd="0" presId="urn:microsoft.com/office/officeart/2018/2/layout/IconVerticalSolidList"/>
    <dgm:cxn modelId="{9C26FF58-6B67-4C5B-8516-9A0F3458E615}" type="presParOf" srcId="{3D058095-7400-44CB-B554-C91CA3092B88}" destId="{F3F001AC-746F-4119-AC6B-CFCF5ECAF1CB}" srcOrd="2" destOrd="0" presId="urn:microsoft.com/office/officeart/2018/2/layout/IconVerticalSolidList"/>
    <dgm:cxn modelId="{A3AA291E-8374-4E05-AE2B-E00B35A6C831}" type="presParOf" srcId="{3D058095-7400-44CB-B554-C91CA3092B88}" destId="{57A7171B-57B8-4986-AC53-D047AC7CF6AF}" srcOrd="3" destOrd="0" presId="urn:microsoft.com/office/officeart/2018/2/layout/IconVerticalSolidList"/>
    <dgm:cxn modelId="{03D5AED3-807B-4545-B370-FCBD822E5236}" type="presParOf" srcId="{712EC3DB-B5AB-4A08-9955-E2DE96DBA8E4}" destId="{C763F894-327C-4EF3-8D14-5DCAE7BBEDB8}" srcOrd="5" destOrd="0" presId="urn:microsoft.com/office/officeart/2018/2/layout/IconVerticalSolidList"/>
    <dgm:cxn modelId="{C85C04B6-EF58-4EDB-B721-1C5F96492F09}" type="presParOf" srcId="{712EC3DB-B5AB-4A08-9955-E2DE96DBA8E4}" destId="{C5A50CE7-0306-496E-8A07-C7816DA95888}" srcOrd="6" destOrd="0" presId="urn:microsoft.com/office/officeart/2018/2/layout/IconVerticalSolidList"/>
    <dgm:cxn modelId="{08316ECF-6B16-406E-B8E3-B29F2607ADFF}" type="presParOf" srcId="{C5A50CE7-0306-496E-8A07-C7816DA95888}" destId="{631D3C99-57E7-4042-BE24-E468DBE3AB44}" srcOrd="0" destOrd="0" presId="urn:microsoft.com/office/officeart/2018/2/layout/IconVerticalSolidList"/>
    <dgm:cxn modelId="{2590576F-7FDA-4F34-AC71-871DA8845BF3}" type="presParOf" srcId="{C5A50CE7-0306-496E-8A07-C7816DA95888}" destId="{AC8ADAE9-5885-4EA3-9BE8-367AD8454120}" srcOrd="1" destOrd="0" presId="urn:microsoft.com/office/officeart/2018/2/layout/IconVerticalSolidList"/>
    <dgm:cxn modelId="{B7A0DFE4-7206-4767-8B20-96C695DC0A50}" type="presParOf" srcId="{C5A50CE7-0306-496E-8A07-C7816DA95888}" destId="{0CF65516-AEE3-4CF8-BECA-CABAB868053C}" srcOrd="2" destOrd="0" presId="urn:microsoft.com/office/officeart/2018/2/layout/IconVerticalSolidList"/>
    <dgm:cxn modelId="{B01DAD95-A406-46D1-B6A0-61F03F1D47D5}" type="presParOf" srcId="{C5A50CE7-0306-496E-8A07-C7816DA95888}" destId="{0226F9A1-3FC8-4B88-AF31-81471C8C56DE}" srcOrd="3" destOrd="0" presId="urn:microsoft.com/office/officeart/2018/2/layout/IconVerticalSoli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FD5D06-3F16-4D3C-8C85-6E4DDDF8C52F}"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0643B9BE-3119-4C68-A7DA-369BB313934E}">
      <dgm:prSet/>
      <dgm:spPr/>
      <dgm:t>
        <a:bodyPr/>
        <a:lstStyle/>
        <a:p>
          <a:r>
            <a:rPr lang="en-US" b="0" i="0" baseline="0"/>
            <a:t>To search successfully, it is necessary to use targeted keywords and filter sources. </a:t>
          </a:r>
          <a:endParaRPr lang="en-US"/>
        </a:p>
      </dgm:t>
    </dgm:pt>
    <dgm:pt modelId="{4C99B55F-D6D8-43D8-82CE-B3C54CE5341F}" type="parTrans" cxnId="{73313E49-D6C0-4447-A71F-0EF04CC0100A}">
      <dgm:prSet/>
      <dgm:spPr/>
      <dgm:t>
        <a:bodyPr/>
        <a:lstStyle/>
        <a:p>
          <a:endParaRPr lang="en-US"/>
        </a:p>
      </dgm:t>
    </dgm:pt>
    <dgm:pt modelId="{FEAC62CE-A0FC-46FD-9189-C7C709302FB7}" type="sibTrans" cxnId="{73313E49-D6C0-4447-A71F-0EF04CC0100A}">
      <dgm:prSet/>
      <dgm:spPr/>
      <dgm:t>
        <a:bodyPr/>
        <a:lstStyle/>
        <a:p>
          <a:endParaRPr lang="en-US"/>
        </a:p>
      </dgm:t>
    </dgm:pt>
    <dgm:pt modelId="{C98AF0FA-29AC-4DF8-AEEA-0D4CCC048EDD}">
      <dgm:prSet/>
      <dgm:spPr/>
      <dgm:t>
        <a:bodyPr/>
        <a:lstStyle/>
        <a:p>
          <a:r>
            <a:rPr lang="en-US" b="0" i="0" baseline="0"/>
            <a:t>Credibility of source is dependent on evidence, methodology and transparency. </a:t>
          </a:r>
          <a:endParaRPr lang="en-US"/>
        </a:p>
      </dgm:t>
    </dgm:pt>
    <dgm:pt modelId="{4F32FE47-65C3-484A-9C1B-EF9D42510228}" type="parTrans" cxnId="{F06A1BE7-EDBE-47E4-B450-5B5E453871FA}">
      <dgm:prSet/>
      <dgm:spPr/>
      <dgm:t>
        <a:bodyPr/>
        <a:lstStyle/>
        <a:p>
          <a:endParaRPr lang="en-US"/>
        </a:p>
      </dgm:t>
    </dgm:pt>
    <dgm:pt modelId="{BC1079D3-C9FA-4030-8B88-2F1E9ECAAB7E}" type="sibTrans" cxnId="{F06A1BE7-EDBE-47E4-B450-5B5E453871FA}">
      <dgm:prSet/>
      <dgm:spPr/>
      <dgm:t>
        <a:bodyPr/>
        <a:lstStyle/>
        <a:p>
          <a:endParaRPr lang="en-US"/>
        </a:p>
      </dgm:t>
    </dgm:pt>
    <dgm:pt modelId="{577C85D1-B234-403B-91BC-0699AB601A4B}">
      <dgm:prSet/>
      <dgm:spPr/>
      <dgm:t>
        <a:bodyPr/>
        <a:lstStyle/>
        <a:p>
          <a:r>
            <a:rPr lang="en-US" b="0" i="0" baseline="0"/>
            <a:t>Assessment is essential that determines limitations and viable research value. </a:t>
          </a:r>
          <a:endParaRPr lang="en-US"/>
        </a:p>
      </dgm:t>
    </dgm:pt>
    <dgm:pt modelId="{FCB44196-78CC-4BF5-ABDE-57B7FFD55C6B}" type="parTrans" cxnId="{68DE0258-8EE6-428C-87E2-2C4B3D11DF8F}">
      <dgm:prSet/>
      <dgm:spPr/>
      <dgm:t>
        <a:bodyPr/>
        <a:lstStyle/>
        <a:p>
          <a:endParaRPr lang="en-US"/>
        </a:p>
      </dgm:t>
    </dgm:pt>
    <dgm:pt modelId="{699622FB-DD92-4180-B783-3ECF2A41F757}" type="sibTrans" cxnId="{68DE0258-8EE6-428C-87E2-2C4B3D11DF8F}">
      <dgm:prSet/>
      <dgm:spPr/>
      <dgm:t>
        <a:bodyPr/>
        <a:lstStyle/>
        <a:p>
          <a:endParaRPr lang="en-US"/>
        </a:p>
      </dgm:t>
    </dgm:pt>
    <dgm:pt modelId="{329C8F51-8C57-4C1A-AC40-0F7245E38352}">
      <dgm:prSet/>
      <dgm:spPr/>
      <dgm:t>
        <a:bodyPr/>
        <a:lstStyle/>
        <a:p>
          <a:r>
            <a:rPr lang="en-US" b="0" i="0" baseline="0"/>
            <a:t>Assessment competencies contribute to the further academic and professional decision-making.</a:t>
          </a:r>
          <a:endParaRPr lang="en-US"/>
        </a:p>
      </dgm:t>
    </dgm:pt>
    <dgm:pt modelId="{3E172463-6131-4C03-BE3E-B35CCDA957CC}" type="parTrans" cxnId="{F35B16B8-0936-4D78-9CF9-F78679CAB465}">
      <dgm:prSet/>
      <dgm:spPr/>
      <dgm:t>
        <a:bodyPr/>
        <a:lstStyle/>
        <a:p>
          <a:endParaRPr lang="en-US"/>
        </a:p>
      </dgm:t>
    </dgm:pt>
    <dgm:pt modelId="{66493F31-77FD-43A3-97E6-89E022706E37}" type="sibTrans" cxnId="{F35B16B8-0936-4D78-9CF9-F78679CAB465}">
      <dgm:prSet/>
      <dgm:spPr/>
      <dgm:t>
        <a:bodyPr/>
        <a:lstStyle/>
        <a:p>
          <a:endParaRPr lang="en-US"/>
        </a:p>
      </dgm:t>
    </dgm:pt>
    <dgm:pt modelId="{D26A722F-FE8D-48B5-BC7C-8AB61081B092}" type="pres">
      <dgm:prSet presAssocID="{76FD5D06-3F16-4D3C-8C85-6E4DDDF8C52F}" presName="linear" presStyleCnt="0">
        <dgm:presLayoutVars>
          <dgm:animLvl val="lvl"/>
          <dgm:resizeHandles val="exact"/>
        </dgm:presLayoutVars>
      </dgm:prSet>
      <dgm:spPr/>
    </dgm:pt>
    <dgm:pt modelId="{8660D343-DC3D-42BA-811C-ACB7962C9D51}" type="pres">
      <dgm:prSet presAssocID="{0643B9BE-3119-4C68-A7DA-369BB313934E}" presName="parentText" presStyleLbl="node1" presStyleIdx="0" presStyleCnt="4">
        <dgm:presLayoutVars>
          <dgm:chMax val="0"/>
          <dgm:bulletEnabled val="1"/>
        </dgm:presLayoutVars>
      </dgm:prSet>
      <dgm:spPr/>
    </dgm:pt>
    <dgm:pt modelId="{6F0E92FA-1100-4F2D-A23B-375DC26B4047}" type="pres">
      <dgm:prSet presAssocID="{FEAC62CE-A0FC-46FD-9189-C7C709302FB7}" presName="spacer" presStyleCnt="0"/>
      <dgm:spPr/>
    </dgm:pt>
    <dgm:pt modelId="{B4A4E1F2-C100-44B9-BB0F-4087A5C5DCB7}" type="pres">
      <dgm:prSet presAssocID="{C98AF0FA-29AC-4DF8-AEEA-0D4CCC048EDD}" presName="parentText" presStyleLbl="node1" presStyleIdx="1" presStyleCnt="4">
        <dgm:presLayoutVars>
          <dgm:chMax val="0"/>
          <dgm:bulletEnabled val="1"/>
        </dgm:presLayoutVars>
      </dgm:prSet>
      <dgm:spPr/>
    </dgm:pt>
    <dgm:pt modelId="{FD4753CE-912A-4980-80B4-C2D08561E435}" type="pres">
      <dgm:prSet presAssocID="{BC1079D3-C9FA-4030-8B88-2F1E9ECAAB7E}" presName="spacer" presStyleCnt="0"/>
      <dgm:spPr/>
    </dgm:pt>
    <dgm:pt modelId="{F13B54D1-A4DD-4DC0-83AE-D49B404D0BB7}" type="pres">
      <dgm:prSet presAssocID="{577C85D1-B234-403B-91BC-0699AB601A4B}" presName="parentText" presStyleLbl="node1" presStyleIdx="2" presStyleCnt="4">
        <dgm:presLayoutVars>
          <dgm:chMax val="0"/>
          <dgm:bulletEnabled val="1"/>
        </dgm:presLayoutVars>
      </dgm:prSet>
      <dgm:spPr/>
    </dgm:pt>
    <dgm:pt modelId="{9AC60916-8452-4C81-A8CA-7D0574A156FB}" type="pres">
      <dgm:prSet presAssocID="{699622FB-DD92-4180-B783-3ECF2A41F757}" presName="spacer" presStyleCnt="0"/>
      <dgm:spPr/>
    </dgm:pt>
    <dgm:pt modelId="{62114E02-532D-46F9-AD64-27DA47B7DDBB}" type="pres">
      <dgm:prSet presAssocID="{329C8F51-8C57-4C1A-AC40-0F7245E38352}" presName="parentText" presStyleLbl="node1" presStyleIdx="3" presStyleCnt="4">
        <dgm:presLayoutVars>
          <dgm:chMax val="0"/>
          <dgm:bulletEnabled val="1"/>
        </dgm:presLayoutVars>
      </dgm:prSet>
      <dgm:spPr/>
    </dgm:pt>
  </dgm:ptLst>
  <dgm:cxnLst>
    <dgm:cxn modelId="{0C4E213B-EB70-4127-BF1A-143C1D9C6664}" type="presOf" srcId="{577C85D1-B234-403B-91BC-0699AB601A4B}" destId="{F13B54D1-A4DD-4DC0-83AE-D49B404D0BB7}" srcOrd="0" destOrd="0" presId="urn:microsoft.com/office/officeart/2005/8/layout/vList2"/>
    <dgm:cxn modelId="{73313E49-D6C0-4447-A71F-0EF04CC0100A}" srcId="{76FD5D06-3F16-4D3C-8C85-6E4DDDF8C52F}" destId="{0643B9BE-3119-4C68-A7DA-369BB313934E}" srcOrd="0" destOrd="0" parTransId="{4C99B55F-D6D8-43D8-82CE-B3C54CE5341F}" sibTransId="{FEAC62CE-A0FC-46FD-9189-C7C709302FB7}"/>
    <dgm:cxn modelId="{68DE0258-8EE6-428C-87E2-2C4B3D11DF8F}" srcId="{76FD5D06-3F16-4D3C-8C85-6E4DDDF8C52F}" destId="{577C85D1-B234-403B-91BC-0699AB601A4B}" srcOrd="2" destOrd="0" parTransId="{FCB44196-78CC-4BF5-ABDE-57B7FFD55C6B}" sibTransId="{699622FB-DD92-4180-B783-3ECF2A41F757}"/>
    <dgm:cxn modelId="{E6898D78-CE53-4DB4-B05E-15312D5F4FB8}" type="presOf" srcId="{0643B9BE-3119-4C68-A7DA-369BB313934E}" destId="{8660D343-DC3D-42BA-811C-ACB7962C9D51}" srcOrd="0" destOrd="0" presId="urn:microsoft.com/office/officeart/2005/8/layout/vList2"/>
    <dgm:cxn modelId="{82F3277D-3324-41B9-B52B-B26DD5159247}" type="presOf" srcId="{329C8F51-8C57-4C1A-AC40-0F7245E38352}" destId="{62114E02-532D-46F9-AD64-27DA47B7DDBB}" srcOrd="0" destOrd="0" presId="urn:microsoft.com/office/officeart/2005/8/layout/vList2"/>
    <dgm:cxn modelId="{D9E693A9-BC2A-41F3-B9AC-3BE32211EB85}" type="presOf" srcId="{76FD5D06-3F16-4D3C-8C85-6E4DDDF8C52F}" destId="{D26A722F-FE8D-48B5-BC7C-8AB61081B092}" srcOrd="0" destOrd="0" presId="urn:microsoft.com/office/officeart/2005/8/layout/vList2"/>
    <dgm:cxn modelId="{F35B16B8-0936-4D78-9CF9-F78679CAB465}" srcId="{76FD5D06-3F16-4D3C-8C85-6E4DDDF8C52F}" destId="{329C8F51-8C57-4C1A-AC40-0F7245E38352}" srcOrd="3" destOrd="0" parTransId="{3E172463-6131-4C03-BE3E-B35CCDA957CC}" sibTransId="{66493F31-77FD-43A3-97E6-89E022706E37}"/>
    <dgm:cxn modelId="{8EE69AC7-13A9-48B9-88E6-40290DE36B3B}" type="presOf" srcId="{C98AF0FA-29AC-4DF8-AEEA-0D4CCC048EDD}" destId="{B4A4E1F2-C100-44B9-BB0F-4087A5C5DCB7}" srcOrd="0" destOrd="0" presId="urn:microsoft.com/office/officeart/2005/8/layout/vList2"/>
    <dgm:cxn modelId="{F06A1BE7-EDBE-47E4-B450-5B5E453871FA}" srcId="{76FD5D06-3F16-4D3C-8C85-6E4DDDF8C52F}" destId="{C98AF0FA-29AC-4DF8-AEEA-0D4CCC048EDD}" srcOrd="1" destOrd="0" parTransId="{4F32FE47-65C3-484A-9C1B-EF9D42510228}" sibTransId="{BC1079D3-C9FA-4030-8B88-2F1E9ECAAB7E}"/>
    <dgm:cxn modelId="{96B966E8-A89D-41A0-9188-95DF528A5CE2}" type="presParOf" srcId="{D26A722F-FE8D-48B5-BC7C-8AB61081B092}" destId="{8660D343-DC3D-42BA-811C-ACB7962C9D51}" srcOrd="0" destOrd="0" presId="urn:microsoft.com/office/officeart/2005/8/layout/vList2"/>
    <dgm:cxn modelId="{D28E0E5E-4841-4F9F-BD2C-46F05C86447D}" type="presParOf" srcId="{D26A722F-FE8D-48B5-BC7C-8AB61081B092}" destId="{6F0E92FA-1100-4F2D-A23B-375DC26B4047}" srcOrd="1" destOrd="0" presId="urn:microsoft.com/office/officeart/2005/8/layout/vList2"/>
    <dgm:cxn modelId="{151A6093-EDC4-4322-80E3-7F4681508E48}" type="presParOf" srcId="{D26A722F-FE8D-48B5-BC7C-8AB61081B092}" destId="{B4A4E1F2-C100-44B9-BB0F-4087A5C5DCB7}" srcOrd="2" destOrd="0" presId="urn:microsoft.com/office/officeart/2005/8/layout/vList2"/>
    <dgm:cxn modelId="{66A48116-8AEE-4733-A01D-1E0529EAA645}" type="presParOf" srcId="{D26A722F-FE8D-48B5-BC7C-8AB61081B092}" destId="{FD4753CE-912A-4980-80B4-C2D08561E435}" srcOrd="3" destOrd="0" presId="urn:microsoft.com/office/officeart/2005/8/layout/vList2"/>
    <dgm:cxn modelId="{7B97D22A-CA59-4438-B356-A15DD5601104}" type="presParOf" srcId="{D26A722F-FE8D-48B5-BC7C-8AB61081B092}" destId="{F13B54D1-A4DD-4DC0-83AE-D49B404D0BB7}" srcOrd="4" destOrd="0" presId="urn:microsoft.com/office/officeart/2005/8/layout/vList2"/>
    <dgm:cxn modelId="{D04F842D-5C20-4616-B552-D676591A86AD}" type="presParOf" srcId="{D26A722F-FE8D-48B5-BC7C-8AB61081B092}" destId="{9AC60916-8452-4C81-A8CA-7D0574A156FB}" srcOrd="5" destOrd="0" presId="urn:microsoft.com/office/officeart/2005/8/layout/vList2"/>
    <dgm:cxn modelId="{E270EA58-973B-48E8-BB8B-F4324F1F36BA}" type="presParOf" srcId="{D26A722F-FE8D-48B5-BC7C-8AB61081B092}" destId="{62114E02-532D-46F9-AD64-27DA47B7DDBB}"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EF043A-668C-4906-AC36-82CDC3FFF4C3}">
      <dsp:nvSpPr>
        <dsp:cNvPr id="0" name=""/>
        <dsp:cNvSpPr/>
      </dsp:nvSpPr>
      <dsp:spPr>
        <a:xfrm>
          <a:off x="0" y="2319"/>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F40EA-AF34-4CCB-84AC-B2014C76A66B}">
      <dsp:nvSpPr>
        <dsp:cNvPr id="0" name=""/>
        <dsp:cNvSpPr/>
      </dsp:nvSpPr>
      <dsp:spPr>
        <a:xfrm>
          <a:off x="355571" y="266794"/>
          <a:ext cx="646494" cy="6464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AB627C-EE08-4D49-9DDC-53EEA5D2FF96}">
      <dsp:nvSpPr>
        <dsp:cNvPr id="0" name=""/>
        <dsp:cNvSpPr/>
      </dsp:nvSpPr>
      <dsp:spPr>
        <a:xfrm>
          <a:off x="1357638" y="2319"/>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889000">
            <a:lnSpc>
              <a:spcPct val="100000"/>
            </a:lnSpc>
            <a:spcBef>
              <a:spcPct val="0"/>
            </a:spcBef>
            <a:spcAft>
              <a:spcPct val="35000"/>
            </a:spcAft>
            <a:buNone/>
          </a:pPr>
          <a:r>
            <a:rPr lang="en-US" sz="2000" b="0" i="0" kern="1200" baseline="0" dirty="0"/>
            <a:t>The social media is emerging as an effective instrument in marketing modern businesses. </a:t>
          </a:r>
          <a:endParaRPr lang="en-US" sz="2000" kern="1200" dirty="0"/>
        </a:p>
      </dsp:txBody>
      <dsp:txXfrm>
        <a:off x="1357638" y="2319"/>
        <a:ext cx="5214611" cy="1175444"/>
      </dsp:txXfrm>
    </dsp:sp>
    <dsp:sp modelId="{891A0884-43F2-4DA6-AD19-294B58C37A85}">
      <dsp:nvSpPr>
        <dsp:cNvPr id="0" name=""/>
        <dsp:cNvSpPr/>
      </dsp:nvSpPr>
      <dsp:spPr>
        <a:xfrm>
          <a:off x="0" y="1471624"/>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99CAAE-50EA-49D8-80A8-99DD7057928B}">
      <dsp:nvSpPr>
        <dsp:cNvPr id="0" name=""/>
        <dsp:cNvSpPr/>
      </dsp:nvSpPr>
      <dsp:spPr>
        <a:xfrm>
          <a:off x="355571" y="1736099"/>
          <a:ext cx="646494" cy="6464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68ED46-0AEE-42B7-B298-4C27788890A1}">
      <dsp:nvSpPr>
        <dsp:cNvPr id="0" name=""/>
        <dsp:cNvSpPr/>
      </dsp:nvSpPr>
      <dsp:spPr>
        <a:xfrm>
          <a:off x="1357638" y="1471624"/>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889000">
            <a:lnSpc>
              <a:spcPct val="100000"/>
            </a:lnSpc>
            <a:spcBef>
              <a:spcPct val="0"/>
            </a:spcBef>
            <a:spcAft>
              <a:spcPct val="35000"/>
            </a:spcAft>
            <a:buNone/>
          </a:pPr>
          <a:r>
            <a:rPr lang="en-US" sz="2000" b="0" i="0" kern="1200" baseline="0"/>
            <a:t>The digital technologies will enable direct contact with the intended customers. </a:t>
          </a:r>
          <a:endParaRPr lang="en-US" sz="2000" kern="1200"/>
        </a:p>
      </dsp:txBody>
      <dsp:txXfrm>
        <a:off x="1357638" y="1471624"/>
        <a:ext cx="5214611" cy="1175444"/>
      </dsp:txXfrm>
    </dsp:sp>
    <dsp:sp modelId="{105CD300-41AA-4EC7-A88E-665C5181455F}">
      <dsp:nvSpPr>
        <dsp:cNvPr id="0" name=""/>
        <dsp:cNvSpPr/>
      </dsp:nvSpPr>
      <dsp:spPr>
        <a:xfrm>
          <a:off x="0" y="2940930"/>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6629A-B34E-490C-9462-CD449E415482}">
      <dsp:nvSpPr>
        <dsp:cNvPr id="0" name=""/>
        <dsp:cNvSpPr/>
      </dsp:nvSpPr>
      <dsp:spPr>
        <a:xfrm>
          <a:off x="355571" y="3205405"/>
          <a:ext cx="646494" cy="6464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A7171B-57B8-4986-AC53-D047AC7CF6AF}">
      <dsp:nvSpPr>
        <dsp:cNvPr id="0" name=""/>
        <dsp:cNvSpPr/>
      </dsp:nvSpPr>
      <dsp:spPr>
        <a:xfrm>
          <a:off x="1357638" y="2940930"/>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889000">
            <a:lnSpc>
              <a:spcPct val="100000"/>
            </a:lnSpc>
            <a:spcBef>
              <a:spcPct val="0"/>
            </a:spcBef>
            <a:spcAft>
              <a:spcPct val="35000"/>
            </a:spcAft>
            <a:buNone/>
          </a:pPr>
          <a:r>
            <a:rPr lang="en-US" sz="2000" b="0" i="0" kern="1200" baseline="0"/>
            <a:t>Chosen research is about social media marketing and intentions. </a:t>
          </a:r>
          <a:endParaRPr lang="en-US" sz="2000" kern="1200"/>
        </a:p>
      </dsp:txBody>
      <dsp:txXfrm>
        <a:off x="1357638" y="2940930"/>
        <a:ext cx="5214611" cy="1175444"/>
      </dsp:txXfrm>
    </dsp:sp>
    <dsp:sp modelId="{631D3C99-57E7-4042-BE24-E468DBE3AB44}">
      <dsp:nvSpPr>
        <dsp:cNvPr id="0" name=""/>
        <dsp:cNvSpPr/>
      </dsp:nvSpPr>
      <dsp:spPr>
        <a:xfrm>
          <a:off x="0" y="4410236"/>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8ADAE9-5885-4EA3-9BE8-367AD8454120}">
      <dsp:nvSpPr>
        <dsp:cNvPr id="0" name=""/>
        <dsp:cNvSpPr/>
      </dsp:nvSpPr>
      <dsp:spPr>
        <a:xfrm>
          <a:off x="355571" y="4674711"/>
          <a:ext cx="646494" cy="6464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26F9A1-3FC8-4B88-AF31-81471C8C56DE}">
      <dsp:nvSpPr>
        <dsp:cNvPr id="0" name=""/>
        <dsp:cNvSpPr/>
      </dsp:nvSpPr>
      <dsp:spPr>
        <a:xfrm>
          <a:off x="1357638" y="4410236"/>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889000">
            <a:lnSpc>
              <a:spcPct val="100000"/>
            </a:lnSpc>
            <a:spcBef>
              <a:spcPct val="0"/>
            </a:spcBef>
            <a:spcAft>
              <a:spcPct val="35000"/>
            </a:spcAft>
            <a:buNone/>
          </a:pPr>
          <a:r>
            <a:rPr lang="en-US" sz="2000" b="0" i="0" kern="1200" baseline="0"/>
            <a:t>This is an academic study by Jamil and colleagues published recently.</a:t>
          </a:r>
          <a:endParaRPr lang="en-US" sz="2000" kern="1200"/>
        </a:p>
      </dsp:txBody>
      <dsp:txXfrm>
        <a:off x="1357638" y="4410236"/>
        <a:ext cx="5214611" cy="11754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60D343-DC3D-42BA-811C-ACB7962C9D51}">
      <dsp:nvSpPr>
        <dsp:cNvPr id="0" name=""/>
        <dsp:cNvSpPr/>
      </dsp:nvSpPr>
      <dsp:spPr>
        <a:xfrm>
          <a:off x="0" y="15042"/>
          <a:ext cx="10058399" cy="8494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a:t>To search successfully, it is necessary to use targeted keywords and filter sources. </a:t>
          </a:r>
          <a:endParaRPr lang="en-US" sz="2200" kern="1200"/>
        </a:p>
      </dsp:txBody>
      <dsp:txXfrm>
        <a:off x="41465" y="56507"/>
        <a:ext cx="9975469" cy="766490"/>
      </dsp:txXfrm>
    </dsp:sp>
    <dsp:sp modelId="{B4A4E1F2-C100-44B9-BB0F-4087A5C5DCB7}">
      <dsp:nvSpPr>
        <dsp:cNvPr id="0" name=""/>
        <dsp:cNvSpPr/>
      </dsp:nvSpPr>
      <dsp:spPr>
        <a:xfrm>
          <a:off x="0" y="927822"/>
          <a:ext cx="10058399" cy="8494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a:t>Credibility of source is dependent on evidence, methodology and transparency. </a:t>
          </a:r>
          <a:endParaRPr lang="en-US" sz="2200" kern="1200"/>
        </a:p>
      </dsp:txBody>
      <dsp:txXfrm>
        <a:off x="41465" y="969287"/>
        <a:ext cx="9975469" cy="766490"/>
      </dsp:txXfrm>
    </dsp:sp>
    <dsp:sp modelId="{F13B54D1-A4DD-4DC0-83AE-D49B404D0BB7}">
      <dsp:nvSpPr>
        <dsp:cNvPr id="0" name=""/>
        <dsp:cNvSpPr/>
      </dsp:nvSpPr>
      <dsp:spPr>
        <a:xfrm>
          <a:off x="0" y="1840602"/>
          <a:ext cx="10058399" cy="8494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a:t>Assessment is essential that determines limitations and viable research value. </a:t>
          </a:r>
          <a:endParaRPr lang="en-US" sz="2200" kern="1200"/>
        </a:p>
      </dsp:txBody>
      <dsp:txXfrm>
        <a:off x="41465" y="1882067"/>
        <a:ext cx="9975469" cy="766490"/>
      </dsp:txXfrm>
    </dsp:sp>
    <dsp:sp modelId="{62114E02-532D-46F9-AD64-27DA47B7DDBB}">
      <dsp:nvSpPr>
        <dsp:cNvPr id="0" name=""/>
        <dsp:cNvSpPr/>
      </dsp:nvSpPr>
      <dsp:spPr>
        <a:xfrm>
          <a:off x="0" y="2753382"/>
          <a:ext cx="10058399" cy="8494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a:t>Assessment competencies contribute to the further academic and professional decision-making.</a:t>
          </a:r>
          <a:endParaRPr lang="en-US" sz="2200" kern="1200"/>
        </a:p>
      </dsp:txBody>
      <dsp:txXfrm>
        <a:off x="41465" y="2794847"/>
        <a:ext cx="9975469" cy="76649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58DE90-4093-4F07-B277-C04A0B6D9D77}" type="datetimeFigureOut">
              <a:rPr lang="en-US" smtClean="0"/>
              <a:t>7/19/2026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0E6DB-61CD-4DE1-9C12-A0E8F7B281E2}" type="slidenum">
              <a:rPr lang="en-US" smtClean="0"/>
              <a:t>‹#›</a:t>
            </a:fld>
            <a:endParaRPr lang="en-US"/>
          </a:p>
        </p:txBody>
      </p:sp>
    </p:spTree>
    <p:extLst>
      <p:ext uri="{BB962C8B-B14F-4D97-AF65-F5344CB8AC3E}">
        <p14:creationId xmlns:p14="http://schemas.microsoft.com/office/powerpoint/2010/main" val="3445745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subject matter is the use of social media in business advertising. Business communication has been transformed by social media since it provides the ability to promote specifically and contact customers directly. I decided to use the research by Jamil et al. because it examines how customer intentions affect the operations of social media marketing. It is an empirical study, which means that it is closely applicable to contemporary business promotion and marketing decisions because it is based on the evidence pertaining to Facebook and Instagram.</a:t>
            </a:r>
            <a:endParaRPr lang="en-US" dirty="0"/>
          </a:p>
        </p:txBody>
      </p:sp>
      <p:sp>
        <p:nvSpPr>
          <p:cNvPr id="4" name="Slide Number Placeholder 3"/>
          <p:cNvSpPr>
            <a:spLocks noGrp="1"/>
          </p:cNvSpPr>
          <p:nvPr>
            <p:ph type="sldNum" sz="quarter" idx="5"/>
          </p:nvPr>
        </p:nvSpPr>
        <p:spPr/>
        <p:txBody>
          <a:bodyPr/>
          <a:lstStyle/>
          <a:p>
            <a:fld id="{80B0E6DB-61CD-4DE1-9C12-A0E8F7B281E2}" type="slidenum">
              <a:rPr lang="en-US" smtClean="0"/>
              <a:t>2</a:t>
            </a:fld>
            <a:endParaRPr lang="en-US"/>
          </a:p>
        </p:txBody>
      </p:sp>
    </p:spTree>
    <p:extLst>
      <p:ext uri="{BB962C8B-B14F-4D97-AF65-F5344CB8AC3E}">
        <p14:creationId xmlns:p14="http://schemas.microsoft.com/office/powerpoint/2010/main" val="4050200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article was found in Google Scholar using key words social media marketing, business promotion and customer intentions. Rather than identifying an arbitrary site, I chose a journal article that specifically investigated the subject of social media platforms and provided measurable outcomes in terms of customer behaviour and marketing performance.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0B0E6DB-61CD-4DE1-9C12-A0E8F7B281E2}" type="slidenum">
              <a:rPr lang="en-US" smtClean="0"/>
              <a:t>3</a:t>
            </a:fld>
            <a:endParaRPr lang="en-US"/>
          </a:p>
        </p:txBody>
      </p:sp>
    </p:spTree>
    <p:extLst>
      <p:ext uri="{BB962C8B-B14F-4D97-AF65-F5344CB8AC3E}">
        <p14:creationId xmlns:p14="http://schemas.microsoft.com/office/powerpoint/2010/main" val="3948351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source is authoritative in the sense that the authors are researchers at the university who possess the knowledge in marketing, management and consumers behaviour. The study was also published in 2022, qualifying it as fairly up to date, however, social media evolves rapidly. Reliability is enhanced by peer review and transparent statistical methods.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0B0E6DB-61CD-4DE1-9C12-A0E8F7B281E2}" type="slidenum">
              <a:rPr lang="en-US" smtClean="0"/>
              <a:t>4</a:t>
            </a:fld>
            <a:endParaRPr lang="en-US"/>
          </a:p>
        </p:txBody>
      </p:sp>
    </p:spTree>
    <p:extLst>
      <p:ext uri="{BB962C8B-B14F-4D97-AF65-F5344CB8AC3E}">
        <p14:creationId xmlns:p14="http://schemas.microsoft.com/office/powerpoint/2010/main" val="35540655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issue was how to distinguish credible academic sources and readily available information on the internet on marketing that may be skewed. I also had problems with the assessment of the expertise of the authors as university affiliation does not necessarily guarantee the quality of research. The assigned task allowed me to investigate the methodology, peer review and limitations rather than accept the article as credible, because it is published in academia.</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0B0E6DB-61CD-4DE1-9C12-A0E8F7B281E2}" type="slidenum">
              <a:rPr lang="en-US" smtClean="0"/>
              <a:t>5</a:t>
            </a:fld>
            <a:endParaRPr lang="en-US"/>
          </a:p>
        </p:txBody>
      </p:sp>
    </p:spTree>
    <p:extLst>
      <p:ext uri="{BB962C8B-B14F-4D97-AF65-F5344CB8AC3E}">
        <p14:creationId xmlns:p14="http://schemas.microsoft.com/office/powerpoint/2010/main" val="327922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assignment helped me to understand that effective academic research requires more than just locating data on the Internet. In further tasks and practice, I will evaluate various sources and evaluate evidence before I use research to make business recommendations or strategic promotion choices.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0B0E6DB-61CD-4DE1-9C12-A0E8F7B281E2}" type="slidenum">
              <a:rPr lang="en-US" smtClean="0"/>
              <a:t>6</a:t>
            </a:fld>
            <a:endParaRPr lang="en-US"/>
          </a:p>
        </p:txBody>
      </p:sp>
    </p:spTree>
    <p:extLst>
      <p:ext uri="{BB962C8B-B14F-4D97-AF65-F5344CB8AC3E}">
        <p14:creationId xmlns:p14="http://schemas.microsoft.com/office/powerpoint/2010/main" val="349027300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F47B85A-3593-4CFD-B5AD-431560A293B5}"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F73D9CF5-62F8-439B-B0C8-4F2B194199A0}" type="slidenum">
              <a:rPr lang="en-US" smtClean="0"/>
              <a:t>‹#›</a:t>
            </a:fld>
            <a:endParaRPr lang="en-US"/>
          </a:p>
        </p:txBody>
      </p:sp>
    </p:spTree>
    <p:extLst>
      <p:ext uri="{BB962C8B-B14F-4D97-AF65-F5344CB8AC3E}">
        <p14:creationId xmlns:p14="http://schemas.microsoft.com/office/powerpoint/2010/main" val="3147975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47B85A-3593-4CFD-B5AD-431560A293B5}"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3D9CF5-62F8-439B-B0C8-4F2B194199A0}" type="slidenum">
              <a:rPr lang="en-US" smtClean="0"/>
              <a:t>‹#›</a:t>
            </a:fld>
            <a:endParaRPr lang="en-US"/>
          </a:p>
        </p:txBody>
      </p:sp>
    </p:spTree>
    <p:extLst>
      <p:ext uri="{BB962C8B-B14F-4D97-AF65-F5344CB8AC3E}">
        <p14:creationId xmlns:p14="http://schemas.microsoft.com/office/powerpoint/2010/main" val="1570567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EF47B85A-3593-4CFD-B5AD-431560A293B5}" type="datetimeFigureOut">
              <a:rPr lang="en-US" smtClean="0"/>
              <a:t>7/19/2026</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F73D9CF5-62F8-439B-B0C8-4F2B194199A0}" type="slidenum">
              <a:rPr lang="en-US" smtClean="0"/>
              <a:t>‹#›</a:t>
            </a:fld>
            <a:endParaRPr lang="en-US"/>
          </a:p>
        </p:txBody>
      </p:sp>
    </p:spTree>
    <p:extLst>
      <p:ext uri="{BB962C8B-B14F-4D97-AF65-F5344CB8AC3E}">
        <p14:creationId xmlns:p14="http://schemas.microsoft.com/office/powerpoint/2010/main" val="2157361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F47B85A-3593-4CFD-B5AD-431560A293B5}" type="datetimeFigureOut">
              <a:rPr lang="en-US" smtClean="0"/>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3D9CF5-62F8-439B-B0C8-4F2B194199A0}" type="slidenum">
              <a:rPr lang="en-US" smtClean="0"/>
              <a:t>‹#›</a:t>
            </a:fld>
            <a:endParaRPr lang="en-US"/>
          </a:p>
        </p:txBody>
      </p:sp>
    </p:spTree>
    <p:extLst>
      <p:ext uri="{BB962C8B-B14F-4D97-AF65-F5344CB8AC3E}">
        <p14:creationId xmlns:p14="http://schemas.microsoft.com/office/powerpoint/2010/main" val="2830469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F47B85A-3593-4CFD-B5AD-431560A293B5}" type="datetimeFigureOut">
              <a:rPr lang="en-US" smtClean="0"/>
              <a:t>7/19/2026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3D9CF5-62F8-439B-B0C8-4F2B194199A0}" type="slidenum">
              <a:rPr lang="en-US" smtClean="0"/>
              <a:t>‹#›</a:t>
            </a:fld>
            <a:endParaRPr lang="en-US"/>
          </a:p>
        </p:txBody>
      </p:sp>
    </p:spTree>
    <p:extLst>
      <p:ext uri="{BB962C8B-B14F-4D97-AF65-F5344CB8AC3E}">
        <p14:creationId xmlns:p14="http://schemas.microsoft.com/office/powerpoint/2010/main" val="2743043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F47B85A-3593-4CFD-B5AD-431560A293B5}" type="datetimeFigureOut">
              <a:rPr lang="en-US" smtClean="0"/>
              <a:t>7/19/2026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3D9CF5-62F8-439B-B0C8-4F2B194199A0}" type="slidenum">
              <a:rPr lang="en-US" smtClean="0"/>
              <a:t>‹#›</a:t>
            </a:fld>
            <a:endParaRPr lang="en-US"/>
          </a:p>
        </p:txBody>
      </p:sp>
    </p:spTree>
    <p:extLst>
      <p:ext uri="{BB962C8B-B14F-4D97-AF65-F5344CB8AC3E}">
        <p14:creationId xmlns:p14="http://schemas.microsoft.com/office/powerpoint/2010/main" val="3400136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47B85A-3593-4CFD-B5AD-431560A293B5}" type="datetimeFigureOut">
              <a:rPr lang="en-US" smtClean="0"/>
              <a:t>7/19/2026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3D9CF5-62F8-439B-B0C8-4F2B194199A0}" type="slidenum">
              <a:rPr lang="en-US" smtClean="0"/>
              <a:t>‹#›</a:t>
            </a:fld>
            <a:endParaRPr lang="en-US"/>
          </a:p>
        </p:txBody>
      </p:sp>
    </p:spTree>
    <p:extLst>
      <p:ext uri="{BB962C8B-B14F-4D97-AF65-F5344CB8AC3E}">
        <p14:creationId xmlns:p14="http://schemas.microsoft.com/office/powerpoint/2010/main" val="831476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F47B85A-3593-4CFD-B5AD-431560A293B5}" type="datetimeFigureOut">
              <a:rPr lang="en-US" smtClean="0"/>
              <a:t>7/19/2026</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73D9CF5-62F8-439B-B0C8-4F2B194199A0}" type="slidenum">
              <a:rPr lang="en-US" smtClean="0"/>
              <a:t>‹#›</a:t>
            </a:fld>
            <a:endParaRPr lang="en-US"/>
          </a:p>
        </p:txBody>
      </p:sp>
    </p:spTree>
    <p:extLst>
      <p:ext uri="{BB962C8B-B14F-4D97-AF65-F5344CB8AC3E}">
        <p14:creationId xmlns:p14="http://schemas.microsoft.com/office/powerpoint/2010/main" val="1451896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F47B85A-3593-4CFD-B5AD-431560A293B5}" type="datetimeFigureOut">
              <a:rPr lang="en-US" smtClean="0"/>
              <a:t>7/19/2026</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73D9CF5-62F8-439B-B0C8-4F2B194199A0}" type="slidenum">
              <a:rPr lang="en-US" smtClean="0"/>
              <a:t>‹#›</a:t>
            </a:fld>
            <a:endParaRPr lang="en-US"/>
          </a:p>
        </p:txBody>
      </p:sp>
    </p:spTree>
    <p:extLst>
      <p:ext uri="{BB962C8B-B14F-4D97-AF65-F5344CB8AC3E}">
        <p14:creationId xmlns:p14="http://schemas.microsoft.com/office/powerpoint/2010/main" val="3409777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47B85A-3593-4CFD-B5AD-431560A293B5}"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3D9CF5-62F8-439B-B0C8-4F2B194199A0}" type="slidenum">
              <a:rPr lang="en-US" smtClean="0"/>
              <a:t>‹#›</a:t>
            </a:fld>
            <a:endParaRPr lang="en-US"/>
          </a:p>
        </p:txBody>
      </p:sp>
    </p:spTree>
    <p:extLst>
      <p:ext uri="{BB962C8B-B14F-4D97-AF65-F5344CB8AC3E}">
        <p14:creationId xmlns:p14="http://schemas.microsoft.com/office/powerpoint/2010/main" val="2939244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47B85A-3593-4CFD-B5AD-431560A293B5}"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3D9CF5-62F8-439B-B0C8-4F2B194199A0}" type="slidenum">
              <a:rPr lang="en-US" smtClean="0"/>
              <a:t>‹#›</a:t>
            </a:fld>
            <a:endParaRPr lang="en-US"/>
          </a:p>
        </p:txBody>
      </p:sp>
    </p:spTree>
    <p:extLst>
      <p:ext uri="{BB962C8B-B14F-4D97-AF65-F5344CB8AC3E}">
        <p14:creationId xmlns:p14="http://schemas.microsoft.com/office/powerpoint/2010/main" val="33213921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3B9A8-F05A-4D71-1FA0-EB193ABF18AA}"/>
              </a:ext>
            </a:extLst>
          </p:cNvPr>
          <p:cNvSpPr>
            <a:spLocks noGrp="1"/>
          </p:cNvSpPr>
          <p:nvPr>
            <p:ph type="title"/>
          </p:nvPr>
        </p:nvSpPr>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C6D2100-AC86-FA17-C1E3-CF120FBB6B6E}"/>
              </a:ext>
            </a:extLst>
          </p:cNvPr>
          <p:cNvSpPr>
            <a:spLocks noGrp="1"/>
          </p:cNvSpPr>
          <p:nvPr>
            <p:ph type="body"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52D87C-2EAE-6CCE-9F10-990296705D47}"/>
              </a:ext>
            </a:extLst>
          </p:cNvPr>
          <p:cNvSpPr>
            <a:spLocks noGrp="1"/>
          </p:cNvSpPr>
          <p:nvPr>
            <p:ph type="dt" sz="half" idx="10"/>
          </p:nvPr>
        </p:nvSpPr>
        <p:spPr/>
        <p:txBody>
          <a:bodyPr/>
          <a:lstStyle/>
          <a:p>
            <a:fld id="{EF47B85A-3593-4CFD-B5AD-431560A293B5}" type="datetimeFigureOut">
              <a:rPr lang="en-US" smtClean="0"/>
              <a:t>7/19/2026</a:t>
            </a:fld>
            <a:endParaRPr lang="en-US"/>
          </a:p>
        </p:txBody>
      </p:sp>
      <p:sp>
        <p:nvSpPr>
          <p:cNvPr id="5" name="Footer Placeholder 4">
            <a:extLst>
              <a:ext uri="{FF2B5EF4-FFF2-40B4-BE49-F238E27FC236}">
                <a16:creationId xmlns:a16="http://schemas.microsoft.com/office/drawing/2014/main" id="{81960510-A357-CD3B-41D3-EC8E8DF677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8C9750-4185-E0F4-20DB-889E211DDD82}"/>
              </a:ext>
            </a:extLst>
          </p:cNvPr>
          <p:cNvSpPr>
            <a:spLocks noGrp="1"/>
          </p:cNvSpPr>
          <p:nvPr>
            <p:ph type="sldNum" sz="quarter" idx="12"/>
          </p:nvPr>
        </p:nvSpPr>
        <p:spPr/>
        <p:txBody>
          <a:bodyPr/>
          <a:lstStyle/>
          <a:p>
            <a:fld id="{F73D9CF5-62F8-439B-B0C8-4F2B194199A0}" type="slidenum">
              <a:rPr lang="en-US" smtClean="0"/>
              <a:t>‹#›</a:t>
            </a:fld>
            <a:endParaRPr lang="en-US"/>
          </a:p>
        </p:txBody>
      </p:sp>
    </p:spTree>
    <p:extLst>
      <p:ext uri="{BB962C8B-B14F-4D97-AF65-F5344CB8AC3E}">
        <p14:creationId xmlns:p14="http://schemas.microsoft.com/office/powerpoint/2010/main" val="3800945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EF47B85A-3593-4CFD-B5AD-431560A293B5}" type="datetimeFigureOut">
              <a:rPr lang="en-US" smtClean="0"/>
              <a:t>7/19/2026</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F73D9CF5-62F8-439B-B0C8-4F2B194199A0}" type="slidenum">
              <a:rPr lang="en-US" smtClean="0"/>
              <a:t>‹#›</a:t>
            </a:fld>
            <a:endParaRPr lang="en-US"/>
          </a:p>
        </p:txBody>
      </p:sp>
    </p:spTree>
    <p:extLst>
      <p:ext uri="{BB962C8B-B14F-4D97-AF65-F5344CB8AC3E}">
        <p14:creationId xmlns:p14="http://schemas.microsoft.com/office/powerpoint/2010/main" val="21767531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540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2.xml"/><Relationship Id="rId7" Type="http://schemas.microsoft.com/office/2007/relationships/hdphoto" Target="../media/hdphoto1.wdp"/><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1.xml"/><Relationship Id="rId3" Type="http://schemas.openxmlformats.org/officeDocument/2006/relationships/slideLayout" Target="../slideLayouts/slideLayout12.xml"/><Relationship Id="rId7" Type="http://schemas.openxmlformats.org/officeDocument/2006/relationships/image" Target="../media/image4.png"/><Relationship Id="rId12"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microsoft.com/office/2007/relationships/hdphoto" Target="../media/hdphoto1.wdp"/><Relationship Id="rId11" Type="http://schemas.openxmlformats.org/officeDocument/2006/relationships/diagramQuickStyle" Target="../diagrams/quickStyle1.xml"/><Relationship Id="rId5" Type="http://schemas.openxmlformats.org/officeDocument/2006/relationships/image" Target="../media/image2.png"/><Relationship Id="rId10" Type="http://schemas.openxmlformats.org/officeDocument/2006/relationships/diagramLayout" Target="../diagrams/layout1.xml"/><Relationship Id="rId4" Type="http://schemas.openxmlformats.org/officeDocument/2006/relationships/notesSlide" Target="../notesSlides/notesSlide1.xml"/><Relationship Id="rId9" Type="http://schemas.openxmlformats.org/officeDocument/2006/relationships/diagramData" Target="../diagrams/data1.xml"/><Relationship Id="rId1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slideLayout" Target="../slideLayouts/slideLayout12.xml"/><Relationship Id="rId7" Type="http://schemas.microsoft.com/office/2007/relationships/hdphoto" Target="../media/hdphoto1.wdp"/><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2.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12.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microsoft.com/office/2007/relationships/hdphoto" Target="../media/hdphoto1.wdp"/><Relationship Id="rId5" Type="http://schemas.openxmlformats.org/officeDocument/2006/relationships/image" Target="../media/image2.png"/><Relationship Id="rId10" Type="http://schemas.openxmlformats.org/officeDocument/2006/relationships/image" Target="../media/image5.png"/><Relationship Id="rId4" Type="http://schemas.openxmlformats.org/officeDocument/2006/relationships/notesSlide" Target="../notesSlides/notesSlide3.xml"/><Relationship Id="rId9" Type="http://schemas.openxmlformats.org/officeDocument/2006/relationships/image" Target="../media/image15.jpe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2.xml"/><Relationship Id="rId7" Type="http://schemas.openxmlformats.org/officeDocument/2006/relationships/image" Target="../media/image16.jpeg"/><Relationship Id="rId2" Type="http://schemas.openxmlformats.org/officeDocument/2006/relationships/audio" Target="../media/media5.m4a"/><Relationship Id="rId1" Type="http://schemas.microsoft.com/office/2007/relationships/media" Target="../media/media5.m4a"/><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2.xml"/><Relationship Id="rId3" Type="http://schemas.openxmlformats.org/officeDocument/2006/relationships/slideLayout" Target="../slideLayouts/slideLayout12.xml"/><Relationship Id="rId7" Type="http://schemas.openxmlformats.org/officeDocument/2006/relationships/image" Target="../media/image4.png"/><Relationship Id="rId12" Type="http://schemas.openxmlformats.org/officeDocument/2006/relationships/diagramColors" Target="../diagrams/colors2.xml"/><Relationship Id="rId2" Type="http://schemas.openxmlformats.org/officeDocument/2006/relationships/audio" Target="../media/media6.m4a"/><Relationship Id="rId1" Type="http://schemas.microsoft.com/office/2007/relationships/media" Target="../media/media6.m4a"/><Relationship Id="rId6" Type="http://schemas.microsoft.com/office/2007/relationships/hdphoto" Target="../media/hdphoto1.wdp"/><Relationship Id="rId11" Type="http://schemas.openxmlformats.org/officeDocument/2006/relationships/diagramQuickStyle" Target="../diagrams/quickStyle2.xml"/><Relationship Id="rId5" Type="http://schemas.openxmlformats.org/officeDocument/2006/relationships/image" Target="../media/image2.png"/><Relationship Id="rId10" Type="http://schemas.openxmlformats.org/officeDocument/2006/relationships/diagramLayout" Target="../diagrams/layout2.xml"/><Relationship Id="rId4" Type="http://schemas.openxmlformats.org/officeDocument/2006/relationships/notesSlide" Target="../notesSlides/notesSlide5.xml"/><Relationship Id="rId9" Type="http://schemas.openxmlformats.org/officeDocument/2006/relationships/diagramData" Target="../diagrams/data2.xml"/><Relationship Id="rId14"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2.xml"/><Relationship Id="rId7" Type="http://schemas.microsoft.com/office/2007/relationships/hdphoto" Target="../media/hdphoto3.wdp"/><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7.png"/><Relationship Id="rId5" Type="http://schemas.microsoft.com/office/2007/relationships/hdphoto" Target="../media/hdphoto1.wdp"/><Relationship Id="rId10" Type="http://schemas.openxmlformats.org/officeDocument/2006/relationships/image" Target="../media/image5.png"/><Relationship Id="rId4" Type="http://schemas.openxmlformats.org/officeDocument/2006/relationships/image" Target="../media/image2.png"/><Relationship Id="rId9" Type="http://schemas.microsoft.com/office/2007/relationships/hdphoto" Target="../media/hdphoto2.wdp"/></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12.xml"/><Relationship Id="rId7" Type="http://schemas.microsoft.com/office/2007/relationships/hdphoto" Target="../media/hdphoto1.wdp"/><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microsoft.com/office/2007/relationships/hdphoto" Target="../media/hdphoto2.wdp"/><Relationship Id="rId10"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A3D0CE2-91FF-49B3-A5D8-181E900D7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58AEBD96-C315-4F53-9D9E-0E20E993E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id="{78916AAA-66F6-4DFA-88ED-7E27CF6B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3" name="Group 12">
            <a:extLst>
              <a:ext uri="{FF2B5EF4-FFF2-40B4-BE49-F238E27FC236}">
                <a16:creationId xmlns:a16="http://schemas.microsoft.com/office/drawing/2014/main" id="{A137D43F-BAD6-47F1-AA65-AEEA38A2FF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D512C9B2-6B22-4211-A940-FCD7C2CD0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US"/>
            </a:p>
          </p:txBody>
        </p:sp>
        <p:sp>
          <p:nvSpPr>
            <p:cNvPr id="27" name="Oval 26">
              <a:extLst>
                <a:ext uri="{FF2B5EF4-FFF2-40B4-BE49-F238E27FC236}">
                  <a16:creationId xmlns:a16="http://schemas.microsoft.com/office/drawing/2014/main" id="{85F7DB84-CDE7-46F8-90DD-9D048A7D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US"/>
            </a:p>
          </p:txBody>
        </p:sp>
      </p:grpSp>
      <p:sp useBgFill="1">
        <p:nvSpPr>
          <p:cNvPr id="17" name="Rectangle 16">
            <a:extLst>
              <a:ext uri="{FF2B5EF4-FFF2-40B4-BE49-F238E27FC236}">
                <a16:creationId xmlns:a16="http://schemas.microsoft.com/office/drawing/2014/main" id="{C3D25154-9EF7-4C33-9AAC-7B3BE089F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B400FD6-CB0A-B6A9-C438-582A16791AB8}"/>
              </a:ext>
            </a:extLst>
          </p:cNvPr>
          <p:cNvSpPr>
            <a:spLocks noGrp="1"/>
          </p:cNvSpPr>
          <p:nvPr>
            <p:ph type="title"/>
          </p:nvPr>
        </p:nvSpPr>
        <p:spPr>
          <a:xfrm>
            <a:off x="1051560" y="643468"/>
            <a:ext cx="9966960" cy="3592432"/>
          </a:xfrm>
        </p:spPr>
        <p:txBody>
          <a:bodyPr vert="horz" lIns="91440" tIns="45720" rIns="91440" bIns="45720" rtlCol="0" anchor="ctr">
            <a:normAutofit/>
          </a:bodyPr>
          <a:lstStyle/>
          <a:p>
            <a:pPr marR="0">
              <a:lnSpc>
                <a:spcPct val="80000"/>
              </a:lnSpc>
            </a:pPr>
            <a:r>
              <a:rPr lang="en-US" altLang="zh-CN" sz="5300" b="1" u="none" strike="noStrike" dirty="0">
                <a:blipFill dpi="0" rotWithShape="1">
                  <a:blip r:embed="rId6"/>
                  <a:srcRect/>
                  <a:tile tx="6350" ty="-127000" sx="65000" sy="64000" flip="none" algn="tl"/>
                </a:blipFill>
              </a:rPr>
              <a:t>ROLE OF SOCIAL MEDIA MARKETING ACTIVITIES IN INFLUENCING CUSTOMER INTENTIONS: A PERSPECTIVE OF A NEW EMERGING ERA</a:t>
            </a:r>
            <a:r>
              <a:rPr lang="en-US" altLang="zh-CN" sz="5300" b="0" u="none" strike="noStrike" dirty="0">
                <a:blipFill dpi="0" rotWithShape="1">
                  <a:blip r:embed="rId6"/>
                  <a:srcRect/>
                  <a:tile tx="6350" ty="-127000" sx="65000" sy="64000" flip="none" algn="tl"/>
                </a:blipFill>
              </a:rPr>
              <a:t> </a:t>
            </a:r>
          </a:p>
        </p:txBody>
      </p:sp>
      <p:sp>
        <p:nvSpPr>
          <p:cNvPr id="19" name="Rectangle 18">
            <a:extLst>
              <a:ext uri="{FF2B5EF4-FFF2-40B4-BE49-F238E27FC236}">
                <a16:creationId xmlns:a16="http://schemas.microsoft.com/office/drawing/2014/main" id="{1604E8C0-C927-4C06-A96A-BF3323BA7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12192000" cy="2295831"/>
          </a:xfrm>
          <a:prstGeom prst="rect">
            <a:avLst/>
          </a:prstGeom>
          <a:blipFill dpi="0" rotWithShape="1">
            <a:blip r:embed="rId4">
              <a:alphaModFix amt="85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9DCECFD5-4C30-4892-9FF0-540E17955A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10245590" y="5111496"/>
            <a:chExt cx="1080904" cy="1080902"/>
          </a:xfrm>
        </p:grpSpPr>
        <p:sp>
          <p:nvSpPr>
            <p:cNvPr id="28" name="Oval 27">
              <a:extLst>
                <a:ext uri="{FF2B5EF4-FFF2-40B4-BE49-F238E27FC236}">
                  <a16:creationId xmlns:a16="http://schemas.microsoft.com/office/drawing/2014/main" id="{95C67F70-EAFE-425C-8422-591620A96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5590" y="5111496"/>
              <a:ext cx="1080904" cy="1080902"/>
            </a:xfrm>
            <a:prstGeom prst="ellipse">
              <a:avLst/>
            </a:prstGeom>
            <a:blipFill dpi="0" rotWithShape="1">
              <a:blip r:embed="rId6">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id="{D47FA16B-C217-4D91-84EA-5B0846BDD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53681" y="5219586"/>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Audio 4">
            <a:hlinkClick r:id="" action="ppaction://media"/>
            <a:extLst>
              <a:ext uri="{FF2B5EF4-FFF2-40B4-BE49-F238E27FC236}">
                <a16:creationId xmlns:a16="http://schemas.microsoft.com/office/drawing/2014/main" id="{46F8BE42-53C1-DF53-408A-779F9A560A5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63190" y="4718304"/>
            <a:ext cx="2057400" cy="2057400"/>
          </a:xfrm>
          <a:prstGeom prst="ellipse">
            <a:avLst/>
          </a:prstGeom>
        </p:spPr>
      </p:pic>
    </p:spTree>
    <p:extLst>
      <p:ext uri="{BB962C8B-B14F-4D97-AF65-F5344CB8AC3E}">
        <p14:creationId xmlns:p14="http://schemas.microsoft.com/office/powerpoint/2010/main" val="2782041220"/>
      </p:ext>
    </p:extLst>
  </p:cSld>
  <p:clrMapOvr>
    <a:masterClrMapping/>
  </p:clrMapOvr>
  <mc:AlternateContent xmlns:mc="http://schemas.openxmlformats.org/markup-compatibility/2006">
    <mc:Choice xmlns:p14="http://schemas.microsoft.com/office/powerpoint/2010/main" Requires="p14">
      <p:transition spd="slow" p14:dur="2000" advTm="13647"/>
    </mc:Choice>
    <mc:Fallback>
      <p:transition spd="slow" advTm="13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F85E0883-9001-4D4E-9C91-E8D165DA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5" name="Oval 24">
              <a:extLst>
                <a:ext uri="{FF2B5EF4-FFF2-40B4-BE49-F238E27FC236}">
                  <a16:creationId xmlns:a16="http://schemas.microsoft.com/office/drawing/2014/main" id="{94AEEF45-F5C8-4322-9C98-33BB7A5A2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26" name="Oval 25">
              <a:extLst>
                <a:ext uri="{FF2B5EF4-FFF2-40B4-BE49-F238E27FC236}">
                  <a16:creationId xmlns:a16="http://schemas.microsoft.com/office/drawing/2014/main" id="{185E4386-A445-455A-91C4-16DE5DA9F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p:nvSpPr>
          <p:cNvPr id="28" name="Rectangle 27">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7">
              <a:alphaModFix amt="60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8D5AE-EBC8-BBCB-AA15-B0AA580B3817}"/>
              </a:ext>
            </a:extLst>
          </p:cNvPr>
          <p:cNvSpPr>
            <a:spLocks noGrp="1"/>
          </p:cNvSpPr>
          <p:nvPr>
            <p:ph type="title"/>
          </p:nvPr>
        </p:nvSpPr>
        <p:spPr>
          <a:xfrm>
            <a:off x="8479777" y="639763"/>
            <a:ext cx="3046073" cy="5177377"/>
          </a:xfrm>
          <a:ln>
            <a:noFill/>
          </a:ln>
        </p:spPr>
        <p:txBody>
          <a:bodyPr vert="horz" lIns="91440" tIns="45720" rIns="91440" bIns="45720" rtlCol="0" anchor="ctr">
            <a:normAutofit/>
          </a:bodyPr>
          <a:lstStyle/>
          <a:p>
            <a:pPr marR="0"/>
            <a:r>
              <a:rPr lang="en-US" altLang="zh-CN" sz="4000" b="0" i="0" u="none" strike="noStrike"/>
              <a:t>Introduction to Topic and Academic Source</a:t>
            </a:r>
          </a:p>
        </p:txBody>
      </p:sp>
      <p:grpSp>
        <p:nvGrpSpPr>
          <p:cNvPr id="30" name="Group 29">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1" name="Oval 30">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31">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Text Placeholder 2">
            <a:extLst>
              <a:ext uri="{FF2B5EF4-FFF2-40B4-BE49-F238E27FC236}">
                <a16:creationId xmlns:a16="http://schemas.microsoft.com/office/drawing/2014/main" id="{937AC405-0673-8A61-E880-EFC3DB4A6911}"/>
              </a:ext>
            </a:extLst>
          </p:cNvPr>
          <p:cNvGraphicFramePr/>
          <p:nvPr>
            <p:extLst>
              <p:ext uri="{D42A27DB-BD31-4B8C-83A1-F6EECF244321}">
                <p14:modId xmlns:p14="http://schemas.microsoft.com/office/powerpoint/2010/main" val="764416529"/>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8" name="Audio 7">
            <a:hlinkClick r:id="" action="ppaction://media"/>
            <a:extLst>
              <a:ext uri="{FF2B5EF4-FFF2-40B4-BE49-F238E27FC236}">
                <a16:creationId xmlns:a16="http://schemas.microsoft.com/office/drawing/2014/main" id="{A8D949D6-420C-FCD6-F91C-AFCEA7303683}"/>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1587788"/>
      </p:ext>
    </p:extLst>
  </p:cSld>
  <p:clrMapOvr>
    <a:masterClrMapping/>
  </p:clrMapOvr>
  <mc:AlternateContent xmlns:mc="http://schemas.openxmlformats.org/markup-compatibility/2006">
    <mc:Choice xmlns:p14="http://schemas.microsoft.com/office/powerpoint/2010/main" Requires="p14">
      <p:transition spd="slow" p14:dur="2000" advTm="61493"/>
    </mc:Choice>
    <mc:Fallback>
      <p:transition spd="slow" advTm="61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9" name="Oval 28">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32" name="Rectangle 31">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33A8C-EB28-1F11-F37A-1A06D8E5B122}"/>
              </a:ext>
            </a:extLst>
          </p:cNvPr>
          <p:cNvSpPr>
            <a:spLocks noGrp="1"/>
          </p:cNvSpPr>
          <p:nvPr>
            <p:ph type="title"/>
          </p:nvPr>
        </p:nvSpPr>
        <p:spPr>
          <a:xfrm>
            <a:off x="6386284" y="484632"/>
            <a:ext cx="4741963" cy="1971964"/>
          </a:xfrm>
        </p:spPr>
        <p:txBody>
          <a:bodyPr vert="horz" lIns="91440" tIns="45720" rIns="91440" bIns="45720" rtlCol="0" anchor="ctr">
            <a:normAutofit/>
          </a:bodyPr>
          <a:lstStyle/>
          <a:p>
            <a:pPr marR="0"/>
            <a:r>
              <a:rPr lang="en-US" altLang="zh-CN" sz="4800" b="0" i="0" u="none" strike="noStrike">
                <a:solidFill>
                  <a:schemeClr val="tx1"/>
                </a:solidFill>
              </a:rPr>
              <a:t>How I Found the Academic Source</a:t>
            </a:r>
          </a:p>
        </p:txBody>
      </p:sp>
      <p:sp>
        <p:nvSpPr>
          <p:cNvPr id="34" name="Freeform: Shape 33">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How to find relevant sources for academic research">
            <a:extLst>
              <a:ext uri="{FF2B5EF4-FFF2-40B4-BE49-F238E27FC236}">
                <a16:creationId xmlns:a16="http://schemas.microsoft.com/office/drawing/2014/main" id="{59E70953-0543-5955-0807-724797068B4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bwMode="auto">
          <a:xfrm>
            <a:off x="823396" y="2630181"/>
            <a:ext cx="3573675" cy="1688562"/>
          </a:xfrm>
          <a:prstGeom prst="rect">
            <a:avLst/>
          </a:prstGeom>
        </p:spPr>
      </p:pic>
      <p:sp>
        <p:nvSpPr>
          <p:cNvPr id="3" name="Text Placeholder 2">
            <a:extLst>
              <a:ext uri="{FF2B5EF4-FFF2-40B4-BE49-F238E27FC236}">
                <a16:creationId xmlns:a16="http://schemas.microsoft.com/office/drawing/2014/main" id="{5342192E-9555-66B3-957C-A419CD8F0896}"/>
              </a:ext>
            </a:extLst>
          </p:cNvPr>
          <p:cNvSpPr>
            <a:spLocks noGrp="1"/>
          </p:cNvSpPr>
          <p:nvPr>
            <p:ph type="body" idx="1"/>
          </p:nvPr>
        </p:nvSpPr>
        <p:spPr>
          <a:xfrm>
            <a:off x="6386286" y="2456596"/>
            <a:ext cx="4741962" cy="3715603"/>
          </a:xfrm>
        </p:spPr>
        <p:txBody>
          <a:bodyPr vert="horz" lIns="91440" tIns="45720" rIns="91440" bIns="45720" rtlCol="0">
            <a:normAutofit/>
          </a:bodyPr>
          <a:lstStyle/>
          <a:p>
            <a:pPr marR="0" lvl="0"/>
            <a:r>
              <a:rPr lang="en-US" altLang="zh-CN" b="0" i="0" u="none" strike="noStrike" baseline="0"/>
              <a:t>The correct academic literature was accessed using Google scholar. </a:t>
            </a:r>
          </a:p>
          <a:p>
            <a:pPr marR="0" lvl="0"/>
            <a:r>
              <a:rPr lang="en-US" altLang="zh-CN" b="0" i="0" u="none" strike="noStrike" baseline="0"/>
              <a:t>The results were filtered using some keywords that narrowed on social media marketing. </a:t>
            </a:r>
          </a:p>
          <a:p>
            <a:pPr marR="0" lvl="0"/>
            <a:r>
              <a:rPr lang="en-US" altLang="zh-CN" b="0" i="0" u="none" strike="noStrike" baseline="0"/>
              <a:t>Relevancy and credibility of search results were filtered (Britez et al., 2023). </a:t>
            </a:r>
          </a:p>
          <a:p>
            <a:pPr marR="0" lvl="0"/>
            <a:r>
              <a:rPr lang="en-US" altLang="zh-CN" b="0" i="0" u="none" strike="noStrike" baseline="0"/>
              <a:t>Empirical evidence influenced my final academic source selection. </a:t>
            </a:r>
          </a:p>
        </p:txBody>
      </p:sp>
      <p:grpSp>
        <p:nvGrpSpPr>
          <p:cNvPr id="36" name="Group 35">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7" name="Oval 36">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38" name="Oval 37">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pic>
        <p:nvPicPr>
          <p:cNvPr id="8" name="Audio 7">
            <a:hlinkClick r:id="" action="ppaction://media"/>
            <a:extLst>
              <a:ext uri="{FF2B5EF4-FFF2-40B4-BE49-F238E27FC236}">
                <a16:creationId xmlns:a16="http://schemas.microsoft.com/office/drawing/2014/main" id="{5439E3E6-7A77-2B5E-23A7-02BC9F0F32B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8725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2511"/>
    </mc:Choice>
    <mc:Fallback>
      <p:transition spd="slow" advTm="32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9" name="Oval 28">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31" name="Rectangle 30">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7">
              <a:alphaModFix amt="60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08FD2-B557-1C06-2CB1-CCEBDCDA9B5E}"/>
              </a:ext>
            </a:extLst>
          </p:cNvPr>
          <p:cNvSpPr>
            <a:spLocks noGrp="1"/>
          </p:cNvSpPr>
          <p:nvPr>
            <p:ph type="title"/>
          </p:nvPr>
        </p:nvSpPr>
        <p:spPr>
          <a:xfrm>
            <a:off x="8156350" y="484632"/>
            <a:ext cx="3544035" cy="1609344"/>
          </a:xfrm>
          <a:ln>
            <a:noFill/>
          </a:ln>
        </p:spPr>
        <p:txBody>
          <a:bodyPr vert="horz" lIns="91440" tIns="45720" rIns="91440" bIns="45720" rtlCol="0" anchor="ctr">
            <a:normAutofit/>
          </a:bodyPr>
          <a:lstStyle/>
          <a:p>
            <a:pPr marR="0"/>
            <a:r>
              <a:rPr lang="en-US" altLang="zh-CN" sz="3200" b="0" i="0" u="none" strike="noStrike"/>
              <a:t>Evaluating Source Credibility and Reliability</a:t>
            </a:r>
          </a:p>
        </p:txBody>
      </p:sp>
      <p:pic>
        <p:nvPicPr>
          <p:cNvPr id="4" name="Picture 3" descr="Evaluating Sources – The RoughWriter's Guide">
            <a:extLst>
              <a:ext uri="{FF2B5EF4-FFF2-40B4-BE49-F238E27FC236}">
                <a16:creationId xmlns:a16="http://schemas.microsoft.com/office/drawing/2014/main" id="{0F3D5610-1B06-A356-2927-56766A2604FF}"/>
              </a:ext>
            </a:extLst>
          </p:cNvPr>
          <p:cNvPicPr>
            <a:picLocks noChangeAspect="1"/>
          </p:cNvPicPr>
          <p:nvPr/>
        </p:nvPicPr>
        <p:blipFill>
          <a:blip r:embed="rId9" cstate="print">
            <a:extLst>
              <a:ext uri="{28A0092B-C50C-407E-A947-70E740481C1C}">
                <a14:useLocalDpi xmlns:a14="http://schemas.microsoft.com/office/drawing/2010/main" val="0"/>
              </a:ext>
            </a:extLst>
          </a:blip>
          <a:srcRect l="4093" r="6273" b="-3"/>
          <a:stretch>
            <a:fillRect/>
          </a:stretch>
        </p:blipFill>
        <p:spPr bwMode="auto">
          <a:xfrm>
            <a:off x="724840" y="640080"/>
            <a:ext cx="6700586" cy="5588101"/>
          </a:xfrm>
          <a:prstGeom prst="rect">
            <a:avLst/>
          </a:prstGeom>
        </p:spPr>
      </p:pic>
      <p:sp>
        <p:nvSpPr>
          <p:cNvPr id="3" name="Text Placeholder 2">
            <a:extLst>
              <a:ext uri="{FF2B5EF4-FFF2-40B4-BE49-F238E27FC236}">
                <a16:creationId xmlns:a16="http://schemas.microsoft.com/office/drawing/2014/main" id="{CD61C3A7-4E03-5566-2C4A-420EE21129AA}"/>
              </a:ext>
            </a:extLst>
          </p:cNvPr>
          <p:cNvSpPr>
            <a:spLocks noGrp="1"/>
          </p:cNvSpPr>
          <p:nvPr>
            <p:ph type="body" idx="1"/>
          </p:nvPr>
        </p:nvSpPr>
        <p:spPr>
          <a:xfrm>
            <a:off x="8156351" y="2121408"/>
            <a:ext cx="3544034" cy="4050792"/>
          </a:xfrm>
        </p:spPr>
        <p:txBody>
          <a:bodyPr vert="horz" lIns="91440" tIns="45720" rIns="91440" bIns="45720" rtlCol="0">
            <a:normAutofit/>
          </a:bodyPr>
          <a:lstStyle/>
          <a:p>
            <a:pPr marR="0" lvl="0"/>
            <a:r>
              <a:rPr lang="en-US" altLang="zh-CN" sz="1600" b="0" i="0" u="none" strike="noStrike" baseline="0"/>
              <a:t>Researchers in a university setting have pertinent interdisciplinary academic experience (Infante and Mardikaningsih, 2022). </a:t>
            </a:r>
          </a:p>
          <a:p>
            <a:pPr marR="0" lvl="0"/>
            <a:r>
              <a:rPr lang="en-US" altLang="zh-CN" sz="1600" b="0" i="0" u="none" strike="noStrike" baseline="0"/>
              <a:t>Peer-reviewed publication improves the quality of research and credibility of scholars. </a:t>
            </a:r>
          </a:p>
          <a:p>
            <a:pPr marR="0" lvl="0"/>
            <a:r>
              <a:rPr lang="en-US" altLang="zh-CN" sz="1600" b="0" i="0" u="none" strike="noStrike" baseline="0"/>
              <a:t>The article is published in 2022 and is current on the topic of digital marketing. </a:t>
            </a:r>
          </a:p>
          <a:p>
            <a:pPr marR="0" lvl="0"/>
            <a:r>
              <a:rPr lang="en-US" altLang="zh-CN" sz="1600" b="0" i="0" u="none" strike="noStrike" baseline="0"/>
              <a:t>Cross-sectional evidence lessens wider causal and geographical generalisation.</a:t>
            </a:r>
          </a:p>
        </p:txBody>
      </p:sp>
      <p:grpSp>
        <p:nvGrpSpPr>
          <p:cNvPr id="32" name="Group 31">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22">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3" name="Oval 32">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7" name="Audio 6">
            <a:hlinkClick r:id="" action="ppaction://media"/>
            <a:extLst>
              <a:ext uri="{FF2B5EF4-FFF2-40B4-BE49-F238E27FC236}">
                <a16:creationId xmlns:a16="http://schemas.microsoft.com/office/drawing/2014/main" id="{E06C4939-AAE0-ADAD-471B-4E5EEC701BD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5033248"/>
      </p:ext>
    </p:extLst>
  </p:cSld>
  <p:clrMapOvr>
    <a:masterClrMapping/>
  </p:clrMapOvr>
  <mc:AlternateContent xmlns:mc="http://schemas.openxmlformats.org/markup-compatibility/2006">
    <mc:Choice xmlns:p14="http://schemas.microsoft.com/office/powerpoint/2010/main" Requires="p14">
      <p:transition spd="slow" p14:dur="2000" advTm="62679"/>
    </mc:Choice>
    <mc:Fallback>
      <p:transition spd="slow" advTm="62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9" name="Oval 28">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32" name="Rectangle 31">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A87B6F-0814-048A-95E7-A702F6A0215F}"/>
              </a:ext>
            </a:extLst>
          </p:cNvPr>
          <p:cNvSpPr>
            <a:spLocks noGrp="1"/>
          </p:cNvSpPr>
          <p:nvPr>
            <p:ph type="title"/>
          </p:nvPr>
        </p:nvSpPr>
        <p:spPr>
          <a:xfrm>
            <a:off x="6386284" y="484632"/>
            <a:ext cx="4741963" cy="1971964"/>
          </a:xfrm>
        </p:spPr>
        <p:txBody>
          <a:bodyPr vert="horz" lIns="91440" tIns="45720" rIns="91440" bIns="45720" rtlCol="0" anchor="ctr">
            <a:normAutofit/>
          </a:bodyPr>
          <a:lstStyle/>
          <a:p>
            <a:pPr marR="0"/>
            <a:r>
              <a:rPr lang="en-US" altLang="zh-CN" sz="4400" b="0" i="0" u="none" strike="noStrike"/>
              <a:t>Difficulties Experienced During Source Evaluation</a:t>
            </a:r>
          </a:p>
        </p:txBody>
      </p:sp>
      <p:sp>
        <p:nvSpPr>
          <p:cNvPr id="34" name="Freeform: Shape 33">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Source evaluation: Components and impacts - ScienceDirect">
            <a:extLst>
              <a:ext uri="{FF2B5EF4-FFF2-40B4-BE49-F238E27FC236}">
                <a16:creationId xmlns:a16="http://schemas.microsoft.com/office/drawing/2014/main" id="{901A89F3-FBE8-6670-D966-86D7166851C9}"/>
              </a:ext>
            </a:extLst>
          </p:cNvPr>
          <p:cNvPicPr>
            <a:picLocks noChangeAspect="1"/>
          </p:cNvPicPr>
          <p:nvPr/>
        </p:nvPicPr>
        <p:blipFill>
          <a:blip r:embed="rId7">
            <a:extLst>
              <a:ext uri="{28A0092B-C50C-407E-A947-70E740481C1C}">
                <a14:useLocalDpi xmlns:a14="http://schemas.microsoft.com/office/drawing/2010/main" val="0"/>
              </a:ext>
            </a:extLst>
          </a:blip>
          <a:srcRect r="6874" b="-3"/>
          <a:stretch>
            <a:fillRect/>
          </a:stretch>
        </p:blipFill>
        <p:spPr bwMode="auto">
          <a:xfrm>
            <a:off x="823396" y="2102529"/>
            <a:ext cx="3573675" cy="2743867"/>
          </a:xfrm>
          <a:prstGeom prst="rect">
            <a:avLst/>
          </a:prstGeom>
        </p:spPr>
      </p:pic>
      <p:sp>
        <p:nvSpPr>
          <p:cNvPr id="3" name="Text Placeholder 2">
            <a:extLst>
              <a:ext uri="{FF2B5EF4-FFF2-40B4-BE49-F238E27FC236}">
                <a16:creationId xmlns:a16="http://schemas.microsoft.com/office/drawing/2014/main" id="{BA976375-A090-D41D-6508-1AC2DE13E8D6}"/>
              </a:ext>
            </a:extLst>
          </p:cNvPr>
          <p:cNvSpPr>
            <a:spLocks noGrp="1"/>
          </p:cNvSpPr>
          <p:nvPr>
            <p:ph type="body" idx="1"/>
          </p:nvPr>
        </p:nvSpPr>
        <p:spPr>
          <a:xfrm>
            <a:off x="6386286" y="2456596"/>
            <a:ext cx="4741962" cy="3715603"/>
          </a:xfrm>
        </p:spPr>
        <p:txBody>
          <a:bodyPr vert="horz" lIns="91440" tIns="45720" rIns="91440" bIns="45720" rtlCol="0">
            <a:normAutofit/>
          </a:bodyPr>
          <a:lstStyle/>
          <a:p>
            <a:pPr marR="0" lvl="0"/>
            <a:r>
              <a:rPr lang="en-US" altLang="zh-CN" sz="1900" b="0" i="0" u="none" strike="noStrike" baseline="0"/>
              <a:t>Academic evidence and promotion websites were hard to differentiate (Jamil et al., 2022). </a:t>
            </a:r>
          </a:p>
          <a:p>
            <a:pPr marR="0" lvl="0"/>
            <a:r>
              <a:rPr lang="en-US" altLang="zh-CN" sz="1900" b="0" i="0" u="none" strike="noStrike" baseline="0"/>
              <a:t>Background evaluation had to be done cautiously to determine expertise of the author. </a:t>
            </a:r>
          </a:p>
          <a:p>
            <a:pPr marR="0" lvl="0"/>
            <a:r>
              <a:rPr lang="en-US" altLang="zh-CN" sz="1900" b="0" i="0" u="none" strike="noStrike" baseline="0"/>
              <a:t>Rapid changing platforms made it hard to make judgement on the source recency. </a:t>
            </a:r>
          </a:p>
          <a:p>
            <a:pPr marR="0" lvl="0"/>
            <a:r>
              <a:rPr lang="en-US" altLang="zh-CN" sz="1900" b="0" i="0" u="none" strike="noStrike" baseline="0"/>
              <a:t>Assessment of reliability required critical assessment of more than publication status.</a:t>
            </a:r>
          </a:p>
        </p:txBody>
      </p:sp>
      <p:grpSp>
        <p:nvGrpSpPr>
          <p:cNvPr id="36" name="Group 35">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7" name="Oval 36">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38" name="Oval 37">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pic>
        <p:nvPicPr>
          <p:cNvPr id="7" name="Audio 6">
            <a:hlinkClick r:id="" action="ppaction://media"/>
            <a:extLst>
              <a:ext uri="{FF2B5EF4-FFF2-40B4-BE49-F238E27FC236}">
                <a16:creationId xmlns:a16="http://schemas.microsoft.com/office/drawing/2014/main" id="{51953758-F3C1-23C6-66E3-43A2DD70738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9974671"/>
      </p:ext>
    </p:extLst>
  </p:cSld>
  <p:clrMapOvr>
    <a:masterClrMapping/>
  </p:clrMapOvr>
  <mc:AlternateContent xmlns:mc="http://schemas.openxmlformats.org/markup-compatibility/2006">
    <mc:Choice xmlns:p14="http://schemas.microsoft.com/office/powerpoint/2010/main" Requires="p14">
      <p:transition spd="slow" p14:dur="2000" advTm="58650"/>
    </mc:Choice>
    <mc:Fallback>
      <p:transition spd="slow" advTm="58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F85E0883-9001-4D4E-9C91-E8D165DA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5" name="Oval 24">
              <a:extLst>
                <a:ext uri="{FF2B5EF4-FFF2-40B4-BE49-F238E27FC236}">
                  <a16:creationId xmlns:a16="http://schemas.microsoft.com/office/drawing/2014/main" id="{94AEEF45-F5C8-4322-9C98-33BB7A5A2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26" name="Oval 25">
              <a:extLst>
                <a:ext uri="{FF2B5EF4-FFF2-40B4-BE49-F238E27FC236}">
                  <a16:creationId xmlns:a16="http://schemas.microsoft.com/office/drawing/2014/main" id="{185E4386-A445-455A-91C4-16DE5DA9F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p:nvSpPr>
          <p:cNvPr id="2" name="Title 1">
            <a:extLst>
              <a:ext uri="{FF2B5EF4-FFF2-40B4-BE49-F238E27FC236}">
                <a16:creationId xmlns:a16="http://schemas.microsoft.com/office/drawing/2014/main" id="{77232848-93B5-41A6-8038-65BC7156462D}"/>
              </a:ext>
            </a:extLst>
          </p:cNvPr>
          <p:cNvSpPr>
            <a:spLocks noGrp="1"/>
          </p:cNvSpPr>
          <p:nvPr>
            <p:ph type="title"/>
          </p:nvPr>
        </p:nvSpPr>
        <p:spPr>
          <a:xfrm>
            <a:off x="1069848" y="484632"/>
            <a:ext cx="10058400" cy="1609344"/>
          </a:xfrm>
        </p:spPr>
        <p:txBody>
          <a:bodyPr vert="horz" lIns="91440" tIns="45720" rIns="91440" bIns="45720" rtlCol="0" anchor="ctr">
            <a:normAutofit/>
          </a:bodyPr>
          <a:lstStyle/>
          <a:p>
            <a:pPr marR="0"/>
            <a:r>
              <a:rPr lang="en-US" altLang="zh-CN" b="0" i="0" u="none" strike="noStrike"/>
              <a:t>Learning and Future Academic Application</a:t>
            </a:r>
          </a:p>
        </p:txBody>
      </p:sp>
      <p:sp>
        <p:nvSpPr>
          <p:cNvPr id="28" name="Rectangle 27">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 Placeholder 2">
            <a:extLst>
              <a:ext uri="{FF2B5EF4-FFF2-40B4-BE49-F238E27FC236}">
                <a16:creationId xmlns:a16="http://schemas.microsoft.com/office/drawing/2014/main" id="{F53E65C6-5688-C013-5A44-232B869988E1}"/>
              </a:ext>
            </a:extLst>
          </p:cNvPr>
          <p:cNvGraphicFramePr/>
          <p:nvPr>
            <p:extLst>
              <p:ext uri="{D42A27DB-BD31-4B8C-83A1-F6EECF244321}">
                <p14:modId xmlns:p14="http://schemas.microsoft.com/office/powerpoint/2010/main" val="1295991320"/>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6" name="Audio 5">
            <a:hlinkClick r:id="" action="ppaction://media"/>
            <a:extLst>
              <a:ext uri="{FF2B5EF4-FFF2-40B4-BE49-F238E27FC236}">
                <a16:creationId xmlns:a16="http://schemas.microsoft.com/office/drawing/2014/main" id="{8F7D7715-1CE0-A93A-9892-C6CCB9F08BB9}"/>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92874127"/>
      </p:ext>
    </p:extLst>
  </p:cSld>
  <p:clrMapOvr>
    <a:masterClrMapping/>
  </p:clrMapOvr>
  <mc:AlternateContent xmlns:mc="http://schemas.openxmlformats.org/markup-compatibility/2006">
    <mc:Choice xmlns:p14="http://schemas.microsoft.com/office/powerpoint/2010/main" Requires="p14">
      <p:transition spd="slow" p14:dur="2000" advTm="60813"/>
    </mc:Choice>
    <mc:Fallback>
      <p:transition spd="slow" advTm="60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9" name="Oval 8">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10" name="Oval 9">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useBgFill="1">
        <p:nvSpPr>
          <p:cNvPr id="12" name="Rectangle 11">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4" name="Group 13">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5" name="Oval 14">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6" name="Oval 15">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2C892A16-99CE-A65C-CFBE-DF099E9B4051}"/>
              </a:ext>
            </a:extLst>
          </p:cNvPr>
          <p:cNvSpPr>
            <a:spLocks noGrp="1"/>
          </p:cNvSpPr>
          <p:nvPr>
            <p:ph type="title"/>
          </p:nvPr>
        </p:nvSpPr>
        <p:spPr>
          <a:xfrm>
            <a:off x="1490145" y="2376862"/>
            <a:ext cx="2640646" cy="2104273"/>
          </a:xfrm>
          <a:noFill/>
        </p:spPr>
        <p:txBody>
          <a:bodyPr vert="horz" lIns="91440" tIns="45720" rIns="91440" bIns="45720" rtlCol="0" anchor="ctr">
            <a:normAutofit/>
          </a:bodyPr>
          <a:lstStyle/>
          <a:p>
            <a:pPr marR="0" algn="ctr"/>
            <a:r>
              <a:rPr lang="en-US" altLang="zh-CN" sz="3000" b="0" i="0" u="none" strike="noStrike">
                <a:solidFill>
                  <a:srgbClr val="FFFFFF"/>
                </a:solidFill>
              </a:rPr>
              <a:t>Reference List</a:t>
            </a:r>
          </a:p>
        </p:txBody>
      </p:sp>
      <p:sp>
        <p:nvSpPr>
          <p:cNvPr id="18" name="Rectangle 17">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8">
              <a:alphaModFix amt="85000"/>
              <a:lum bright="70000" contrast="-70000"/>
              <a:extLst>
                <a:ext uri="{BEBA8EAE-BF5A-486C-A8C5-ECC9F3942E4B}">
                  <a14:imgProps xmlns:a14="http://schemas.microsoft.com/office/drawing/2010/main">
                    <a14:imgLayer r:embed="rId9">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a:extLst>
              <a:ext uri="{FF2B5EF4-FFF2-40B4-BE49-F238E27FC236}">
                <a16:creationId xmlns:a16="http://schemas.microsoft.com/office/drawing/2014/main" id="{F022FDC1-8698-3971-A37E-56E548D657B4}"/>
              </a:ext>
            </a:extLst>
          </p:cNvPr>
          <p:cNvSpPr>
            <a:spLocks noGrp="1"/>
          </p:cNvSpPr>
          <p:nvPr>
            <p:ph type="body" idx="1"/>
          </p:nvPr>
        </p:nvSpPr>
        <p:spPr>
          <a:xfrm>
            <a:off x="6081089" y="725394"/>
            <a:ext cx="5142658" cy="5407212"/>
          </a:xfrm>
        </p:spPr>
        <p:txBody>
          <a:bodyPr vert="horz" lIns="91440" tIns="45720" rIns="91440" bIns="45720" rtlCol="0" anchor="ctr">
            <a:normAutofit/>
          </a:bodyPr>
          <a:lstStyle/>
          <a:p>
            <a:pPr marR="0" lvl="0"/>
            <a:r>
              <a:rPr lang="en-US" altLang="zh-CN" b="0" i="0" u="none" strike="noStrike" baseline="0" dirty="0"/>
              <a:t>Britez, F.D.G., Montiel, G.S.M., Báez, R.M., González, M.V. and González, B.M.L., 2023. The Use of Social Media To Promote Businesses. </a:t>
            </a:r>
            <a:r>
              <a:rPr lang="en-US" altLang="zh-CN" b="0" i="1" u="none" strike="noStrike" baseline="0" dirty="0"/>
              <a:t>Revista </a:t>
            </a:r>
            <a:r>
              <a:rPr lang="en-US" altLang="zh-CN" b="0" i="1" u="none" strike="noStrike" baseline="0" dirty="0" err="1"/>
              <a:t>Gênero</a:t>
            </a:r>
            <a:r>
              <a:rPr lang="en-US" altLang="zh-CN" b="0" i="1" u="none" strike="noStrike" baseline="0" dirty="0"/>
              <a:t> E </a:t>
            </a:r>
            <a:r>
              <a:rPr lang="en-US" altLang="zh-CN" b="0" i="1" u="none" strike="noStrike" baseline="0" dirty="0" err="1"/>
              <a:t>Interdisciplinaridade</a:t>
            </a:r>
            <a:r>
              <a:rPr lang="en-US" altLang="zh-CN" b="0" i="0" u="none" strike="noStrike" baseline="0" dirty="0"/>
              <a:t>, </a:t>
            </a:r>
            <a:r>
              <a:rPr lang="en-US" altLang="zh-CN" b="0" i="1" u="none" strike="noStrike" baseline="0" dirty="0"/>
              <a:t>4</a:t>
            </a:r>
            <a:r>
              <a:rPr lang="en-US" altLang="zh-CN" b="0" i="0" u="none" strike="noStrike" baseline="0" dirty="0"/>
              <a:t>(05), pp.828-862.</a:t>
            </a:r>
          </a:p>
          <a:p>
            <a:pPr marR="0" lvl="0"/>
            <a:r>
              <a:rPr lang="en-US" altLang="zh-CN" b="0" i="0" u="none" strike="noStrike" baseline="0" dirty="0"/>
              <a:t>Infante, A. and </a:t>
            </a:r>
            <a:r>
              <a:rPr lang="en-US" altLang="zh-CN" b="0" i="0" u="none" strike="noStrike" baseline="0" dirty="0" err="1"/>
              <a:t>Mardikaningsih</a:t>
            </a:r>
            <a:r>
              <a:rPr lang="en-US" altLang="zh-CN" b="0" i="0" u="none" strike="noStrike" baseline="0" dirty="0"/>
              <a:t>, R., 2022. The Potential of social media as a Means of Online Business Promotion. </a:t>
            </a:r>
            <a:r>
              <a:rPr lang="en-US" altLang="zh-CN" b="0" i="1" u="none" strike="noStrike" baseline="0" dirty="0"/>
              <a:t>Journal of Social Science Studies</a:t>
            </a:r>
            <a:r>
              <a:rPr lang="en-US" altLang="zh-CN" b="0" i="0" u="none" strike="noStrike" baseline="0" dirty="0"/>
              <a:t>, </a:t>
            </a:r>
            <a:r>
              <a:rPr lang="en-US" altLang="zh-CN" b="0" i="1" u="none" strike="noStrike" baseline="0" dirty="0"/>
              <a:t>2</a:t>
            </a:r>
            <a:r>
              <a:rPr lang="en-US" altLang="zh-CN" b="0" i="0" u="none" strike="noStrike" baseline="0" dirty="0"/>
              <a:t>(2), pp.45-49.</a:t>
            </a:r>
          </a:p>
          <a:p>
            <a:pPr marR="0" lvl="0"/>
            <a:r>
              <a:rPr lang="en-US" altLang="zh-CN" b="0" i="0" u="none" strike="noStrike" baseline="0" dirty="0"/>
              <a:t>Jamil, K., Dunnan, L., Gul, R.F., Shehzad, M.U., Gillani, S.H.M. and Awan, F.H., 2022. Role of social media marketing activities in influencing customer intentions: a perspective of a new emerging era. </a:t>
            </a:r>
            <a:r>
              <a:rPr lang="en-US" altLang="zh-CN" b="0" i="1" u="none" strike="noStrike" baseline="0" dirty="0"/>
              <a:t>Frontiers in psychology</a:t>
            </a:r>
            <a:r>
              <a:rPr lang="en-US" altLang="zh-CN" b="0" i="0" u="none" strike="noStrike" baseline="0" dirty="0"/>
              <a:t>, </a:t>
            </a:r>
            <a:r>
              <a:rPr lang="en-US" altLang="zh-CN" b="0" i="1" u="none" strike="noStrike" baseline="0" dirty="0"/>
              <a:t>12</a:t>
            </a:r>
            <a:r>
              <a:rPr lang="en-US" altLang="zh-CN" b="0" i="0" u="none" strike="noStrike" baseline="0" dirty="0"/>
              <a:t>, p.808525.</a:t>
            </a:r>
          </a:p>
          <a:p>
            <a:pPr marR="0" lvl="0"/>
            <a:endParaRPr lang="en-US" altLang="zh-CN" b="0" i="0" u="none" strike="noStrike" baseline="0" dirty="0"/>
          </a:p>
        </p:txBody>
      </p:sp>
      <p:pic>
        <p:nvPicPr>
          <p:cNvPr id="7" name="Audio 6">
            <a:hlinkClick r:id="" action="ppaction://media"/>
            <a:extLst>
              <a:ext uri="{FF2B5EF4-FFF2-40B4-BE49-F238E27FC236}">
                <a16:creationId xmlns:a16="http://schemas.microsoft.com/office/drawing/2014/main" id="{18470F39-81ED-4CAF-437A-C1508A88C88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9379312"/>
      </p:ext>
    </p:extLst>
  </p:cSld>
  <p:clrMapOvr>
    <a:masterClrMapping/>
  </p:clrMapOvr>
  <mc:AlternateContent xmlns:mc="http://schemas.openxmlformats.org/markup-compatibility/2006">
    <mc:Choice xmlns:p14="http://schemas.microsoft.com/office/powerpoint/2010/main" Requires="p14">
      <p:transition spd="slow" p14:dur="2000" advTm="496"/>
    </mc:Choice>
    <mc:Fallback>
      <p:transition spd="slow" advTm="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6" name="Oval 1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7" name="Oval 1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19" name="Rectangle 18">
            <a:extLst>
              <a:ext uri="{FF2B5EF4-FFF2-40B4-BE49-F238E27FC236}">
                <a16:creationId xmlns:a16="http://schemas.microsoft.com/office/drawing/2014/main" id="{EDF3BDB2-0586-430E-811A-74BAFDEE6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821E305B-0351-4E03-8C1B-F23D3A346E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152" y="928117"/>
            <a:ext cx="6629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C848660-F9C2-4F86-A218-6AE0FB4CC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1336" y="1110053"/>
            <a:ext cx="6630506" cy="4580301"/>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9BA4C-68BA-7750-6D99-920D50044948}"/>
              </a:ext>
            </a:extLst>
          </p:cNvPr>
          <p:cNvSpPr>
            <a:spLocks noGrp="1"/>
          </p:cNvSpPr>
          <p:nvPr>
            <p:ph type="title"/>
          </p:nvPr>
        </p:nvSpPr>
        <p:spPr>
          <a:xfrm>
            <a:off x="4961376" y="1432223"/>
            <a:ext cx="6057144" cy="3357976"/>
          </a:xfrm>
        </p:spPr>
        <p:txBody>
          <a:bodyPr vert="horz" lIns="91440" tIns="45720" rIns="91440" bIns="45720" rtlCol="0" anchor="ctr">
            <a:normAutofit/>
          </a:bodyPr>
          <a:lstStyle/>
          <a:p>
            <a:pPr>
              <a:lnSpc>
                <a:spcPct val="80000"/>
              </a:lnSpc>
            </a:pPr>
            <a:r>
              <a:rPr lang="en-US" sz="8000" dirty="0">
                <a:blipFill dpi="0" rotWithShape="1">
                  <a:blip r:embed="rId6"/>
                  <a:srcRect/>
                  <a:tile tx="6350" ty="-127000" sx="65000" sy="64000" flip="none" algn="tl"/>
                </a:blipFill>
              </a:rPr>
              <a:t>Thank you</a:t>
            </a:r>
          </a:p>
        </p:txBody>
      </p:sp>
      <p:sp>
        <p:nvSpPr>
          <p:cNvPr id="25" name="Rectangle 24">
            <a:extLst>
              <a:ext uri="{FF2B5EF4-FFF2-40B4-BE49-F238E27FC236}">
                <a16:creationId xmlns:a16="http://schemas.microsoft.com/office/drawing/2014/main" id="{5CABD882-B7CE-4433-B509-99205DB70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152" y="5780565"/>
            <a:ext cx="6629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49F6A645-6137-4F43-8E88-D91CC337D5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8" name="Oval 27">
              <a:extLst>
                <a:ext uri="{FF2B5EF4-FFF2-40B4-BE49-F238E27FC236}">
                  <a16:creationId xmlns:a16="http://schemas.microsoft.com/office/drawing/2014/main" id="{3A2C783A-4EEE-481B-815A-A1BB14F4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6">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id="{A0186437-0053-4886-B612-804E4DC90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6" name="Graphic 5" descr="Smiling Face with No Fill">
            <a:extLst>
              <a:ext uri="{FF2B5EF4-FFF2-40B4-BE49-F238E27FC236}">
                <a16:creationId xmlns:a16="http://schemas.microsoft.com/office/drawing/2014/main" id="{CF734FE0-E431-9697-3641-1122F959455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33915" y="1686320"/>
            <a:ext cx="3416725" cy="3416725"/>
          </a:xfrm>
          <a:prstGeom prst="rect">
            <a:avLst/>
          </a:prstGeom>
        </p:spPr>
      </p:pic>
      <p:pic>
        <p:nvPicPr>
          <p:cNvPr id="5" name="Audio 4">
            <a:hlinkClick r:id="" action="ppaction://media"/>
            <a:extLst>
              <a:ext uri="{FF2B5EF4-FFF2-40B4-BE49-F238E27FC236}">
                <a16:creationId xmlns:a16="http://schemas.microsoft.com/office/drawing/2014/main" id="{3220115B-0C18-0C8B-66EA-CFD926DC82A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5947548"/>
      </p:ext>
    </p:extLst>
  </p:cSld>
  <p:clrMapOvr>
    <a:masterClrMapping/>
  </p:clrMapOvr>
  <mc:AlternateContent xmlns:mc="http://schemas.openxmlformats.org/markup-compatibility/2006">
    <mc:Choice xmlns:p14="http://schemas.microsoft.com/office/powerpoint/2010/main" Requires="p14">
      <p:transition spd="slow" p14:dur="2000" advTm="4222"/>
    </mc:Choice>
    <mc:Fallback>
      <p:transition spd="slow" advTm="4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par>
                                <p:cTn id="10" presetID="10" presetClass="entr" presetSubtype="0" fill="hold" nodeType="withEffect">
                                  <p:stCondLst>
                                    <p:cond delay="500"/>
                                  </p:stCondLst>
                                  <p:iterate>
                                    <p:tmPct val="10000"/>
                                  </p:iterate>
                                  <p:childTnLst>
                                    <p:set>
                                      <p:cBhvr>
                                        <p:cTn id="11" dur="1" fill="hold">
                                          <p:stCondLst>
                                            <p:cond delay="0"/>
                                          </p:stCondLst>
                                        </p:cTn>
                                        <p:tgtEl>
                                          <p:spTgt spid="6"/>
                                        </p:tgtEl>
                                        <p:attrNameLst>
                                          <p:attrName>style.visibility</p:attrName>
                                        </p:attrNameLst>
                                      </p:cBhvr>
                                      <p:to>
                                        <p:strVal val="visible"/>
                                      </p:to>
                                    </p:set>
                                    <p:animEffect transition="in" filter="fade">
                                      <p:cBhvr>
                                        <p:cTn id="12"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Wood Type</Template>
  <TotalTime>8</TotalTime>
  <Words>802</Words>
  <Application>Microsoft Office PowerPoint</Application>
  <PresentationFormat>Widescreen</PresentationFormat>
  <Paragraphs>41</Paragraphs>
  <Slides>8</Slides>
  <Notes>5</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Aptos</vt:lpstr>
      <vt:lpstr>Calibri</vt:lpstr>
      <vt:lpstr>Rockwell</vt:lpstr>
      <vt:lpstr>Rockwell Condensed</vt:lpstr>
      <vt:lpstr>Rockwell Extra Bold</vt:lpstr>
      <vt:lpstr>Wingdings</vt:lpstr>
      <vt:lpstr>Wood Type</vt:lpstr>
      <vt:lpstr>ROLE OF SOCIAL MEDIA MARKETING ACTIVITIES IN INFLUENCING CUSTOMER INTENTIONS: A PERSPECTIVE OF A NEW EMERGING ERA </vt:lpstr>
      <vt:lpstr>Introduction to Topic and Academic Source</vt:lpstr>
      <vt:lpstr>How I Found the Academic Source</vt:lpstr>
      <vt:lpstr>Evaluating Source Credibility and Reliability</vt:lpstr>
      <vt:lpstr>Difficulties Experienced During Source Evaluation</vt:lpstr>
      <vt:lpstr>Learning and Future Academic Application</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Florentina-Alina Frincu</cp:lastModifiedBy>
  <cp:revision>1</cp:revision>
  <dcterms:created xsi:type="dcterms:W3CDTF">2026-07-15T08:48:14Z</dcterms:created>
  <dcterms:modified xsi:type="dcterms:W3CDTF">2026-07-19T08:48:29Z</dcterms:modified>
</cp:coreProperties>
</file>