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5" r:id="rId7"/>
    <p:sldId id="264" r:id="rId8"/>
    <p:sldId id="282" r:id="rId9"/>
    <p:sldId id="267" r:id="rId10"/>
    <p:sldId id="279" r:id="rId11"/>
    <p:sldId id="266" r:id="rId12"/>
    <p:sldId id="268" r:id="rId13"/>
    <p:sldId id="260" r:id="rId14"/>
    <p:sldId id="280" r:id="rId15"/>
    <p:sldId id="272" r:id="rId16"/>
    <p:sldId id="273" r:id="rId17"/>
    <p:sldId id="274" r:id="rId18"/>
    <p:sldId id="275" r:id="rId19"/>
    <p:sldId id="276" r:id="rId20"/>
    <p:sldId id="277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017DED1-B689-4AEE-8134-599B4D01312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etcsl.orinst.ox.ac.uk/section2/tr215.htm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s://www.google.co.uk/url?sa=i&amp;rct=j&amp;q=&amp;esrc=s&amp;source=images&amp;cd=&amp;cad=rja&amp;uact=8&amp;ved=0CAcQjRxqFQoTCPOgxqrm4MgCFQE_FAodjx0Icw&amp;url=https://www.flickr.com/photos/ancientartpodcast/8045890250&amp;psig=AFQjCNGNd6LjuOhQCWZix7cwD0wfigTRWg&amp;ust=1445971645603211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o.uk/url?sa=i&amp;rct=j&amp;q=&amp;esrc=s&amp;source=images&amp;cd=&amp;cad=rja&amp;uact=8&amp;ved=0CAcQjRxqFQoTCI6Ck8bo4MgCFUJaFAodTSoNkA&amp;url=http://www.crystalinks.com/palermostone.html&amp;psig=AFQjCNEv4lHfMi4z1toH8TKiQCYBgXHb2w&amp;ust=1445972242463081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o.uk/url?sa=i&amp;rct=j&amp;q=&amp;esrc=s&amp;source=images&amp;cd=&amp;cad=rja&amp;uact=8&amp;ved=0CAcQjRxqFQoTCI6Ck8bo4MgCFUJaFAodTSoNkA&amp;url=http://www.crystalinks.com/palermostone.html&amp;psig=AFQjCNEv4lHfMi4z1toH8TKiQCYBgXHb2w&amp;ust=1445972242463081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narmerpalette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7544" y="260648"/>
            <a:ext cx="4176464" cy="64253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01480" y="5212032"/>
            <a:ext cx="4263008" cy="1673352"/>
          </a:xfrm>
        </p:spPr>
        <p:txBody>
          <a:bodyPr>
            <a:noAutofit/>
          </a:bodyPr>
          <a:lstStyle/>
          <a:p>
            <a:r>
              <a:rPr lang="en-GB" sz="6600" dirty="0" smtClean="0"/>
              <a:t>AHAR5005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16016" y="1268760"/>
            <a:ext cx="4046984" cy="2059656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Using Ancient Texts to Write History 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what extent can we use ancient texts (from the Bronze Age Mediterranean) to write history?</a:t>
            </a:r>
          </a:p>
          <a:p>
            <a:r>
              <a:rPr lang="en-GB" dirty="0" smtClean="0"/>
              <a:t>What do we mean by history?</a:t>
            </a:r>
          </a:p>
          <a:p>
            <a:pPr lvl="1"/>
            <a:r>
              <a:rPr lang="en-GB" dirty="0" smtClean="0"/>
              <a:t>Political</a:t>
            </a:r>
          </a:p>
          <a:p>
            <a:pPr lvl="1"/>
            <a:r>
              <a:rPr lang="en-GB" dirty="0" smtClean="0"/>
              <a:t>Economic</a:t>
            </a:r>
          </a:p>
          <a:p>
            <a:pPr lvl="1"/>
            <a:r>
              <a:rPr lang="en-GB" dirty="0" smtClean="0"/>
              <a:t>Social</a:t>
            </a:r>
          </a:p>
          <a:p>
            <a:pPr lvl="1"/>
            <a:r>
              <a:rPr lang="en-GB" dirty="0" smtClean="0"/>
              <a:t>A representation of the past not necessarily fact</a:t>
            </a:r>
          </a:p>
          <a:p>
            <a:pPr lvl="1"/>
            <a:r>
              <a:rPr lang="en-GB" dirty="0" smtClean="0"/>
              <a:t>Victors write history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Political history</a:t>
            </a:r>
          </a:p>
          <a:p>
            <a:pPr lvl="1"/>
            <a:r>
              <a:rPr lang="en-GB" dirty="0" smtClean="0"/>
              <a:t>Record of events</a:t>
            </a:r>
          </a:p>
          <a:p>
            <a:pPr lvl="1"/>
            <a:r>
              <a:rPr lang="en-GB" dirty="0" smtClean="0"/>
              <a:t>Important personages who made &amp; experienced those events</a:t>
            </a:r>
          </a:p>
          <a:p>
            <a:pPr lvl="1"/>
            <a:r>
              <a:rPr lang="en-GB" dirty="0" smtClean="0"/>
              <a:t>How the ancient Near East was shaped</a:t>
            </a:r>
          </a:p>
          <a:p>
            <a:r>
              <a:rPr lang="en-GB" dirty="0" smtClean="0"/>
              <a:t>Economic history:</a:t>
            </a:r>
          </a:p>
          <a:p>
            <a:pPr lvl="1"/>
            <a:r>
              <a:rPr lang="en-GB" dirty="0" smtClean="0"/>
              <a:t>Considering  past economies </a:t>
            </a:r>
          </a:p>
          <a:p>
            <a:pPr lvl="1"/>
            <a:r>
              <a:rPr lang="en-GB" dirty="0" smtClean="0"/>
              <a:t>Trade, exchange, subsistence, redistribution etc.</a:t>
            </a:r>
          </a:p>
          <a:p>
            <a:r>
              <a:rPr lang="en-GB" dirty="0" smtClean="0"/>
              <a:t>Social history:</a:t>
            </a:r>
          </a:p>
          <a:p>
            <a:pPr lvl="1"/>
            <a:r>
              <a:rPr lang="en-GB" dirty="0" smtClean="0"/>
              <a:t>The lives, experiences &amp; beliefs of people in the past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Constructing History: Mesopotamia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Sources for political history?</a:t>
            </a:r>
          </a:p>
          <a:p>
            <a:pPr lvl="1"/>
            <a:r>
              <a:rPr lang="en-GB" dirty="0" smtClean="0"/>
              <a:t>Sumerian King List</a:t>
            </a:r>
          </a:p>
          <a:p>
            <a:pPr lvl="1"/>
            <a:r>
              <a:rPr lang="en-GB" dirty="0" smtClean="0"/>
              <a:t>Stories, legends &amp; songs</a:t>
            </a:r>
          </a:p>
          <a:p>
            <a:pPr lvl="1"/>
            <a:r>
              <a:rPr lang="en-GB" dirty="0" smtClean="0"/>
              <a:t>Inscribed objects </a:t>
            </a:r>
          </a:p>
          <a:p>
            <a:r>
              <a:rPr lang="en-GB" dirty="0" smtClean="0"/>
              <a:t>How useful are </a:t>
            </a:r>
            <a:r>
              <a:rPr lang="en-GB" dirty="0" smtClean="0">
                <a:solidFill>
                  <a:srgbClr val="FFC000"/>
                </a:solidFill>
              </a:rPr>
              <a:t>each</a:t>
            </a:r>
            <a:r>
              <a:rPr lang="en-GB" dirty="0" smtClean="0"/>
              <a:t> of these sources for writing the history of the early city kingdoms of Mesopotamia?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356852" y="1844825"/>
            <a:ext cx="1743540" cy="408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156176" y="6093296"/>
            <a:ext cx="2127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Mes-ana-pada</a:t>
            </a:r>
            <a:r>
              <a:rPr lang="en-GB" dirty="0" smtClean="0"/>
              <a:t> bead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Sumerian King List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Compiled shortly after fall of Ur III Dynasty (c.1940 BC)</a:t>
            </a:r>
          </a:p>
          <a:p>
            <a:pPr>
              <a:defRPr/>
            </a:pPr>
            <a:r>
              <a:rPr lang="en-GB" dirty="0" smtClean="0"/>
              <a:t>Presents us with a clear view of how Mesopotamians viewed their history</a:t>
            </a:r>
          </a:p>
          <a:p>
            <a:pPr>
              <a:defRPr/>
            </a:pPr>
            <a:r>
              <a:rPr lang="en-GB" dirty="0" smtClean="0"/>
              <a:t>Can we relate this to actual historical fact</a:t>
            </a:r>
          </a:p>
        </p:txBody>
      </p:sp>
      <p:pic>
        <p:nvPicPr>
          <p:cNvPr id="8" name="Picture 4" descr="sumerian king list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08104" y="1268760"/>
            <a:ext cx="3127205" cy="5150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Sumerian King List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Kingship descends from the gods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US" sz="2800" dirty="0" smtClean="0"/>
              <a:t>two sets of kings separated by the flood</a:t>
            </a:r>
          </a:p>
          <a:p>
            <a:pPr>
              <a:defRPr/>
            </a:pPr>
            <a:r>
              <a:rPr lang="en-GB" dirty="0" smtClean="0"/>
              <a:t>Length of reigns suggests mythical aspect</a:t>
            </a:r>
          </a:p>
          <a:p>
            <a:pPr>
              <a:defRPr/>
            </a:pPr>
            <a:r>
              <a:rPr lang="en-GB" dirty="0" smtClean="0"/>
              <a:t>Can we use this to write history?</a:t>
            </a:r>
          </a:p>
        </p:txBody>
      </p:sp>
      <p:pic>
        <p:nvPicPr>
          <p:cNvPr id="8" name="Picture 4" descr="sumerian king list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08104" y="1268760"/>
            <a:ext cx="3127205" cy="5150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Sumerian King List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9542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smtClean="0"/>
              <a:t>Relationship with archaeological record:</a:t>
            </a:r>
          </a:p>
          <a:p>
            <a:pPr lvl="1">
              <a:defRPr/>
            </a:pPr>
            <a:r>
              <a:rPr lang="en-GB" dirty="0" smtClean="0"/>
              <a:t>The seat of kingship </a:t>
            </a:r>
            <a:r>
              <a:rPr lang="en-GB" dirty="0" smtClean="0">
                <a:solidFill>
                  <a:srgbClr val="FFC000"/>
                </a:solidFill>
              </a:rPr>
              <a:t>(</a:t>
            </a:r>
            <a:r>
              <a:rPr lang="en-GB" dirty="0" err="1" smtClean="0">
                <a:solidFill>
                  <a:srgbClr val="FFC000"/>
                </a:solidFill>
              </a:rPr>
              <a:t>nam-lugal</a:t>
            </a:r>
            <a:r>
              <a:rPr lang="en-GB" dirty="0" smtClean="0">
                <a:solidFill>
                  <a:srgbClr val="FFC000"/>
                </a:solidFill>
              </a:rPr>
              <a:t>) </a:t>
            </a:r>
            <a:r>
              <a:rPr lang="en-GB" dirty="0" smtClean="0"/>
              <a:t>passed between cities</a:t>
            </a:r>
          </a:p>
          <a:p>
            <a:pPr lvl="1">
              <a:defRPr/>
            </a:pPr>
            <a:r>
              <a:rPr lang="en-GB" dirty="0" smtClean="0"/>
              <a:t>Attaches particular importance to Kish, Ur, Uruk &amp; </a:t>
            </a:r>
            <a:r>
              <a:rPr lang="en-GB" dirty="0" err="1" smtClean="0"/>
              <a:t>Adab</a:t>
            </a:r>
            <a:r>
              <a:rPr lang="en-GB" dirty="0" smtClean="0"/>
              <a:t> </a:t>
            </a:r>
          </a:p>
          <a:p>
            <a:pPr lvl="1">
              <a:defRPr/>
            </a:pPr>
            <a:r>
              <a:rPr lang="en-US" dirty="0" smtClean="0"/>
              <a:t>Memory of </a:t>
            </a:r>
            <a:r>
              <a:rPr lang="en-US" dirty="0" err="1" smtClean="0"/>
              <a:t>Eridu</a:t>
            </a:r>
            <a:r>
              <a:rPr lang="en-US" dirty="0" smtClean="0"/>
              <a:t> as seat of Kingship</a:t>
            </a:r>
          </a:p>
          <a:p>
            <a:pPr>
              <a:defRPr/>
            </a:pPr>
            <a:r>
              <a:rPr lang="en-US" dirty="0" smtClean="0"/>
              <a:t>There is a clear correlation with archaeological fact</a:t>
            </a:r>
          </a:p>
        </p:txBody>
      </p:sp>
      <p:pic>
        <p:nvPicPr>
          <p:cNvPr id="7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2411596"/>
            <a:ext cx="3633950" cy="1899368"/>
          </a:xfrm>
        </p:spPr>
      </p:pic>
      <p:sp>
        <p:nvSpPr>
          <p:cNvPr id="9" name="TextBox 8"/>
          <p:cNvSpPr txBox="1"/>
          <p:nvPr/>
        </p:nvSpPr>
        <p:spPr>
          <a:xfrm>
            <a:off x="5652120" y="4499828"/>
            <a:ext cx="2754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Eridu</a:t>
            </a:r>
            <a:r>
              <a:rPr lang="en-GB" dirty="0" smtClean="0"/>
              <a:t>: sequence of temples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Enmerbaragesi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King of Kish mentioned in Sumerian King List: </a:t>
            </a:r>
          </a:p>
          <a:p>
            <a:pPr lvl="1"/>
            <a:r>
              <a:rPr lang="en-GB" sz="2400" dirty="0" smtClean="0"/>
              <a:t>Subdued Elam</a:t>
            </a:r>
          </a:p>
          <a:p>
            <a:pPr lvl="1"/>
            <a:r>
              <a:rPr lang="en-GB" sz="2400" dirty="0" smtClean="0"/>
              <a:t>Reigned 900 years</a:t>
            </a:r>
          </a:p>
          <a:p>
            <a:pPr lvl="1"/>
            <a:r>
              <a:rPr lang="en-GB" sz="2400" dirty="0" smtClean="0"/>
              <a:t>Captured by </a:t>
            </a:r>
            <a:r>
              <a:rPr lang="en-GB" sz="2400" dirty="0" err="1" smtClean="0"/>
              <a:t>Dumuzid</a:t>
            </a:r>
            <a:r>
              <a:rPr lang="en-GB" sz="2400" dirty="0"/>
              <a:t> </a:t>
            </a:r>
            <a:r>
              <a:rPr lang="en-GB" sz="2400" dirty="0" smtClean="0"/>
              <a:t>(predecessor of Gilgamesh)</a:t>
            </a:r>
          </a:p>
          <a:p>
            <a:r>
              <a:rPr lang="en-GB" dirty="0" smtClean="0"/>
              <a:t> </a:t>
            </a:r>
            <a:r>
              <a:rPr lang="en-GB" sz="2800" dirty="0"/>
              <a:t>Earliest king attested </a:t>
            </a:r>
            <a:r>
              <a:rPr lang="en-GB" sz="2800" dirty="0" smtClean="0"/>
              <a:t>archaeologically:</a:t>
            </a:r>
          </a:p>
          <a:p>
            <a:pPr lvl="1"/>
            <a:r>
              <a:rPr lang="en-GB" sz="2400" dirty="0" smtClean="0"/>
              <a:t>2 alabaster vase fragments from Nippur (where Sumerian texts say he built first temple)</a:t>
            </a:r>
          </a:p>
          <a:p>
            <a:r>
              <a:rPr lang="en-GB" dirty="0" smtClean="0"/>
              <a:t>Epic of Gilgamesh: father of king Aga</a:t>
            </a:r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56476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Sumerian King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Figures named in SKL are real according to contemporary inscriptions:</a:t>
            </a:r>
          </a:p>
          <a:p>
            <a:r>
              <a:rPr lang="en-GB" dirty="0" err="1" smtClean="0"/>
              <a:t>Mes-ana-pada</a:t>
            </a:r>
            <a:r>
              <a:rPr lang="en-GB" dirty="0" smtClean="0"/>
              <a:t> (founder of Ur Dynasty 1):</a:t>
            </a:r>
          </a:p>
          <a:p>
            <a:pPr lvl="1"/>
            <a:r>
              <a:rPr lang="en-GB" dirty="0" smtClean="0"/>
              <a:t>Mari bead</a:t>
            </a:r>
          </a:p>
          <a:p>
            <a:pPr lvl="1"/>
            <a:r>
              <a:rPr lang="en-GB" dirty="0" smtClean="0"/>
              <a:t>Ur: ancient seal s &amp; seal impressions  naming him &amp; his son (A-</a:t>
            </a:r>
            <a:r>
              <a:rPr lang="en-GB" dirty="0" err="1" smtClean="0"/>
              <a:t>ane</a:t>
            </a:r>
            <a:r>
              <a:rPr lang="en-GB" dirty="0" smtClean="0"/>
              <a:t>-</a:t>
            </a:r>
            <a:r>
              <a:rPr lang="en-GB" dirty="0" err="1" smtClean="0"/>
              <a:t>pada</a:t>
            </a:r>
            <a:r>
              <a:rPr lang="en-GB" dirty="0" smtClean="0"/>
              <a:t>) found in level covering Royal Tombs of Ur</a:t>
            </a: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940274" y="548680"/>
            <a:ext cx="2252139" cy="5279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940152" y="5949280"/>
            <a:ext cx="2081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Mes-ana-pada</a:t>
            </a:r>
            <a:r>
              <a:rPr lang="en-GB" dirty="0" smtClean="0"/>
              <a:t> bead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Epic of Gilgamesh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Epic recording the heroic quest for fame &amp; immortality by Gilgamesh, king of Uruk</a:t>
            </a:r>
          </a:p>
          <a:p>
            <a:r>
              <a:rPr lang="en-GB" dirty="0" smtClean="0"/>
              <a:t>Gilgamesh also occurs in the Sumerian King List</a:t>
            </a:r>
          </a:p>
          <a:p>
            <a:r>
              <a:rPr lang="en-GB" dirty="0" smtClean="0"/>
              <a:t>Is he a real historical figure?</a:t>
            </a:r>
          </a:p>
        </p:txBody>
      </p:sp>
      <p:pic>
        <p:nvPicPr>
          <p:cNvPr id="5" name="Content Placeholder 4" descr="Sumer_king_3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>
          <a:xfrm>
            <a:off x="5508104" y="1988840"/>
            <a:ext cx="3108567" cy="4032448"/>
          </a:xfrm>
        </p:spPr>
      </p:pic>
      <p:sp>
        <p:nvSpPr>
          <p:cNvPr id="6" name="TextBox 5"/>
          <p:cNvSpPr txBox="1"/>
          <p:nvPr/>
        </p:nvSpPr>
        <p:spPr>
          <a:xfrm>
            <a:off x="5498450" y="6237312"/>
            <a:ext cx="3645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Representation of early ruler of Uruk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Gilgamesh: Real of Myth?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248472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Widely accepted as the 5th king of Uruk dynasty </a:t>
            </a:r>
          </a:p>
          <a:p>
            <a:r>
              <a:rPr lang="en-GB" dirty="0" smtClean="0"/>
              <a:t>Archaeological evidence:</a:t>
            </a:r>
          </a:p>
          <a:p>
            <a:pPr lvl="1"/>
            <a:r>
              <a:rPr lang="en-GB" dirty="0" smtClean="0"/>
              <a:t>Inscriptions attributing  great walls of Uruk to him</a:t>
            </a:r>
          </a:p>
          <a:p>
            <a:pPr lvl="1"/>
            <a:r>
              <a:rPr lang="en-GB" dirty="0" smtClean="0"/>
              <a:t>References made by known contemporary figures (26th century BC) such as King </a:t>
            </a:r>
            <a:r>
              <a:rPr lang="en-GB" dirty="0" err="1" smtClean="0"/>
              <a:t>Enmebaragesi</a:t>
            </a:r>
            <a:r>
              <a:rPr lang="en-GB" dirty="0" smtClean="0"/>
              <a:t> of Kish 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uruk ramparts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5094598" y="2348880"/>
            <a:ext cx="3732026" cy="2799020"/>
          </a:xfrm>
        </p:spPr>
      </p:pic>
      <p:sp>
        <p:nvSpPr>
          <p:cNvPr id="6" name="TextBox 5"/>
          <p:cNvSpPr txBox="1"/>
          <p:nvPr/>
        </p:nvSpPr>
        <p:spPr>
          <a:xfrm>
            <a:off x="7092280" y="5219908"/>
            <a:ext cx="1449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Walls of Uruk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Inscriptional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794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SKL provides an adulterated / biased view of early Mesopotamian history</a:t>
            </a:r>
          </a:p>
          <a:p>
            <a:r>
              <a:rPr lang="en-GB" dirty="0" smtClean="0"/>
              <a:t>Kings attested by inscriptions but not recorded in SKL:</a:t>
            </a:r>
          </a:p>
          <a:p>
            <a:pPr lvl="1"/>
            <a:r>
              <a:rPr lang="en-GB" dirty="0" err="1" smtClean="0"/>
              <a:t>Meskalamdug</a:t>
            </a:r>
            <a:r>
              <a:rPr lang="en-GB" dirty="0" smtClean="0"/>
              <a:t> (</a:t>
            </a:r>
            <a:r>
              <a:rPr lang="en-GB" dirty="0" err="1" smtClean="0"/>
              <a:t>lugal</a:t>
            </a:r>
            <a:r>
              <a:rPr lang="en-GB" dirty="0" smtClean="0"/>
              <a:t>): identified by seal from Royal Tombs of Ur</a:t>
            </a:r>
          </a:p>
          <a:p>
            <a:pPr lvl="1"/>
            <a:r>
              <a:rPr lang="en-GB" dirty="0" smtClean="0"/>
              <a:t>Might be identified with father of </a:t>
            </a:r>
            <a:r>
              <a:rPr lang="en-GB" dirty="0" err="1" smtClean="0"/>
              <a:t>Mes-ana-pada</a:t>
            </a:r>
            <a:r>
              <a:rPr lang="en-GB" dirty="0" smtClean="0"/>
              <a:t>?</a:t>
            </a:r>
          </a:p>
        </p:txBody>
      </p:sp>
      <p:pic>
        <p:nvPicPr>
          <p:cNvPr id="5" name="Content Placeholder 4" descr="meskalamdug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5076056" y="2276872"/>
            <a:ext cx="3608401" cy="2952328"/>
          </a:xfrm>
        </p:spPr>
      </p:pic>
      <p:sp>
        <p:nvSpPr>
          <p:cNvPr id="6" name="TextBox 5"/>
          <p:cNvSpPr txBox="1"/>
          <p:nvPr/>
        </p:nvSpPr>
        <p:spPr>
          <a:xfrm>
            <a:off x="5796136" y="5445224"/>
            <a:ext cx="2529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Helmet of </a:t>
            </a:r>
            <a:r>
              <a:rPr lang="en-GB" dirty="0" err="1" smtClean="0"/>
              <a:t>Meskalamdug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Dynasty of Akkad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8954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Sargon the Great (2334-2279 BC) founded first Akkadian empire</a:t>
            </a:r>
          </a:p>
          <a:p>
            <a:r>
              <a:rPr lang="en-GB" dirty="0" smtClean="0"/>
              <a:t>Last ruler of dynasty = his grandson </a:t>
            </a:r>
            <a:r>
              <a:rPr lang="en-GB" dirty="0" err="1" smtClean="0"/>
              <a:t>Naram</a:t>
            </a:r>
            <a:r>
              <a:rPr lang="en-GB" dirty="0" smtClean="0"/>
              <a:t> Sin</a:t>
            </a:r>
          </a:p>
          <a:p>
            <a:r>
              <a:rPr lang="en-GB" dirty="0" smtClean="0"/>
              <a:t>Both = historical figures :</a:t>
            </a:r>
          </a:p>
          <a:p>
            <a:pPr lvl="1"/>
            <a:r>
              <a:rPr lang="en-GB" dirty="0" smtClean="0"/>
              <a:t>Attested archaeologically</a:t>
            </a:r>
          </a:p>
          <a:p>
            <a:r>
              <a:rPr lang="en-GB" dirty="0" smtClean="0"/>
              <a:t>Also known from Mesopotamian literary tradition:</a:t>
            </a:r>
          </a:p>
          <a:p>
            <a:pPr lvl="1"/>
            <a:r>
              <a:rPr lang="en-GB" dirty="0" smtClean="0"/>
              <a:t>Tales which survive generations after their deaths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220072" y="5949280"/>
            <a:ext cx="17566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Sargon of Akkad</a:t>
            </a:r>
            <a:endParaRPr lang="en-GB" dirty="0"/>
          </a:p>
        </p:txBody>
      </p:sp>
      <p:pic>
        <p:nvPicPr>
          <p:cNvPr id="8" name="Content Placeholder 7" descr="sargon of Akka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08104" y="1773238"/>
            <a:ext cx="2814926" cy="393146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Curse of Akkad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Ancient tradition of ritual lamentation: bewailing scenes of destruction &amp; ruin</a:t>
            </a:r>
            <a:endParaRPr lang="en-GB" dirty="0" smtClean="0">
              <a:solidFill>
                <a:srgbClr val="FFC000"/>
              </a:solidFill>
            </a:endParaRPr>
          </a:p>
          <a:p>
            <a:r>
              <a:rPr lang="en-GB" dirty="0" smtClean="0">
                <a:solidFill>
                  <a:srgbClr val="FFC000"/>
                </a:solidFill>
              </a:rPr>
              <a:t>The Curse of Akkad:</a:t>
            </a:r>
          </a:p>
          <a:p>
            <a:pPr lvl="1"/>
            <a:r>
              <a:rPr lang="en-GB" dirty="0" smtClean="0"/>
              <a:t>Ruin of Akkad when </a:t>
            </a:r>
            <a:r>
              <a:rPr lang="en-GB" dirty="0" err="1" smtClean="0">
                <a:hlinkClick r:id="rId2"/>
              </a:rPr>
              <a:t>Naram</a:t>
            </a:r>
            <a:r>
              <a:rPr lang="en-GB" dirty="0" smtClean="0">
                <a:hlinkClick r:id="rId2"/>
              </a:rPr>
              <a:t> Sin </a:t>
            </a:r>
            <a:r>
              <a:rPr lang="en-GB" dirty="0" smtClean="0"/>
              <a:t>destroyed temple of Enlil at Nippur</a:t>
            </a:r>
          </a:p>
          <a:p>
            <a:pPr lvl="1"/>
            <a:r>
              <a:rPr lang="en-GB" dirty="0" smtClean="0"/>
              <a:t>Written in Ur III to explain the fall of  Akkad to the kings of Ur</a:t>
            </a:r>
          </a:p>
          <a:p>
            <a:pPr lvl="1"/>
            <a:r>
              <a:rPr lang="en-GB" dirty="0" smtClean="0"/>
              <a:t>It prays for the Akkad’s utter destruction</a:t>
            </a:r>
          </a:p>
        </p:txBody>
      </p:sp>
      <p:pic>
        <p:nvPicPr>
          <p:cNvPr id="5" name="Content Placeholder 4" descr="naram sin detail.jpg"/>
          <p:cNvPicPr>
            <a:picLocks noGrp="1" noChangeAspect="1"/>
          </p:cNvPicPr>
          <p:nvPr>
            <p:ph sz="half" idx="2"/>
          </p:nvPr>
        </p:nvPicPr>
        <p:blipFill>
          <a:blip r:embed="rId3" cstate="screen"/>
          <a:stretch>
            <a:fillRect/>
          </a:stretch>
        </p:blipFill>
        <p:spPr>
          <a:xfrm>
            <a:off x="5178642" y="2060849"/>
            <a:ext cx="3647982" cy="3312368"/>
          </a:xfrm>
        </p:spPr>
      </p:pic>
      <p:sp>
        <p:nvSpPr>
          <p:cNvPr id="6" name="TextBox 5"/>
          <p:cNvSpPr txBox="1"/>
          <p:nvPr/>
        </p:nvSpPr>
        <p:spPr>
          <a:xfrm>
            <a:off x="5292080" y="5589240"/>
            <a:ext cx="3531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Victory </a:t>
            </a:r>
            <a:r>
              <a:rPr lang="en-GB" dirty="0" err="1" smtClean="0"/>
              <a:t>Stela</a:t>
            </a:r>
            <a:r>
              <a:rPr lang="en-GB" dirty="0" smtClean="0"/>
              <a:t> of </a:t>
            </a:r>
            <a:r>
              <a:rPr lang="en-GB" dirty="0" err="1" smtClean="0"/>
              <a:t>Naram</a:t>
            </a:r>
            <a:r>
              <a:rPr lang="en-GB" dirty="0" smtClean="0"/>
              <a:t> Sin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Sources for Early Egyptian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Inscribed </a:t>
            </a:r>
            <a:r>
              <a:rPr lang="en-GB" dirty="0" err="1" smtClean="0"/>
              <a:t>Predynastic</a:t>
            </a:r>
            <a:r>
              <a:rPr lang="en-GB" dirty="0" smtClean="0"/>
              <a:t> / Early Dynastic objects:</a:t>
            </a:r>
          </a:p>
          <a:p>
            <a:pPr lvl="1"/>
            <a:r>
              <a:rPr lang="en-GB" dirty="0" smtClean="0"/>
              <a:t>Bone/ivory tags</a:t>
            </a:r>
          </a:p>
          <a:p>
            <a:pPr lvl="1"/>
            <a:r>
              <a:rPr lang="en-GB" dirty="0" smtClean="0"/>
              <a:t>Pottery</a:t>
            </a:r>
          </a:p>
          <a:p>
            <a:pPr lvl="1"/>
            <a:r>
              <a:rPr lang="en-GB" dirty="0" smtClean="0"/>
              <a:t>Ceremonial objects</a:t>
            </a:r>
          </a:p>
          <a:p>
            <a:r>
              <a:rPr lang="en-GB" dirty="0" smtClean="0"/>
              <a:t>Can we use these to write the unification of Egypt (known from later sources)</a:t>
            </a:r>
          </a:p>
          <a:p>
            <a:pPr>
              <a:buNone/>
            </a:pPr>
            <a:endParaRPr lang="en-GB" dirty="0" smtClean="0"/>
          </a:p>
        </p:txBody>
      </p:sp>
      <p:graphicFrame>
        <p:nvGraphicFramePr>
          <p:cNvPr id="17410" name="Object 2"/>
          <p:cNvGraphicFramePr>
            <a:graphicFrameLocks noGrp="1" noChangeAspect="1"/>
          </p:cNvGraphicFramePr>
          <p:nvPr>
            <p:ph sz="half" idx="2"/>
          </p:nvPr>
        </p:nvGraphicFramePr>
        <p:xfrm>
          <a:off x="5341918" y="2492897"/>
          <a:ext cx="3340689" cy="2592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Bitmap Image" r:id="rId3" imgW="5866667" imgH="4552381" progId="PBrush">
                  <p:embed/>
                </p:oleObj>
              </mc:Choice>
              <mc:Fallback>
                <p:oleObj name="Bitmap Image" r:id="rId3" imgW="5866667" imgH="4552381" progId="PBrush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lum bright="-14000" contrast="-18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41918" y="2492897"/>
                        <a:ext cx="3340689" cy="2592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64088" y="5301208"/>
            <a:ext cx="2953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Ivory tag with </a:t>
            </a:r>
            <a:r>
              <a:rPr lang="en-GB" dirty="0" err="1" smtClean="0"/>
              <a:t>Narmer</a:t>
            </a:r>
            <a:r>
              <a:rPr lang="en-GB" dirty="0" smtClean="0"/>
              <a:t> serekh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Predynastic</a:t>
            </a:r>
            <a:r>
              <a:rPr lang="en-GB" dirty="0" smtClean="0"/>
              <a:t> Named Rulers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826768" cy="4823416"/>
          </a:xfrm>
        </p:spPr>
        <p:txBody>
          <a:bodyPr/>
          <a:lstStyle/>
          <a:p>
            <a:r>
              <a:rPr lang="en-GB" dirty="0" smtClean="0"/>
              <a:t>Abydos Tomb U-j:</a:t>
            </a:r>
          </a:p>
          <a:p>
            <a:pPr lvl="1"/>
            <a:r>
              <a:rPr lang="en-GB" dirty="0" smtClean="0"/>
              <a:t>Inscriptional evidence corroborating existence of Scorpion King</a:t>
            </a:r>
          </a:p>
          <a:p>
            <a:r>
              <a:rPr lang="en-GB" dirty="0" smtClean="0"/>
              <a:t>Important ruler of Upper Egypt in Dynasty 0:</a:t>
            </a:r>
          </a:p>
          <a:p>
            <a:pPr lvl="1"/>
            <a:r>
              <a:rPr lang="en-GB" dirty="0" smtClean="0"/>
              <a:t>How does he fit into the narrative of unification?</a:t>
            </a:r>
          </a:p>
        </p:txBody>
      </p:sp>
      <p:pic>
        <p:nvPicPr>
          <p:cNvPr id="34818" name="Picture 2" descr="https://c1.staticflickr.com/9/8312/8045890250_e0323636ba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932040" y="1340768"/>
            <a:ext cx="3750568" cy="2070313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4860032" y="3573016"/>
            <a:ext cx="18145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Abydos Tomb U-j</a:t>
            </a:r>
            <a:endParaRPr lang="en-GB" dirty="0"/>
          </a:p>
        </p:txBody>
      </p:sp>
      <p:pic>
        <p:nvPicPr>
          <p:cNvPr id="7" name="Picture 6" descr="Scorpion-macehead.jpg"/>
          <p:cNvPicPr>
            <a:picLocks noChangeAspect="1"/>
          </p:cNvPicPr>
          <p:nvPr/>
        </p:nvPicPr>
        <p:blipFill>
          <a:blip r:embed="rId4" cstate="screen"/>
          <a:stretch>
            <a:fillRect/>
          </a:stretch>
        </p:blipFill>
        <p:spPr>
          <a:xfrm>
            <a:off x="4355976" y="4293096"/>
            <a:ext cx="2270873" cy="1694681"/>
          </a:xfrm>
          <a:prstGeom prst="rect">
            <a:avLst/>
          </a:prstGeom>
        </p:spPr>
      </p:pic>
      <p:pic>
        <p:nvPicPr>
          <p:cNvPr id="8" name="Picture 7" descr="Scorpion-tags.jpg"/>
          <p:cNvPicPr>
            <a:picLocks noChangeAspect="1"/>
          </p:cNvPicPr>
          <p:nvPr/>
        </p:nvPicPr>
        <p:blipFill>
          <a:blip r:embed="rId5" cstate="screen"/>
          <a:stretch>
            <a:fillRect/>
          </a:stretch>
        </p:blipFill>
        <p:spPr>
          <a:xfrm>
            <a:off x="7236296" y="4005064"/>
            <a:ext cx="1280160" cy="23896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020272" y="6488668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Scorpion tags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499992" y="6165304"/>
            <a:ext cx="2076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Scorpion </a:t>
            </a:r>
            <a:r>
              <a:rPr lang="en-GB" dirty="0" err="1" smtClean="0"/>
              <a:t>macehead</a:t>
            </a:r>
            <a:endParaRPr lang="en-GB" dirty="0"/>
          </a:p>
        </p:txBody>
      </p:sp>
      <p:sp>
        <p:nvSpPr>
          <p:cNvPr id="11" name="Down Arrow 10"/>
          <p:cNvSpPr/>
          <p:nvPr/>
        </p:nvSpPr>
        <p:spPr>
          <a:xfrm rot="18956648">
            <a:off x="7044502" y="3151454"/>
            <a:ext cx="470568" cy="1088514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Narmer</a:t>
            </a:r>
            <a:r>
              <a:rPr lang="en-GB" dirty="0" smtClean="0"/>
              <a:t> Palette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Is this an historical document?</a:t>
            </a:r>
          </a:p>
          <a:p>
            <a:pPr lvl="1">
              <a:defRPr/>
            </a:pPr>
            <a:r>
              <a:rPr lang="en-GB" dirty="0" smtClean="0"/>
              <a:t>Commemoration of victory of </a:t>
            </a:r>
            <a:r>
              <a:rPr lang="en-GB" dirty="0" err="1" smtClean="0"/>
              <a:t>Narmer</a:t>
            </a:r>
            <a:r>
              <a:rPr lang="en-GB" dirty="0" smtClean="0"/>
              <a:t> over Lower Egyptian ruler</a:t>
            </a:r>
          </a:p>
          <a:p>
            <a:pPr lvl="1">
              <a:defRPr/>
            </a:pPr>
            <a:r>
              <a:rPr lang="en-GB" dirty="0" smtClean="0"/>
              <a:t>Explicit reference to a real historical event?</a:t>
            </a:r>
          </a:p>
          <a:p>
            <a:pPr>
              <a:defRPr/>
            </a:pPr>
            <a:r>
              <a:rPr lang="en-GB" dirty="0" smtClean="0"/>
              <a:t>Numerous documents name </a:t>
            </a:r>
            <a:r>
              <a:rPr lang="en-GB" dirty="0" err="1" smtClean="0"/>
              <a:t>Narmer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A real historical figure</a:t>
            </a:r>
          </a:p>
          <a:p>
            <a:pPr lvl="1">
              <a:defRPr/>
            </a:pPr>
            <a:r>
              <a:rPr lang="en-GB" dirty="0" smtClean="0"/>
              <a:t>Upper Egyptian king remembered as Menes?</a:t>
            </a:r>
          </a:p>
        </p:txBody>
      </p:sp>
      <p:pic>
        <p:nvPicPr>
          <p:cNvPr id="5" name="Content Placeholder 4" descr="narmerpalet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24128" y="1772817"/>
            <a:ext cx="2808312" cy="4320479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300192" y="6093296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Narmer</a:t>
            </a:r>
            <a:r>
              <a:rPr lang="en-GB" dirty="0" smtClean="0"/>
              <a:t>  palette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</a:t>
            </a:r>
            <a:r>
              <a:rPr lang="en-GB" err="1" smtClean="0"/>
              <a:t>Naqada</a:t>
            </a:r>
            <a:r>
              <a:rPr lang="en-GB" smtClean="0"/>
              <a:t> Label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16288" cy="49685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 err="1" smtClean="0"/>
              <a:t>Hor</a:t>
            </a:r>
            <a:r>
              <a:rPr lang="en-GB" sz="2800" dirty="0" smtClean="0"/>
              <a:t>-Aha another contender for Menes</a:t>
            </a:r>
          </a:p>
          <a:p>
            <a:pPr>
              <a:defRPr/>
            </a:pPr>
            <a:r>
              <a:rPr lang="en-GB" sz="2800" dirty="0" smtClean="0"/>
              <a:t>Depends on how we read the </a:t>
            </a:r>
            <a:r>
              <a:rPr lang="en-GB" sz="2800" dirty="0" err="1" smtClean="0"/>
              <a:t>Nebty</a:t>
            </a:r>
            <a:r>
              <a:rPr lang="en-GB" sz="2800" dirty="0" smtClean="0"/>
              <a:t>-name </a:t>
            </a:r>
            <a:r>
              <a:rPr lang="en-GB" sz="2800" dirty="0"/>
              <a:t>of </a:t>
            </a:r>
            <a:r>
              <a:rPr lang="en-GB" sz="2800" dirty="0" smtClean="0"/>
              <a:t>“Men” on this ivory tag</a:t>
            </a:r>
            <a:endParaRPr lang="en-GB" sz="2800" dirty="0"/>
          </a:p>
          <a:p>
            <a:pPr lvl="1">
              <a:defRPr/>
            </a:pPr>
            <a:r>
              <a:rPr lang="en-GB" sz="2400" dirty="0" smtClean="0"/>
              <a:t>Aha = Menes</a:t>
            </a:r>
          </a:p>
          <a:p>
            <a:pPr lvl="1">
              <a:defRPr/>
            </a:pPr>
            <a:r>
              <a:rPr lang="en-GB" sz="2400" dirty="0" smtClean="0"/>
              <a:t>“Men” written in symbol for funerary building: Aha </a:t>
            </a:r>
            <a:r>
              <a:rPr lang="en-GB" sz="2400" dirty="0"/>
              <a:t>overseeing burial of Menes</a:t>
            </a:r>
            <a:r>
              <a:rPr lang="en-GB" sz="2400" dirty="0" smtClean="0"/>
              <a:t>?</a:t>
            </a:r>
          </a:p>
        </p:txBody>
      </p:sp>
      <p:pic>
        <p:nvPicPr>
          <p:cNvPr id="11" name="Picture 3" descr="naqada_label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572000" y="2204864"/>
            <a:ext cx="4285679" cy="3653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660232" y="6021288"/>
            <a:ext cx="1902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Ivory tag: </a:t>
            </a:r>
            <a:r>
              <a:rPr lang="en-GB" dirty="0" err="1" smtClean="0"/>
              <a:t>Hor</a:t>
            </a:r>
            <a:r>
              <a:rPr lang="en-GB" dirty="0" smtClean="0"/>
              <a:t> Aha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Palermo Stone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Oldest Egyptian historical text</a:t>
            </a:r>
          </a:p>
          <a:p>
            <a:r>
              <a:rPr lang="en-GB" dirty="0" smtClean="0"/>
              <a:t>One of 7 surviving fragments of a </a:t>
            </a:r>
            <a:r>
              <a:rPr lang="en-GB" dirty="0" err="1" smtClean="0"/>
              <a:t>stela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Royal Annals of the Old Kingdom</a:t>
            </a:r>
          </a:p>
          <a:p>
            <a:r>
              <a:rPr lang="en-GB" dirty="0" smtClean="0"/>
              <a:t>List of Egyptian kings (Dynasties 1-5)</a:t>
            </a:r>
          </a:p>
          <a:p>
            <a:pPr lvl="1"/>
            <a:r>
              <a:rPr lang="en-GB" dirty="0" smtClean="0"/>
              <a:t>&amp; names of 9 </a:t>
            </a:r>
            <a:r>
              <a:rPr lang="en-GB" dirty="0" err="1" smtClean="0"/>
              <a:t>Predynastic</a:t>
            </a:r>
            <a:r>
              <a:rPr lang="en-GB" dirty="0" smtClean="0"/>
              <a:t> kings of Lower Egypt</a:t>
            </a:r>
          </a:p>
          <a:p>
            <a:r>
              <a:rPr lang="en-GB" dirty="0" smtClean="0"/>
              <a:t>Significant events in each year of their reign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804248" y="6237312"/>
            <a:ext cx="1597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Palermo Stone</a:t>
            </a:r>
            <a:endParaRPr lang="en-GB" dirty="0"/>
          </a:p>
        </p:txBody>
      </p:sp>
      <p:pic>
        <p:nvPicPr>
          <p:cNvPr id="4098" name="Picture 2" descr="http://www.crystalinks.com/palermo_stone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558554" y="1916832"/>
            <a:ext cx="3156018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Palermo Stone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474840" cy="508406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Records major events</a:t>
            </a:r>
          </a:p>
          <a:p>
            <a:r>
              <a:rPr lang="en-GB" dirty="0" smtClean="0"/>
              <a:t>Military campaigns:</a:t>
            </a:r>
          </a:p>
          <a:p>
            <a:pPr lvl="1"/>
            <a:r>
              <a:rPr lang="en-GB" dirty="0" smtClean="0"/>
              <a:t>“Year of the Smiting of the Troglodytes”</a:t>
            </a:r>
          </a:p>
          <a:p>
            <a:pPr lvl="1"/>
            <a:r>
              <a:rPr lang="en-GB" dirty="0" err="1" smtClean="0"/>
              <a:t>Senefru</a:t>
            </a:r>
            <a:r>
              <a:rPr lang="en-GB" dirty="0" smtClean="0"/>
              <a:t> attacked Nubia </a:t>
            </a:r>
            <a:r>
              <a:rPr lang="en-GB" dirty="0" err="1" smtClean="0"/>
              <a:t>bringin</a:t>
            </a:r>
            <a:r>
              <a:rPr lang="en-GB" dirty="0" smtClean="0"/>
              <a:t> back 7,000 male &amp; female captives &amp;20,000 cattle</a:t>
            </a:r>
          </a:p>
          <a:p>
            <a:r>
              <a:rPr lang="en-GB" dirty="0" smtClean="0"/>
              <a:t>Foreign trade:</a:t>
            </a:r>
          </a:p>
          <a:p>
            <a:pPr lvl="1"/>
            <a:r>
              <a:rPr lang="en-GB" dirty="0" err="1" smtClean="0"/>
              <a:t>Senefru</a:t>
            </a:r>
            <a:r>
              <a:rPr lang="en-GB" dirty="0" smtClean="0"/>
              <a:t> importing timber from Byblos</a:t>
            </a:r>
          </a:p>
          <a:p>
            <a:r>
              <a:rPr lang="en-GB" dirty="0" smtClean="0"/>
              <a:t>Ritual performances</a:t>
            </a:r>
          </a:p>
          <a:p>
            <a:r>
              <a:rPr lang="en-GB" dirty="0" smtClean="0"/>
              <a:t>Can use this to write an early history of Egypt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804248" y="6237312"/>
            <a:ext cx="1597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Palermo Stone</a:t>
            </a:r>
            <a:endParaRPr lang="en-GB" dirty="0"/>
          </a:p>
        </p:txBody>
      </p:sp>
      <p:pic>
        <p:nvPicPr>
          <p:cNvPr id="4098" name="Picture 2" descr="http://www.crystalinks.com/palermo_stone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558554" y="1916832"/>
            <a:ext cx="3156018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useful are early textual sources &amp; inscriptions for writing (political) historical narratives?</a:t>
            </a:r>
          </a:p>
          <a:p>
            <a:r>
              <a:rPr lang="en-GB" dirty="0" smtClean="0"/>
              <a:t>Relies upon a nuanced understanding of the relationship between archaeology &amp; text:</a:t>
            </a:r>
          </a:p>
          <a:p>
            <a:pPr lvl="1"/>
            <a:r>
              <a:rPr lang="en-GB" dirty="0" smtClean="0"/>
              <a:t>Weighing up both sources alongside each other &amp; testing the reliability of each</a:t>
            </a:r>
          </a:p>
          <a:p>
            <a:r>
              <a:rPr lang="en-GB" dirty="0" smtClean="0"/>
              <a:t>Early histories (formative stages of state formation) for Mesopotamia &amp; Egypt remain problematic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132</TotalTime>
  <Words>921</Words>
  <Application>Microsoft Office PowerPoint</Application>
  <PresentationFormat>On-screen Show (4:3)</PresentationFormat>
  <Paragraphs>141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Bitmap Image</vt:lpstr>
      <vt:lpstr>AHAR5005</vt:lpstr>
      <vt:lpstr>Writing History</vt:lpstr>
      <vt:lpstr>Writing History</vt:lpstr>
      <vt:lpstr>Constructing History: Mesopotamia</vt:lpstr>
      <vt:lpstr>Sumerian King List</vt:lpstr>
      <vt:lpstr>Sumerian King List</vt:lpstr>
      <vt:lpstr>Sumerian King List</vt:lpstr>
      <vt:lpstr>Enmerbaragesi</vt:lpstr>
      <vt:lpstr>Sumerian King List</vt:lpstr>
      <vt:lpstr>Epic of Gilgamesh</vt:lpstr>
      <vt:lpstr>Gilgamesh: Real of Myth?</vt:lpstr>
      <vt:lpstr>Inscriptional Evidence</vt:lpstr>
      <vt:lpstr>Dynasty of Akkad</vt:lpstr>
      <vt:lpstr>Curse of Akkad</vt:lpstr>
      <vt:lpstr>Sources for Early Egyptian History</vt:lpstr>
      <vt:lpstr>Predynastic Named Rulers</vt:lpstr>
      <vt:lpstr>Narmer Palette</vt:lpstr>
      <vt:lpstr>The Naqada Label</vt:lpstr>
      <vt:lpstr>Palermo Stone</vt:lpstr>
      <vt:lpstr>Palermo Stone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AHAR5005</dc:title>
  <dc:creator>Louise</dc:creator>
  <cp:lastModifiedBy>Louise Steel</cp:lastModifiedBy>
  <cp:revision>11</cp:revision>
  <dcterms:created xsi:type="dcterms:W3CDTF">2015-10-26T17:49:05Z</dcterms:created>
  <dcterms:modified xsi:type="dcterms:W3CDTF">2017-10-13T15:48:23Z</dcterms:modified>
</cp:coreProperties>
</file>