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6" r:id="rId4"/>
    <p:sldId id="258"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D73FE-A746-853F-0F55-533A0E8BA4E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4097473-B7EA-E918-B645-E73D02ACCC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AA17EA4-2E24-2E3D-D99C-17D85BDDD883}"/>
              </a:ext>
            </a:extLst>
          </p:cNvPr>
          <p:cNvSpPr>
            <a:spLocks noGrp="1"/>
          </p:cNvSpPr>
          <p:nvPr>
            <p:ph type="dt" sz="half" idx="10"/>
          </p:nvPr>
        </p:nvSpPr>
        <p:spPr/>
        <p:txBody>
          <a:bodyPr/>
          <a:lstStyle/>
          <a:p>
            <a:fld id="{66FAC001-0D99-487A-8F87-3CEC1F7EAF95}" type="datetimeFigureOut">
              <a:rPr lang="en-GB" smtClean="0"/>
              <a:t>28/06/2026</a:t>
            </a:fld>
            <a:endParaRPr lang="en-GB"/>
          </a:p>
        </p:txBody>
      </p:sp>
      <p:sp>
        <p:nvSpPr>
          <p:cNvPr id="5" name="Footer Placeholder 4">
            <a:extLst>
              <a:ext uri="{FF2B5EF4-FFF2-40B4-BE49-F238E27FC236}">
                <a16:creationId xmlns:a16="http://schemas.microsoft.com/office/drawing/2014/main" id="{263915D9-1895-1123-A514-7C0808B013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AF1698-159F-C979-BCD4-9462906A50DC}"/>
              </a:ext>
            </a:extLst>
          </p:cNvPr>
          <p:cNvSpPr>
            <a:spLocks noGrp="1"/>
          </p:cNvSpPr>
          <p:nvPr>
            <p:ph type="sldNum" sz="quarter" idx="12"/>
          </p:nvPr>
        </p:nvSpPr>
        <p:spPr/>
        <p:txBody>
          <a:bodyPr/>
          <a:lstStyle/>
          <a:p>
            <a:fld id="{0D2828E4-CE3B-4538-9A5F-BA3264FA1EC2}" type="slidenum">
              <a:rPr lang="en-GB" smtClean="0"/>
              <a:t>‹#›</a:t>
            </a:fld>
            <a:endParaRPr lang="en-GB"/>
          </a:p>
        </p:txBody>
      </p:sp>
    </p:spTree>
    <p:extLst>
      <p:ext uri="{BB962C8B-B14F-4D97-AF65-F5344CB8AC3E}">
        <p14:creationId xmlns:p14="http://schemas.microsoft.com/office/powerpoint/2010/main" val="24432608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F2DB5-D282-6070-30D5-6B73DA0C1D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73984A-C105-C508-F0AD-49BA1E708F8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CFF94B-CFF7-6F8E-7810-B22B277D2E42}"/>
              </a:ext>
            </a:extLst>
          </p:cNvPr>
          <p:cNvSpPr>
            <a:spLocks noGrp="1"/>
          </p:cNvSpPr>
          <p:nvPr>
            <p:ph type="dt" sz="half" idx="10"/>
          </p:nvPr>
        </p:nvSpPr>
        <p:spPr/>
        <p:txBody>
          <a:bodyPr/>
          <a:lstStyle/>
          <a:p>
            <a:fld id="{66FAC001-0D99-487A-8F87-3CEC1F7EAF95}" type="datetimeFigureOut">
              <a:rPr lang="en-GB" smtClean="0"/>
              <a:t>28/06/2026</a:t>
            </a:fld>
            <a:endParaRPr lang="en-GB"/>
          </a:p>
        </p:txBody>
      </p:sp>
      <p:sp>
        <p:nvSpPr>
          <p:cNvPr id="5" name="Footer Placeholder 4">
            <a:extLst>
              <a:ext uri="{FF2B5EF4-FFF2-40B4-BE49-F238E27FC236}">
                <a16:creationId xmlns:a16="http://schemas.microsoft.com/office/drawing/2014/main" id="{C5F31577-F84E-4148-D5FC-BA0E39AF91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30C541-0724-1547-729D-E3D6C22A145A}"/>
              </a:ext>
            </a:extLst>
          </p:cNvPr>
          <p:cNvSpPr>
            <a:spLocks noGrp="1"/>
          </p:cNvSpPr>
          <p:nvPr>
            <p:ph type="sldNum" sz="quarter" idx="12"/>
          </p:nvPr>
        </p:nvSpPr>
        <p:spPr/>
        <p:txBody>
          <a:bodyPr/>
          <a:lstStyle/>
          <a:p>
            <a:fld id="{0D2828E4-CE3B-4538-9A5F-BA3264FA1EC2}" type="slidenum">
              <a:rPr lang="en-GB" smtClean="0"/>
              <a:t>‹#›</a:t>
            </a:fld>
            <a:endParaRPr lang="en-GB"/>
          </a:p>
        </p:txBody>
      </p:sp>
    </p:spTree>
    <p:extLst>
      <p:ext uri="{BB962C8B-B14F-4D97-AF65-F5344CB8AC3E}">
        <p14:creationId xmlns:p14="http://schemas.microsoft.com/office/powerpoint/2010/main" val="2880173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45B37-7534-C4A5-EFF2-F82C1564932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FFF8D7E-7C8B-3CC1-2F20-C98B28E4B0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E4F10B-9606-D023-D6D9-15B7CA8D16F1}"/>
              </a:ext>
            </a:extLst>
          </p:cNvPr>
          <p:cNvSpPr>
            <a:spLocks noGrp="1"/>
          </p:cNvSpPr>
          <p:nvPr>
            <p:ph type="dt" sz="half" idx="10"/>
          </p:nvPr>
        </p:nvSpPr>
        <p:spPr/>
        <p:txBody>
          <a:bodyPr/>
          <a:lstStyle/>
          <a:p>
            <a:fld id="{66FAC001-0D99-487A-8F87-3CEC1F7EAF95}" type="datetimeFigureOut">
              <a:rPr lang="en-GB" smtClean="0"/>
              <a:t>28/06/2026</a:t>
            </a:fld>
            <a:endParaRPr lang="en-GB"/>
          </a:p>
        </p:txBody>
      </p:sp>
      <p:sp>
        <p:nvSpPr>
          <p:cNvPr id="5" name="Footer Placeholder 4">
            <a:extLst>
              <a:ext uri="{FF2B5EF4-FFF2-40B4-BE49-F238E27FC236}">
                <a16:creationId xmlns:a16="http://schemas.microsoft.com/office/drawing/2014/main" id="{D09FA8DE-C8FE-A363-D262-B832293F16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B4D50A-BC46-4C47-2E77-89F31D6914AF}"/>
              </a:ext>
            </a:extLst>
          </p:cNvPr>
          <p:cNvSpPr>
            <a:spLocks noGrp="1"/>
          </p:cNvSpPr>
          <p:nvPr>
            <p:ph type="sldNum" sz="quarter" idx="12"/>
          </p:nvPr>
        </p:nvSpPr>
        <p:spPr/>
        <p:txBody>
          <a:bodyPr/>
          <a:lstStyle/>
          <a:p>
            <a:fld id="{0D2828E4-CE3B-4538-9A5F-BA3264FA1EC2}" type="slidenum">
              <a:rPr lang="en-GB" smtClean="0"/>
              <a:t>‹#›</a:t>
            </a:fld>
            <a:endParaRPr lang="en-GB"/>
          </a:p>
        </p:txBody>
      </p:sp>
    </p:spTree>
    <p:extLst>
      <p:ext uri="{BB962C8B-B14F-4D97-AF65-F5344CB8AC3E}">
        <p14:creationId xmlns:p14="http://schemas.microsoft.com/office/powerpoint/2010/main" val="17936861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20BE7-4691-4AC0-9189-E6D58C44EE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F055E9-2A95-FC4B-3FBA-F5E22232A9B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8623AC7-2D53-FDB1-F287-DC152624C67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19D19C5-E118-53E1-88B0-4CD32F13178D}"/>
              </a:ext>
            </a:extLst>
          </p:cNvPr>
          <p:cNvSpPr>
            <a:spLocks noGrp="1"/>
          </p:cNvSpPr>
          <p:nvPr>
            <p:ph type="dt" sz="half" idx="10"/>
          </p:nvPr>
        </p:nvSpPr>
        <p:spPr/>
        <p:txBody>
          <a:bodyPr/>
          <a:lstStyle/>
          <a:p>
            <a:fld id="{66FAC001-0D99-487A-8F87-3CEC1F7EAF95}" type="datetimeFigureOut">
              <a:rPr lang="en-GB" smtClean="0"/>
              <a:t>28/06/2026</a:t>
            </a:fld>
            <a:endParaRPr lang="en-GB"/>
          </a:p>
        </p:txBody>
      </p:sp>
      <p:sp>
        <p:nvSpPr>
          <p:cNvPr id="6" name="Footer Placeholder 5">
            <a:extLst>
              <a:ext uri="{FF2B5EF4-FFF2-40B4-BE49-F238E27FC236}">
                <a16:creationId xmlns:a16="http://schemas.microsoft.com/office/drawing/2014/main" id="{767FF5A5-6EF1-05EA-CE22-DF9D867434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99970B-17E4-C613-A206-284223F7E94A}"/>
              </a:ext>
            </a:extLst>
          </p:cNvPr>
          <p:cNvSpPr>
            <a:spLocks noGrp="1"/>
          </p:cNvSpPr>
          <p:nvPr>
            <p:ph type="sldNum" sz="quarter" idx="12"/>
          </p:nvPr>
        </p:nvSpPr>
        <p:spPr/>
        <p:txBody>
          <a:bodyPr/>
          <a:lstStyle/>
          <a:p>
            <a:fld id="{0D2828E4-CE3B-4538-9A5F-BA3264FA1EC2}" type="slidenum">
              <a:rPr lang="en-GB" smtClean="0"/>
              <a:t>‹#›</a:t>
            </a:fld>
            <a:endParaRPr lang="en-GB"/>
          </a:p>
        </p:txBody>
      </p:sp>
    </p:spTree>
    <p:extLst>
      <p:ext uri="{BB962C8B-B14F-4D97-AF65-F5344CB8AC3E}">
        <p14:creationId xmlns:p14="http://schemas.microsoft.com/office/powerpoint/2010/main" val="1384092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68EE0-29D9-80D0-B3C0-571A2CCE540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80F14E8-0E20-6799-1D9E-1802C81112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AC5F77-3D5D-20A7-5D12-89CAD50CAEA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ECDE8B3-A3FD-0746-7EBD-A845B846504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105FE1-0305-BA15-E738-B42CA9963A7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0134745-722E-2634-9925-6473F4AB47AB}"/>
              </a:ext>
            </a:extLst>
          </p:cNvPr>
          <p:cNvSpPr>
            <a:spLocks noGrp="1"/>
          </p:cNvSpPr>
          <p:nvPr>
            <p:ph type="dt" sz="half" idx="10"/>
          </p:nvPr>
        </p:nvSpPr>
        <p:spPr/>
        <p:txBody>
          <a:bodyPr/>
          <a:lstStyle/>
          <a:p>
            <a:fld id="{66FAC001-0D99-487A-8F87-3CEC1F7EAF95}" type="datetimeFigureOut">
              <a:rPr lang="en-GB" smtClean="0"/>
              <a:t>28/06/2026</a:t>
            </a:fld>
            <a:endParaRPr lang="en-GB"/>
          </a:p>
        </p:txBody>
      </p:sp>
      <p:sp>
        <p:nvSpPr>
          <p:cNvPr id="8" name="Footer Placeholder 7">
            <a:extLst>
              <a:ext uri="{FF2B5EF4-FFF2-40B4-BE49-F238E27FC236}">
                <a16:creationId xmlns:a16="http://schemas.microsoft.com/office/drawing/2014/main" id="{1E35ED70-0CC9-CD40-229E-9DA521901D9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410A5AB-4DBB-F41F-C023-9EC506F877B1}"/>
              </a:ext>
            </a:extLst>
          </p:cNvPr>
          <p:cNvSpPr>
            <a:spLocks noGrp="1"/>
          </p:cNvSpPr>
          <p:nvPr>
            <p:ph type="sldNum" sz="quarter" idx="12"/>
          </p:nvPr>
        </p:nvSpPr>
        <p:spPr/>
        <p:txBody>
          <a:bodyPr/>
          <a:lstStyle/>
          <a:p>
            <a:fld id="{0D2828E4-CE3B-4538-9A5F-BA3264FA1EC2}" type="slidenum">
              <a:rPr lang="en-GB" smtClean="0"/>
              <a:t>‹#›</a:t>
            </a:fld>
            <a:endParaRPr lang="en-GB"/>
          </a:p>
        </p:txBody>
      </p:sp>
    </p:spTree>
    <p:extLst>
      <p:ext uri="{BB962C8B-B14F-4D97-AF65-F5344CB8AC3E}">
        <p14:creationId xmlns:p14="http://schemas.microsoft.com/office/powerpoint/2010/main" val="35377912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45BBB-6F21-C7E4-CD2D-5B1EA430CBF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BBF6268-92B3-3BE7-4DA0-D0CE12E94281}"/>
              </a:ext>
            </a:extLst>
          </p:cNvPr>
          <p:cNvSpPr>
            <a:spLocks noGrp="1"/>
          </p:cNvSpPr>
          <p:nvPr>
            <p:ph type="dt" sz="half" idx="10"/>
          </p:nvPr>
        </p:nvSpPr>
        <p:spPr/>
        <p:txBody>
          <a:bodyPr/>
          <a:lstStyle/>
          <a:p>
            <a:fld id="{66FAC001-0D99-487A-8F87-3CEC1F7EAF95}" type="datetimeFigureOut">
              <a:rPr lang="en-GB" smtClean="0"/>
              <a:t>28/06/2026</a:t>
            </a:fld>
            <a:endParaRPr lang="en-GB"/>
          </a:p>
        </p:txBody>
      </p:sp>
      <p:sp>
        <p:nvSpPr>
          <p:cNvPr id="4" name="Footer Placeholder 3">
            <a:extLst>
              <a:ext uri="{FF2B5EF4-FFF2-40B4-BE49-F238E27FC236}">
                <a16:creationId xmlns:a16="http://schemas.microsoft.com/office/drawing/2014/main" id="{221FA05D-5F04-EBA7-5620-864B65E679A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9FFEAFF-D2B9-857B-7887-10CB80D1344C}"/>
              </a:ext>
            </a:extLst>
          </p:cNvPr>
          <p:cNvSpPr>
            <a:spLocks noGrp="1"/>
          </p:cNvSpPr>
          <p:nvPr>
            <p:ph type="sldNum" sz="quarter" idx="12"/>
          </p:nvPr>
        </p:nvSpPr>
        <p:spPr/>
        <p:txBody>
          <a:bodyPr/>
          <a:lstStyle/>
          <a:p>
            <a:fld id="{0D2828E4-CE3B-4538-9A5F-BA3264FA1EC2}" type="slidenum">
              <a:rPr lang="en-GB" smtClean="0"/>
              <a:t>‹#›</a:t>
            </a:fld>
            <a:endParaRPr lang="en-GB"/>
          </a:p>
        </p:txBody>
      </p:sp>
    </p:spTree>
    <p:extLst>
      <p:ext uri="{BB962C8B-B14F-4D97-AF65-F5344CB8AC3E}">
        <p14:creationId xmlns:p14="http://schemas.microsoft.com/office/powerpoint/2010/main" val="737044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4D6679A-2861-991D-01DC-0B69730FFE02}"/>
              </a:ext>
            </a:extLst>
          </p:cNvPr>
          <p:cNvSpPr>
            <a:spLocks noGrp="1"/>
          </p:cNvSpPr>
          <p:nvPr>
            <p:ph type="dt" sz="half" idx="10"/>
          </p:nvPr>
        </p:nvSpPr>
        <p:spPr/>
        <p:txBody>
          <a:bodyPr/>
          <a:lstStyle/>
          <a:p>
            <a:fld id="{66FAC001-0D99-487A-8F87-3CEC1F7EAF95}" type="datetimeFigureOut">
              <a:rPr lang="en-GB" smtClean="0"/>
              <a:t>28/06/2026</a:t>
            </a:fld>
            <a:endParaRPr lang="en-GB"/>
          </a:p>
        </p:txBody>
      </p:sp>
      <p:sp>
        <p:nvSpPr>
          <p:cNvPr id="3" name="Footer Placeholder 2">
            <a:extLst>
              <a:ext uri="{FF2B5EF4-FFF2-40B4-BE49-F238E27FC236}">
                <a16:creationId xmlns:a16="http://schemas.microsoft.com/office/drawing/2014/main" id="{6C14898B-40E5-A521-91E6-D5F44F4F42C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5B14DFD-764B-BAB4-88F0-9E2968B0451E}"/>
              </a:ext>
            </a:extLst>
          </p:cNvPr>
          <p:cNvSpPr>
            <a:spLocks noGrp="1"/>
          </p:cNvSpPr>
          <p:nvPr>
            <p:ph type="sldNum" sz="quarter" idx="12"/>
          </p:nvPr>
        </p:nvSpPr>
        <p:spPr/>
        <p:txBody>
          <a:bodyPr/>
          <a:lstStyle/>
          <a:p>
            <a:fld id="{0D2828E4-CE3B-4538-9A5F-BA3264FA1EC2}" type="slidenum">
              <a:rPr lang="en-GB" smtClean="0"/>
              <a:t>‹#›</a:t>
            </a:fld>
            <a:endParaRPr lang="en-GB"/>
          </a:p>
        </p:txBody>
      </p:sp>
    </p:spTree>
    <p:extLst>
      <p:ext uri="{BB962C8B-B14F-4D97-AF65-F5344CB8AC3E}">
        <p14:creationId xmlns:p14="http://schemas.microsoft.com/office/powerpoint/2010/main" val="4289773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FE2E4-23B3-7FC8-3586-24D83BCE29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06F31C2-1576-62DE-0275-752E4D5E47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D273ED2-FA30-D7B8-0F6F-DEBF7D5F14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441274-3D8C-5DF4-FAF6-077527C820C0}"/>
              </a:ext>
            </a:extLst>
          </p:cNvPr>
          <p:cNvSpPr>
            <a:spLocks noGrp="1"/>
          </p:cNvSpPr>
          <p:nvPr>
            <p:ph type="dt" sz="half" idx="10"/>
          </p:nvPr>
        </p:nvSpPr>
        <p:spPr/>
        <p:txBody>
          <a:bodyPr/>
          <a:lstStyle/>
          <a:p>
            <a:fld id="{66FAC001-0D99-487A-8F87-3CEC1F7EAF95}" type="datetimeFigureOut">
              <a:rPr lang="en-GB" smtClean="0"/>
              <a:t>28/06/2026</a:t>
            </a:fld>
            <a:endParaRPr lang="en-GB"/>
          </a:p>
        </p:txBody>
      </p:sp>
      <p:sp>
        <p:nvSpPr>
          <p:cNvPr id="6" name="Footer Placeholder 5">
            <a:extLst>
              <a:ext uri="{FF2B5EF4-FFF2-40B4-BE49-F238E27FC236}">
                <a16:creationId xmlns:a16="http://schemas.microsoft.com/office/drawing/2014/main" id="{F6919AA0-015A-4673-CD6B-185EC4CDFC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2F5150-7BFA-5B0D-1957-369D41737F24}"/>
              </a:ext>
            </a:extLst>
          </p:cNvPr>
          <p:cNvSpPr>
            <a:spLocks noGrp="1"/>
          </p:cNvSpPr>
          <p:nvPr>
            <p:ph type="sldNum" sz="quarter" idx="12"/>
          </p:nvPr>
        </p:nvSpPr>
        <p:spPr/>
        <p:txBody>
          <a:bodyPr/>
          <a:lstStyle/>
          <a:p>
            <a:fld id="{0D2828E4-CE3B-4538-9A5F-BA3264FA1EC2}" type="slidenum">
              <a:rPr lang="en-GB" smtClean="0"/>
              <a:t>‹#›</a:t>
            </a:fld>
            <a:endParaRPr lang="en-GB"/>
          </a:p>
        </p:txBody>
      </p:sp>
    </p:spTree>
    <p:extLst>
      <p:ext uri="{BB962C8B-B14F-4D97-AF65-F5344CB8AC3E}">
        <p14:creationId xmlns:p14="http://schemas.microsoft.com/office/powerpoint/2010/main" val="33973232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88136-505A-ED8A-891E-5AC071B16E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F6D13E6-14C5-16E4-6C02-30DA127A8E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D069AA3-7DB0-569F-3E13-7CA4378562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CB93D0-D8DE-7301-744D-7F784C6C0134}"/>
              </a:ext>
            </a:extLst>
          </p:cNvPr>
          <p:cNvSpPr>
            <a:spLocks noGrp="1"/>
          </p:cNvSpPr>
          <p:nvPr>
            <p:ph type="dt" sz="half" idx="10"/>
          </p:nvPr>
        </p:nvSpPr>
        <p:spPr/>
        <p:txBody>
          <a:bodyPr/>
          <a:lstStyle/>
          <a:p>
            <a:fld id="{66FAC001-0D99-487A-8F87-3CEC1F7EAF95}" type="datetimeFigureOut">
              <a:rPr lang="en-GB" smtClean="0"/>
              <a:t>28/06/2026</a:t>
            </a:fld>
            <a:endParaRPr lang="en-GB"/>
          </a:p>
        </p:txBody>
      </p:sp>
      <p:sp>
        <p:nvSpPr>
          <p:cNvPr id="6" name="Footer Placeholder 5">
            <a:extLst>
              <a:ext uri="{FF2B5EF4-FFF2-40B4-BE49-F238E27FC236}">
                <a16:creationId xmlns:a16="http://schemas.microsoft.com/office/drawing/2014/main" id="{3B150F3B-975C-7488-D637-04D4410DD3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2E6DDC-F64A-8428-2D37-0C8033341F96}"/>
              </a:ext>
            </a:extLst>
          </p:cNvPr>
          <p:cNvSpPr>
            <a:spLocks noGrp="1"/>
          </p:cNvSpPr>
          <p:nvPr>
            <p:ph type="sldNum" sz="quarter" idx="12"/>
          </p:nvPr>
        </p:nvSpPr>
        <p:spPr/>
        <p:txBody>
          <a:bodyPr/>
          <a:lstStyle/>
          <a:p>
            <a:fld id="{0D2828E4-CE3B-4538-9A5F-BA3264FA1EC2}" type="slidenum">
              <a:rPr lang="en-GB" smtClean="0"/>
              <a:t>‹#›</a:t>
            </a:fld>
            <a:endParaRPr lang="en-GB"/>
          </a:p>
        </p:txBody>
      </p:sp>
    </p:spTree>
    <p:extLst>
      <p:ext uri="{BB962C8B-B14F-4D97-AF65-F5344CB8AC3E}">
        <p14:creationId xmlns:p14="http://schemas.microsoft.com/office/powerpoint/2010/main" val="7020414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54901-526E-1EF4-EEEE-A898FCA7CE7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DBABA7-A5E8-E846-F977-55F31BEBF2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3BC1A3-5ADA-521A-A1B8-721348CB8B13}"/>
              </a:ext>
            </a:extLst>
          </p:cNvPr>
          <p:cNvSpPr>
            <a:spLocks noGrp="1"/>
          </p:cNvSpPr>
          <p:nvPr>
            <p:ph type="dt" sz="half" idx="10"/>
          </p:nvPr>
        </p:nvSpPr>
        <p:spPr/>
        <p:txBody>
          <a:bodyPr/>
          <a:lstStyle/>
          <a:p>
            <a:fld id="{66FAC001-0D99-487A-8F87-3CEC1F7EAF95}" type="datetimeFigureOut">
              <a:rPr lang="en-GB" smtClean="0"/>
              <a:t>28/06/2026</a:t>
            </a:fld>
            <a:endParaRPr lang="en-GB"/>
          </a:p>
        </p:txBody>
      </p:sp>
      <p:sp>
        <p:nvSpPr>
          <p:cNvPr id="5" name="Footer Placeholder 4">
            <a:extLst>
              <a:ext uri="{FF2B5EF4-FFF2-40B4-BE49-F238E27FC236}">
                <a16:creationId xmlns:a16="http://schemas.microsoft.com/office/drawing/2014/main" id="{DB357D38-19AF-CCE9-6101-4551ED35B2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F3EDBA-02AB-EBAD-E0CE-9280075BB391}"/>
              </a:ext>
            </a:extLst>
          </p:cNvPr>
          <p:cNvSpPr>
            <a:spLocks noGrp="1"/>
          </p:cNvSpPr>
          <p:nvPr>
            <p:ph type="sldNum" sz="quarter" idx="12"/>
          </p:nvPr>
        </p:nvSpPr>
        <p:spPr/>
        <p:txBody>
          <a:bodyPr/>
          <a:lstStyle/>
          <a:p>
            <a:fld id="{0D2828E4-CE3B-4538-9A5F-BA3264FA1EC2}" type="slidenum">
              <a:rPr lang="en-GB" smtClean="0"/>
              <a:t>‹#›</a:t>
            </a:fld>
            <a:endParaRPr lang="en-GB"/>
          </a:p>
        </p:txBody>
      </p:sp>
    </p:spTree>
    <p:extLst>
      <p:ext uri="{BB962C8B-B14F-4D97-AF65-F5344CB8AC3E}">
        <p14:creationId xmlns:p14="http://schemas.microsoft.com/office/powerpoint/2010/main" val="17806522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C8B551-BA21-B5F3-A47D-F396C30D2D7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8F7890-66B2-8575-54A5-FAD30D72394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E02D27-4F7D-A433-4462-E8D7A9433B16}"/>
              </a:ext>
            </a:extLst>
          </p:cNvPr>
          <p:cNvSpPr>
            <a:spLocks noGrp="1"/>
          </p:cNvSpPr>
          <p:nvPr>
            <p:ph type="dt" sz="half" idx="10"/>
          </p:nvPr>
        </p:nvSpPr>
        <p:spPr/>
        <p:txBody>
          <a:bodyPr/>
          <a:lstStyle/>
          <a:p>
            <a:fld id="{66FAC001-0D99-487A-8F87-3CEC1F7EAF95}" type="datetimeFigureOut">
              <a:rPr lang="en-GB" smtClean="0"/>
              <a:t>28/06/2026</a:t>
            </a:fld>
            <a:endParaRPr lang="en-GB"/>
          </a:p>
        </p:txBody>
      </p:sp>
      <p:sp>
        <p:nvSpPr>
          <p:cNvPr id="5" name="Footer Placeholder 4">
            <a:extLst>
              <a:ext uri="{FF2B5EF4-FFF2-40B4-BE49-F238E27FC236}">
                <a16:creationId xmlns:a16="http://schemas.microsoft.com/office/drawing/2014/main" id="{D54BE298-8C1E-9C3A-8359-5FE522701C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CEC609-F7C3-2033-F146-44115C68996D}"/>
              </a:ext>
            </a:extLst>
          </p:cNvPr>
          <p:cNvSpPr>
            <a:spLocks noGrp="1"/>
          </p:cNvSpPr>
          <p:nvPr>
            <p:ph type="sldNum" sz="quarter" idx="12"/>
          </p:nvPr>
        </p:nvSpPr>
        <p:spPr/>
        <p:txBody>
          <a:bodyPr/>
          <a:lstStyle/>
          <a:p>
            <a:fld id="{0D2828E4-CE3B-4538-9A5F-BA3264FA1EC2}" type="slidenum">
              <a:rPr lang="en-GB" smtClean="0"/>
              <a:t>‹#›</a:t>
            </a:fld>
            <a:endParaRPr lang="en-GB"/>
          </a:p>
        </p:txBody>
      </p:sp>
    </p:spTree>
    <p:extLst>
      <p:ext uri="{BB962C8B-B14F-4D97-AF65-F5344CB8AC3E}">
        <p14:creationId xmlns:p14="http://schemas.microsoft.com/office/powerpoint/2010/main" val="3594323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302FF9-975F-4FCB-8BE1-02797D6DFA2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7B3397-6105-F47B-871F-E5178741305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C5BF2B-FBC1-8AD0-3A27-4E6EDCB0C88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FAC001-0D99-487A-8F87-3CEC1F7EAF95}" type="datetimeFigureOut">
              <a:rPr lang="en-GB" smtClean="0"/>
              <a:t>28/06/2026</a:t>
            </a:fld>
            <a:endParaRPr lang="en-GB"/>
          </a:p>
        </p:txBody>
      </p:sp>
      <p:sp>
        <p:nvSpPr>
          <p:cNvPr id="5" name="Footer Placeholder 4">
            <a:extLst>
              <a:ext uri="{FF2B5EF4-FFF2-40B4-BE49-F238E27FC236}">
                <a16:creationId xmlns:a16="http://schemas.microsoft.com/office/drawing/2014/main" id="{805F64F8-EC71-86F0-3AB1-03057B1B22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1A7E0C8-17E7-F44F-2B5A-E836F29CBE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2828E4-CE3B-4538-9A5F-BA3264FA1EC2}" type="slidenum">
              <a:rPr lang="en-GB" smtClean="0"/>
              <a:t>‹#›</a:t>
            </a:fld>
            <a:endParaRPr lang="en-GB"/>
          </a:p>
        </p:txBody>
      </p:sp>
    </p:spTree>
    <p:extLst>
      <p:ext uri="{BB962C8B-B14F-4D97-AF65-F5344CB8AC3E}">
        <p14:creationId xmlns:p14="http://schemas.microsoft.com/office/powerpoint/2010/main" val="9761116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moodle.uwtsd.ac.uk/course/view.php?id=11136"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v.uk/set-up-limited-company" TargetMode="External"/><Relationship Id="rId2" Type="http://schemas.openxmlformats.org/officeDocument/2006/relationships/hyperlink" Target="https://www.gov.uk/government/organisations/department-for-environment-food-rural-affairs" TargetMode="External"/><Relationship Id="rId1" Type="http://schemas.openxmlformats.org/officeDocument/2006/relationships/slideLayout" Target="../slideLayouts/slideLayout2.xml"/><Relationship Id="rId6" Type="http://schemas.openxmlformats.org/officeDocument/2006/relationships/hyperlink" Target="https://wrap.org.uk/" TargetMode="External"/><Relationship Id="rId5" Type="http://schemas.openxmlformats.org/officeDocument/2006/relationships/hyperlink" Target="https://www.toogoodtogo.com/" TargetMode="External"/><Relationship Id="rId4" Type="http://schemas.openxmlformats.org/officeDocument/2006/relationships/hyperlink" Target="https://nielseniq.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4889B93-AF52-1D63-C9AF-843DAB9BAA90}"/>
              </a:ext>
            </a:extLst>
          </p:cNvPr>
          <p:cNvSpPr>
            <a:spLocks noGrp="1"/>
          </p:cNvSpPr>
          <p:nvPr>
            <p:ph type="subTitle" idx="1"/>
          </p:nvPr>
        </p:nvSpPr>
        <p:spPr>
          <a:xfrm>
            <a:off x="1019330" y="359764"/>
            <a:ext cx="10927831" cy="5786203"/>
          </a:xfrm>
        </p:spPr>
        <p:txBody>
          <a:bodyPr>
            <a:normAutofit fontScale="92500"/>
          </a:bodyPr>
          <a:lstStyle/>
          <a:p>
            <a:pPr>
              <a:lnSpc>
                <a:spcPct val="115000"/>
              </a:lnSpc>
              <a:spcAft>
                <a:spcPts val="800"/>
              </a:spcAft>
              <a:buNone/>
            </a:pPr>
            <a:r>
              <a:rPr lang="en-GB" sz="3200" b="1" kern="100" dirty="0">
                <a:effectLst/>
                <a:latin typeface="Calibri" panose="020F0502020204030204" pitchFamily="34" charset="0"/>
                <a:ea typeface="Calibri" panose="020F0502020204030204" pitchFamily="34" charset="0"/>
                <a:cs typeface="Times New Roman" panose="02020603050405020304" pitchFamily="18" charset="0"/>
              </a:rPr>
              <a:t>Student Name – Persida </a:t>
            </a:r>
            <a:r>
              <a:rPr lang="en-GB" sz="3200" b="1" kern="100" dirty="0" err="1">
                <a:effectLst/>
                <a:latin typeface="Calibri" panose="020F0502020204030204" pitchFamily="34" charset="0"/>
                <a:ea typeface="Calibri" panose="020F0502020204030204" pitchFamily="34" charset="0"/>
                <a:cs typeface="Times New Roman" panose="02020603050405020304" pitchFamily="18" charset="0"/>
              </a:rPr>
              <a:t>Saicu</a:t>
            </a:r>
            <a:endParaRPr lang="en-GB" sz="3200" b="1"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buNone/>
            </a:pPr>
            <a:r>
              <a:rPr lang="en-GB" sz="3200" b="1" kern="100" dirty="0">
                <a:effectLst/>
                <a:latin typeface="Calibri" panose="020F0502020204030204" pitchFamily="34" charset="0"/>
                <a:ea typeface="Calibri" panose="020F0502020204030204" pitchFamily="34" charset="0"/>
                <a:cs typeface="Times New Roman" panose="02020603050405020304" pitchFamily="18" charset="0"/>
              </a:rPr>
              <a:t>Student nr – 2512150</a:t>
            </a:r>
          </a:p>
          <a:p>
            <a:pPr>
              <a:lnSpc>
                <a:spcPct val="115000"/>
              </a:lnSpc>
              <a:spcAft>
                <a:spcPts val="800"/>
              </a:spcAft>
              <a:buNone/>
            </a:pPr>
            <a:r>
              <a:rPr lang="en-GB" sz="3200" b="1" kern="100" dirty="0">
                <a:effectLst/>
                <a:latin typeface="Calibri" panose="020F0502020204030204" pitchFamily="34" charset="0"/>
                <a:ea typeface="Calibri" panose="020F0502020204030204" pitchFamily="34" charset="0"/>
                <a:cs typeface="Times New Roman" panose="02020603050405020304" pitchFamily="18" charset="0"/>
              </a:rPr>
              <a:t>Program of Study – Certificate in Higher Education </a:t>
            </a:r>
            <a:r>
              <a:rPr lang="en-GB" sz="3200" b="1" kern="100" dirty="0" err="1">
                <a:effectLst/>
                <a:latin typeface="Calibri" panose="020F0502020204030204" pitchFamily="34" charset="0"/>
                <a:ea typeface="Calibri" panose="020F0502020204030204" pitchFamily="34" charset="0"/>
                <a:cs typeface="Times New Roman" panose="02020603050405020304" pitchFamily="18" charset="0"/>
              </a:rPr>
              <a:t>Bussines</a:t>
            </a:r>
            <a:r>
              <a:rPr lang="en-GB" sz="3200" b="1" kern="100" dirty="0">
                <a:effectLst/>
                <a:latin typeface="Calibri" panose="020F0502020204030204" pitchFamily="34" charset="0"/>
                <a:ea typeface="Calibri" panose="020F0502020204030204" pitchFamily="34" charset="0"/>
                <a:cs typeface="Times New Roman" panose="02020603050405020304" pitchFamily="18" charset="0"/>
              </a:rPr>
              <a:t> Skills for the Workplace </a:t>
            </a:r>
          </a:p>
          <a:p>
            <a:pPr>
              <a:lnSpc>
                <a:spcPct val="115000"/>
              </a:lnSpc>
              <a:spcAft>
                <a:spcPts val="800"/>
              </a:spcAft>
              <a:buNone/>
            </a:pPr>
            <a:r>
              <a:rPr lang="en-GB" sz="3200" b="1" kern="100" dirty="0">
                <a:latin typeface="Calibri" panose="020F0502020204030204" pitchFamily="34" charset="0"/>
                <a:ea typeface="Calibri" panose="020F0502020204030204" pitchFamily="34" charset="0"/>
                <a:cs typeface="Times New Roman" panose="02020603050405020304" pitchFamily="18" charset="0"/>
              </a:rPr>
              <a:t>Assignment Title – Individual Written </a:t>
            </a:r>
            <a:r>
              <a:rPr lang="en-GB" sz="3200" b="1" kern="100" dirty="0" err="1">
                <a:latin typeface="Calibri" panose="020F0502020204030204" pitchFamily="34" charset="0"/>
                <a:ea typeface="Calibri" panose="020F0502020204030204" pitchFamily="34" charset="0"/>
                <a:cs typeface="Times New Roman" panose="02020603050405020304" pitchFamily="18" charset="0"/>
              </a:rPr>
              <a:t>Bussines</a:t>
            </a:r>
            <a:r>
              <a:rPr lang="en-GB" sz="3200" b="1" kern="100" dirty="0">
                <a:latin typeface="Calibri" panose="020F0502020204030204" pitchFamily="34" charset="0"/>
                <a:ea typeface="Calibri" panose="020F0502020204030204" pitchFamily="34" charset="0"/>
                <a:cs typeface="Times New Roman" panose="02020603050405020304" pitchFamily="18" charset="0"/>
              </a:rPr>
              <a:t> Plan – Component 1</a:t>
            </a:r>
            <a:endParaRPr lang="en-GB" sz="3200" b="1"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buNone/>
            </a:pPr>
            <a:r>
              <a:rPr lang="en-GB" sz="3200" b="1" kern="100" dirty="0">
                <a:effectLst/>
                <a:latin typeface="Calibri" panose="020F0502020204030204" pitchFamily="34" charset="0"/>
                <a:ea typeface="Calibri" panose="020F0502020204030204" pitchFamily="34" charset="0"/>
                <a:cs typeface="Times New Roman" panose="02020603050405020304" pitchFamily="18" charset="0"/>
              </a:rPr>
              <a:t>Module Name - </a:t>
            </a:r>
            <a:r>
              <a:rPr lang="en-GB" sz="3200" b="1" u="none" strike="noStrike" kern="100" dirty="0">
                <a:solidFill>
                  <a:srgbClr val="28235D"/>
                </a:solidFill>
                <a:effectLst/>
                <a:latin typeface="Segoe UI" panose="020B0502040204020203" pitchFamily="34" charset="0"/>
                <a:ea typeface="Calibri" panose="020F0502020204030204" pitchFamily="34" charset="0"/>
                <a:cs typeface="Times New Roman" panose="02020603050405020304" pitchFamily="18" charset="0"/>
                <a:hlinkClick r:id="rId2"/>
              </a:rPr>
              <a:t>Enterprise and Entrepreneurship (LCLM4006_BIRM)</a:t>
            </a:r>
            <a:endParaRPr lang="en-GB" sz="3200" b="1"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buNone/>
            </a:pPr>
            <a:r>
              <a:rPr lang="en-GB" sz="3200" b="1" kern="100" dirty="0">
                <a:effectLst/>
                <a:latin typeface="Calibri" panose="020F0502020204030204" pitchFamily="34" charset="0"/>
                <a:ea typeface="Calibri" panose="020F0502020204030204" pitchFamily="34" charset="0"/>
                <a:cs typeface="Times New Roman" panose="02020603050405020304" pitchFamily="18" charset="0"/>
              </a:rPr>
              <a:t>Lecture Name – </a:t>
            </a:r>
            <a:r>
              <a:rPr lang="en-GB" sz="3200" b="1" kern="100" dirty="0" err="1">
                <a:effectLst/>
                <a:latin typeface="Calibri" panose="020F0502020204030204" pitchFamily="34" charset="0"/>
                <a:ea typeface="Calibri" panose="020F0502020204030204" pitchFamily="34" charset="0"/>
                <a:cs typeface="Times New Roman" panose="02020603050405020304" pitchFamily="18" charset="0"/>
              </a:rPr>
              <a:t>Fouziya</a:t>
            </a:r>
            <a:r>
              <a:rPr lang="en-GB" sz="3200" b="1" kern="100" dirty="0">
                <a:effectLst/>
                <a:latin typeface="Calibri" panose="020F0502020204030204" pitchFamily="34" charset="0"/>
                <a:ea typeface="Calibri" panose="020F0502020204030204" pitchFamily="34" charset="0"/>
                <a:cs typeface="Times New Roman" panose="02020603050405020304" pitchFamily="18" charset="0"/>
              </a:rPr>
              <a:t> Farheen</a:t>
            </a:r>
          </a:p>
          <a:p>
            <a:pPr>
              <a:lnSpc>
                <a:spcPct val="115000"/>
              </a:lnSpc>
              <a:spcAft>
                <a:spcPts val="800"/>
              </a:spcAft>
              <a:buNone/>
            </a:pP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13168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4C6AF-1CE8-4622-D27D-7834288F5FA9}"/>
              </a:ext>
            </a:extLst>
          </p:cNvPr>
          <p:cNvSpPr>
            <a:spLocks noGrp="1"/>
          </p:cNvSpPr>
          <p:nvPr>
            <p:ph type="title"/>
          </p:nvPr>
        </p:nvSpPr>
        <p:spPr>
          <a:xfrm>
            <a:off x="838200" y="247339"/>
            <a:ext cx="10515600" cy="654206"/>
          </a:xfrm>
        </p:spPr>
        <p:txBody>
          <a:bodyPr>
            <a:normAutofit fontScale="90000"/>
          </a:bodyPr>
          <a:lstStyle/>
          <a:p>
            <a:r>
              <a:rPr lang="en-GB" b="1" dirty="0"/>
              <a:t>                           </a:t>
            </a:r>
            <a:r>
              <a:rPr lang="en-GB" sz="3200" b="1" dirty="0"/>
              <a:t>Executive Summary</a:t>
            </a:r>
          </a:p>
        </p:txBody>
      </p:sp>
      <p:sp>
        <p:nvSpPr>
          <p:cNvPr id="3" name="Content Placeholder 2">
            <a:extLst>
              <a:ext uri="{FF2B5EF4-FFF2-40B4-BE49-F238E27FC236}">
                <a16:creationId xmlns:a16="http://schemas.microsoft.com/office/drawing/2014/main" id="{978B8196-309D-0248-D8DC-3E29AA4CA9F6}"/>
              </a:ext>
            </a:extLst>
          </p:cNvPr>
          <p:cNvSpPr>
            <a:spLocks noGrp="1"/>
          </p:cNvSpPr>
          <p:nvPr>
            <p:ph idx="1"/>
          </p:nvPr>
        </p:nvSpPr>
        <p:spPr>
          <a:xfrm>
            <a:off x="838200" y="1079292"/>
            <a:ext cx="10854128" cy="5531369"/>
          </a:xfrm>
        </p:spPr>
        <p:txBody>
          <a:bodyPr>
            <a:normAutofit fontScale="92500" lnSpcReduction="20000"/>
          </a:bodyPr>
          <a:lstStyle/>
          <a:p>
            <a:pPr marL="0" indent="0">
              <a:buNone/>
            </a:pPr>
            <a:r>
              <a:rPr lang="en-GB" sz="2400" dirty="0" err="1"/>
              <a:t>GreenCycle</a:t>
            </a:r>
            <a:r>
              <a:rPr lang="en-GB" sz="2400" dirty="0"/>
              <a:t> is a sustainable food waste reduction platform with a business plan and executive summary.</a:t>
            </a:r>
            <a:br>
              <a:rPr lang="en-GB" sz="2400" dirty="0"/>
            </a:br>
            <a:br>
              <a:rPr lang="en-GB" sz="2400" dirty="0"/>
            </a:br>
            <a:r>
              <a:rPr lang="en-GB" sz="2400" dirty="0" err="1"/>
              <a:t>GreenCycle</a:t>
            </a:r>
            <a:r>
              <a:rPr lang="en-GB" sz="2400" dirty="0"/>
              <a:t> is a proposed technology-based social company that intends to reduce food waste by linking local food businesses and consumers via a mobile app. Instead of discarding leftover food, the platform will enable restaurants, cafés, supermarkets, and individual retailers to sell it at a discount. The company targets two major issues: increased food waste and the rising expense of living for many households. The goal of </a:t>
            </a:r>
            <a:r>
              <a:rPr lang="en-GB" sz="2400" dirty="0" err="1"/>
              <a:t>GreenCycle</a:t>
            </a:r>
            <a:r>
              <a:rPr lang="en-GB" sz="2400" dirty="0"/>
              <a:t> is to build a profitable business while also having a positive environmental and social impact. The startup would allow businesses to recoup income from unsold food, while customers will have access to affordable meals. </a:t>
            </a:r>
            <a:br>
              <a:rPr lang="en-GB" sz="2400" dirty="0"/>
            </a:br>
            <a:br>
              <a:rPr lang="en-GB" sz="2400" dirty="0"/>
            </a:br>
            <a:r>
              <a:rPr lang="en-GB" sz="2400" dirty="0" err="1"/>
              <a:t>GreenCycle</a:t>
            </a:r>
            <a:r>
              <a:rPr lang="en-GB" sz="2400" dirty="0"/>
              <a:t> will function as a private limited company, generating revenue through commission charges on each transaction completed through the website. The initial target market will consist of students, young professionals, environmentally conscious consumers, and small businesses in urban areas.</a:t>
            </a:r>
            <a:br>
              <a:rPr lang="en-GB" sz="2400" dirty="0"/>
            </a:br>
            <a:br>
              <a:rPr lang="en-GB" sz="2400" dirty="0"/>
            </a:br>
            <a:r>
              <a:rPr lang="en-GB" sz="2400" dirty="0"/>
              <a:t>The company seeks around £50,000 in beginning finance. This investment will go toward application development, marketing initiatives, labour expenditures, and operational expenses. </a:t>
            </a:r>
            <a:r>
              <a:rPr lang="en-GB" sz="2400" dirty="0" err="1"/>
              <a:t>GreenCycle</a:t>
            </a:r>
            <a:r>
              <a:rPr lang="en-GB" sz="2400" dirty="0"/>
              <a:t> intends to become a well-known sustainable food option in local communities through efficient marketing, solid collaborations, and constant technological advancement.</a:t>
            </a:r>
          </a:p>
          <a:p>
            <a:pPr marL="0" indent="0">
              <a:buNone/>
            </a:pPr>
            <a:endParaRPr lang="en-GB" dirty="0"/>
          </a:p>
        </p:txBody>
      </p:sp>
    </p:spTree>
    <p:extLst>
      <p:ext uri="{BB962C8B-B14F-4D97-AF65-F5344CB8AC3E}">
        <p14:creationId xmlns:p14="http://schemas.microsoft.com/office/powerpoint/2010/main" val="336632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7E03F71-6CBD-03FC-2135-EE0AF62285BB}"/>
              </a:ext>
            </a:extLst>
          </p:cNvPr>
          <p:cNvSpPr txBox="1"/>
          <p:nvPr/>
        </p:nvSpPr>
        <p:spPr>
          <a:xfrm>
            <a:off x="719528" y="449706"/>
            <a:ext cx="10523095" cy="6494085"/>
          </a:xfrm>
          <a:prstGeom prst="rect">
            <a:avLst/>
          </a:prstGeom>
          <a:noFill/>
        </p:spPr>
        <p:txBody>
          <a:bodyPr wrap="square" rtlCol="0">
            <a:spAutoFit/>
          </a:bodyPr>
          <a:lstStyle/>
          <a:p>
            <a:r>
              <a:rPr lang="en-GB" dirty="0"/>
              <a:t>                                                                               </a:t>
            </a:r>
            <a:r>
              <a:rPr lang="en-GB" sz="3600" b="1" dirty="0"/>
              <a:t>Table of Contents</a:t>
            </a:r>
          </a:p>
          <a:p>
            <a:endParaRPr lang="en-GB" dirty="0"/>
          </a:p>
          <a:p>
            <a:endParaRPr lang="en-GB" dirty="0"/>
          </a:p>
          <a:p>
            <a:r>
              <a:rPr lang="en-GB" sz="2800" dirty="0"/>
              <a:t>1. Title      (  page 1  )</a:t>
            </a:r>
          </a:p>
          <a:p>
            <a:r>
              <a:rPr lang="en-GB" sz="2800" dirty="0"/>
              <a:t>2. Executive Summary    ( page 2 )</a:t>
            </a:r>
          </a:p>
          <a:p>
            <a:r>
              <a:rPr lang="en-GB" sz="2800" dirty="0"/>
              <a:t>3. Table of contents     ( page 3 )</a:t>
            </a:r>
          </a:p>
          <a:p>
            <a:r>
              <a:rPr lang="en-GB" sz="2800" dirty="0"/>
              <a:t>4. Overview of the </a:t>
            </a:r>
            <a:r>
              <a:rPr lang="en-GB" sz="2800" dirty="0" err="1"/>
              <a:t>Bussines</a:t>
            </a:r>
            <a:r>
              <a:rPr lang="en-GB" sz="2800" dirty="0"/>
              <a:t> Idea   ( page 4  )</a:t>
            </a:r>
          </a:p>
          <a:p>
            <a:r>
              <a:rPr lang="en-GB" sz="2800" dirty="0"/>
              <a:t>5. Products and services &amp; Target Market    ( page 5  )</a:t>
            </a:r>
          </a:p>
          <a:p>
            <a:r>
              <a:rPr lang="en-GB" sz="2800" dirty="0"/>
              <a:t>6. Management and Legal Structure   ( page 6 )</a:t>
            </a:r>
          </a:p>
          <a:p>
            <a:r>
              <a:rPr lang="en-GB" sz="2800" dirty="0"/>
              <a:t>7. Market Research – PESTEL Analysis     ( page 7 )</a:t>
            </a:r>
          </a:p>
          <a:p>
            <a:r>
              <a:rPr lang="en-GB" sz="2800" dirty="0"/>
              <a:t>8. Competitor Analysis    ( page 8 )</a:t>
            </a:r>
          </a:p>
          <a:p>
            <a:r>
              <a:rPr lang="en-GB" sz="2800" dirty="0"/>
              <a:t>9. Marketing Communications Strategy   (  page 9 )</a:t>
            </a:r>
          </a:p>
          <a:p>
            <a:r>
              <a:rPr lang="en-GB" sz="2800" dirty="0"/>
              <a:t>10. Financial Plan     (  page 10  )</a:t>
            </a:r>
          </a:p>
          <a:p>
            <a:r>
              <a:rPr lang="en-GB" sz="2800" dirty="0"/>
              <a:t>11. </a:t>
            </a:r>
            <a:r>
              <a:rPr lang="en-GB" sz="2800" dirty="0" err="1"/>
              <a:t>Refference</a:t>
            </a:r>
            <a:r>
              <a:rPr lang="en-GB" sz="2800" dirty="0"/>
              <a:t> List     (  page 11  )</a:t>
            </a:r>
          </a:p>
          <a:p>
            <a:endParaRPr lang="en-GB" dirty="0"/>
          </a:p>
          <a:p>
            <a:endParaRPr lang="en-GB" dirty="0"/>
          </a:p>
        </p:txBody>
      </p:sp>
    </p:spTree>
    <p:extLst>
      <p:ext uri="{BB962C8B-B14F-4D97-AF65-F5344CB8AC3E}">
        <p14:creationId xmlns:p14="http://schemas.microsoft.com/office/powerpoint/2010/main" val="19008787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9075F-699D-0842-31F4-0E2A624AAEF7}"/>
              </a:ext>
            </a:extLst>
          </p:cNvPr>
          <p:cNvSpPr>
            <a:spLocks noGrp="1"/>
          </p:cNvSpPr>
          <p:nvPr>
            <p:ph type="title"/>
          </p:nvPr>
        </p:nvSpPr>
        <p:spPr>
          <a:xfrm>
            <a:off x="838200" y="365126"/>
            <a:ext cx="10515600" cy="684186"/>
          </a:xfrm>
        </p:spPr>
        <p:txBody>
          <a:bodyPr>
            <a:normAutofit/>
          </a:bodyPr>
          <a:lstStyle/>
          <a:p>
            <a:r>
              <a:rPr lang="en-GB" sz="3200" b="1" dirty="0"/>
              <a:t>                            Overview of the </a:t>
            </a:r>
            <a:r>
              <a:rPr lang="en-GB" sz="3200" b="1" dirty="0" err="1"/>
              <a:t>Bussines</a:t>
            </a:r>
            <a:r>
              <a:rPr lang="en-GB" sz="3200" b="1" dirty="0"/>
              <a:t> Idea</a:t>
            </a:r>
          </a:p>
        </p:txBody>
      </p:sp>
      <p:sp>
        <p:nvSpPr>
          <p:cNvPr id="3" name="Content Placeholder 2">
            <a:extLst>
              <a:ext uri="{FF2B5EF4-FFF2-40B4-BE49-F238E27FC236}">
                <a16:creationId xmlns:a16="http://schemas.microsoft.com/office/drawing/2014/main" id="{78098D0A-5D98-9513-A25B-4953742349DD}"/>
              </a:ext>
            </a:extLst>
          </p:cNvPr>
          <p:cNvSpPr>
            <a:spLocks noGrp="1"/>
          </p:cNvSpPr>
          <p:nvPr>
            <p:ph idx="1"/>
          </p:nvPr>
        </p:nvSpPr>
        <p:spPr>
          <a:xfrm>
            <a:off x="838200" y="1049312"/>
            <a:ext cx="10515600" cy="5127651"/>
          </a:xfrm>
        </p:spPr>
        <p:txBody>
          <a:bodyPr>
            <a:noAutofit/>
          </a:bodyPr>
          <a:lstStyle/>
          <a:p>
            <a:pPr marL="0" indent="0">
              <a:buNone/>
            </a:pPr>
            <a:r>
              <a:rPr lang="en-GB" sz="2000" dirty="0" err="1"/>
              <a:t>Bussines</a:t>
            </a:r>
            <a:r>
              <a:rPr lang="en-GB" sz="2000" dirty="0"/>
              <a:t> Concept</a:t>
            </a:r>
          </a:p>
          <a:p>
            <a:r>
              <a:rPr lang="en-GB" sz="2000" dirty="0"/>
              <a:t>Food waste is a major environmental and economic issue. According to the Waste and Resources Action Programme (WRAP, 2024), decreasing food waste is critical to meeting sustainability goals and cutting greenhouse gas emissions. Many restaurants and retailers discard edible food at the end of the day because it cannot be sold before closing. </a:t>
            </a:r>
            <a:r>
              <a:rPr lang="en-GB" sz="2000" dirty="0" err="1"/>
              <a:t>GreenCycle</a:t>
            </a:r>
            <a:r>
              <a:rPr lang="en-GB" sz="2000" dirty="0"/>
              <a:t> intends to address this issue by offering a digital marketplace for businesses to display surplus food at lower costs.</a:t>
            </a:r>
            <a:br>
              <a:rPr lang="en-GB" sz="2000" dirty="0"/>
            </a:br>
            <a:br>
              <a:rPr lang="en-GB" sz="2000" dirty="0"/>
            </a:br>
            <a:r>
              <a:rPr lang="en-GB" sz="2000" dirty="0"/>
              <a:t>The </a:t>
            </a:r>
            <a:r>
              <a:rPr lang="en-GB" sz="2000" dirty="0" err="1"/>
              <a:t>GreenCycle</a:t>
            </a:r>
            <a:r>
              <a:rPr lang="en-GB" sz="2000" dirty="0"/>
              <a:t> mobile app will enable partner businesses to submit available food products, schedule collection times, and connect directly with customers. Users will be able to search for available offers in their area, pay using the app, and collect their products from participating shops.</a:t>
            </a:r>
          </a:p>
          <a:p>
            <a:r>
              <a:rPr lang="en-GB" sz="2000" dirty="0"/>
              <a:t>The business model generates value for three groups. First, businesses profit from increased revenue from excess inventory and lower trash disposal costs. Second, clients benefit from affordable food selections during a time of rising living costs. Third, communities gain from reduced environmental damage caused by excess food waste.</a:t>
            </a:r>
          </a:p>
        </p:txBody>
      </p:sp>
    </p:spTree>
    <p:extLst>
      <p:ext uri="{BB962C8B-B14F-4D97-AF65-F5344CB8AC3E}">
        <p14:creationId xmlns:p14="http://schemas.microsoft.com/office/powerpoint/2010/main" val="16628753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7011B8-BAF6-9B58-2F63-8772BC655C45}"/>
              </a:ext>
            </a:extLst>
          </p:cNvPr>
          <p:cNvSpPr>
            <a:spLocks noGrp="1"/>
          </p:cNvSpPr>
          <p:nvPr>
            <p:ph idx="1"/>
          </p:nvPr>
        </p:nvSpPr>
        <p:spPr>
          <a:xfrm>
            <a:off x="838200" y="374754"/>
            <a:ext cx="10515600" cy="6340839"/>
          </a:xfrm>
        </p:spPr>
        <p:txBody>
          <a:bodyPr>
            <a:normAutofit fontScale="85000" lnSpcReduction="20000"/>
          </a:bodyPr>
          <a:lstStyle/>
          <a:p>
            <a:pPr marL="0" indent="0">
              <a:buNone/>
            </a:pPr>
            <a:r>
              <a:rPr lang="en-GB" sz="2000" b="1" dirty="0"/>
              <a:t>    </a:t>
            </a:r>
            <a:r>
              <a:rPr lang="en-GB" sz="2400" b="1" dirty="0"/>
              <a:t>    </a:t>
            </a:r>
            <a:r>
              <a:rPr lang="en-GB" sz="2600" b="1" dirty="0"/>
              <a:t>Products and services </a:t>
            </a:r>
            <a:r>
              <a:rPr lang="en-GB" sz="2600" dirty="0"/>
              <a:t>:</a:t>
            </a:r>
          </a:p>
          <a:p>
            <a:pPr marL="0" indent="0">
              <a:buNone/>
            </a:pPr>
            <a:r>
              <a:rPr lang="en-GB" sz="2600" dirty="0"/>
              <a:t>The </a:t>
            </a:r>
            <a:r>
              <a:rPr lang="en-GB" sz="2600" dirty="0" err="1"/>
              <a:t>GreenCycle</a:t>
            </a:r>
            <a:r>
              <a:rPr lang="en-GB" sz="2600" dirty="0"/>
              <a:t> mobile application will be the main product, with a website platform to support it. Service will include:</a:t>
            </a:r>
            <a:br>
              <a:rPr lang="en-GB" sz="2600" dirty="0"/>
            </a:br>
            <a:br>
              <a:rPr lang="en-GB" sz="2600" dirty="0"/>
            </a:br>
            <a:r>
              <a:rPr lang="en-GB" sz="2600" dirty="0"/>
              <a:t>A marketplace for surplus food sales.</a:t>
            </a:r>
            <a:br>
              <a:rPr lang="en-GB" sz="2600" dirty="0"/>
            </a:br>
            <a:r>
              <a:rPr lang="en-GB" sz="2600" dirty="0"/>
              <a:t>Secure digital payments.</a:t>
            </a:r>
            <a:br>
              <a:rPr lang="en-GB" sz="2600" dirty="0"/>
            </a:br>
            <a:r>
              <a:rPr lang="en-GB" sz="2600" dirty="0"/>
              <a:t>Customer feedback and ratings</a:t>
            </a:r>
            <a:br>
              <a:rPr lang="en-GB" sz="2600" dirty="0"/>
            </a:br>
            <a:r>
              <a:rPr lang="en-GB" sz="2600" dirty="0"/>
              <a:t>Business Profiles</a:t>
            </a:r>
            <a:br>
              <a:rPr lang="en-GB" sz="2600" dirty="0"/>
            </a:br>
            <a:r>
              <a:rPr lang="en-GB" sz="2600" dirty="0"/>
              <a:t>Location-based food searches</a:t>
            </a:r>
            <a:br>
              <a:rPr lang="en-GB" sz="2600" dirty="0"/>
            </a:br>
            <a:r>
              <a:rPr lang="en-GB" sz="2600" dirty="0"/>
              <a:t>Environmental impact tracking</a:t>
            </a:r>
            <a:br>
              <a:rPr lang="en-GB" sz="2600" dirty="0"/>
            </a:br>
            <a:br>
              <a:rPr lang="en-GB" sz="2600" dirty="0"/>
            </a:br>
            <a:r>
              <a:rPr lang="en-GB" sz="2600" dirty="0"/>
              <a:t>The environmental effect function will show clients how much food waste they have helped to prevent with their purchases. This will increase customer involvement and promote sustainable behaviour.</a:t>
            </a:r>
          </a:p>
          <a:p>
            <a:pPr marL="0" indent="0">
              <a:buNone/>
            </a:pPr>
            <a:r>
              <a:rPr lang="en-GB" sz="2600" b="1" dirty="0"/>
              <a:t>       Target market</a:t>
            </a:r>
            <a:r>
              <a:rPr lang="en-GB" sz="2600" dirty="0"/>
              <a:t>:</a:t>
            </a:r>
          </a:p>
          <a:p>
            <a:pPr marL="0" indent="0">
              <a:buNone/>
            </a:pPr>
            <a:r>
              <a:rPr lang="en-GB" sz="2600" dirty="0" err="1"/>
              <a:t>GreenCycle</a:t>
            </a:r>
            <a:r>
              <a:rPr lang="en-GB" sz="2600" dirty="0"/>
              <a:t> will cater to customers who prioritise cost and sustainability. The primary customer segments will include:</a:t>
            </a:r>
            <a:br>
              <a:rPr lang="en-GB" sz="2600" dirty="0"/>
            </a:br>
            <a:br>
              <a:rPr lang="en-GB" sz="2600" dirty="0"/>
            </a:br>
            <a:r>
              <a:rPr lang="en-GB" sz="2600" dirty="0"/>
              <a:t>University students seek cheaper meal options.</a:t>
            </a:r>
            <a:br>
              <a:rPr lang="en-GB" sz="2600" dirty="0"/>
            </a:br>
            <a:r>
              <a:rPr lang="en-GB" sz="2600" dirty="0"/>
              <a:t>Young professionals are interested in sustainable lives</a:t>
            </a:r>
            <a:br>
              <a:rPr lang="en-GB" sz="2600" dirty="0"/>
            </a:br>
            <a:r>
              <a:rPr lang="en-GB" sz="2600" dirty="0"/>
              <a:t>Families aiming to lower their home expenses</a:t>
            </a:r>
            <a:br>
              <a:rPr lang="en-GB" sz="2600" dirty="0"/>
            </a:br>
            <a:r>
              <a:rPr lang="en-GB" sz="2600" dirty="0"/>
              <a:t>Environmentally aware customers</a:t>
            </a:r>
            <a:br>
              <a:rPr lang="en-GB" sz="2600" dirty="0"/>
            </a:br>
            <a:br>
              <a:rPr lang="en-GB" sz="2600" dirty="0"/>
            </a:br>
            <a:r>
              <a:rPr lang="en-GB" sz="2600" dirty="0"/>
              <a:t>The company will initially focus on urban regions with a high concentration of restaurants, cafés, and potential clients.</a:t>
            </a:r>
          </a:p>
          <a:p>
            <a:pPr marL="0" indent="0">
              <a:buNone/>
            </a:pPr>
            <a:endParaRPr lang="en-GB" dirty="0"/>
          </a:p>
        </p:txBody>
      </p:sp>
    </p:spTree>
    <p:extLst>
      <p:ext uri="{BB962C8B-B14F-4D97-AF65-F5344CB8AC3E}">
        <p14:creationId xmlns:p14="http://schemas.microsoft.com/office/powerpoint/2010/main" val="25639709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3BE33C-7B32-E443-F2BF-BCA244EC24B9}"/>
              </a:ext>
            </a:extLst>
          </p:cNvPr>
          <p:cNvSpPr>
            <a:spLocks noGrp="1"/>
          </p:cNvSpPr>
          <p:nvPr>
            <p:ph idx="1"/>
          </p:nvPr>
        </p:nvSpPr>
        <p:spPr>
          <a:xfrm>
            <a:off x="838200" y="329784"/>
            <a:ext cx="10515600" cy="5847179"/>
          </a:xfrm>
        </p:spPr>
        <p:txBody>
          <a:bodyPr>
            <a:normAutofit/>
          </a:bodyPr>
          <a:lstStyle/>
          <a:p>
            <a:pPr marL="0" indent="0">
              <a:buNone/>
            </a:pPr>
            <a:r>
              <a:rPr lang="en-GB" dirty="0"/>
              <a:t>           </a:t>
            </a:r>
            <a:r>
              <a:rPr lang="en-GB" sz="2200" b="1" dirty="0"/>
              <a:t>Management structure:</a:t>
            </a:r>
          </a:p>
          <a:p>
            <a:pPr marL="0" indent="0">
              <a:buNone/>
            </a:pPr>
            <a:r>
              <a:rPr lang="en-GB" sz="2200" dirty="0" err="1"/>
              <a:t>GreenCycle</a:t>
            </a:r>
            <a:r>
              <a:rPr lang="en-GB" sz="2200" dirty="0"/>
              <a:t> will operate with a small management staff in its early stages.</a:t>
            </a:r>
            <a:br>
              <a:rPr lang="en-GB" sz="2200" dirty="0"/>
            </a:br>
            <a:br>
              <a:rPr lang="en-GB" sz="2200" dirty="0"/>
            </a:br>
            <a:r>
              <a:rPr lang="en-GB" sz="2200" dirty="0"/>
              <a:t>The Founder and Managing Director will be responsible for business strategy, investor relations, and company growth. A Marketing Manager will oversee promotional efforts, customer acquisition, and collaborations with local businesses. A Technology Developer will update the mobile app, increase security, and add new features. A Customer Support Assistant will handle customer enquiries and build great interactions with consumers.</a:t>
            </a:r>
            <a:br>
              <a:rPr lang="en-GB" sz="2200" dirty="0"/>
            </a:br>
            <a:br>
              <a:rPr lang="en-GB" sz="2200" dirty="0"/>
            </a:br>
            <a:r>
              <a:rPr lang="en-GB" sz="2200" dirty="0"/>
              <a:t>As the company grows, more personnel will be hired in fields such as sales, finance, and technology.</a:t>
            </a:r>
          </a:p>
          <a:p>
            <a:pPr marL="0" indent="0">
              <a:buNone/>
            </a:pPr>
            <a:r>
              <a:rPr lang="en-GB" sz="2200" dirty="0"/>
              <a:t>            </a:t>
            </a:r>
            <a:r>
              <a:rPr lang="en-GB" sz="2200" b="1" dirty="0"/>
              <a:t>Legal structure:</a:t>
            </a:r>
          </a:p>
          <a:p>
            <a:pPr marL="0" indent="0">
              <a:buNone/>
            </a:pPr>
            <a:r>
              <a:rPr lang="en-GB" sz="2200" dirty="0" err="1"/>
              <a:t>GreenCycle</a:t>
            </a:r>
            <a:r>
              <a:rPr lang="en-GB" sz="2200" dirty="0"/>
              <a:t> will be registered as a private limited company (Ltd). This form is excellent because it gives owners with limited liability protection while still presenting a professional image to investors. It also enables the corporation to raise funds by issuing shares in the future.</a:t>
            </a:r>
          </a:p>
          <a:p>
            <a:endParaRPr lang="en-GB" dirty="0"/>
          </a:p>
        </p:txBody>
      </p:sp>
    </p:spTree>
    <p:extLst>
      <p:ext uri="{BB962C8B-B14F-4D97-AF65-F5344CB8AC3E}">
        <p14:creationId xmlns:p14="http://schemas.microsoft.com/office/powerpoint/2010/main" val="1892803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757DD-A90D-4112-9238-31A7B18F748E}"/>
              </a:ext>
            </a:extLst>
          </p:cNvPr>
          <p:cNvSpPr>
            <a:spLocks noGrp="1"/>
          </p:cNvSpPr>
          <p:nvPr>
            <p:ph type="title"/>
          </p:nvPr>
        </p:nvSpPr>
        <p:spPr>
          <a:xfrm>
            <a:off x="404734" y="365125"/>
            <a:ext cx="11452486" cy="1193851"/>
          </a:xfrm>
        </p:spPr>
        <p:txBody>
          <a:bodyPr>
            <a:normAutofit/>
          </a:bodyPr>
          <a:lstStyle/>
          <a:p>
            <a:r>
              <a:rPr lang="en-GB" sz="3200" b="1" dirty="0"/>
              <a:t>                                              Market research </a:t>
            </a:r>
            <a:br>
              <a:rPr lang="en-GB" sz="3200" b="1" dirty="0"/>
            </a:br>
            <a:r>
              <a:rPr lang="en-GB" sz="2800" b="1" dirty="0"/>
              <a:t>PESTEL Analysis</a:t>
            </a:r>
          </a:p>
        </p:txBody>
      </p:sp>
      <p:graphicFrame>
        <p:nvGraphicFramePr>
          <p:cNvPr id="4" name="Content Placeholder 3">
            <a:extLst>
              <a:ext uri="{FF2B5EF4-FFF2-40B4-BE49-F238E27FC236}">
                <a16:creationId xmlns:a16="http://schemas.microsoft.com/office/drawing/2014/main" id="{36FE4F39-D1FF-7BE7-BCC1-DF11346066F2}"/>
              </a:ext>
            </a:extLst>
          </p:cNvPr>
          <p:cNvGraphicFramePr>
            <a:graphicFrameLocks noGrp="1"/>
          </p:cNvGraphicFramePr>
          <p:nvPr>
            <p:ph idx="1"/>
            <p:extLst>
              <p:ext uri="{D42A27DB-BD31-4B8C-83A1-F6EECF244321}">
                <p14:modId xmlns:p14="http://schemas.microsoft.com/office/powerpoint/2010/main" val="3697348806"/>
              </p:ext>
            </p:extLst>
          </p:nvPr>
        </p:nvGraphicFramePr>
        <p:xfrm>
          <a:off x="838200" y="1856104"/>
          <a:ext cx="10515600" cy="4998666"/>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3702320300"/>
                    </a:ext>
                  </a:extLst>
                </a:gridCol>
                <a:gridCol w="5257800">
                  <a:extLst>
                    <a:ext uri="{9D8B030D-6E8A-4147-A177-3AD203B41FA5}">
                      <a16:colId xmlns:a16="http://schemas.microsoft.com/office/drawing/2014/main" val="3459475529"/>
                    </a:ext>
                  </a:extLst>
                </a:gridCol>
              </a:tblGrid>
              <a:tr h="640026">
                <a:tc>
                  <a:txBody>
                    <a:bodyPr/>
                    <a:lstStyle/>
                    <a:p>
                      <a:r>
                        <a:rPr lang="en-GB" dirty="0"/>
                        <a:t>Political</a:t>
                      </a:r>
                    </a:p>
                  </a:txBody>
                  <a:tcPr/>
                </a:tc>
                <a:tc>
                  <a:txBody>
                    <a:bodyPr/>
                    <a:lstStyle/>
                    <a:p>
                      <a:r>
                        <a:rPr lang="en-GB" sz="1600" dirty="0"/>
                        <a:t>The UK government is committed to minimising food waste and supporting sustainable business practices. </a:t>
                      </a:r>
                      <a:r>
                        <a:rPr lang="en-GB" sz="1600" dirty="0" err="1"/>
                        <a:t>GreenCycle</a:t>
                      </a:r>
                      <a:r>
                        <a:rPr lang="en-GB" sz="1600" dirty="0"/>
                        <a:t> might profit from environmental policies and sustainability activities.</a:t>
                      </a:r>
                    </a:p>
                  </a:txBody>
                  <a:tcPr/>
                </a:tc>
                <a:extLst>
                  <a:ext uri="{0D108BD9-81ED-4DB2-BD59-A6C34878D82A}">
                    <a16:rowId xmlns:a16="http://schemas.microsoft.com/office/drawing/2014/main" val="674417884"/>
                  </a:ext>
                </a:extLst>
              </a:tr>
              <a:tr h="640026">
                <a:tc>
                  <a:txBody>
                    <a:bodyPr/>
                    <a:lstStyle/>
                    <a:p>
                      <a:r>
                        <a:rPr lang="en-GB" dirty="0"/>
                        <a:t>Economic</a:t>
                      </a:r>
                    </a:p>
                  </a:txBody>
                  <a:tcPr/>
                </a:tc>
                <a:tc>
                  <a:txBody>
                    <a:bodyPr/>
                    <a:lstStyle/>
                    <a:p>
                      <a:r>
                        <a:rPr lang="en-GB" sz="1600" dirty="0"/>
                        <a:t>Rising living costs have raised the desire for economical meals. </a:t>
                      </a:r>
                      <a:r>
                        <a:rPr lang="en-GB" sz="1600" dirty="0" err="1"/>
                        <a:t>GreenCycle</a:t>
                      </a:r>
                      <a:r>
                        <a:rPr lang="en-GB" sz="1600" dirty="0"/>
                        <a:t> saves customers money while allowing businesses to profit from excess food.</a:t>
                      </a:r>
                    </a:p>
                  </a:txBody>
                  <a:tcPr/>
                </a:tc>
                <a:extLst>
                  <a:ext uri="{0D108BD9-81ED-4DB2-BD59-A6C34878D82A}">
                    <a16:rowId xmlns:a16="http://schemas.microsoft.com/office/drawing/2014/main" val="2028846802"/>
                  </a:ext>
                </a:extLst>
              </a:tr>
              <a:tr h="640026">
                <a:tc>
                  <a:txBody>
                    <a:bodyPr/>
                    <a:lstStyle/>
                    <a:p>
                      <a:r>
                        <a:rPr lang="en-GB" dirty="0"/>
                        <a:t>Social</a:t>
                      </a:r>
                    </a:p>
                  </a:txBody>
                  <a:tcPr/>
                </a:tc>
                <a:tc>
                  <a:txBody>
                    <a:bodyPr/>
                    <a:lstStyle/>
                    <a:p>
                      <a:r>
                        <a:rPr lang="en-GB" sz="1600" dirty="0"/>
                        <a:t>Customers are growing more ecologically sensitive, and they favour businesses that promote sustainability. Students, families, and young professionals are prime target customers. </a:t>
                      </a:r>
                    </a:p>
                  </a:txBody>
                  <a:tcPr/>
                </a:tc>
                <a:extLst>
                  <a:ext uri="{0D108BD9-81ED-4DB2-BD59-A6C34878D82A}">
                    <a16:rowId xmlns:a16="http://schemas.microsoft.com/office/drawing/2014/main" val="610066357"/>
                  </a:ext>
                </a:extLst>
              </a:tr>
              <a:tr h="640026">
                <a:tc>
                  <a:txBody>
                    <a:bodyPr/>
                    <a:lstStyle/>
                    <a:p>
                      <a:r>
                        <a:rPr lang="en-GB" dirty="0" err="1"/>
                        <a:t>Tehnological</a:t>
                      </a:r>
                      <a:endParaRPr lang="en-GB" dirty="0"/>
                    </a:p>
                  </a:txBody>
                  <a:tcPr/>
                </a:tc>
                <a:tc>
                  <a:txBody>
                    <a:bodyPr/>
                    <a:lstStyle/>
                    <a:p>
                      <a:r>
                        <a:rPr lang="en-GB" sz="1600" dirty="0"/>
                        <a:t>The growing use of </a:t>
                      </a:r>
                      <a:r>
                        <a:rPr lang="en-GB" sz="1600" dirty="0" err="1"/>
                        <a:t>cellphones</a:t>
                      </a:r>
                      <a:r>
                        <a:rPr lang="en-GB" sz="1600" dirty="0"/>
                        <a:t>, mobile applications, and online payments contributes to the success of </a:t>
                      </a:r>
                      <a:r>
                        <a:rPr lang="en-GB" sz="1600" dirty="0" err="1"/>
                        <a:t>GreenCycle's</a:t>
                      </a:r>
                      <a:r>
                        <a:rPr lang="en-GB" sz="1600" dirty="0"/>
                        <a:t> digital platform. </a:t>
                      </a:r>
                    </a:p>
                  </a:txBody>
                  <a:tcPr/>
                </a:tc>
                <a:extLst>
                  <a:ext uri="{0D108BD9-81ED-4DB2-BD59-A6C34878D82A}">
                    <a16:rowId xmlns:a16="http://schemas.microsoft.com/office/drawing/2014/main" val="4118514834"/>
                  </a:ext>
                </a:extLst>
              </a:tr>
              <a:tr h="640026">
                <a:tc>
                  <a:txBody>
                    <a:bodyPr/>
                    <a:lstStyle/>
                    <a:p>
                      <a:r>
                        <a:rPr lang="en-GB" dirty="0" err="1"/>
                        <a:t>Enviromental</a:t>
                      </a:r>
                      <a:endParaRPr lang="en-GB" dirty="0"/>
                    </a:p>
                  </a:txBody>
                  <a:tcPr/>
                </a:tc>
                <a:tc>
                  <a:txBody>
                    <a:bodyPr/>
                    <a:lstStyle/>
                    <a:p>
                      <a:r>
                        <a:rPr lang="en-GB" sz="1600" dirty="0" err="1"/>
                        <a:t>GreenCycle</a:t>
                      </a:r>
                      <a:r>
                        <a:rPr lang="en-GB" sz="1600" dirty="0"/>
                        <a:t> reduces food waste and greenhouse gas emissions by keeping edible food from going to landfill. </a:t>
                      </a:r>
                    </a:p>
                  </a:txBody>
                  <a:tcPr/>
                </a:tc>
                <a:extLst>
                  <a:ext uri="{0D108BD9-81ED-4DB2-BD59-A6C34878D82A}">
                    <a16:rowId xmlns:a16="http://schemas.microsoft.com/office/drawing/2014/main" val="363215031"/>
                  </a:ext>
                </a:extLst>
              </a:tr>
              <a:tr h="640026">
                <a:tc>
                  <a:txBody>
                    <a:bodyPr/>
                    <a:lstStyle/>
                    <a:p>
                      <a:r>
                        <a:rPr lang="en-GB" dirty="0"/>
                        <a:t>Legal</a:t>
                      </a:r>
                    </a:p>
                  </a:txBody>
                  <a:tcPr/>
                </a:tc>
                <a:tc>
                  <a:txBody>
                    <a:bodyPr/>
                    <a:lstStyle/>
                    <a:p>
                      <a:r>
                        <a:rPr lang="en-GB" sz="1600" dirty="0"/>
                        <a:t>The company must follow UK food safety requirements, consumer protection legislation, and the General Data Protection Regulation (GDPR).</a:t>
                      </a:r>
                    </a:p>
                  </a:txBody>
                  <a:tcPr/>
                </a:tc>
                <a:extLst>
                  <a:ext uri="{0D108BD9-81ED-4DB2-BD59-A6C34878D82A}">
                    <a16:rowId xmlns:a16="http://schemas.microsoft.com/office/drawing/2014/main" val="3289483782"/>
                  </a:ext>
                </a:extLst>
              </a:tr>
            </a:tbl>
          </a:graphicData>
        </a:graphic>
      </p:graphicFrame>
      <p:graphicFrame>
        <p:nvGraphicFramePr>
          <p:cNvPr id="5" name="Table 4">
            <a:extLst>
              <a:ext uri="{FF2B5EF4-FFF2-40B4-BE49-F238E27FC236}">
                <a16:creationId xmlns:a16="http://schemas.microsoft.com/office/drawing/2014/main" id="{FBD0D1C6-DC7F-B02A-12BE-982229B272EA}"/>
              </a:ext>
            </a:extLst>
          </p:cNvPr>
          <p:cNvGraphicFramePr>
            <a:graphicFrameLocks noGrp="1"/>
          </p:cNvGraphicFramePr>
          <p:nvPr>
            <p:extLst>
              <p:ext uri="{D42A27DB-BD31-4B8C-83A1-F6EECF244321}">
                <p14:modId xmlns:p14="http://schemas.microsoft.com/office/powerpoint/2010/main" val="337385119"/>
              </p:ext>
            </p:extLst>
          </p:nvPr>
        </p:nvGraphicFramePr>
        <p:xfrm>
          <a:off x="838199" y="1485264"/>
          <a:ext cx="10515600" cy="37084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4092333994"/>
                    </a:ext>
                  </a:extLst>
                </a:gridCol>
                <a:gridCol w="5257800">
                  <a:extLst>
                    <a:ext uri="{9D8B030D-6E8A-4147-A177-3AD203B41FA5}">
                      <a16:colId xmlns:a16="http://schemas.microsoft.com/office/drawing/2014/main" val="3906848101"/>
                    </a:ext>
                  </a:extLst>
                </a:gridCol>
              </a:tblGrid>
              <a:tr h="370840">
                <a:tc>
                  <a:txBody>
                    <a:bodyPr/>
                    <a:lstStyle/>
                    <a:p>
                      <a:r>
                        <a:rPr lang="en-GB" dirty="0"/>
                        <a:t>Factor</a:t>
                      </a:r>
                    </a:p>
                  </a:txBody>
                  <a:tcPr/>
                </a:tc>
                <a:tc>
                  <a:txBody>
                    <a:bodyPr/>
                    <a:lstStyle/>
                    <a:p>
                      <a:r>
                        <a:rPr lang="en-GB" dirty="0"/>
                        <a:t>Impact on </a:t>
                      </a:r>
                      <a:r>
                        <a:rPr lang="en-GB" dirty="0" err="1"/>
                        <a:t>GreenCycle</a:t>
                      </a:r>
                      <a:endParaRPr lang="en-GB" dirty="0"/>
                    </a:p>
                  </a:txBody>
                  <a:tcPr/>
                </a:tc>
                <a:extLst>
                  <a:ext uri="{0D108BD9-81ED-4DB2-BD59-A6C34878D82A}">
                    <a16:rowId xmlns:a16="http://schemas.microsoft.com/office/drawing/2014/main" val="4167018089"/>
                  </a:ext>
                </a:extLst>
              </a:tr>
            </a:tbl>
          </a:graphicData>
        </a:graphic>
      </p:graphicFrame>
    </p:spTree>
    <p:extLst>
      <p:ext uri="{BB962C8B-B14F-4D97-AF65-F5344CB8AC3E}">
        <p14:creationId xmlns:p14="http://schemas.microsoft.com/office/powerpoint/2010/main" val="2978746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BD2F6-F238-ED33-E680-0CEB78F37408}"/>
              </a:ext>
            </a:extLst>
          </p:cNvPr>
          <p:cNvSpPr>
            <a:spLocks noGrp="1"/>
          </p:cNvSpPr>
          <p:nvPr>
            <p:ph type="title"/>
          </p:nvPr>
        </p:nvSpPr>
        <p:spPr>
          <a:xfrm>
            <a:off x="3435245" y="155263"/>
            <a:ext cx="5321509" cy="416481"/>
          </a:xfrm>
        </p:spPr>
        <p:txBody>
          <a:bodyPr>
            <a:normAutofit fontScale="90000"/>
          </a:bodyPr>
          <a:lstStyle/>
          <a:p>
            <a:r>
              <a:rPr lang="en-GB" dirty="0"/>
              <a:t>Competitor Analysis</a:t>
            </a:r>
          </a:p>
        </p:txBody>
      </p:sp>
      <p:graphicFrame>
        <p:nvGraphicFramePr>
          <p:cNvPr id="4" name="Content Placeholder 3">
            <a:extLst>
              <a:ext uri="{FF2B5EF4-FFF2-40B4-BE49-F238E27FC236}">
                <a16:creationId xmlns:a16="http://schemas.microsoft.com/office/drawing/2014/main" id="{8F79E1B2-5A17-2EFF-EECA-EDC913C66795}"/>
              </a:ext>
            </a:extLst>
          </p:cNvPr>
          <p:cNvGraphicFramePr>
            <a:graphicFrameLocks noGrp="1"/>
          </p:cNvGraphicFramePr>
          <p:nvPr>
            <p:ph idx="1"/>
            <p:extLst>
              <p:ext uri="{D42A27DB-BD31-4B8C-83A1-F6EECF244321}">
                <p14:modId xmlns:p14="http://schemas.microsoft.com/office/powerpoint/2010/main" val="4026608543"/>
              </p:ext>
            </p:extLst>
          </p:nvPr>
        </p:nvGraphicFramePr>
        <p:xfrm>
          <a:off x="838199" y="746332"/>
          <a:ext cx="10515600" cy="4655504"/>
        </p:xfrm>
        <a:graphic>
          <a:graphicData uri="http://schemas.openxmlformats.org/drawingml/2006/table">
            <a:tbl>
              <a:tblPr firstRow="1" bandRow="1">
                <a:tableStyleId>{F5AB1C69-6EDB-4FF4-983F-18BD219EF322}</a:tableStyleId>
              </a:tblPr>
              <a:tblGrid>
                <a:gridCol w="2628900">
                  <a:extLst>
                    <a:ext uri="{9D8B030D-6E8A-4147-A177-3AD203B41FA5}">
                      <a16:colId xmlns:a16="http://schemas.microsoft.com/office/drawing/2014/main" val="846226363"/>
                    </a:ext>
                  </a:extLst>
                </a:gridCol>
                <a:gridCol w="2628900">
                  <a:extLst>
                    <a:ext uri="{9D8B030D-6E8A-4147-A177-3AD203B41FA5}">
                      <a16:colId xmlns:a16="http://schemas.microsoft.com/office/drawing/2014/main" val="2021082292"/>
                    </a:ext>
                  </a:extLst>
                </a:gridCol>
                <a:gridCol w="2628900">
                  <a:extLst>
                    <a:ext uri="{9D8B030D-6E8A-4147-A177-3AD203B41FA5}">
                      <a16:colId xmlns:a16="http://schemas.microsoft.com/office/drawing/2014/main" val="110688397"/>
                    </a:ext>
                  </a:extLst>
                </a:gridCol>
                <a:gridCol w="2628900">
                  <a:extLst>
                    <a:ext uri="{9D8B030D-6E8A-4147-A177-3AD203B41FA5}">
                      <a16:colId xmlns:a16="http://schemas.microsoft.com/office/drawing/2014/main" val="1646370168"/>
                    </a:ext>
                  </a:extLst>
                </a:gridCol>
              </a:tblGrid>
              <a:tr h="1455104">
                <a:tc>
                  <a:txBody>
                    <a:bodyPr/>
                    <a:lstStyle/>
                    <a:p>
                      <a:r>
                        <a:rPr lang="en-GB" dirty="0"/>
                        <a:t>Competitor</a:t>
                      </a:r>
                    </a:p>
                  </a:txBody>
                  <a:tcPr/>
                </a:tc>
                <a:tc>
                  <a:txBody>
                    <a:bodyPr/>
                    <a:lstStyle/>
                    <a:p>
                      <a:r>
                        <a:rPr lang="en-GB" dirty="0"/>
                        <a:t>Strengths</a:t>
                      </a:r>
                    </a:p>
                  </a:txBody>
                  <a:tcPr/>
                </a:tc>
                <a:tc>
                  <a:txBody>
                    <a:bodyPr/>
                    <a:lstStyle/>
                    <a:p>
                      <a:r>
                        <a:rPr lang="en-GB" dirty="0"/>
                        <a:t>Weaknesses</a:t>
                      </a:r>
                    </a:p>
                  </a:txBody>
                  <a:tcPr/>
                </a:tc>
                <a:tc>
                  <a:txBody>
                    <a:bodyPr/>
                    <a:lstStyle/>
                    <a:p>
                      <a:r>
                        <a:rPr lang="en-GB" dirty="0" err="1"/>
                        <a:t>GreenCycle’s</a:t>
                      </a:r>
                      <a:r>
                        <a:rPr lang="en-GB" dirty="0"/>
                        <a:t> Competitive Advantage</a:t>
                      </a:r>
                    </a:p>
                  </a:txBody>
                  <a:tcPr/>
                </a:tc>
                <a:extLst>
                  <a:ext uri="{0D108BD9-81ED-4DB2-BD59-A6C34878D82A}">
                    <a16:rowId xmlns:a16="http://schemas.microsoft.com/office/drawing/2014/main" val="3118525483"/>
                  </a:ext>
                </a:extLst>
              </a:tr>
              <a:tr h="1455104">
                <a:tc>
                  <a:txBody>
                    <a:bodyPr/>
                    <a:lstStyle/>
                    <a:p>
                      <a:r>
                        <a:rPr lang="en-GB" dirty="0"/>
                        <a:t>Too Good To Go</a:t>
                      </a:r>
                    </a:p>
                  </a:txBody>
                  <a:tcPr/>
                </a:tc>
                <a:tc>
                  <a:txBody>
                    <a:bodyPr/>
                    <a:lstStyle/>
                    <a:p>
                      <a:r>
                        <a:rPr lang="en-GB" dirty="0"/>
                        <a:t>Well-known brand, vast consumer base, numerous business partners, and simple-to-use app. </a:t>
                      </a:r>
                    </a:p>
                  </a:txBody>
                  <a:tcPr/>
                </a:tc>
                <a:tc>
                  <a:txBody>
                    <a:bodyPr/>
                    <a:lstStyle/>
                    <a:p>
                      <a:r>
                        <a:rPr lang="en-GB" dirty="0"/>
                        <a:t>Focuses primarily on larger corporations, with less emphasis on local areas. </a:t>
                      </a:r>
                    </a:p>
                  </a:txBody>
                  <a:tcPr/>
                </a:tc>
                <a:tc>
                  <a:txBody>
                    <a:bodyPr/>
                    <a:lstStyle/>
                    <a:p>
                      <a:r>
                        <a:rPr lang="en-GB" dirty="0" err="1"/>
                        <a:t>GreenCycle</a:t>
                      </a:r>
                      <a:r>
                        <a:rPr lang="en-GB" dirty="0"/>
                        <a:t> would prioritise independent local companies, improved customer relationships, and community engagement.</a:t>
                      </a:r>
                    </a:p>
                  </a:txBody>
                  <a:tcPr/>
                </a:tc>
                <a:extLst>
                  <a:ext uri="{0D108BD9-81ED-4DB2-BD59-A6C34878D82A}">
                    <a16:rowId xmlns:a16="http://schemas.microsoft.com/office/drawing/2014/main" val="3928742131"/>
                  </a:ext>
                </a:extLst>
              </a:tr>
              <a:tr h="1455104">
                <a:tc>
                  <a:txBody>
                    <a:bodyPr/>
                    <a:lstStyle/>
                    <a:p>
                      <a:r>
                        <a:rPr lang="en-GB" dirty="0"/>
                        <a:t>Supermarket Discount section</a:t>
                      </a:r>
                    </a:p>
                  </a:txBody>
                  <a:tcPr/>
                </a:tc>
                <a:tc>
                  <a:txBody>
                    <a:bodyPr/>
                    <a:lstStyle/>
                    <a:p>
                      <a:r>
                        <a:rPr lang="en-GB" dirty="0"/>
                        <a:t>Convenient for customers who already purchase in-store and provides reduced-priced groceries.</a:t>
                      </a:r>
                    </a:p>
                  </a:txBody>
                  <a:tcPr/>
                </a:tc>
                <a:tc>
                  <a:txBody>
                    <a:bodyPr/>
                    <a:lstStyle/>
                    <a:p>
                      <a:r>
                        <a:rPr lang="en-GB" dirty="0"/>
                        <a:t>Customers needs to visit the store, and the selection is limited to a single vendor.</a:t>
                      </a:r>
                    </a:p>
                  </a:txBody>
                  <a:tcPr/>
                </a:tc>
                <a:tc>
                  <a:txBody>
                    <a:bodyPr/>
                    <a:lstStyle/>
                    <a:p>
                      <a:r>
                        <a:rPr lang="en-GB" dirty="0" err="1"/>
                        <a:t>GreenCycle</a:t>
                      </a:r>
                      <a:r>
                        <a:rPr lang="en-GB" dirty="0"/>
                        <a:t> allows clients to compare offers from numerous businesses in a single app, making it more convenient.</a:t>
                      </a:r>
                    </a:p>
                  </a:txBody>
                  <a:tcPr/>
                </a:tc>
                <a:extLst>
                  <a:ext uri="{0D108BD9-81ED-4DB2-BD59-A6C34878D82A}">
                    <a16:rowId xmlns:a16="http://schemas.microsoft.com/office/drawing/2014/main" val="3704220321"/>
                  </a:ext>
                </a:extLst>
              </a:tr>
            </a:tbl>
          </a:graphicData>
        </a:graphic>
      </p:graphicFrame>
      <p:graphicFrame>
        <p:nvGraphicFramePr>
          <p:cNvPr id="5" name="Table 4">
            <a:extLst>
              <a:ext uri="{FF2B5EF4-FFF2-40B4-BE49-F238E27FC236}">
                <a16:creationId xmlns:a16="http://schemas.microsoft.com/office/drawing/2014/main" id="{975A01C7-858C-F497-FB10-74405664FAEE}"/>
              </a:ext>
            </a:extLst>
          </p:cNvPr>
          <p:cNvGraphicFramePr>
            <a:graphicFrameLocks noGrp="1"/>
          </p:cNvGraphicFramePr>
          <p:nvPr>
            <p:extLst>
              <p:ext uri="{D42A27DB-BD31-4B8C-83A1-F6EECF244321}">
                <p14:modId xmlns:p14="http://schemas.microsoft.com/office/powerpoint/2010/main" val="384141224"/>
              </p:ext>
            </p:extLst>
          </p:nvPr>
        </p:nvGraphicFramePr>
        <p:xfrm>
          <a:off x="838199" y="5633208"/>
          <a:ext cx="10515600" cy="1224792"/>
        </p:xfrm>
        <a:graphic>
          <a:graphicData uri="http://schemas.openxmlformats.org/drawingml/2006/table">
            <a:tbl>
              <a:tblPr firstRow="1" bandRow="1">
                <a:tableStyleId>{073A0DAA-6AF3-43AB-8588-CEC1D06C72B9}</a:tableStyleId>
              </a:tblPr>
              <a:tblGrid>
                <a:gridCol w="10515600">
                  <a:extLst>
                    <a:ext uri="{9D8B030D-6E8A-4147-A177-3AD203B41FA5}">
                      <a16:colId xmlns:a16="http://schemas.microsoft.com/office/drawing/2014/main" val="2118090694"/>
                    </a:ext>
                  </a:extLst>
                </a:gridCol>
              </a:tblGrid>
              <a:tr h="1224792">
                <a:tc>
                  <a:txBody>
                    <a:bodyPr/>
                    <a:lstStyle/>
                    <a:p>
                      <a:r>
                        <a:rPr lang="en-GB" dirty="0"/>
                        <a:t>The competitor analysis demonstrates that, while </a:t>
                      </a:r>
                      <a:r>
                        <a:rPr lang="en-GB" dirty="0" err="1"/>
                        <a:t>GreenCycle</a:t>
                      </a:r>
                      <a:r>
                        <a:rPr lang="en-GB" dirty="0"/>
                        <a:t> confronts competition from established firms, it can distinguish itself by supporting independent local stores, encouraging sustainability, and providing a user-friendly platform. These features add value to both customers and partner firms, allowing the organization to establish a competitive position in the market.</a:t>
                      </a:r>
                    </a:p>
                  </a:txBody>
                  <a:tcPr/>
                </a:tc>
                <a:extLst>
                  <a:ext uri="{0D108BD9-81ED-4DB2-BD59-A6C34878D82A}">
                    <a16:rowId xmlns:a16="http://schemas.microsoft.com/office/drawing/2014/main" val="109795328"/>
                  </a:ext>
                </a:extLst>
              </a:tr>
            </a:tbl>
          </a:graphicData>
        </a:graphic>
      </p:graphicFrame>
    </p:spTree>
    <p:extLst>
      <p:ext uri="{BB962C8B-B14F-4D97-AF65-F5344CB8AC3E}">
        <p14:creationId xmlns:p14="http://schemas.microsoft.com/office/powerpoint/2010/main" val="33898869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A0A17-AA0A-FA7C-EE72-679F227D5B72}"/>
              </a:ext>
            </a:extLst>
          </p:cNvPr>
          <p:cNvSpPr>
            <a:spLocks noGrp="1"/>
          </p:cNvSpPr>
          <p:nvPr>
            <p:ph type="title"/>
          </p:nvPr>
        </p:nvSpPr>
        <p:spPr>
          <a:xfrm>
            <a:off x="838200" y="365125"/>
            <a:ext cx="10515600" cy="534285"/>
          </a:xfrm>
        </p:spPr>
        <p:txBody>
          <a:bodyPr>
            <a:normAutofit fontScale="90000"/>
          </a:bodyPr>
          <a:lstStyle/>
          <a:p>
            <a:r>
              <a:rPr lang="en-GB" dirty="0"/>
              <a:t>              </a:t>
            </a:r>
            <a:r>
              <a:rPr lang="en-GB" sz="3600" b="1" dirty="0"/>
              <a:t>Marketing communications strategy </a:t>
            </a:r>
          </a:p>
        </p:txBody>
      </p:sp>
      <p:sp>
        <p:nvSpPr>
          <p:cNvPr id="3" name="Content Placeholder 2">
            <a:extLst>
              <a:ext uri="{FF2B5EF4-FFF2-40B4-BE49-F238E27FC236}">
                <a16:creationId xmlns:a16="http://schemas.microsoft.com/office/drawing/2014/main" id="{BD0FDFC6-9BD4-4D82-DCEB-E59A72144ABE}"/>
              </a:ext>
            </a:extLst>
          </p:cNvPr>
          <p:cNvSpPr>
            <a:spLocks noGrp="1"/>
          </p:cNvSpPr>
          <p:nvPr>
            <p:ph idx="1"/>
          </p:nvPr>
        </p:nvSpPr>
        <p:spPr>
          <a:xfrm>
            <a:off x="284813" y="1079292"/>
            <a:ext cx="11068987" cy="5097671"/>
          </a:xfrm>
        </p:spPr>
        <p:txBody>
          <a:bodyPr>
            <a:normAutofit fontScale="40000" lnSpcReduction="20000"/>
          </a:bodyPr>
          <a:lstStyle/>
          <a:p>
            <a:r>
              <a:rPr lang="en-GB" sz="5100" dirty="0"/>
              <a:t>A successful marketing communication strategy is critical for attracting customers and business partners. </a:t>
            </a:r>
            <a:r>
              <a:rPr lang="en-GB" sz="5100" dirty="0" err="1"/>
              <a:t>GreenCycle</a:t>
            </a:r>
            <a:r>
              <a:rPr lang="en-GB" sz="5100" dirty="0"/>
              <a:t> plans to increase brand awareness and consumer loyalty through a combination of digital marketing, collaborations, and promotional activities.</a:t>
            </a:r>
            <a:br>
              <a:rPr lang="en-GB" sz="5100" dirty="0"/>
            </a:br>
            <a:br>
              <a:rPr lang="en-GB" sz="5100" dirty="0"/>
            </a:br>
            <a:r>
              <a:rPr lang="en-GB" sz="5100" dirty="0"/>
              <a:t>The company will primarily advertise through social media sites such as Instagram, Facebook, and TikTok. Customer success stories, environmental suggestions, and information on food waste reduction will all be featured on a regular basis. This content will help to create a positive brand image while enhancing client interaction.</a:t>
            </a:r>
            <a:br>
              <a:rPr lang="en-GB" sz="5100" dirty="0"/>
            </a:br>
            <a:br>
              <a:rPr lang="en-GB" sz="5100" dirty="0"/>
            </a:br>
            <a:r>
              <a:rPr lang="en-GB" sz="5100" dirty="0" err="1"/>
              <a:t>GreenCycle</a:t>
            </a:r>
            <a:r>
              <a:rPr lang="en-GB" sz="5100" dirty="0"/>
              <a:t> will also form relationships with restaurants, cafes, supermarkets, and universities. Working with local companies will expand the quantity of food alternatives available on the platform, whereas collaboration with colleges will attract students looking for low-cost lunch options.</a:t>
            </a:r>
          </a:p>
          <a:p>
            <a:r>
              <a:rPr lang="en-GB" sz="5100" dirty="0"/>
              <a:t>The company will encourage recurring purchases with promotional initiatives like first-order discounts, referral awards, and customer loyalty points. Customers who suggest the application to friends will receive credits for future purchases, assisting the company's growth through word-of-mouth marketing.</a:t>
            </a:r>
            <a:br>
              <a:rPr lang="en-GB" sz="5100" dirty="0"/>
            </a:br>
            <a:br>
              <a:rPr lang="en-GB" sz="5100" dirty="0"/>
            </a:br>
            <a:r>
              <a:rPr lang="en-GB" sz="5100" dirty="0"/>
              <a:t>The company's branding will emphasise three core values: affordability, sustainability, and community support. Marketing communications will stress how each purchase helps to prevent food waste while also saving customers money. This mix of financial and environmental benefits gives </a:t>
            </a:r>
            <a:r>
              <a:rPr lang="en-GB" sz="5100" dirty="0" err="1"/>
              <a:t>GreenCycle</a:t>
            </a:r>
            <a:r>
              <a:rPr lang="en-GB" sz="5100" dirty="0"/>
              <a:t> a clear and distinct brand identity.</a:t>
            </a:r>
          </a:p>
          <a:p>
            <a:endParaRPr lang="en-GB" dirty="0"/>
          </a:p>
        </p:txBody>
      </p:sp>
    </p:spTree>
    <p:extLst>
      <p:ext uri="{BB962C8B-B14F-4D97-AF65-F5344CB8AC3E}">
        <p14:creationId xmlns:p14="http://schemas.microsoft.com/office/powerpoint/2010/main" val="23515720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C0E54-567F-37BA-C49E-7563A4A432C6}"/>
              </a:ext>
            </a:extLst>
          </p:cNvPr>
          <p:cNvSpPr>
            <a:spLocks noGrp="1"/>
          </p:cNvSpPr>
          <p:nvPr>
            <p:ph type="title"/>
          </p:nvPr>
        </p:nvSpPr>
        <p:spPr>
          <a:xfrm>
            <a:off x="4107305" y="46587"/>
            <a:ext cx="3627620" cy="654205"/>
          </a:xfrm>
        </p:spPr>
        <p:txBody>
          <a:bodyPr>
            <a:normAutofit fontScale="90000"/>
          </a:bodyPr>
          <a:lstStyle/>
          <a:p>
            <a:r>
              <a:rPr lang="en-GB" dirty="0"/>
              <a:t>                          </a:t>
            </a:r>
            <a:r>
              <a:rPr lang="en-GB" b="1" dirty="0"/>
              <a:t>Financial plan</a:t>
            </a:r>
          </a:p>
        </p:txBody>
      </p:sp>
      <p:sp>
        <p:nvSpPr>
          <p:cNvPr id="3" name="Content Placeholder 2">
            <a:extLst>
              <a:ext uri="{FF2B5EF4-FFF2-40B4-BE49-F238E27FC236}">
                <a16:creationId xmlns:a16="http://schemas.microsoft.com/office/drawing/2014/main" id="{CAF19E3B-65FE-391C-8B54-7FF4B865525C}"/>
              </a:ext>
            </a:extLst>
          </p:cNvPr>
          <p:cNvSpPr>
            <a:spLocks noGrp="1"/>
          </p:cNvSpPr>
          <p:nvPr>
            <p:ph idx="1"/>
          </p:nvPr>
        </p:nvSpPr>
        <p:spPr>
          <a:xfrm>
            <a:off x="580661" y="1195784"/>
            <a:ext cx="11426460" cy="492177"/>
          </a:xfrm>
        </p:spPr>
        <p:txBody>
          <a:bodyPr>
            <a:normAutofit/>
          </a:bodyPr>
          <a:lstStyle/>
          <a:p>
            <a:pPr marL="0" indent="0">
              <a:buNone/>
            </a:pPr>
            <a:r>
              <a:rPr lang="en-GB" sz="2000" b="1" dirty="0"/>
              <a:t>Funding Required                                    Funding sources                                            First Month Expenses</a:t>
            </a:r>
          </a:p>
        </p:txBody>
      </p:sp>
      <p:graphicFrame>
        <p:nvGraphicFramePr>
          <p:cNvPr id="4" name="Table 3">
            <a:extLst>
              <a:ext uri="{FF2B5EF4-FFF2-40B4-BE49-F238E27FC236}">
                <a16:creationId xmlns:a16="http://schemas.microsoft.com/office/drawing/2014/main" id="{62F85643-A9B6-1AFB-D3C2-76B29B2C7D72}"/>
              </a:ext>
            </a:extLst>
          </p:cNvPr>
          <p:cNvGraphicFramePr>
            <a:graphicFrameLocks noGrp="1"/>
          </p:cNvGraphicFramePr>
          <p:nvPr>
            <p:extLst>
              <p:ext uri="{D42A27DB-BD31-4B8C-83A1-F6EECF244321}">
                <p14:modId xmlns:p14="http://schemas.microsoft.com/office/powerpoint/2010/main" val="2764623935"/>
              </p:ext>
            </p:extLst>
          </p:nvPr>
        </p:nvGraphicFramePr>
        <p:xfrm>
          <a:off x="338111" y="1993761"/>
          <a:ext cx="2465050" cy="3032760"/>
        </p:xfrm>
        <a:graphic>
          <a:graphicData uri="http://schemas.openxmlformats.org/drawingml/2006/table">
            <a:tbl>
              <a:tblPr firstRow="1" bandRow="1">
                <a:tableStyleId>{21E4AEA4-8DFA-4A89-87EB-49C32662AFE0}</a:tableStyleId>
              </a:tblPr>
              <a:tblGrid>
                <a:gridCol w="1595620">
                  <a:extLst>
                    <a:ext uri="{9D8B030D-6E8A-4147-A177-3AD203B41FA5}">
                      <a16:colId xmlns:a16="http://schemas.microsoft.com/office/drawing/2014/main" val="3693700387"/>
                    </a:ext>
                  </a:extLst>
                </a:gridCol>
                <a:gridCol w="869430">
                  <a:extLst>
                    <a:ext uri="{9D8B030D-6E8A-4147-A177-3AD203B41FA5}">
                      <a16:colId xmlns:a16="http://schemas.microsoft.com/office/drawing/2014/main" val="2892794597"/>
                    </a:ext>
                  </a:extLst>
                </a:gridCol>
              </a:tblGrid>
              <a:tr h="370840">
                <a:tc>
                  <a:txBody>
                    <a:bodyPr/>
                    <a:lstStyle/>
                    <a:p>
                      <a:r>
                        <a:rPr lang="en-GB" dirty="0"/>
                        <a:t>Item</a:t>
                      </a:r>
                    </a:p>
                  </a:txBody>
                  <a:tcPr/>
                </a:tc>
                <a:tc>
                  <a:txBody>
                    <a:bodyPr/>
                    <a:lstStyle/>
                    <a:p>
                      <a:r>
                        <a:rPr lang="en-GB" dirty="0"/>
                        <a:t>Cost (£)</a:t>
                      </a:r>
                    </a:p>
                  </a:txBody>
                  <a:tcPr/>
                </a:tc>
                <a:extLst>
                  <a:ext uri="{0D108BD9-81ED-4DB2-BD59-A6C34878D82A}">
                    <a16:rowId xmlns:a16="http://schemas.microsoft.com/office/drawing/2014/main" val="65554388"/>
                  </a:ext>
                </a:extLst>
              </a:tr>
              <a:tr h="370840">
                <a:tc>
                  <a:txBody>
                    <a:bodyPr/>
                    <a:lstStyle/>
                    <a:p>
                      <a:r>
                        <a:rPr lang="en-GB" dirty="0"/>
                        <a:t>App development</a:t>
                      </a:r>
                    </a:p>
                  </a:txBody>
                  <a:tcPr/>
                </a:tc>
                <a:tc>
                  <a:txBody>
                    <a:bodyPr/>
                    <a:lstStyle/>
                    <a:p>
                      <a:r>
                        <a:rPr lang="en-GB" dirty="0"/>
                        <a:t>20,000</a:t>
                      </a:r>
                    </a:p>
                  </a:txBody>
                  <a:tcPr/>
                </a:tc>
                <a:extLst>
                  <a:ext uri="{0D108BD9-81ED-4DB2-BD59-A6C34878D82A}">
                    <a16:rowId xmlns:a16="http://schemas.microsoft.com/office/drawing/2014/main" val="775790252"/>
                  </a:ext>
                </a:extLst>
              </a:tr>
              <a:tr h="370840">
                <a:tc>
                  <a:txBody>
                    <a:bodyPr/>
                    <a:lstStyle/>
                    <a:p>
                      <a:r>
                        <a:rPr lang="en-GB" dirty="0"/>
                        <a:t>Marketing</a:t>
                      </a:r>
                    </a:p>
                  </a:txBody>
                  <a:tcPr/>
                </a:tc>
                <a:tc>
                  <a:txBody>
                    <a:bodyPr/>
                    <a:lstStyle/>
                    <a:p>
                      <a:r>
                        <a:rPr lang="en-GB" dirty="0"/>
                        <a:t>10,000</a:t>
                      </a:r>
                    </a:p>
                  </a:txBody>
                  <a:tcPr/>
                </a:tc>
                <a:extLst>
                  <a:ext uri="{0D108BD9-81ED-4DB2-BD59-A6C34878D82A}">
                    <a16:rowId xmlns:a16="http://schemas.microsoft.com/office/drawing/2014/main" val="2559762916"/>
                  </a:ext>
                </a:extLst>
              </a:tr>
              <a:tr h="370840">
                <a:tc>
                  <a:txBody>
                    <a:bodyPr/>
                    <a:lstStyle/>
                    <a:p>
                      <a:r>
                        <a:rPr lang="en-GB" dirty="0"/>
                        <a:t>Staff salaries</a:t>
                      </a:r>
                    </a:p>
                  </a:txBody>
                  <a:tcPr/>
                </a:tc>
                <a:tc>
                  <a:txBody>
                    <a:bodyPr/>
                    <a:lstStyle/>
                    <a:p>
                      <a:r>
                        <a:rPr lang="en-GB" dirty="0"/>
                        <a:t>12,000</a:t>
                      </a:r>
                    </a:p>
                  </a:txBody>
                  <a:tcPr/>
                </a:tc>
                <a:extLst>
                  <a:ext uri="{0D108BD9-81ED-4DB2-BD59-A6C34878D82A}">
                    <a16:rowId xmlns:a16="http://schemas.microsoft.com/office/drawing/2014/main" val="3386716347"/>
                  </a:ext>
                </a:extLst>
              </a:tr>
              <a:tr h="370840">
                <a:tc>
                  <a:txBody>
                    <a:bodyPr/>
                    <a:lstStyle/>
                    <a:p>
                      <a:r>
                        <a:rPr lang="en-GB" dirty="0"/>
                        <a:t>Legal </a:t>
                      </a:r>
                      <a:r>
                        <a:rPr lang="en-GB" dirty="0" err="1"/>
                        <a:t>insurence</a:t>
                      </a:r>
                      <a:endParaRPr lang="en-GB" dirty="0"/>
                    </a:p>
                  </a:txBody>
                  <a:tcPr/>
                </a:tc>
                <a:tc>
                  <a:txBody>
                    <a:bodyPr/>
                    <a:lstStyle/>
                    <a:p>
                      <a:r>
                        <a:rPr lang="en-GB" dirty="0"/>
                        <a:t>3,000</a:t>
                      </a:r>
                    </a:p>
                  </a:txBody>
                  <a:tcPr/>
                </a:tc>
                <a:extLst>
                  <a:ext uri="{0D108BD9-81ED-4DB2-BD59-A6C34878D82A}">
                    <a16:rowId xmlns:a16="http://schemas.microsoft.com/office/drawing/2014/main" val="1070108868"/>
                  </a:ext>
                </a:extLst>
              </a:tr>
              <a:tr h="370840">
                <a:tc>
                  <a:txBody>
                    <a:bodyPr/>
                    <a:lstStyle/>
                    <a:p>
                      <a:r>
                        <a:rPr lang="en-GB" dirty="0"/>
                        <a:t>Other</a:t>
                      </a:r>
                    </a:p>
                  </a:txBody>
                  <a:tcPr/>
                </a:tc>
                <a:tc>
                  <a:txBody>
                    <a:bodyPr/>
                    <a:lstStyle/>
                    <a:p>
                      <a:r>
                        <a:rPr lang="en-GB" dirty="0"/>
                        <a:t>5,000</a:t>
                      </a:r>
                    </a:p>
                  </a:txBody>
                  <a:tcPr/>
                </a:tc>
                <a:extLst>
                  <a:ext uri="{0D108BD9-81ED-4DB2-BD59-A6C34878D82A}">
                    <a16:rowId xmlns:a16="http://schemas.microsoft.com/office/drawing/2014/main" val="2267415647"/>
                  </a:ext>
                </a:extLst>
              </a:tr>
            </a:tbl>
          </a:graphicData>
        </a:graphic>
      </p:graphicFrame>
      <p:graphicFrame>
        <p:nvGraphicFramePr>
          <p:cNvPr id="5" name="Table 4">
            <a:extLst>
              <a:ext uri="{FF2B5EF4-FFF2-40B4-BE49-F238E27FC236}">
                <a16:creationId xmlns:a16="http://schemas.microsoft.com/office/drawing/2014/main" id="{DB4A2BDB-5265-B650-272B-FF3DF2F84FE9}"/>
              </a:ext>
            </a:extLst>
          </p:cNvPr>
          <p:cNvGraphicFramePr>
            <a:graphicFrameLocks noGrp="1"/>
          </p:cNvGraphicFramePr>
          <p:nvPr>
            <p:extLst>
              <p:ext uri="{D42A27DB-BD31-4B8C-83A1-F6EECF244321}">
                <p14:modId xmlns:p14="http://schemas.microsoft.com/office/powerpoint/2010/main" val="3679012678"/>
              </p:ext>
            </p:extLst>
          </p:nvPr>
        </p:nvGraphicFramePr>
        <p:xfrm>
          <a:off x="338111" y="5026521"/>
          <a:ext cx="2465050" cy="389606"/>
        </p:xfrm>
        <a:graphic>
          <a:graphicData uri="http://schemas.openxmlformats.org/drawingml/2006/table">
            <a:tbl>
              <a:tblPr firstRow="1" bandRow="1">
                <a:tableStyleId>{5C22544A-7EE6-4342-B048-85BDC9FD1C3A}</a:tableStyleId>
              </a:tblPr>
              <a:tblGrid>
                <a:gridCol w="1595620">
                  <a:extLst>
                    <a:ext uri="{9D8B030D-6E8A-4147-A177-3AD203B41FA5}">
                      <a16:colId xmlns:a16="http://schemas.microsoft.com/office/drawing/2014/main" val="906517964"/>
                    </a:ext>
                  </a:extLst>
                </a:gridCol>
                <a:gridCol w="869430">
                  <a:extLst>
                    <a:ext uri="{9D8B030D-6E8A-4147-A177-3AD203B41FA5}">
                      <a16:colId xmlns:a16="http://schemas.microsoft.com/office/drawing/2014/main" val="3768479558"/>
                    </a:ext>
                  </a:extLst>
                </a:gridCol>
              </a:tblGrid>
              <a:tr h="389606">
                <a:tc>
                  <a:txBody>
                    <a:bodyPr/>
                    <a:lstStyle/>
                    <a:p>
                      <a:r>
                        <a:rPr lang="en-GB" dirty="0"/>
                        <a:t>Total</a:t>
                      </a:r>
                    </a:p>
                  </a:txBody>
                  <a:tcPr/>
                </a:tc>
                <a:tc>
                  <a:txBody>
                    <a:bodyPr/>
                    <a:lstStyle/>
                    <a:p>
                      <a:r>
                        <a:rPr lang="en-GB" dirty="0"/>
                        <a:t>50,000</a:t>
                      </a:r>
                    </a:p>
                  </a:txBody>
                  <a:tcPr/>
                </a:tc>
                <a:extLst>
                  <a:ext uri="{0D108BD9-81ED-4DB2-BD59-A6C34878D82A}">
                    <a16:rowId xmlns:a16="http://schemas.microsoft.com/office/drawing/2014/main" val="1910171264"/>
                  </a:ext>
                </a:extLst>
              </a:tr>
            </a:tbl>
          </a:graphicData>
        </a:graphic>
      </p:graphicFrame>
      <p:graphicFrame>
        <p:nvGraphicFramePr>
          <p:cNvPr id="6" name="Table 5">
            <a:extLst>
              <a:ext uri="{FF2B5EF4-FFF2-40B4-BE49-F238E27FC236}">
                <a16:creationId xmlns:a16="http://schemas.microsoft.com/office/drawing/2014/main" id="{406D2867-37E0-9431-E0E8-4572DEEB529D}"/>
              </a:ext>
            </a:extLst>
          </p:cNvPr>
          <p:cNvGraphicFramePr>
            <a:graphicFrameLocks noGrp="1"/>
          </p:cNvGraphicFramePr>
          <p:nvPr>
            <p:extLst>
              <p:ext uri="{D42A27DB-BD31-4B8C-83A1-F6EECF244321}">
                <p14:modId xmlns:p14="http://schemas.microsoft.com/office/powerpoint/2010/main" val="2775011602"/>
              </p:ext>
            </p:extLst>
          </p:nvPr>
        </p:nvGraphicFramePr>
        <p:xfrm>
          <a:off x="3657600" y="1993761"/>
          <a:ext cx="3702570" cy="3422365"/>
        </p:xfrm>
        <a:graphic>
          <a:graphicData uri="http://schemas.openxmlformats.org/drawingml/2006/table">
            <a:tbl>
              <a:tblPr firstRow="1" bandRow="1">
                <a:tableStyleId>{21E4AEA4-8DFA-4A89-87EB-49C32662AFE0}</a:tableStyleId>
              </a:tblPr>
              <a:tblGrid>
                <a:gridCol w="1851285">
                  <a:extLst>
                    <a:ext uri="{9D8B030D-6E8A-4147-A177-3AD203B41FA5}">
                      <a16:colId xmlns:a16="http://schemas.microsoft.com/office/drawing/2014/main" val="520072554"/>
                    </a:ext>
                  </a:extLst>
                </a:gridCol>
                <a:gridCol w="1851285">
                  <a:extLst>
                    <a:ext uri="{9D8B030D-6E8A-4147-A177-3AD203B41FA5}">
                      <a16:colId xmlns:a16="http://schemas.microsoft.com/office/drawing/2014/main" val="1407894848"/>
                    </a:ext>
                  </a:extLst>
                </a:gridCol>
              </a:tblGrid>
              <a:tr h="684473">
                <a:tc>
                  <a:txBody>
                    <a:bodyPr/>
                    <a:lstStyle/>
                    <a:p>
                      <a:r>
                        <a:rPr lang="en-GB" dirty="0"/>
                        <a:t>Source</a:t>
                      </a:r>
                    </a:p>
                  </a:txBody>
                  <a:tcPr/>
                </a:tc>
                <a:tc>
                  <a:txBody>
                    <a:bodyPr/>
                    <a:lstStyle/>
                    <a:p>
                      <a:r>
                        <a:rPr lang="en-GB" dirty="0"/>
                        <a:t>Amount(£)</a:t>
                      </a:r>
                    </a:p>
                  </a:txBody>
                  <a:tcPr/>
                </a:tc>
                <a:extLst>
                  <a:ext uri="{0D108BD9-81ED-4DB2-BD59-A6C34878D82A}">
                    <a16:rowId xmlns:a16="http://schemas.microsoft.com/office/drawing/2014/main" val="1540275203"/>
                  </a:ext>
                </a:extLst>
              </a:tr>
              <a:tr h="684473">
                <a:tc>
                  <a:txBody>
                    <a:bodyPr/>
                    <a:lstStyle/>
                    <a:p>
                      <a:r>
                        <a:rPr lang="en-GB" dirty="0"/>
                        <a:t>Personal</a:t>
                      </a:r>
                    </a:p>
                  </a:txBody>
                  <a:tcPr/>
                </a:tc>
                <a:tc>
                  <a:txBody>
                    <a:bodyPr/>
                    <a:lstStyle/>
                    <a:p>
                      <a:r>
                        <a:rPr lang="en-GB" dirty="0"/>
                        <a:t>15,000</a:t>
                      </a:r>
                    </a:p>
                  </a:txBody>
                  <a:tcPr/>
                </a:tc>
                <a:extLst>
                  <a:ext uri="{0D108BD9-81ED-4DB2-BD59-A6C34878D82A}">
                    <a16:rowId xmlns:a16="http://schemas.microsoft.com/office/drawing/2014/main" val="2518844648"/>
                  </a:ext>
                </a:extLst>
              </a:tr>
              <a:tr h="684473">
                <a:tc>
                  <a:txBody>
                    <a:bodyPr/>
                    <a:lstStyle/>
                    <a:p>
                      <a:r>
                        <a:rPr lang="en-GB" dirty="0"/>
                        <a:t>Loan Bank</a:t>
                      </a:r>
                    </a:p>
                  </a:txBody>
                  <a:tcPr/>
                </a:tc>
                <a:tc>
                  <a:txBody>
                    <a:bodyPr/>
                    <a:lstStyle/>
                    <a:p>
                      <a:r>
                        <a:rPr lang="en-GB" dirty="0"/>
                        <a:t>20,000</a:t>
                      </a:r>
                    </a:p>
                  </a:txBody>
                  <a:tcPr/>
                </a:tc>
                <a:extLst>
                  <a:ext uri="{0D108BD9-81ED-4DB2-BD59-A6C34878D82A}">
                    <a16:rowId xmlns:a16="http://schemas.microsoft.com/office/drawing/2014/main" val="2684540327"/>
                  </a:ext>
                </a:extLst>
              </a:tr>
              <a:tr h="684473">
                <a:tc>
                  <a:txBody>
                    <a:bodyPr/>
                    <a:lstStyle/>
                    <a:p>
                      <a:r>
                        <a:rPr lang="en-GB" dirty="0" err="1"/>
                        <a:t>Inverstor</a:t>
                      </a:r>
                      <a:endParaRPr lang="en-GB" dirty="0"/>
                    </a:p>
                  </a:txBody>
                  <a:tcPr/>
                </a:tc>
                <a:tc>
                  <a:txBody>
                    <a:bodyPr/>
                    <a:lstStyle/>
                    <a:p>
                      <a:r>
                        <a:rPr lang="en-GB" dirty="0"/>
                        <a:t>15,000</a:t>
                      </a:r>
                    </a:p>
                  </a:txBody>
                  <a:tcPr/>
                </a:tc>
                <a:extLst>
                  <a:ext uri="{0D108BD9-81ED-4DB2-BD59-A6C34878D82A}">
                    <a16:rowId xmlns:a16="http://schemas.microsoft.com/office/drawing/2014/main" val="2692722950"/>
                  </a:ext>
                </a:extLst>
              </a:tr>
              <a:tr h="684473">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789524501"/>
                  </a:ext>
                </a:extLst>
              </a:tr>
            </a:tbl>
          </a:graphicData>
        </a:graphic>
      </p:graphicFrame>
      <p:graphicFrame>
        <p:nvGraphicFramePr>
          <p:cNvPr id="7" name="Table 6">
            <a:extLst>
              <a:ext uri="{FF2B5EF4-FFF2-40B4-BE49-F238E27FC236}">
                <a16:creationId xmlns:a16="http://schemas.microsoft.com/office/drawing/2014/main" id="{51C0F1BA-DE25-85DB-5E69-D76AA1C6880C}"/>
              </a:ext>
            </a:extLst>
          </p:cNvPr>
          <p:cNvGraphicFramePr>
            <a:graphicFrameLocks noGrp="1"/>
          </p:cNvGraphicFramePr>
          <p:nvPr>
            <p:extLst>
              <p:ext uri="{D42A27DB-BD31-4B8C-83A1-F6EECF244321}">
                <p14:modId xmlns:p14="http://schemas.microsoft.com/office/powerpoint/2010/main" val="545018592"/>
              </p:ext>
            </p:extLst>
          </p:nvPr>
        </p:nvGraphicFramePr>
        <p:xfrm>
          <a:off x="8334532" y="1993761"/>
          <a:ext cx="3099632" cy="3000975"/>
        </p:xfrm>
        <a:graphic>
          <a:graphicData uri="http://schemas.openxmlformats.org/drawingml/2006/table">
            <a:tbl>
              <a:tblPr firstRow="1" bandRow="1">
                <a:tableStyleId>{21E4AEA4-8DFA-4A89-87EB-49C32662AFE0}</a:tableStyleId>
              </a:tblPr>
              <a:tblGrid>
                <a:gridCol w="1549816">
                  <a:extLst>
                    <a:ext uri="{9D8B030D-6E8A-4147-A177-3AD203B41FA5}">
                      <a16:colId xmlns:a16="http://schemas.microsoft.com/office/drawing/2014/main" val="4112527124"/>
                    </a:ext>
                  </a:extLst>
                </a:gridCol>
                <a:gridCol w="1549816">
                  <a:extLst>
                    <a:ext uri="{9D8B030D-6E8A-4147-A177-3AD203B41FA5}">
                      <a16:colId xmlns:a16="http://schemas.microsoft.com/office/drawing/2014/main" val="1603349083"/>
                    </a:ext>
                  </a:extLst>
                </a:gridCol>
              </a:tblGrid>
              <a:tr h="472179">
                <a:tc>
                  <a:txBody>
                    <a:bodyPr/>
                    <a:lstStyle/>
                    <a:p>
                      <a:r>
                        <a:rPr lang="en-GB" dirty="0"/>
                        <a:t>Expense</a:t>
                      </a:r>
                    </a:p>
                  </a:txBody>
                  <a:tcPr/>
                </a:tc>
                <a:tc>
                  <a:txBody>
                    <a:bodyPr/>
                    <a:lstStyle/>
                    <a:p>
                      <a:r>
                        <a:rPr lang="en-GB" dirty="0"/>
                        <a:t>Cost(£)</a:t>
                      </a:r>
                    </a:p>
                  </a:txBody>
                  <a:tcPr/>
                </a:tc>
                <a:extLst>
                  <a:ext uri="{0D108BD9-81ED-4DB2-BD59-A6C34878D82A}">
                    <a16:rowId xmlns:a16="http://schemas.microsoft.com/office/drawing/2014/main" val="2656664059"/>
                  </a:ext>
                </a:extLst>
              </a:tr>
              <a:tr h="472179">
                <a:tc>
                  <a:txBody>
                    <a:bodyPr/>
                    <a:lstStyle/>
                    <a:p>
                      <a:r>
                        <a:rPr lang="en-GB" dirty="0"/>
                        <a:t>Salaries</a:t>
                      </a:r>
                    </a:p>
                  </a:txBody>
                  <a:tcPr/>
                </a:tc>
                <a:tc>
                  <a:txBody>
                    <a:bodyPr/>
                    <a:lstStyle/>
                    <a:p>
                      <a:r>
                        <a:rPr lang="en-GB" dirty="0"/>
                        <a:t>4,000</a:t>
                      </a:r>
                    </a:p>
                  </a:txBody>
                  <a:tcPr/>
                </a:tc>
                <a:extLst>
                  <a:ext uri="{0D108BD9-81ED-4DB2-BD59-A6C34878D82A}">
                    <a16:rowId xmlns:a16="http://schemas.microsoft.com/office/drawing/2014/main" val="753776715"/>
                  </a:ext>
                </a:extLst>
              </a:tr>
              <a:tr h="472179">
                <a:tc>
                  <a:txBody>
                    <a:bodyPr/>
                    <a:lstStyle/>
                    <a:p>
                      <a:r>
                        <a:rPr lang="en-GB" dirty="0"/>
                        <a:t>Marketing</a:t>
                      </a:r>
                    </a:p>
                  </a:txBody>
                  <a:tcPr/>
                </a:tc>
                <a:tc>
                  <a:txBody>
                    <a:bodyPr/>
                    <a:lstStyle/>
                    <a:p>
                      <a:r>
                        <a:rPr lang="en-GB" dirty="0"/>
                        <a:t>2,000</a:t>
                      </a:r>
                    </a:p>
                  </a:txBody>
                  <a:tcPr/>
                </a:tc>
                <a:extLst>
                  <a:ext uri="{0D108BD9-81ED-4DB2-BD59-A6C34878D82A}">
                    <a16:rowId xmlns:a16="http://schemas.microsoft.com/office/drawing/2014/main" val="132913322"/>
                  </a:ext>
                </a:extLst>
              </a:tr>
              <a:tr h="472179">
                <a:tc>
                  <a:txBody>
                    <a:bodyPr/>
                    <a:lstStyle/>
                    <a:p>
                      <a:r>
                        <a:rPr lang="en-GB" dirty="0"/>
                        <a:t>App maintenance</a:t>
                      </a:r>
                    </a:p>
                  </a:txBody>
                  <a:tcPr/>
                </a:tc>
                <a:tc>
                  <a:txBody>
                    <a:bodyPr/>
                    <a:lstStyle/>
                    <a:p>
                      <a:r>
                        <a:rPr lang="en-GB" dirty="0"/>
                        <a:t>1,000</a:t>
                      </a:r>
                    </a:p>
                  </a:txBody>
                  <a:tcPr/>
                </a:tc>
                <a:extLst>
                  <a:ext uri="{0D108BD9-81ED-4DB2-BD59-A6C34878D82A}">
                    <a16:rowId xmlns:a16="http://schemas.microsoft.com/office/drawing/2014/main" val="3064723197"/>
                  </a:ext>
                </a:extLst>
              </a:tr>
              <a:tr h="472179">
                <a:tc>
                  <a:txBody>
                    <a:bodyPr/>
                    <a:lstStyle/>
                    <a:p>
                      <a:r>
                        <a:rPr lang="en-GB" dirty="0"/>
                        <a:t>utilities</a:t>
                      </a:r>
                    </a:p>
                  </a:txBody>
                  <a:tcPr/>
                </a:tc>
                <a:tc>
                  <a:txBody>
                    <a:bodyPr/>
                    <a:lstStyle/>
                    <a:p>
                      <a:r>
                        <a:rPr lang="en-GB" dirty="0"/>
                        <a:t>1,000</a:t>
                      </a:r>
                    </a:p>
                  </a:txBody>
                  <a:tcPr/>
                </a:tc>
                <a:extLst>
                  <a:ext uri="{0D108BD9-81ED-4DB2-BD59-A6C34878D82A}">
                    <a16:rowId xmlns:a16="http://schemas.microsoft.com/office/drawing/2014/main" val="3086689326"/>
                  </a:ext>
                </a:extLst>
              </a:tr>
              <a:tr h="472179">
                <a:tc>
                  <a:txBody>
                    <a:bodyPr/>
                    <a:lstStyle/>
                    <a:p>
                      <a:r>
                        <a:rPr lang="en-GB" dirty="0"/>
                        <a:t>Other</a:t>
                      </a:r>
                    </a:p>
                  </a:txBody>
                  <a:tcPr/>
                </a:tc>
                <a:tc>
                  <a:txBody>
                    <a:bodyPr/>
                    <a:lstStyle/>
                    <a:p>
                      <a:r>
                        <a:rPr lang="en-GB" dirty="0"/>
                        <a:t>1,000</a:t>
                      </a:r>
                    </a:p>
                  </a:txBody>
                  <a:tcPr/>
                </a:tc>
                <a:extLst>
                  <a:ext uri="{0D108BD9-81ED-4DB2-BD59-A6C34878D82A}">
                    <a16:rowId xmlns:a16="http://schemas.microsoft.com/office/drawing/2014/main" val="603143381"/>
                  </a:ext>
                </a:extLst>
              </a:tr>
            </a:tbl>
          </a:graphicData>
        </a:graphic>
      </p:graphicFrame>
      <p:graphicFrame>
        <p:nvGraphicFramePr>
          <p:cNvPr id="8" name="Table 7">
            <a:extLst>
              <a:ext uri="{FF2B5EF4-FFF2-40B4-BE49-F238E27FC236}">
                <a16:creationId xmlns:a16="http://schemas.microsoft.com/office/drawing/2014/main" id="{1770885A-50DB-6201-4F64-FB2CF9636A17}"/>
              </a:ext>
            </a:extLst>
          </p:cNvPr>
          <p:cNvGraphicFramePr>
            <a:graphicFrameLocks noGrp="1"/>
          </p:cNvGraphicFramePr>
          <p:nvPr>
            <p:extLst>
              <p:ext uri="{D42A27DB-BD31-4B8C-83A1-F6EECF244321}">
                <p14:modId xmlns:p14="http://schemas.microsoft.com/office/powerpoint/2010/main" val="4144762346"/>
              </p:ext>
            </p:extLst>
          </p:nvPr>
        </p:nvGraphicFramePr>
        <p:xfrm>
          <a:off x="8334532" y="4982757"/>
          <a:ext cx="3099632" cy="370840"/>
        </p:xfrm>
        <a:graphic>
          <a:graphicData uri="http://schemas.openxmlformats.org/drawingml/2006/table">
            <a:tbl>
              <a:tblPr firstRow="1" bandRow="1">
                <a:tableStyleId>{5C22544A-7EE6-4342-B048-85BDC9FD1C3A}</a:tableStyleId>
              </a:tblPr>
              <a:tblGrid>
                <a:gridCol w="1549816">
                  <a:extLst>
                    <a:ext uri="{9D8B030D-6E8A-4147-A177-3AD203B41FA5}">
                      <a16:colId xmlns:a16="http://schemas.microsoft.com/office/drawing/2014/main" val="3957530403"/>
                    </a:ext>
                  </a:extLst>
                </a:gridCol>
                <a:gridCol w="1549816">
                  <a:extLst>
                    <a:ext uri="{9D8B030D-6E8A-4147-A177-3AD203B41FA5}">
                      <a16:colId xmlns:a16="http://schemas.microsoft.com/office/drawing/2014/main" val="3287225308"/>
                    </a:ext>
                  </a:extLst>
                </a:gridCol>
              </a:tblGrid>
              <a:tr h="370840">
                <a:tc>
                  <a:txBody>
                    <a:bodyPr/>
                    <a:lstStyle/>
                    <a:p>
                      <a:r>
                        <a:rPr lang="en-GB" dirty="0"/>
                        <a:t>Total</a:t>
                      </a:r>
                    </a:p>
                  </a:txBody>
                  <a:tcPr/>
                </a:tc>
                <a:tc>
                  <a:txBody>
                    <a:bodyPr/>
                    <a:lstStyle/>
                    <a:p>
                      <a:r>
                        <a:rPr lang="en-GB" dirty="0"/>
                        <a:t>9,000</a:t>
                      </a:r>
                    </a:p>
                  </a:txBody>
                  <a:tcPr/>
                </a:tc>
                <a:extLst>
                  <a:ext uri="{0D108BD9-81ED-4DB2-BD59-A6C34878D82A}">
                    <a16:rowId xmlns:a16="http://schemas.microsoft.com/office/drawing/2014/main" val="1203233975"/>
                  </a:ext>
                </a:extLst>
              </a:tr>
            </a:tbl>
          </a:graphicData>
        </a:graphic>
      </p:graphicFrame>
      <p:graphicFrame>
        <p:nvGraphicFramePr>
          <p:cNvPr id="9" name="Table 8">
            <a:extLst>
              <a:ext uri="{FF2B5EF4-FFF2-40B4-BE49-F238E27FC236}">
                <a16:creationId xmlns:a16="http://schemas.microsoft.com/office/drawing/2014/main" id="{96BD9F8C-D4C0-1B53-98FD-26E17171F616}"/>
              </a:ext>
            </a:extLst>
          </p:cNvPr>
          <p:cNvGraphicFramePr>
            <a:graphicFrameLocks noGrp="1"/>
          </p:cNvGraphicFramePr>
          <p:nvPr>
            <p:extLst>
              <p:ext uri="{D42A27DB-BD31-4B8C-83A1-F6EECF244321}">
                <p14:modId xmlns:p14="http://schemas.microsoft.com/office/powerpoint/2010/main" val="1066137415"/>
              </p:ext>
            </p:extLst>
          </p:nvPr>
        </p:nvGraphicFramePr>
        <p:xfrm>
          <a:off x="3657599" y="5039297"/>
          <a:ext cx="3702570" cy="370840"/>
        </p:xfrm>
        <a:graphic>
          <a:graphicData uri="http://schemas.openxmlformats.org/drawingml/2006/table">
            <a:tbl>
              <a:tblPr firstRow="1" bandRow="1">
                <a:tableStyleId>{5C22544A-7EE6-4342-B048-85BDC9FD1C3A}</a:tableStyleId>
              </a:tblPr>
              <a:tblGrid>
                <a:gridCol w="1851285">
                  <a:extLst>
                    <a:ext uri="{9D8B030D-6E8A-4147-A177-3AD203B41FA5}">
                      <a16:colId xmlns:a16="http://schemas.microsoft.com/office/drawing/2014/main" val="4289516360"/>
                    </a:ext>
                  </a:extLst>
                </a:gridCol>
                <a:gridCol w="1851285">
                  <a:extLst>
                    <a:ext uri="{9D8B030D-6E8A-4147-A177-3AD203B41FA5}">
                      <a16:colId xmlns:a16="http://schemas.microsoft.com/office/drawing/2014/main" val="1910944593"/>
                    </a:ext>
                  </a:extLst>
                </a:gridCol>
              </a:tblGrid>
              <a:tr h="370840">
                <a:tc>
                  <a:txBody>
                    <a:bodyPr/>
                    <a:lstStyle/>
                    <a:p>
                      <a:r>
                        <a:rPr lang="en-GB" dirty="0"/>
                        <a:t>Total</a:t>
                      </a:r>
                    </a:p>
                  </a:txBody>
                  <a:tcPr/>
                </a:tc>
                <a:tc>
                  <a:txBody>
                    <a:bodyPr/>
                    <a:lstStyle/>
                    <a:p>
                      <a:r>
                        <a:rPr lang="en-GB" dirty="0"/>
                        <a:t>50,000</a:t>
                      </a:r>
                    </a:p>
                  </a:txBody>
                  <a:tcPr/>
                </a:tc>
                <a:extLst>
                  <a:ext uri="{0D108BD9-81ED-4DB2-BD59-A6C34878D82A}">
                    <a16:rowId xmlns:a16="http://schemas.microsoft.com/office/drawing/2014/main" val="3983878552"/>
                  </a:ext>
                </a:extLst>
              </a:tr>
            </a:tbl>
          </a:graphicData>
        </a:graphic>
      </p:graphicFrame>
      <p:sp>
        <p:nvSpPr>
          <p:cNvPr id="11" name="TextBox 10">
            <a:extLst>
              <a:ext uri="{FF2B5EF4-FFF2-40B4-BE49-F238E27FC236}">
                <a16:creationId xmlns:a16="http://schemas.microsoft.com/office/drawing/2014/main" id="{CD486339-F1B9-0A86-14DD-B8E94629B705}"/>
              </a:ext>
            </a:extLst>
          </p:cNvPr>
          <p:cNvSpPr txBox="1"/>
          <p:nvPr/>
        </p:nvSpPr>
        <p:spPr>
          <a:xfrm>
            <a:off x="338111" y="5534561"/>
            <a:ext cx="10916171" cy="1323439"/>
          </a:xfrm>
          <a:prstGeom prst="rect">
            <a:avLst/>
          </a:prstGeom>
          <a:noFill/>
        </p:spPr>
        <p:txBody>
          <a:bodyPr wrap="square" rtlCol="0">
            <a:spAutoFit/>
          </a:bodyPr>
          <a:lstStyle/>
          <a:p>
            <a:r>
              <a:rPr lang="en-GB" sz="2000" dirty="0" err="1"/>
              <a:t>GreenCycle</a:t>
            </a:r>
            <a:r>
              <a:rPr lang="en-GB" sz="2000" dirty="0"/>
              <a:t> requires £50,000 to launch its business. The funds will be used to create a mobile app, promote the firm, and cover operating expenses. The startup will generate revenue by charging a small commission to partner businesses for each food sale made through the app. As more customers and businesses use the platform, revenues and profitability are likely to rise.</a:t>
            </a:r>
          </a:p>
        </p:txBody>
      </p:sp>
    </p:spTree>
    <p:extLst>
      <p:ext uri="{BB962C8B-B14F-4D97-AF65-F5344CB8AC3E}">
        <p14:creationId xmlns:p14="http://schemas.microsoft.com/office/powerpoint/2010/main" val="2275816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5E261-B464-9343-D971-05A0DA87844E}"/>
              </a:ext>
            </a:extLst>
          </p:cNvPr>
          <p:cNvSpPr>
            <a:spLocks noGrp="1"/>
          </p:cNvSpPr>
          <p:nvPr>
            <p:ph type="title"/>
          </p:nvPr>
        </p:nvSpPr>
        <p:spPr>
          <a:xfrm>
            <a:off x="838200" y="173453"/>
            <a:ext cx="10515600" cy="1115701"/>
          </a:xfrm>
        </p:spPr>
        <p:txBody>
          <a:bodyPr/>
          <a:lstStyle/>
          <a:p>
            <a:r>
              <a:rPr lang="en-GB" dirty="0"/>
              <a:t>                         </a:t>
            </a:r>
            <a:r>
              <a:rPr lang="en-GB" b="1" dirty="0" err="1"/>
              <a:t>Refference</a:t>
            </a:r>
            <a:r>
              <a:rPr lang="en-GB" b="1" dirty="0"/>
              <a:t> List </a:t>
            </a:r>
          </a:p>
        </p:txBody>
      </p:sp>
      <p:sp>
        <p:nvSpPr>
          <p:cNvPr id="3" name="Content Placeholder 2">
            <a:extLst>
              <a:ext uri="{FF2B5EF4-FFF2-40B4-BE49-F238E27FC236}">
                <a16:creationId xmlns:a16="http://schemas.microsoft.com/office/drawing/2014/main" id="{AD81FFB0-55FF-1B55-CA6A-C9B3DDECB767}"/>
              </a:ext>
            </a:extLst>
          </p:cNvPr>
          <p:cNvSpPr>
            <a:spLocks noGrp="1"/>
          </p:cNvSpPr>
          <p:nvPr>
            <p:ph idx="1"/>
          </p:nvPr>
        </p:nvSpPr>
        <p:spPr>
          <a:xfrm>
            <a:off x="838200" y="1499016"/>
            <a:ext cx="10515600" cy="4993859"/>
          </a:xfrm>
        </p:spPr>
        <p:txBody>
          <a:bodyPr>
            <a:normAutofit fontScale="77500" lnSpcReduction="20000"/>
          </a:bodyPr>
          <a:lstStyle/>
          <a:p>
            <a:pPr>
              <a:buNone/>
            </a:pPr>
            <a:endParaRPr lang="en-GB" b="1" dirty="0"/>
          </a:p>
          <a:p>
            <a:pPr>
              <a:buNone/>
            </a:pPr>
            <a:r>
              <a:rPr lang="en-GB" dirty="0"/>
              <a:t>Department for Environment, Food &amp; Rural Affairs (DEFRA) (2023) </a:t>
            </a:r>
            <a:r>
              <a:rPr lang="en-GB" i="1" dirty="0"/>
              <a:t>Food Waste and Food Surplus Reduction: Guidance and Policy Information</a:t>
            </a:r>
            <a:r>
              <a:rPr lang="en-GB" dirty="0"/>
              <a:t>. Available at: </a:t>
            </a:r>
            <a:r>
              <a:rPr lang="en-GB" dirty="0">
                <a:hlinkClick r:id="rId2"/>
              </a:rPr>
              <a:t>https://www.gov.uk/government/organisations/department-for-environment-food-rural-affairs</a:t>
            </a:r>
            <a:r>
              <a:rPr lang="en-GB" dirty="0"/>
              <a:t> (Accessed: 28 June 2026).</a:t>
            </a:r>
          </a:p>
          <a:p>
            <a:pPr>
              <a:buNone/>
            </a:pPr>
            <a:r>
              <a:rPr lang="en-GB" dirty="0"/>
              <a:t>Food and Agriculture Organization of the United Nations (FAO) (2019) </a:t>
            </a:r>
            <a:r>
              <a:rPr lang="en-GB" i="1" dirty="0"/>
              <a:t>The State of Food and Agriculture: Moving Forward on Food Loss and Waste Reduction</a:t>
            </a:r>
            <a:r>
              <a:rPr lang="en-GB" dirty="0"/>
              <a:t>. Rome: FAO.</a:t>
            </a:r>
          </a:p>
          <a:p>
            <a:pPr>
              <a:buNone/>
            </a:pPr>
            <a:r>
              <a:rPr lang="en-GB" dirty="0"/>
              <a:t>GOV.UK (2024) </a:t>
            </a:r>
            <a:r>
              <a:rPr lang="en-GB" i="1" dirty="0"/>
              <a:t>Set up a Private Limited Company</a:t>
            </a:r>
            <a:r>
              <a:rPr lang="en-GB" dirty="0"/>
              <a:t>. Available at: </a:t>
            </a:r>
            <a:r>
              <a:rPr lang="en-GB" dirty="0">
                <a:hlinkClick r:id="rId3"/>
              </a:rPr>
              <a:t>https://www.gov.uk/set-up-limited-company</a:t>
            </a:r>
            <a:r>
              <a:rPr lang="en-GB" dirty="0"/>
              <a:t> (Accessed: 28 June 2026).</a:t>
            </a:r>
          </a:p>
          <a:p>
            <a:pPr>
              <a:buNone/>
            </a:pPr>
            <a:r>
              <a:rPr lang="en-GB" dirty="0"/>
              <a:t>Kotler, P. and Armstrong, G. (2021) </a:t>
            </a:r>
            <a:r>
              <a:rPr lang="en-GB" i="1" dirty="0"/>
              <a:t>Principles of Marketing</a:t>
            </a:r>
            <a:r>
              <a:rPr lang="en-GB" dirty="0"/>
              <a:t>. 18th </a:t>
            </a:r>
            <a:r>
              <a:rPr lang="en-GB" dirty="0" err="1"/>
              <a:t>edn</a:t>
            </a:r>
            <a:r>
              <a:rPr lang="en-GB" dirty="0"/>
              <a:t>. Harlow: Pearson.</a:t>
            </a:r>
          </a:p>
          <a:p>
            <a:pPr>
              <a:buNone/>
            </a:pPr>
            <a:r>
              <a:rPr lang="en-GB" dirty="0" err="1"/>
              <a:t>NielsenIQ</a:t>
            </a:r>
            <a:r>
              <a:rPr lang="en-GB" dirty="0"/>
              <a:t> (2023) </a:t>
            </a:r>
            <a:r>
              <a:rPr lang="en-GB" i="1" dirty="0"/>
              <a:t>Sustainability and Consumer Behaviour Report</a:t>
            </a:r>
            <a:r>
              <a:rPr lang="en-GB" dirty="0"/>
              <a:t>. Available at: </a:t>
            </a:r>
            <a:r>
              <a:rPr lang="en-GB" dirty="0">
                <a:hlinkClick r:id="rId4"/>
              </a:rPr>
              <a:t>https://nielseniq.com</a:t>
            </a:r>
            <a:r>
              <a:rPr lang="en-GB" dirty="0"/>
              <a:t> (Accessed: 28 June 2026).</a:t>
            </a:r>
          </a:p>
          <a:p>
            <a:pPr>
              <a:buNone/>
            </a:pPr>
            <a:r>
              <a:rPr lang="en-GB" dirty="0"/>
              <a:t>Too Good To Go (2025) </a:t>
            </a:r>
            <a:r>
              <a:rPr lang="en-GB" i="1" dirty="0"/>
              <a:t>About Too Good To Go</a:t>
            </a:r>
            <a:r>
              <a:rPr lang="en-GB" dirty="0"/>
              <a:t>. Available at: </a:t>
            </a:r>
            <a:r>
              <a:rPr lang="en-GB" dirty="0">
                <a:hlinkClick r:id="rId5"/>
              </a:rPr>
              <a:t>https://www.toogoodtogo.com</a:t>
            </a:r>
            <a:r>
              <a:rPr lang="en-GB" dirty="0"/>
              <a:t> (Accessed: 28 June 2026).</a:t>
            </a:r>
          </a:p>
          <a:p>
            <a:pPr>
              <a:buNone/>
            </a:pPr>
            <a:r>
              <a:rPr lang="en-GB" dirty="0"/>
              <a:t>Waste and Resources Action Programme (WRAP) (2024) </a:t>
            </a:r>
            <a:r>
              <a:rPr lang="en-GB" i="1" dirty="0"/>
              <a:t>Food Waste Reduction and Sustainability</a:t>
            </a:r>
            <a:r>
              <a:rPr lang="en-GB" dirty="0"/>
              <a:t>. Available at: </a:t>
            </a:r>
            <a:r>
              <a:rPr lang="en-GB" dirty="0">
                <a:hlinkClick r:id="rId6"/>
              </a:rPr>
              <a:t>https://wrap.org.uk</a:t>
            </a:r>
            <a:r>
              <a:rPr lang="en-GB" dirty="0"/>
              <a:t> (Accessed: 28 June 2026)</a:t>
            </a:r>
          </a:p>
          <a:p>
            <a:endParaRPr lang="en-GB" dirty="0"/>
          </a:p>
        </p:txBody>
      </p:sp>
    </p:spTree>
    <p:extLst>
      <p:ext uri="{BB962C8B-B14F-4D97-AF65-F5344CB8AC3E}">
        <p14:creationId xmlns:p14="http://schemas.microsoft.com/office/powerpoint/2010/main" val="19439039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1814</Words>
  <Application>Microsoft Office PowerPoint</Application>
  <PresentationFormat>Widescreen</PresentationFormat>
  <Paragraphs>116</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Segoe UI</vt:lpstr>
      <vt:lpstr>Office Theme</vt:lpstr>
      <vt:lpstr>PowerPoint Presentation</vt:lpstr>
      <vt:lpstr>                           Executive Summary</vt:lpstr>
      <vt:lpstr>PowerPoint Presentation</vt:lpstr>
      <vt:lpstr>                            Overview of the Bussines Idea</vt:lpstr>
      <vt:lpstr>PowerPoint Presentation</vt:lpstr>
      <vt:lpstr>PowerPoint Presentation</vt:lpstr>
      <vt:lpstr>                                              Market research  PESTEL Analysis</vt:lpstr>
      <vt:lpstr>Competitor Analysis</vt:lpstr>
      <vt:lpstr>              Marketing communications strategy </vt:lpstr>
      <vt:lpstr>                          Financial plan</vt:lpstr>
      <vt:lpstr>                         Refference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Cristian Moldovan</dc:creator>
  <cp:lastModifiedBy>Cristian Moldovan</cp:lastModifiedBy>
  <cp:revision>1</cp:revision>
  <dcterms:created xsi:type="dcterms:W3CDTF">2026-06-28T21:03:35Z</dcterms:created>
  <dcterms:modified xsi:type="dcterms:W3CDTF">2026-06-28T21:03:51Z</dcterms:modified>
</cp:coreProperties>
</file>