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6" r:id="rId5"/>
    <p:sldId id="281" r:id="rId6"/>
    <p:sldId id="278" r:id="rId7"/>
    <p:sldId id="277" r:id="rId8"/>
    <p:sldId id="282" r:id="rId9"/>
    <p:sldId id="279" r:id="rId10"/>
    <p:sldId id="283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A984D66-E9D6-4C94-A040-9A8472E14264}" v="123" dt="2024-02-12T12:02:20.67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7" d="100"/>
          <a:sy n="57" d="100"/>
        </p:scale>
        <p:origin x="1486" y="2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homas Humphrey (1705413)" userId="c780d40b-30e5-49d0-9079-02c1cbd1b375" providerId="ADAL" clId="{4A984D66-E9D6-4C94-A040-9A8472E14264}"/>
    <pc:docChg chg="custSel delSld modSld">
      <pc:chgData name="Thomas Humphrey (1705413)" userId="c780d40b-30e5-49d0-9079-02c1cbd1b375" providerId="ADAL" clId="{4A984D66-E9D6-4C94-A040-9A8472E14264}" dt="2024-02-12T12:02:35.434" v="127" actId="2696"/>
      <pc:docMkLst>
        <pc:docMk/>
      </pc:docMkLst>
      <pc:sldChg chg="modSp modAnim">
        <pc:chgData name="Thomas Humphrey (1705413)" userId="c780d40b-30e5-49d0-9079-02c1cbd1b375" providerId="ADAL" clId="{4A984D66-E9D6-4C94-A040-9A8472E14264}" dt="2024-02-12T12:00:35.804" v="92" actId="20577"/>
        <pc:sldMkLst>
          <pc:docMk/>
          <pc:sldMk cId="3375539906" sldId="277"/>
        </pc:sldMkLst>
        <pc:spChg chg="mod">
          <ac:chgData name="Thomas Humphrey (1705413)" userId="c780d40b-30e5-49d0-9079-02c1cbd1b375" providerId="ADAL" clId="{4A984D66-E9D6-4C94-A040-9A8472E14264}" dt="2024-02-12T12:00:35.804" v="92" actId="20577"/>
          <ac:spMkLst>
            <pc:docMk/>
            <pc:sldMk cId="3375539906" sldId="277"/>
            <ac:spMk id="3" creationId="{AC164816-6F56-4297-9DB9-B04817E95598}"/>
          </ac:spMkLst>
        </pc:spChg>
      </pc:sldChg>
      <pc:sldChg chg="modSp mod modAnim">
        <pc:chgData name="Thomas Humphrey (1705413)" userId="c780d40b-30e5-49d0-9079-02c1cbd1b375" providerId="ADAL" clId="{4A984D66-E9D6-4C94-A040-9A8472E14264}" dt="2024-02-12T12:02:20.673" v="126" actId="15"/>
        <pc:sldMkLst>
          <pc:docMk/>
          <pc:sldMk cId="1458494595" sldId="279"/>
        </pc:sldMkLst>
        <pc:spChg chg="mod">
          <ac:chgData name="Thomas Humphrey (1705413)" userId="c780d40b-30e5-49d0-9079-02c1cbd1b375" providerId="ADAL" clId="{4A984D66-E9D6-4C94-A040-9A8472E14264}" dt="2024-02-12T12:02:20.673" v="126" actId="15"/>
          <ac:spMkLst>
            <pc:docMk/>
            <pc:sldMk cId="1458494595" sldId="279"/>
            <ac:spMk id="3" creationId="{E7C9648E-C74D-4521-B42C-33E44143F6BE}"/>
          </ac:spMkLst>
        </pc:spChg>
      </pc:sldChg>
      <pc:sldChg chg="del">
        <pc:chgData name="Thomas Humphrey (1705413)" userId="c780d40b-30e5-49d0-9079-02c1cbd1b375" providerId="ADAL" clId="{4A984D66-E9D6-4C94-A040-9A8472E14264}" dt="2024-02-12T12:02:35.434" v="127" actId="2696"/>
        <pc:sldMkLst>
          <pc:docMk/>
          <pc:sldMk cId="2596571676" sldId="280"/>
        </pc:sldMkLst>
      </pc:sldChg>
      <pc:sldChg chg="modSp modAnim">
        <pc:chgData name="Thomas Humphrey (1705413)" userId="c780d40b-30e5-49d0-9079-02c1cbd1b375" providerId="ADAL" clId="{4A984D66-E9D6-4C94-A040-9A8472E14264}" dt="2024-02-12T12:00:17.573" v="76" actId="20577"/>
        <pc:sldMkLst>
          <pc:docMk/>
          <pc:sldMk cId="3418574089" sldId="281"/>
        </pc:sldMkLst>
        <pc:spChg chg="mod">
          <ac:chgData name="Thomas Humphrey (1705413)" userId="c780d40b-30e5-49d0-9079-02c1cbd1b375" providerId="ADAL" clId="{4A984D66-E9D6-4C94-A040-9A8472E14264}" dt="2024-02-12T12:00:17.573" v="76" actId="20577"/>
          <ac:spMkLst>
            <pc:docMk/>
            <pc:sldMk cId="3418574089" sldId="281"/>
            <ac:spMk id="3" creationId="{EEB89232-B54B-4A05-AA12-D05CFD61ADDA}"/>
          </ac:spMkLst>
        </pc:spChg>
      </pc:sldChg>
      <pc:sldChg chg="modSp modAnim">
        <pc:chgData name="Thomas Humphrey (1705413)" userId="c780d40b-30e5-49d0-9079-02c1cbd1b375" providerId="ADAL" clId="{4A984D66-E9D6-4C94-A040-9A8472E14264}" dt="2024-02-12T12:00:44.604" v="93" actId="6549"/>
        <pc:sldMkLst>
          <pc:docMk/>
          <pc:sldMk cId="21815613" sldId="282"/>
        </pc:sldMkLst>
        <pc:spChg chg="mod">
          <ac:chgData name="Thomas Humphrey (1705413)" userId="c780d40b-30e5-49d0-9079-02c1cbd1b375" providerId="ADAL" clId="{4A984D66-E9D6-4C94-A040-9A8472E14264}" dt="2024-02-12T12:00:44.604" v="93" actId="6549"/>
          <ac:spMkLst>
            <pc:docMk/>
            <pc:sldMk cId="21815613" sldId="282"/>
            <ac:spMk id="5" creationId="{DC56E366-48D3-4E6B-9C80-6E49584FE02D}"/>
          </ac:spMkLst>
        </pc:spChg>
      </pc:sldChg>
      <pc:sldChg chg="del">
        <pc:chgData name="Thomas Humphrey (1705413)" userId="c780d40b-30e5-49d0-9079-02c1cbd1b375" providerId="ADAL" clId="{4A984D66-E9D6-4C94-A040-9A8472E14264}" dt="2024-02-12T12:02:35.434" v="127" actId="2696"/>
        <pc:sldMkLst>
          <pc:docMk/>
          <pc:sldMk cId="190643553" sldId="284"/>
        </pc:sldMkLst>
      </pc:sldChg>
      <pc:sldChg chg="del">
        <pc:chgData name="Thomas Humphrey (1705413)" userId="c780d40b-30e5-49d0-9079-02c1cbd1b375" providerId="ADAL" clId="{4A984D66-E9D6-4C94-A040-9A8472E14264}" dt="2024-02-12T12:02:35.434" v="127" actId="2696"/>
        <pc:sldMkLst>
          <pc:docMk/>
          <pc:sldMk cId="2822271298" sldId="285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54A5F-E818-4B18-BD4B-89439B5BEF69}" type="datetimeFigureOut">
              <a:rPr lang="en-GB" smtClean="0"/>
              <a:pPr/>
              <a:t>12/02/2024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6EE49-69C2-4C9A-9486-49DE7429A824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54A5F-E818-4B18-BD4B-89439B5BEF69}" type="datetimeFigureOut">
              <a:rPr lang="en-GB" smtClean="0"/>
              <a:pPr/>
              <a:t>12/02/2024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6EE49-69C2-4C9A-9486-49DE7429A82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54A5F-E818-4B18-BD4B-89439B5BEF69}" type="datetimeFigureOut">
              <a:rPr lang="en-GB" smtClean="0"/>
              <a:pPr/>
              <a:t>12/02/2024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6EE49-69C2-4C9A-9486-49DE7429A82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54A5F-E818-4B18-BD4B-89439B5BEF69}" type="datetimeFigureOut">
              <a:rPr lang="en-GB" smtClean="0"/>
              <a:pPr/>
              <a:t>12/02/2024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6EE49-69C2-4C9A-9486-49DE7429A82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54A5F-E818-4B18-BD4B-89439B5BEF69}" type="datetimeFigureOut">
              <a:rPr lang="en-GB" smtClean="0"/>
              <a:pPr/>
              <a:t>12/02/2024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6EE49-69C2-4C9A-9486-49DE7429A82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54A5F-E818-4B18-BD4B-89439B5BEF69}" type="datetimeFigureOut">
              <a:rPr lang="en-GB" smtClean="0"/>
              <a:pPr/>
              <a:t>12/02/2024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6EE49-69C2-4C9A-9486-49DE7429A82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54A5F-E818-4B18-BD4B-89439B5BEF69}" type="datetimeFigureOut">
              <a:rPr lang="en-GB" smtClean="0"/>
              <a:pPr/>
              <a:t>12/02/2024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6EE49-69C2-4C9A-9486-49DE7429A82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54A5F-E818-4B18-BD4B-89439B5BEF69}" type="datetimeFigureOut">
              <a:rPr lang="en-GB" smtClean="0"/>
              <a:pPr/>
              <a:t>12/02/2024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6EE49-69C2-4C9A-9486-49DE7429A824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A8754A5F-E818-4B18-BD4B-89439B5BEF69}" type="datetimeFigureOut">
              <a:rPr lang="en-GB" smtClean="0"/>
              <a:pPr/>
              <a:t>12/02/2024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D7D6EE49-69C2-4C9A-9486-49DE7429A82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54A5F-E818-4B18-BD4B-89439B5BEF69}" type="datetimeFigureOut">
              <a:rPr lang="en-GB" smtClean="0"/>
              <a:pPr/>
              <a:t>12/02/2024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6EE49-69C2-4C9A-9486-49DE7429A82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54A5F-E818-4B18-BD4B-89439B5BEF69}" type="datetimeFigureOut">
              <a:rPr lang="en-GB" smtClean="0"/>
              <a:pPr/>
              <a:t>12/02/2024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6EE49-69C2-4C9A-9486-49DE7429A82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109EF06-D86B-45C2-9DEB-69F6486451F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clipArtAndTx">
  <p:cSld name="Title, Clip Ar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lipArt Placeholder 2"/>
          <p:cNvSpPr>
            <a:spLocks noGrp="1"/>
          </p:cNvSpPr>
          <p:nvPr>
            <p:ph type="clipArt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E1A89B4-7B26-491F-B685-8EBDDC14F78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A8754A5F-E818-4B18-BD4B-89439B5BEF69}" type="datetimeFigureOut">
              <a:rPr lang="en-GB" smtClean="0"/>
              <a:pPr/>
              <a:t>12/02/2024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D7D6EE49-69C2-4C9A-9486-49DE7429A82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3A34BD5-B5CC-47C9-8139-6FC12F2E3BE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93" y="714548"/>
            <a:ext cx="9009927" cy="599490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6601" y="5013176"/>
            <a:ext cx="4308822" cy="1385332"/>
          </a:xfrm>
        </p:spPr>
        <p:txBody>
          <a:bodyPr>
            <a:normAutofit/>
          </a:bodyPr>
          <a:lstStyle/>
          <a:p>
            <a:r>
              <a:rPr lang="en-GB" sz="6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HPHP4002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23528" y="0"/>
            <a:ext cx="8077200" cy="1499616"/>
          </a:xfrm>
        </p:spPr>
        <p:txBody>
          <a:bodyPr>
            <a:normAutofit/>
          </a:bodyPr>
          <a:lstStyle/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Introduction</a:t>
            </a:r>
          </a:p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Death, Burial and the Afterlife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8221404B-E957-4E42-A3A2-421B5E1BF3D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283968" y="2060848"/>
            <a:ext cx="4672731" cy="2952328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717B987-B5D4-488A-9831-C24F3AFF9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Meet the Team!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B89232-B54B-4A05-AA12-D05CFD61ADD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87301" y="1772816"/>
            <a:ext cx="3697560" cy="4680520"/>
          </a:xfrm>
        </p:spPr>
        <p:txBody>
          <a:bodyPr>
            <a:normAutofit/>
          </a:bodyPr>
          <a:lstStyle/>
          <a:p>
            <a:r>
              <a:rPr lang="en-GB" sz="2400" dirty="0"/>
              <a:t>Thomas Humphrey: convenor  (Archaeology &amp; Ancient Civilisations)</a:t>
            </a:r>
          </a:p>
          <a:p>
            <a:r>
              <a:rPr lang="en-GB" sz="2400" dirty="0"/>
              <a:t>Thomas Jansen (Chinese Studies)</a:t>
            </a:r>
          </a:p>
          <a:p>
            <a:r>
              <a:rPr lang="en-GB" sz="2400" dirty="0"/>
              <a:t>Ros Coard (Archaeology)</a:t>
            </a:r>
          </a:p>
          <a:p>
            <a:r>
              <a:rPr lang="en-GB" sz="2400" dirty="0"/>
              <a:t>Quentin Drew (Archaeology)</a:t>
            </a:r>
          </a:p>
        </p:txBody>
      </p:sp>
    </p:spTree>
    <p:extLst>
      <p:ext uri="{BB962C8B-B14F-4D97-AF65-F5344CB8AC3E}">
        <p14:creationId xmlns:p14="http://schemas.microsoft.com/office/powerpoint/2010/main" val="3418574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9CF8B9-BBA4-4749-9415-D5DC053FE1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Death and Burial?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2602DC9-DEE2-4B9C-B3D2-FA42052CC71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618856" cy="4623816"/>
          </a:xfrm>
        </p:spPr>
        <p:txBody>
          <a:bodyPr>
            <a:normAutofit/>
          </a:bodyPr>
          <a:lstStyle/>
          <a:p>
            <a:r>
              <a:rPr lang="en-GB" dirty="0"/>
              <a:t>Important topic of study throughout the Humanities</a:t>
            </a:r>
          </a:p>
          <a:p>
            <a:r>
              <a:rPr lang="en-GB" dirty="0"/>
              <a:t>One of the ways in which we </a:t>
            </a:r>
            <a:r>
              <a:rPr lang="en-GB" dirty="0">
                <a:solidFill>
                  <a:schemeClr val="accent1"/>
                </a:solidFill>
              </a:rPr>
              <a:t>experience</a:t>
            </a:r>
            <a:r>
              <a:rPr lang="en-GB" dirty="0"/>
              <a:t> (&amp; define) our humanity is in our treatment of the dead?</a:t>
            </a:r>
          </a:p>
          <a:p>
            <a:r>
              <a:rPr lang="en-GB" dirty="0"/>
              <a:t>Culturally distinct perspectives of what happens when we die</a:t>
            </a:r>
          </a:p>
          <a:p>
            <a:endParaRPr lang="en-GB" dirty="0"/>
          </a:p>
        </p:txBody>
      </p:sp>
      <p:pic>
        <p:nvPicPr>
          <p:cNvPr id="14" name="Content Placeholder 4">
            <a:extLst>
              <a:ext uri="{FF2B5EF4-FFF2-40B4-BE49-F238E27FC236}">
                <a16:creationId xmlns:a16="http://schemas.microsoft.com/office/drawing/2014/main" id="{9E24BF4E-96E9-4802-A097-BB0C7B2EAE6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2120" y="1773936"/>
            <a:ext cx="2740872" cy="4104456"/>
          </a:xfr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14A0BB98-D409-4208-AE31-8C58E120A9D0}"/>
              </a:ext>
            </a:extLst>
          </p:cNvPr>
          <p:cNvSpPr txBox="1"/>
          <p:nvPr/>
        </p:nvSpPr>
        <p:spPr>
          <a:xfrm>
            <a:off x="5508104" y="5949280"/>
            <a:ext cx="338437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Arial" panose="020B0604020202020204" pitchFamily="34" charset="0"/>
              </a:rPr>
              <a:t>Natufian burial</a:t>
            </a:r>
          </a:p>
          <a:p>
            <a:r>
              <a:rPr lang="en-GB" dirty="0" err="1">
                <a:latin typeface="Arial" panose="020B0604020202020204" pitchFamily="34" charset="0"/>
              </a:rPr>
              <a:t>Raqefet</a:t>
            </a:r>
            <a:r>
              <a:rPr lang="en-GB" dirty="0">
                <a:latin typeface="Arial" panose="020B0604020202020204" pitchFamily="34" charset="0"/>
              </a:rPr>
              <a:t> Cave, Mount Carmel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9058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3F6C84-E0C8-45D5-92A9-E49CA31DC4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About the Module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164816-6F56-4297-9DB9-B04817E955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1700808"/>
            <a:ext cx="8229600" cy="5001744"/>
          </a:xfrm>
        </p:spPr>
        <p:txBody>
          <a:bodyPr>
            <a:normAutofit/>
          </a:bodyPr>
          <a:lstStyle/>
          <a:p>
            <a:r>
              <a:rPr lang="en-GB" sz="2800" dirty="0"/>
              <a:t>Week 1:Archaeology of Death, from Palaeolithic Europe to Ancient Greece</a:t>
            </a:r>
          </a:p>
          <a:p>
            <a:pPr lvl="1"/>
            <a:r>
              <a:rPr lang="en-GB" sz="2400" dirty="0"/>
              <a:t>Theory, ethics, palaeolithic origins of funerary practices, materiality of death in Iron Age Greece </a:t>
            </a:r>
          </a:p>
          <a:p>
            <a:r>
              <a:rPr lang="en-GB" sz="2800" dirty="0"/>
              <a:t>Week 2: Chinese Studies</a:t>
            </a:r>
          </a:p>
          <a:p>
            <a:r>
              <a:rPr lang="en-GB" sz="2800" dirty="0"/>
              <a:t>Week 3:</a:t>
            </a:r>
          </a:p>
          <a:p>
            <a:r>
              <a:rPr lang="en-GB" sz="2800" dirty="0"/>
              <a:t>Week 4: Assessment week</a:t>
            </a:r>
            <a:endParaRPr lang="en-GB" sz="2400" dirty="0"/>
          </a:p>
          <a:p>
            <a:pPr lvl="1"/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375539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05AE6E7-EFDA-43DB-A45D-318742F0D5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Death, Burial &amp; the Afterlife in the Humanities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C56E366-48D3-4E6B-9C80-6E49584FE02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94607" y="1700808"/>
            <a:ext cx="4968552" cy="4751408"/>
          </a:xfrm>
        </p:spPr>
        <p:txBody>
          <a:bodyPr>
            <a:noAutofit/>
          </a:bodyPr>
          <a:lstStyle/>
          <a:p>
            <a:r>
              <a:rPr lang="en-GB" sz="2400" dirty="0">
                <a:solidFill>
                  <a:schemeClr val="accent1"/>
                </a:solidFill>
              </a:rPr>
              <a:t>Archaeology:</a:t>
            </a:r>
            <a:r>
              <a:rPr lang="en-GB" sz="2400" dirty="0"/>
              <a:t> focus is on materiality &amp; ethics. An opportunity to explore earliest burial practices &amp; changing funerary rituals through time</a:t>
            </a:r>
          </a:p>
          <a:p>
            <a:r>
              <a:rPr lang="en-GB" sz="2400" dirty="0">
                <a:solidFill>
                  <a:schemeClr val="accent1"/>
                </a:solidFill>
              </a:rPr>
              <a:t>Chinese Studies:</a:t>
            </a:r>
            <a:r>
              <a:rPr lang="en-GB" sz="2400" dirty="0"/>
              <a:t> exploring how another culture has negotiated death, dying &amp; demons</a:t>
            </a:r>
          </a:p>
          <a:p>
            <a:endParaRPr lang="en-GB" sz="2400" dirty="0"/>
          </a:p>
        </p:txBody>
      </p:sp>
      <p:pic>
        <p:nvPicPr>
          <p:cNvPr id="2050" name="Picture 2" descr="Death and culture - Wikipedia">
            <a:extLst>
              <a:ext uri="{FF2B5EF4-FFF2-40B4-BE49-F238E27FC236}">
                <a16:creationId xmlns:a16="http://schemas.microsoft.com/office/drawing/2014/main" id="{1E7BD618-4159-40A3-B8F3-C96256641ED6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7763" y="2132856"/>
            <a:ext cx="2455355" cy="3744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8156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945152-6B45-4CEC-8180-D4CDC3AD57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C9648E-C74D-4521-B42C-33E44143F6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6936" y="1628800"/>
            <a:ext cx="8610128" cy="4920128"/>
          </a:xfrm>
        </p:spPr>
        <p:txBody>
          <a:bodyPr>
            <a:normAutofit/>
          </a:bodyPr>
          <a:lstStyle/>
          <a:p>
            <a:pPr lvl="0"/>
            <a:r>
              <a:rPr lang="en-US" sz="2400" dirty="0"/>
              <a:t>Assessment 1: Essay (2000 words) – 50% of module mark</a:t>
            </a:r>
          </a:p>
          <a:p>
            <a:pPr lvl="1"/>
            <a:r>
              <a:rPr lang="en-US" sz="2000" dirty="0"/>
              <a:t>What does the study of archaeological remains – ancient burials, cemeteries, tombs etc. - tell us about ancient burial practices and/or beliefs in an afterlife? Discuss in relation to one of the case studies covered in the module.</a:t>
            </a:r>
          </a:p>
          <a:p>
            <a:pPr lvl="0"/>
            <a:endParaRPr lang="en-US" sz="2400" dirty="0"/>
          </a:p>
          <a:p>
            <a:pPr lvl="0"/>
            <a:r>
              <a:rPr lang="en-US" sz="2400" dirty="0"/>
              <a:t>Assessment 2: A graveyard survey: Saint Peter’s Church, Lampeter (2000 words, equivalent) – 50% of your module mark</a:t>
            </a:r>
          </a:p>
          <a:p>
            <a:pPr lvl="1"/>
            <a:r>
              <a:rPr lang="en-US" sz="2000" dirty="0"/>
              <a:t>This should include details of the ‘survey’ area, a discussion based on observations and outcome of data collection. It should also be appropriately illustrated. Word length 1,500 words, with 500 words (equivalent) for illustrations.</a:t>
            </a:r>
          </a:p>
          <a:p>
            <a:pPr lvl="0"/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4584945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5F70D1BC-AC9C-4E34-BD6F-8675F9C68016}"/>
              </a:ext>
            </a:extLst>
          </p:cNvPr>
          <p:cNvSpPr txBox="1"/>
          <p:nvPr/>
        </p:nvSpPr>
        <p:spPr>
          <a:xfrm>
            <a:off x="611560" y="44624"/>
            <a:ext cx="574708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600" b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Any questions?</a:t>
            </a:r>
          </a:p>
        </p:txBody>
      </p:sp>
      <p:pic>
        <p:nvPicPr>
          <p:cNvPr id="11" name="Picture 2" descr="Smarty Gras Trivia Night — Soulard">
            <a:extLst>
              <a:ext uri="{FF2B5EF4-FFF2-40B4-BE49-F238E27FC236}">
                <a16:creationId xmlns:a16="http://schemas.microsoft.com/office/drawing/2014/main" id="{78B3BABC-4197-468A-9D02-96EDEDB74A6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7889" y="1196752"/>
            <a:ext cx="9188401" cy="6431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5405995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14D112AF45B71C43B984C93E27F9DF51" ma:contentTypeVersion="12" ma:contentTypeDescription="Create a new document." ma:contentTypeScope="" ma:versionID="e3cf7e7aeb21ec2e98e580de4f8118c7">
  <xsd:schema xmlns:xsd="http://www.w3.org/2001/XMLSchema" xmlns:xs="http://www.w3.org/2001/XMLSchema" xmlns:p="http://schemas.microsoft.com/office/2006/metadata/properties" xmlns:ns2="c4d540ba-b600-4733-a6d5-dfa4b30115a8" targetNamespace="http://schemas.microsoft.com/office/2006/metadata/properties" ma:root="true" ma:fieldsID="1fb74d0db4410d6959c40a27540a7efa" ns2:_="">
    <xsd:import namespace="c4d540ba-b600-4733-a6d5-dfa4b30115a8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SearchProperties" minOccurs="0"/>
                <xsd:element ref="ns2:MediaServiceDateTaken" minOccurs="0"/>
                <xsd:element ref="ns2:MediaLengthInSecond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4d540ba-b600-4733-a6d5-dfa4b30115a8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16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7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bjectDetectorVersions" ma:index="19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811DF0E-EA47-4E22-B440-2C423545A007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8A22C9FD-C335-439A-8A07-AAC5165216BE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C86ACA5-30A7-48F7-9ED8-E7D0E79176B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4d540ba-b600-4733-a6d5-dfa4b30115a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0</TotalTime>
  <Words>309</Words>
  <Application>Microsoft Office PowerPoint</Application>
  <PresentationFormat>On-screen Show (4:3)</PresentationFormat>
  <Paragraphs>30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Arial</vt:lpstr>
      <vt:lpstr>Corbel</vt:lpstr>
      <vt:lpstr>Wingdings</vt:lpstr>
      <vt:lpstr>Wingdings 2</vt:lpstr>
      <vt:lpstr>Wingdings 3</vt:lpstr>
      <vt:lpstr>Module</vt:lpstr>
      <vt:lpstr>HPHP4002</vt:lpstr>
      <vt:lpstr>Meet the Team!</vt:lpstr>
      <vt:lpstr>Why Death and Burial?</vt:lpstr>
      <vt:lpstr>About the Module</vt:lpstr>
      <vt:lpstr>Death, Burial &amp; the Afterlife in the Humanities</vt:lpstr>
      <vt:lpstr>Assessment</vt:lpstr>
      <vt:lpstr>PowerPoint Presentation</vt:lpstr>
    </vt:vector>
  </TitlesOfParts>
  <Company>Hewlett-Packard Company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HUSK5001</dc:title>
  <dc:creator>Louise</dc:creator>
  <cp:lastModifiedBy>Thomas Humphrey</cp:lastModifiedBy>
  <cp:revision>73</cp:revision>
  <dcterms:created xsi:type="dcterms:W3CDTF">2012-11-07T10:14:58Z</dcterms:created>
  <dcterms:modified xsi:type="dcterms:W3CDTF">2024-02-12T12:02:37Z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0x01010014D112AF45B71C43B984C93E27F9DF51</vt:lpwstr>
  </property>
</Properties>
</file>