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4" r:id="rId4"/>
    <p:sldId id="260" r:id="rId5"/>
    <p:sldId id="267" r:id="rId6"/>
    <p:sldId id="265" r:id="rId7"/>
    <p:sldId id="266" r:id="rId8"/>
    <p:sldId id="262" r:id="rId9"/>
    <p:sldId id="261" r:id="rId10"/>
    <p:sldId id="268" r:id="rId11"/>
    <p:sldId id="257" r:id="rId12"/>
    <p:sldId id="263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22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9842B-725F-4CE0-9249-46CD91036FEF}" type="datetimeFigureOut">
              <a:rPr lang="en-GB" smtClean="0"/>
              <a:pPr/>
              <a:t>02/05/2014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1366A-2112-493E-8DC6-E899CDB9BC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9842B-725F-4CE0-9249-46CD91036FEF}" type="datetimeFigureOut">
              <a:rPr lang="en-GB" smtClean="0"/>
              <a:pPr/>
              <a:t>02/05/2014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1366A-2112-493E-8DC6-E899CDB9BC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9842B-725F-4CE0-9249-46CD91036FEF}" type="datetimeFigureOut">
              <a:rPr lang="en-GB" smtClean="0"/>
              <a:pPr/>
              <a:t>02/05/2014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1366A-2112-493E-8DC6-E899CDB9BC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9842B-725F-4CE0-9249-46CD91036FEF}" type="datetimeFigureOut">
              <a:rPr lang="en-GB" smtClean="0"/>
              <a:pPr/>
              <a:t>02/05/2014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1366A-2112-493E-8DC6-E899CDB9BC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9842B-725F-4CE0-9249-46CD91036FEF}" type="datetimeFigureOut">
              <a:rPr lang="en-GB" smtClean="0"/>
              <a:pPr/>
              <a:t>02/05/2014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1366A-2112-493E-8DC6-E899CDB9BC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9842B-725F-4CE0-9249-46CD91036FEF}" type="datetimeFigureOut">
              <a:rPr lang="en-GB" smtClean="0"/>
              <a:pPr/>
              <a:t>02/05/2014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1366A-2112-493E-8DC6-E899CDB9BC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9842B-725F-4CE0-9249-46CD91036FEF}" type="datetimeFigureOut">
              <a:rPr lang="en-GB" smtClean="0"/>
              <a:pPr/>
              <a:t>02/05/2014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1366A-2112-493E-8DC6-E899CDB9BC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9842B-725F-4CE0-9249-46CD91036FEF}" type="datetimeFigureOut">
              <a:rPr lang="en-GB" smtClean="0"/>
              <a:pPr/>
              <a:t>02/05/2014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1366A-2112-493E-8DC6-E899CDB9BC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9842B-725F-4CE0-9249-46CD91036FEF}" type="datetimeFigureOut">
              <a:rPr lang="en-GB" smtClean="0"/>
              <a:pPr/>
              <a:t>02/05/2014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1366A-2112-493E-8DC6-E899CDB9BC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9842B-725F-4CE0-9249-46CD91036FEF}" type="datetimeFigureOut">
              <a:rPr lang="en-GB" smtClean="0"/>
              <a:pPr/>
              <a:t>02/05/2014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1366A-2112-493E-8DC6-E899CDB9BC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29842B-725F-4CE0-9249-46CD91036FEF}" type="datetimeFigureOut">
              <a:rPr lang="en-GB" smtClean="0"/>
              <a:pPr/>
              <a:t>02/05/2014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1366A-2112-493E-8DC6-E899CDB9BC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29842B-725F-4CE0-9249-46CD91036FEF}" type="datetimeFigureOut">
              <a:rPr lang="en-GB" smtClean="0"/>
              <a:pPr/>
              <a:t>02/05/2014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61366A-2112-493E-8DC6-E899CDB9BC6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NDT Principles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Risk Based Inspection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51520" y="692696"/>
            <a:ext cx="8712968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000" b="1" dirty="0" smtClean="0"/>
          </a:p>
          <a:p>
            <a:r>
              <a:rPr lang="en-GB" sz="2000" b="1" dirty="0" smtClean="0"/>
              <a:t>Risk Based Inspection</a:t>
            </a:r>
          </a:p>
          <a:p>
            <a:endParaRPr lang="en-GB" sz="2000" dirty="0" smtClean="0"/>
          </a:p>
          <a:p>
            <a:r>
              <a:rPr lang="en-GB" sz="2000" dirty="0" smtClean="0"/>
              <a:t>For Example:  Ensuring the safety of offshore structures is of vital importance for the reliability of oil and gas drilling rigs.</a:t>
            </a:r>
          </a:p>
          <a:p>
            <a:endParaRPr lang="en-GB" sz="2000" dirty="0" smtClean="0"/>
          </a:p>
          <a:p>
            <a:pPr marL="357188" indent="-357188">
              <a:buFont typeface="Arial" pitchFamily="34" charset="0"/>
              <a:buChar char="•"/>
            </a:pPr>
            <a:r>
              <a:rPr lang="en-GB" sz="2000" dirty="0" smtClean="0"/>
              <a:t>Risk based inspection (RBI) is becoming an industry standard for management of equipment integrity.</a:t>
            </a:r>
          </a:p>
          <a:p>
            <a:pPr marL="357188" indent="-357188">
              <a:buFont typeface="Arial" pitchFamily="34" charset="0"/>
              <a:buChar char="•"/>
            </a:pPr>
            <a:r>
              <a:rPr lang="en-GB" sz="2000" dirty="0" smtClean="0"/>
              <a:t>The objective of risk based inspection is to determine the likelihood of equipment failure (probability) and the consequences of such an event. </a:t>
            </a:r>
          </a:p>
          <a:p>
            <a:pPr marL="357188" indent="-357188">
              <a:buFont typeface="Arial" pitchFamily="34" charset="0"/>
              <a:buChar char="•"/>
            </a:pPr>
            <a:r>
              <a:rPr lang="en-GB" sz="2000" dirty="0" smtClean="0"/>
              <a:t>Combining the probability of an event with its possible consequences allows determining the risk of an operation.</a:t>
            </a:r>
          </a:p>
          <a:p>
            <a:endParaRPr lang="en-GB" sz="2000" dirty="0" smtClean="0"/>
          </a:p>
          <a:p>
            <a:r>
              <a:rPr lang="en-GB" sz="2000" dirty="0" smtClean="0"/>
              <a:t>Risk based inspection enables to optimize the frequency of inspection, by moving from periodic inspection (based on arbitrary calendar dates) to an informed inspection program (based on equipment condition).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23528" y="764704"/>
            <a:ext cx="8352928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/>
              <a:t>One of the most important tools to determine the condition of the equipment, and to calculate its </a:t>
            </a:r>
            <a:r>
              <a:rPr lang="en-GB" sz="2000" dirty="0" smtClean="0"/>
              <a:t>reliability, is </a:t>
            </a:r>
            <a:r>
              <a:rPr lang="en-GB" sz="2000" dirty="0" smtClean="0"/>
              <a:t>the use of non destructive testing (NDT) techniques to detect cracks, flaws and </a:t>
            </a:r>
            <a:r>
              <a:rPr lang="en-GB" sz="2000" dirty="0" smtClean="0"/>
              <a:t>defects.</a:t>
            </a:r>
          </a:p>
          <a:p>
            <a:endParaRPr lang="en-GB" sz="2000" dirty="0" smtClean="0"/>
          </a:p>
          <a:p>
            <a:r>
              <a:rPr lang="en-GB" sz="2000" dirty="0" smtClean="0"/>
              <a:t>The </a:t>
            </a:r>
            <a:r>
              <a:rPr lang="en-GB" sz="2000" dirty="0" smtClean="0"/>
              <a:t>probability </a:t>
            </a:r>
            <a:r>
              <a:rPr lang="en-GB" sz="2000" dirty="0" smtClean="0"/>
              <a:t>of detection </a:t>
            </a:r>
            <a:r>
              <a:rPr lang="en-GB" sz="2000" dirty="0" smtClean="0"/>
              <a:t>and the probability of sizing depend on the type of NDT method </a:t>
            </a:r>
            <a:r>
              <a:rPr lang="en-GB" sz="2000" dirty="0" smtClean="0"/>
              <a:t>used.</a:t>
            </a:r>
          </a:p>
          <a:p>
            <a:endParaRPr lang="en-GB" sz="2000" dirty="0" smtClean="0"/>
          </a:p>
          <a:p>
            <a:r>
              <a:rPr lang="en-GB" sz="2000" dirty="0" smtClean="0"/>
              <a:t>Combining NDT information </a:t>
            </a:r>
            <a:r>
              <a:rPr lang="en-GB" sz="2000" dirty="0" smtClean="0"/>
              <a:t>on crack size and depth with fracture mechanics based damage models, allows predicting </a:t>
            </a:r>
            <a:r>
              <a:rPr lang="en-GB" sz="2000" dirty="0" smtClean="0"/>
              <a:t>the remaining </a:t>
            </a:r>
            <a:r>
              <a:rPr lang="en-GB" sz="2000" dirty="0" smtClean="0"/>
              <a:t>life time of a component.</a:t>
            </a:r>
          </a:p>
          <a:p>
            <a:endParaRPr lang="en-GB" sz="2000" dirty="0" smtClean="0"/>
          </a:p>
          <a:p>
            <a:r>
              <a:rPr lang="en-GB" sz="2000" dirty="0" smtClean="0"/>
              <a:t>The </a:t>
            </a:r>
            <a:r>
              <a:rPr lang="en-GB" sz="2000" dirty="0" smtClean="0"/>
              <a:t>use of </a:t>
            </a:r>
            <a:r>
              <a:rPr lang="en-GB" sz="2000" dirty="0" smtClean="0"/>
              <a:t>fracture mechanics </a:t>
            </a:r>
            <a:r>
              <a:rPr lang="en-GB" sz="2000" dirty="0" smtClean="0"/>
              <a:t>based damage models </a:t>
            </a:r>
            <a:r>
              <a:rPr lang="en-GB" sz="2000" dirty="0" smtClean="0"/>
              <a:t>can be used to </a:t>
            </a:r>
            <a:r>
              <a:rPr lang="en-GB" sz="2000" dirty="0" smtClean="0"/>
              <a:t>predict fatigue failure </a:t>
            </a:r>
            <a:r>
              <a:rPr lang="en-GB" sz="2000" dirty="0" smtClean="0"/>
              <a:t>for example, for </a:t>
            </a:r>
            <a:r>
              <a:rPr lang="en-GB" sz="2000" dirty="0" smtClean="0"/>
              <a:t>offshore structures.</a:t>
            </a:r>
            <a:endParaRPr lang="en-GB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323528" y="548680"/>
            <a:ext cx="842493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 smtClean="0"/>
              <a:t>PHILOSOPHY </a:t>
            </a:r>
            <a:r>
              <a:rPr lang="en-GB" sz="2400" b="1" dirty="0" smtClean="0"/>
              <a:t>OF RISK BASED INSPECTION</a:t>
            </a:r>
          </a:p>
          <a:p>
            <a:endParaRPr lang="en-GB" sz="2400" dirty="0" smtClean="0"/>
          </a:p>
          <a:p>
            <a:r>
              <a:rPr lang="en-GB" sz="2400" dirty="0" smtClean="0"/>
              <a:t>The </a:t>
            </a:r>
            <a:r>
              <a:rPr lang="en-GB" sz="2400" dirty="0" smtClean="0"/>
              <a:t>objective of Risk Based Inspection (RBI) is to determine what incident could occur (</a:t>
            </a:r>
            <a:r>
              <a:rPr lang="en-GB" sz="2400" i="1" dirty="0" smtClean="0"/>
              <a:t>consequence) </a:t>
            </a:r>
            <a:r>
              <a:rPr lang="en-GB" sz="2400" i="1" dirty="0" smtClean="0"/>
              <a:t>in </a:t>
            </a:r>
            <a:r>
              <a:rPr lang="en-GB" sz="2400" dirty="0" smtClean="0"/>
              <a:t>the </a:t>
            </a:r>
            <a:r>
              <a:rPr lang="en-GB" sz="2400" dirty="0" smtClean="0"/>
              <a:t>event of an equipment failure, and how likely (</a:t>
            </a:r>
            <a:r>
              <a:rPr lang="en-GB" sz="2400" i="1" dirty="0" smtClean="0"/>
              <a:t>probability) it is that the incident could </a:t>
            </a:r>
            <a:r>
              <a:rPr lang="en-GB" sz="2400" i="1" dirty="0" smtClean="0"/>
              <a:t>happen.</a:t>
            </a:r>
          </a:p>
          <a:p>
            <a:endParaRPr lang="en-GB" sz="2400" i="1" dirty="0" smtClean="0"/>
          </a:p>
          <a:p>
            <a:r>
              <a:rPr lang="en-GB" sz="2400" i="1" dirty="0" smtClean="0"/>
              <a:t>Multiplying </a:t>
            </a:r>
            <a:r>
              <a:rPr lang="en-GB" sz="2400" dirty="0" smtClean="0"/>
              <a:t>the </a:t>
            </a:r>
            <a:r>
              <a:rPr lang="en-GB" sz="2400" dirty="0" smtClean="0"/>
              <a:t>likelihood of an incident with its possible consequences will determine the </a:t>
            </a:r>
            <a:r>
              <a:rPr lang="en-GB" sz="2400" i="1" dirty="0" smtClean="0"/>
              <a:t>risk associated to </a:t>
            </a:r>
            <a:r>
              <a:rPr lang="en-GB" sz="2400" i="1" dirty="0" smtClean="0"/>
              <a:t>the </a:t>
            </a:r>
            <a:r>
              <a:rPr lang="en-GB" sz="2400" dirty="0" smtClean="0"/>
              <a:t>operation</a:t>
            </a:r>
            <a:r>
              <a:rPr lang="en-GB" sz="2400" dirty="0" smtClean="0"/>
              <a:t>.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95536" y="332656"/>
            <a:ext cx="835292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/>
              <a:t>In a qualitative risk assessment, the </a:t>
            </a:r>
            <a:r>
              <a:rPr lang="en-GB" sz="2400" dirty="0" smtClean="0"/>
              <a:t>combination </a:t>
            </a:r>
            <a:r>
              <a:rPr lang="en-GB" sz="2400" dirty="0" smtClean="0"/>
              <a:t>of probability and consequence can be visualized in </a:t>
            </a:r>
            <a:r>
              <a:rPr lang="en-GB" sz="2400" dirty="0" smtClean="0"/>
              <a:t>a </a:t>
            </a:r>
            <a:r>
              <a:rPr lang="en-GB" sz="2400" i="1" dirty="0" smtClean="0"/>
              <a:t>criticality </a:t>
            </a:r>
            <a:r>
              <a:rPr lang="en-GB" sz="2400" i="1" dirty="0" smtClean="0"/>
              <a:t>matrix. </a:t>
            </a:r>
            <a:endParaRPr lang="en-GB" sz="2400" i="1" dirty="0" smtClean="0"/>
          </a:p>
          <a:p>
            <a:endParaRPr lang="en-GB" sz="2400" i="1" dirty="0" smtClean="0"/>
          </a:p>
          <a:p>
            <a:r>
              <a:rPr lang="en-GB" sz="2400" i="1" dirty="0" smtClean="0"/>
              <a:t>In Figure </a:t>
            </a:r>
            <a:r>
              <a:rPr lang="en-GB" sz="2400" i="1" dirty="0" smtClean="0"/>
              <a:t>1, such a scheme is presented to evaluate the environmental risks </a:t>
            </a:r>
            <a:r>
              <a:rPr lang="en-GB" sz="2400" i="1" dirty="0" smtClean="0"/>
              <a:t>associated </a:t>
            </a:r>
            <a:r>
              <a:rPr lang="en-GB" sz="2400" dirty="0" smtClean="0"/>
              <a:t>with </a:t>
            </a:r>
            <a:r>
              <a:rPr lang="en-GB" sz="2400" dirty="0" smtClean="0"/>
              <a:t>the installation of large </a:t>
            </a:r>
            <a:r>
              <a:rPr lang="en-GB" sz="2400" dirty="0" smtClean="0"/>
              <a:t>(2 </a:t>
            </a:r>
            <a:r>
              <a:rPr lang="en-GB" sz="2400" dirty="0" smtClean="0"/>
              <a:t>MW) wind turbines.</a:t>
            </a:r>
            <a:endParaRPr lang="en-GB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 l="11175" t="23953" r="13181"/>
          <a:stretch>
            <a:fillRect/>
          </a:stretch>
        </p:blipFill>
        <p:spPr bwMode="auto">
          <a:xfrm>
            <a:off x="1907704" y="2564904"/>
            <a:ext cx="6408712" cy="41617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95536" y="476672"/>
            <a:ext cx="792088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58775" indent="-358775">
              <a:buFont typeface="Arial" pitchFamily="34" charset="0"/>
              <a:buChar char="•"/>
            </a:pPr>
            <a:r>
              <a:rPr lang="en-GB" sz="2400" dirty="0" smtClean="0"/>
              <a:t>Some failures may occur frequently, but without significant adverse </a:t>
            </a:r>
            <a:r>
              <a:rPr lang="en-GB" sz="2400" dirty="0" smtClean="0"/>
              <a:t>impacts.</a:t>
            </a:r>
          </a:p>
          <a:p>
            <a:pPr marL="358775" indent="-358775">
              <a:buFont typeface="Arial" pitchFamily="34" charset="0"/>
              <a:buChar char="•"/>
            </a:pPr>
            <a:endParaRPr lang="en-GB" sz="2400" dirty="0" smtClean="0"/>
          </a:p>
          <a:p>
            <a:pPr marL="358775" indent="-358775">
              <a:buFont typeface="Arial" pitchFamily="34" charset="0"/>
              <a:buChar char="•"/>
            </a:pPr>
            <a:r>
              <a:rPr lang="en-GB" sz="2400" dirty="0" smtClean="0"/>
              <a:t>Similarly</a:t>
            </a:r>
            <a:r>
              <a:rPr lang="en-GB" sz="2400" dirty="0" smtClean="0"/>
              <a:t>, other failures </a:t>
            </a:r>
            <a:r>
              <a:rPr lang="en-GB" sz="2400" dirty="0" smtClean="0"/>
              <a:t>can have </a:t>
            </a:r>
            <a:r>
              <a:rPr lang="en-GB" sz="2400" dirty="0" smtClean="0"/>
              <a:t>potentially serious consequences, but if the probability of the incident is low, than the resulting </a:t>
            </a:r>
            <a:r>
              <a:rPr lang="en-GB" sz="2400" dirty="0" smtClean="0"/>
              <a:t>risk may </a:t>
            </a:r>
            <a:r>
              <a:rPr lang="en-GB" sz="2400" dirty="0" smtClean="0"/>
              <a:t>not warrant immediate </a:t>
            </a:r>
            <a:r>
              <a:rPr lang="en-GB" sz="2400" dirty="0" smtClean="0"/>
              <a:t>action.</a:t>
            </a:r>
          </a:p>
          <a:p>
            <a:pPr marL="358775" indent="-358775">
              <a:buFont typeface="Arial" pitchFamily="34" charset="0"/>
              <a:buChar char="•"/>
            </a:pPr>
            <a:endParaRPr lang="en-GB" sz="2400" dirty="0" smtClean="0"/>
          </a:p>
          <a:p>
            <a:pPr marL="358775" indent="-358775">
              <a:buFont typeface="Arial" pitchFamily="34" charset="0"/>
              <a:buChar char="•"/>
            </a:pPr>
            <a:r>
              <a:rPr lang="en-GB" sz="2400" dirty="0" smtClean="0"/>
              <a:t>If </a:t>
            </a:r>
            <a:r>
              <a:rPr lang="en-GB" sz="2400" dirty="0" smtClean="0"/>
              <a:t>the risk is medium, mitigation measures are normally subject to </a:t>
            </a:r>
            <a:r>
              <a:rPr lang="en-GB" sz="2400" dirty="0" smtClean="0"/>
              <a:t>a cost/benefit </a:t>
            </a:r>
            <a:r>
              <a:rPr lang="en-GB" sz="2400" dirty="0" smtClean="0"/>
              <a:t>analysis. </a:t>
            </a:r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/>
              <a:t>Action </a:t>
            </a:r>
            <a:r>
              <a:rPr lang="en-GB" sz="2400" dirty="0" smtClean="0"/>
              <a:t>will be taken if the cost of implementing the measure is lower than the </a:t>
            </a:r>
            <a:r>
              <a:rPr lang="en-GB" sz="2400" dirty="0" smtClean="0"/>
              <a:t>loss, associated </a:t>
            </a:r>
            <a:r>
              <a:rPr lang="en-GB" sz="2400" dirty="0" smtClean="0"/>
              <a:t>with the possible </a:t>
            </a:r>
            <a:r>
              <a:rPr lang="en-GB" sz="2400" dirty="0" smtClean="0"/>
              <a:t>event.</a:t>
            </a:r>
          </a:p>
          <a:p>
            <a:endParaRPr lang="en-GB" sz="2400" dirty="0" smtClean="0"/>
          </a:p>
          <a:p>
            <a:r>
              <a:rPr lang="en-GB" sz="2400" dirty="0" smtClean="0"/>
              <a:t>When </a:t>
            </a:r>
            <a:r>
              <a:rPr lang="en-GB" sz="2400" dirty="0" smtClean="0"/>
              <a:t>the risk is not acceptable, mitigation measures have to be put </a:t>
            </a:r>
            <a:r>
              <a:rPr lang="en-GB" sz="2400" dirty="0" smtClean="0"/>
              <a:t>in place</a:t>
            </a:r>
            <a:r>
              <a:rPr lang="en-GB" sz="2400" dirty="0" smtClean="0"/>
              <a:t>.</a:t>
            </a:r>
            <a:endParaRPr lang="en-GB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11175" t="23953" r="13181"/>
          <a:stretch>
            <a:fillRect/>
          </a:stretch>
        </p:blipFill>
        <p:spPr bwMode="auto">
          <a:xfrm>
            <a:off x="431966" y="620688"/>
            <a:ext cx="8316498" cy="54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/>
          <a:srcRect l="6669" r="8302"/>
          <a:stretch>
            <a:fillRect/>
          </a:stretch>
        </p:blipFill>
        <p:spPr bwMode="auto">
          <a:xfrm>
            <a:off x="4932040" y="188640"/>
            <a:ext cx="4104456" cy="60715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/>
          <p:nvPr/>
        </p:nvSpPr>
        <p:spPr>
          <a:xfrm>
            <a:off x="179512" y="764704"/>
            <a:ext cx="4680520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/>
              <a:t>As shown on the flowchart, the risk assessment (either qualitative or quantitative) is used as an input </a:t>
            </a:r>
            <a:r>
              <a:rPr lang="en-GB" sz="2000" dirty="0" smtClean="0"/>
              <a:t>to determine </a:t>
            </a:r>
            <a:r>
              <a:rPr lang="en-GB" sz="2000" dirty="0" smtClean="0"/>
              <a:t>the inspection interval for an RBI maintenance </a:t>
            </a:r>
            <a:r>
              <a:rPr lang="en-GB" sz="2000" dirty="0" smtClean="0"/>
              <a:t>program.</a:t>
            </a:r>
          </a:p>
          <a:p>
            <a:endParaRPr lang="en-GB" sz="2000" dirty="0" smtClean="0"/>
          </a:p>
          <a:p>
            <a:r>
              <a:rPr lang="en-GB" sz="2000" dirty="0" smtClean="0"/>
              <a:t>The </a:t>
            </a:r>
            <a:r>
              <a:rPr lang="en-GB" sz="2000" dirty="0" smtClean="0"/>
              <a:t>aim is to deploy a finite </a:t>
            </a:r>
            <a:r>
              <a:rPr lang="en-GB" sz="2000" dirty="0" smtClean="0"/>
              <a:t>inspection resource </a:t>
            </a:r>
            <a:r>
              <a:rPr lang="en-GB" sz="2000" dirty="0" smtClean="0"/>
              <a:t>according to a ranked list of components and their associated level of </a:t>
            </a:r>
            <a:r>
              <a:rPr lang="en-GB" sz="2000" dirty="0" smtClean="0"/>
              <a:t>risk.</a:t>
            </a:r>
          </a:p>
          <a:p>
            <a:endParaRPr lang="en-GB" sz="2000" dirty="0" smtClean="0"/>
          </a:p>
          <a:p>
            <a:r>
              <a:rPr lang="en-GB" sz="2000" dirty="0" smtClean="0"/>
              <a:t>Therefore risk based </a:t>
            </a:r>
            <a:r>
              <a:rPr lang="en-GB" sz="2000" dirty="0" smtClean="0"/>
              <a:t>inspection enables to optimize the frequency of inspection, by moving from period inspection (</a:t>
            </a:r>
            <a:r>
              <a:rPr lang="en-GB" sz="2000" dirty="0" smtClean="0"/>
              <a:t>based on </a:t>
            </a:r>
            <a:r>
              <a:rPr lang="en-GB" sz="2000" dirty="0" smtClean="0"/>
              <a:t>arbitrary calendar dates) to an informed inspection program (based on equipment condition).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/>
          <a:srcRect l="3843" t="4560" r="11615"/>
          <a:stretch>
            <a:fillRect/>
          </a:stretch>
        </p:blipFill>
        <p:spPr bwMode="auto">
          <a:xfrm>
            <a:off x="899592" y="1628800"/>
            <a:ext cx="6840760" cy="48805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467544" y="548680"/>
            <a:ext cx="813690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/>
              <a:t>The </a:t>
            </a:r>
            <a:r>
              <a:rPr lang="en-GB" sz="2000" dirty="0" smtClean="0"/>
              <a:t>hazard rate of most engineering equipment follows a so-called </a:t>
            </a:r>
            <a:r>
              <a:rPr lang="en-GB" sz="2000" i="1" dirty="0" smtClean="0"/>
              <a:t>reliability bath tub curve, </a:t>
            </a:r>
            <a:r>
              <a:rPr lang="en-GB" sz="2000" i="1" dirty="0" smtClean="0"/>
              <a:t>shown i</a:t>
            </a:r>
            <a:r>
              <a:rPr lang="en-GB" sz="2000" dirty="0" smtClean="0"/>
              <a:t>n </a:t>
            </a:r>
            <a:r>
              <a:rPr lang="en-GB" sz="2000" dirty="0" smtClean="0"/>
              <a:t>Figure 3, which is characterised by three distinct regions.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67544" y="404664"/>
            <a:ext cx="8136904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58775" indent="-358775">
              <a:buFont typeface="Arial" pitchFamily="34" charset="0"/>
              <a:buChar char="•"/>
            </a:pPr>
            <a:r>
              <a:rPr lang="en-GB" sz="2000" dirty="0" smtClean="0"/>
              <a:t>The first region corresponds to the start of </a:t>
            </a:r>
            <a:r>
              <a:rPr lang="en-GB" sz="2000" dirty="0" smtClean="0"/>
              <a:t>life, and </a:t>
            </a:r>
            <a:r>
              <a:rPr lang="en-GB" sz="2000" dirty="0" smtClean="0"/>
              <a:t>an increased hazard rate due to variation in material properties and strength, poor </a:t>
            </a:r>
            <a:r>
              <a:rPr lang="en-GB" sz="2000" dirty="0" smtClean="0"/>
              <a:t>design, manufacturing </a:t>
            </a:r>
            <a:r>
              <a:rPr lang="en-GB" sz="2000" dirty="0" smtClean="0"/>
              <a:t>defects and human errors during installation and </a:t>
            </a:r>
            <a:r>
              <a:rPr lang="en-GB" sz="2000" dirty="0" smtClean="0"/>
              <a:t>operation.</a:t>
            </a:r>
          </a:p>
          <a:p>
            <a:endParaRPr lang="en-GB" sz="2000" dirty="0" smtClean="0"/>
          </a:p>
          <a:p>
            <a:pPr marL="358775"/>
            <a:r>
              <a:rPr lang="en-GB" sz="2000" dirty="0" smtClean="0"/>
              <a:t>As </a:t>
            </a:r>
            <a:r>
              <a:rPr lang="en-GB" sz="2000" dirty="0" smtClean="0"/>
              <a:t>a result, most weak items </a:t>
            </a:r>
            <a:r>
              <a:rPr lang="en-GB" sz="2000" dirty="0" smtClean="0"/>
              <a:t>fail during </a:t>
            </a:r>
            <a:r>
              <a:rPr lang="en-GB" sz="2000" dirty="0" smtClean="0"/>
              <a:t>this phase causing a decrease of the initially high hazard rate.</a:t>
            </a:r>
            <a:endParaRPr lang="en-GB" sz="2000" dirty="0"/>
          </a:p>
        </p:txBody>
      </p:sp>
      <p:sp>
        <p:nvSpPr>
          <p:cNvPr id="5" name="Rectangle 4"/>
          <p:cNvSpPr/>
          <p:nvPr/>
        </p:nvSpPr>
        <p:spPr>
          <a:xfrm>
            <a:off x="467544" y="2917393"/>
            <a:ext cx="828092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58775" indent="-358775">
              <a:buFont typeface="Arial" pitchFamily="34" charset="0"/>
              <a:buChar char="•"/>
            </a:pPr>
            <a:r>
              <a:rPr lang="en-GB" sz="2000" dirty="0" smtClean="0"/>
              <a:t>The second region (useful life) is characterised by an approximately constant hazard rate. Failures in </a:t>
            </a:r>
            <a:r>
              <a:rPr lang="en-GB" sz="2000" dirty="0" smtClean="0"/>
              <a:t>this region </a:t>
            </a:r>
            <a:r>
              <a:rPr lang="en-GB" sz="2000" dirty="0" smtClean="0"/>
              <a:t>are not due to age, wear-out or degradation and preventive maintenance does not affect the </a:t>
            </a:r>
            <a:r>
              <a:rPr lang="en-GB" sz="2000" dirty="0" smtClean="0"/>
              <a:t>hazard rate</a:t>
            </a:r>
            <a:r>
              <a:rPr lang="en-GB" sz="2000" dirty="0" smtClean="0"/>
              <a:t>.</a:t>
            </a:r>
            <a:endParaRPr lang="en-GB" sz="2000" dirty="0"/>
          </a:p>
        </p:txBody>
      </p:sp>
      <p:sp>
        <p:nvSpPr>
          <p:cNvPr id="6" name="Rectangle 5"/>
          <p:cNvSpPr/>
          <p:nvPr/>
        </p:nvSpPr>
        <p:spPr>
          <a:xfrm>
            <a:off x="467544" y="4161274"/>
            <a:ext cx="813690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58775" indent="-358775">
              <a:buFont typeface="Arial" pitchFamily="34" charset="0"/>
              <a:buChar char="•"/>
            </a:pPr>
            <a:r>
              <a:rPr lang="en-GB" sz="2000" dirty="0" smtClean="0"/>
              <a:t>The third region is characterized by an increased hazard rate due to wear-out and degradation </a:t>
            </a:r>
            <a:r>
              <a:rPr lang="en-GB" sz="2000" dirty="0" smtClean="0"/>
              <a:t>of properties</a:t>
            </a:r>
            <a:r>
              <a:rPr lang="en-GB" sz="2000" dirty="0" smtClean="0"/>
              <a:t>.</a:t>
            </a:r>
            <a:endParaRPr lang="en-GB" sz="2000" dirty="0"/>
          </a:p>
        </p:txBody>
      </p:sp>
      <p:sp>
        <p:nvSpPr>
          <p:cNvPr id="7" name="Rectangle 6"/>
          <p:cNvSpPr/>
          <p:nvPr/>
        </p:nvSpPr>
        <p:spPr>
          <a:xfrm>
            <a:off x="467544" y="5157192"/>
            <a:ext cx="828092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/>
              <a:t>The bathtub curve in figure 3 shows </a:t>
            </a:r>
            <a:r>
              <a:rPr lang="en-GB" sz="2000" dirty="0" smtClean="0"/>
              <a:t>how a profound understanding of these governing failure mechanisms </a:t>
            </a:r>
            <a:r>
              <a:rPr lang="en-GB" sz="2000" dirty="0" smtClean="0"/>
              <a:t>allows optimizing </a:t>
            </a:r>
            <a:r>
              <a:rPr lang="en-GB" sz="2000" dirty="0" smtClean="0"/>
              <a:t>the inspection intervals.</a:t>
            </a:r>
            <a:endParaRPr lang="en-GB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901" t="2083" r="3555" b="4167"/>
          <a:stretch>
            <a:fillRect/>
          </a:stretch>
        </p:blipFill>
        <p:spPr bwMode="auto">
          <a:xfrm>
            <a:off x="179512" y="1412776"/>
            <a:ext cx="8820180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 l="2320" t="34155" r="4844" b="8136"/>
          <a:stretch>
            <a:fillRect/>
          </a:stretch>
        </p:blipFill>
        <p:spPr bwMode="auto">
          <a:xfrm>
            <a:off x="827584" y="3429000"/>
            <a:ext cx="7416824" cy="3187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395536" y="260648"/>
            <a:ext cx="835292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/>
              <a:t>PROBABILITY OF DETECTION AND PROBABILITY OF SIZING</a:t>
            </a:r>
          </a:p>
          <a:p>
            <a:endParaRPr lang="en-GB" dirty="0" smtClean="0"/>
          </a:p>
          <a:p>
            <a:r>
              <a:rPr lang="en-GB" dirty="0" smtClean="0"/>
              <a:t>Although modern NDT techniques provide innovative </a:t>
            </a:r>
            <a:r>
              <a:rPr lang="en-GB" dirty="0" smtClean="0"/>
              <a:t>means of </a:t>
            </a:r>
            <a:r>
              <a:rPr lang="en-GB" dirty="0" smtClean="0"/>
              <a:t>plant/component </a:t>
            </a:r>
            <a:r>
              <a:rPr lang="en-GB" dirty="0" smtClean="0"/>
              <a:t>evaluation, the accuracy of the RBI program still depends on </a:t>
            </a:r>
            <a:r>
              <a:rPr lang="en-GB" dirty="0" smtClean="0"/>
              <a:t>the inspection </a:t>
            </a:r>
            <a:r>
              <a:rPr lang="en-GB" dirty="0" smtClean="0"/>
              <a:t>reliability.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 smtClean="0"/>
              <a:t>inspection data should reveal the location of a defect, and the length and depth </a:t>
            </a:r>
            <a:r>
              <a:rPr lang="en-GB" dirty="0" smtClean="0"/>
              <a:t>of the crack.</a:t>
            </a:r>
          </a:p>
          <a:p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 smtClean="0"/>
              <a:t>probability of detection (POD) is a statistical measure of the success of an </a:t>
            </a:r>
            <a:r>
              <a:rPr lang="en-GB" dirty="0" smtClean="0"/>
              <a:t>inspection, whereas </a:t>
            </a:r>
            <a:r>
              <a:rPr lang="en-GB" dirty="0" smtClean="0"/>
              <a:t>the probability of sizing (POS) provides an indication of sizing accuracy.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776</Words>
  <Application>Microsoft Office PowerPoint</Application>
  <PresentationFormat>On-screen Show (4:3)</PresentationFormat>
  <Paragraphs>55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NDT Principles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NDT Principles</dc:title>
  <dc:creator>fad-pc</dc:creator>
  <cp:lastModifiedBy>fad-pc</cp:lastModifiedBy>
  <cp:revision>20</cp:revision>
  <dcterms:created xsi:type="dcterms:W3CDTF">2014-04-30T07:45:04Z</dcterms:created>
  <dcterms:modified xsi:type="dcterms:W3CDTF">2014-05-02T08:14:50Z</dcterms:modified>
</cp:coreProperties>
</file>