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9" r:id="rId7"/>
    <p:sldId id="258" r:id="rId8"/>
    <p:sldId id="260"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CCFF"/>
    <a:srgbClr val="000066"/>
    <a:srgbClr val="00CCFF"/>
    <a:srgbClr val="00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09B984B-F95C-43B4-83AC-6DDE93A1B698}" v="14" dt="2023-05-14T19:57:27.436"/>
    <p1510:client id="{55DF144A-61CE-1F42-B07A-4379CF9977CF}" v="108" dt="2023-05-16T17:12:16.56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60" d="100"/>
          <a:sy n="60" d="100"/>
        </p:scale>
        <p:origin x="908" y="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76DC2-30BC-7017-0D49-D1A68610453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A386DF5-EAC5-20FE-4BD2-7D85189B631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D11EA7-2CC6-5558-ED74-F726D034B24A}"/>
              </a:ext>
            </a:extLst>
          </p:cNvPr>
          <p:cNvSpPr>
            <a:spLocks noGrp="1"/>
          </p:cNvSpPr>
          <p:nvPr>
            <p:ph type="dt" sz="half" idx="10"/>
          </p:nvPr>
        </p:nvSpPr>
        <p:spPr/>
        <p:txBody>
          <a:bodyPr/>
          <a:lstStyle/>
          <a:p>
            <a:fld id="{7A57F597-4DB1-45E7-9010-ADEE7A149D5E}" type="datetimeFigureOut">
              <a:rPr lang="en-GB" smtClean="0"/>
              <a:t>17/05/2023</a:t>
            </a:fld>
            <a:endParaRPr lang="en-GB"/>
          </a:p>
        </p:txBody>
      </p:sp>
      <p:sp>
        <p:nvSpPr>
          <p:cNvPr id="5" name="Footer Placeholder 4">
            <a:extLst>
              <a:ext uri="{FF2B5EF4-FFF2-40B4-BE49-F238E27FC236}">
                <a16:creationId xmlns:a16="http://schemas.microsoft.com/office/drawing/2014/main" id="{56B0D926-B014-D745-3473-4E5B6304FE2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F4023DE-53F8-489D-3343-6C0EDD8AE36C}"/>
              </a:ext>
            </a:extLst>
          </p:cNvPr>
          <p:cNvSpPr>
            <a:spLocks noGrp="1"/>
          </p:cNvSpPr>
          <p:nvPr>
            <p:ph type="sldNum" sz="quarter" idx="12"/>
          </p:nvPr>
        </p:nvSpPr>
        <p:spPr/>
        <p:txBody>
          <a:bodyPr/>
          <a:lstStyle/>
          <a:p>
            <a:fld id="{7F71A9E2-BFDA-4F11-B315-6B53A7B03BE1}" type="slidenum">
              <a:rPr lang="en-GB" smtClean="0"/>
              <a:t>‹#›</a:t>
            </a:fld>
            <a:endParaRPr lang="en-GB"/>
          </a:p>
        </p:txBody>
      </p:sp>
    </p:spTree>
    <p:extLst>
      <p:ext uri="{BB962C8B-B14F-4D97-AF65-F5344CB8AC3E}">
        <p14:creationId xmlns:p14="http://schemas.microsoft.com/office/powerpoint/2010/main" val="7264141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A45B4B-ED5E-F1C4-59B1-44540EA7767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0C48F3B-1B50-23B8-CF62-5F80543A051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542F939-F077-9477-8AB6-F2E046515C01}"/>
              </a:ext>
            </a:extLst>
          </p:cNvPr>
          <p:cNvSpPr>
            <a:spLocks noGrp="1"/>
          </p:cNvSpPr>
          <p:nvPr>
            <p:ph type="dt" sz="half" idx="10"/>
          </p:nvPr>
        </p:nvSpPr>
        <p:spPr/>
        <p:txBody>
          <a:bodyPr/>
          <a:lstStyle/>
          <a:p>
            <a:fld id="{7A57F597-4DB1-45E7-9010-ADEE7A149D5E}" type="datetimeFigureOut">
              <a:rPr lang="en-GB" smtClean="0"/>
              <a:t>17/05/2023</a:t>
            </a:fld>
            <a:endParaRPr lang="en-GB"/>
          </a:p>
        </p:txBody>
      </p:sp>
      <p:sp>
        <p:nvSpPr>
          <p:cNvPr id="5" name="Footer Placeholder 4">
            <a:extLst>
              <a:ext uri="{FF2B5EF4-FFF2-40B4-BE49-F238E27FC236}">
                <a16:creationId xmlns:a16="http://schemas.microsoft.com/office/drawing/2014/main" id="{8C404B5F-870A-5008-1F5A-5170E39334A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EB18F6E-74BC-A555-4A1F-85A385A8ED42}"/>
              </a:ext>
            </a:extLst>
          </p:cNvPr>
          <p:cNvSpPr>
            <a:spLocks noGrp="1"/>
          </p:cNvSpPr>
          <p:nvPr>
            <p:ph type="sldNum" sz="quarter" idx="12"/>
          </p:nvPr>
        </p:nvSpPr>
        <p:spPr/>
        <p:txBody>
          <a:bodyPr/>
          <a:lstStyle/>
          <a:p>
            <a:fld id="{7F71A9E2-BFDA-4F11-B315-6B53A7B03BE1}" type="slidenum">
              <a:rPr lang="en-GB" smtClean="0"/>
              <a:t>‹#›</a:t>
            </a:fld>
            <a:endParaRPr lang="en-GB"/>
          </a:p>
        </p:txBody>
      </p:sp>
    </p:spTree>
    <p:extLst>
      <p:ext uri="{BB962C8B-B14F-4D97-AF65-F5344CB8AC3E}">
        <p14:creationId xmlns:p14="http://schemas.microsoft.com/office/powerpoint/2010/main" val="28402805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9D60D1-E115-478F-5A86-799C3510DCB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1E01974-BDF6-55DD-CC1E-145E170C9B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5005678-561B-187F-96FF-65B402B8A31A}"/>
              </a:ext>
            </a:extLst>
          </p:cNvPr>
          <p:cNvSpPr>
            <a:spLocks noGrp="1"/>
          </p:cNvSpPr>
          <p:nvPr>
            <p:ph type="dt" sz="half" idx="10"/>
          </p:nvPr>
        </p:nvSpPr>
        <p:spPr/>
        <p:txBody>
          <a:bodyPr/>
          <a:lstStyle/>
          <a:p>
            <a:fld id="{7A57F597-4DB1-45E7-9010-ADEE7A149D5E}" type="datetimeFigureOut">
              <a:rPr lang="en-GB" smtClean="0"/>
              <a:t>17/05/2023</a:t>
            </a:fld>
            <a:endParaRPr lang="en-GB"/>
          </a:p>
        </p:txBody>
      </p:sp>
      <p:sp>
        <p:nvSpPr>
          <p:cNvPr id="5" name="Footer Placeholder 4">
            <a:extLst>
              <a:ext uri="{FF2B5EF4-FFF2-40B4-BE49-F238E27FC236}">
                <a16:creationId xmlns:a16="http://schemas.microsoft.com/office/drawing/2014/main" id="{BADC09CE-5033-8139-4D91-B6CF10AA55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2A55545-897A-3A64-DFF6-5FF183371A1F}"/>
              </a:ext>
            </a:extLst>
          </p:cNvPr>
          <p:cNvSpPr>
            <a:spLocks noGrp="1"/>
          </p:cNvSpPr>
          <p:nvPr>
            <p:ph type="sldNum" sz="quarter" idx="12"/>
          </p:nvPr>
        </p:nvSpPr>
        <p:spPr/>
        <p:txBody>
          <a:bodyPr/>
          <a:lstStyle/>
          <a:p>
            <a:fld id="{7F71A9E2-BFDA-4F11-B315-6B53A7B03BE1}" type="slidenum">
              <a:rPr lang="en-GB" smtClean="0"/>
              <a:t>‹#›</a:t>
            </a:fld>
            <a:endParaRPr lang="en-GB"/>
          </a:p>
        </p:txBody>
      </p:sp>
    </p:spTree>
    <p:extLst>
      <p:ext uri="{BB962C8B-B14F-4D97-AF65-F5344CB8AC3E}">
        <p14:creationId xmlns:p14="http://schemas.microsoft.com/office/powerpoint/2010/main" val="30677257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F3E9BC-FB7F-1C20-4576-D759AEBA3F0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4B40FCA-6CDB-0BCA-9125-9F314C9E169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7B0A389-62FB-D278-A20E-BA8A252F099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DEF16ED-1373-B631-82AE-A0C296243FDE}"/>
              </a:ext>
            </a:extLst>
          </p:cNvPr>
          <p:cNvSpPr>
            <a:spLocks noGrp="1"/>
          </p:cNvSpPr>
          <p:nvPr>
            <p:ph type="dt" sz="half" idx="10"/>
          </p:nvPr>
        </p:nvSpPr>
        <p:spPr/>
        <p:txBody>
          <a:bodyPr/>
          <a:lstStyle/>
          <a:p>
            <a:fld id="{7A57F597-4DB1-45E7-9010-ADEE7A149D5E}" type="datetimeFigureOut">
              <a:rPr lang="en-GB" smtClean="0"/>
              <a:t>17/05/2023</a:t>
            </a:fld>
            <a:endParaRPr lang="en-GB"/>
          </a:p>
        </p:txBody>
      </p:sp>
      <p:sp>
        <p:nvSpPr>
          <p:cNvPr id="6" name="Footer Placeholder 5">
            <a:extLst>
              <a:ext uri="{FF2B5EF4-FFF2-40B4-BE49-F238E27FC236}">
                <a16:creationId xmlns:a16="http://schemas.microsoft.com/office/drawing/2014/main" id="{9DDD0611-9219-C0BA-3A48-1176F2FBE50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B14AF15-456A-0FE7-0D7A-B5FD338707AE}"/>
              </a:ext>
            </a:extLst>
          </p:cNvPr>
          <p:cNvSpPr>
            <a:spLocks noGrp="1"/>
          </p:cNvSpPr>
          <p:nvPr>
            <p:ph type="sldNum" sz="quarter" idx="12"/>
          </p:nvPr>
        </p:nvSpPr>
        <p:spPr/>
        <p:txBody>
          <a:bodyPr/>
          <a:lstStyle/>
          <a:p>
            <a:fld id="{7F71A9E2-BFDA-4F11-B315-6B53A7B03BE1}" type="slidenum">
              <a:rPr lang="en-GB" smtClean="0"/>
              <a:t>‹#›</a:t>
            </a:fld>
            <a:endParaRPr lang="en-GB"/>
          </a:p>
        </p:txBody>
      </p:sp>
    </p:spTree>
    <p:extLst>
      <p:ext uri="{BB962C8B-B14F-4D97-AF65-F5344CB8AC3E}">
        <p14:creationId xmlns:p14="http://schemas.microsoft.com/office/powerpoint/2010/main" val="2846952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F42B8-BA4D-B60B-804F-3A547537B8E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A6CCD7B-900B-C71C-1B11-92B361F9794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55B41C3-7E8B-D98C-A857-568D70877F9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384AEB3-A7E8-8DA5-4704-5F71290BFCC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06285A4-6782-AB1D-7AA1-F6052C9D44E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C858740-0779-76CF-0B12-15129E049F44}"/>
              </a:ext>
            </a:extLst>
          </p:cNvPr>
          <p:cNvSpPr>
            <a:spLocks noGrp="1"/>
          </p:cNvSpPr>
          <p:nvPr>
            <p:ph type="dt" sz="half" idx="10"/>
          </p:nvPr>
        </p:nvSpPr>
        <p:spPr/>
        <p:txBody>
          <a:bodyPr/>
          <a:lstStyle/>
          <a:p>
            <a:fld id="{7A57F597-4DB1-45E7-9010-ADEE7A149D5E}" type="datetimeFigureOut">
              <a:rPr lang="en-GB" smtClean="0"/>
              <a:t>17/05/2023</a:t>
            </a:fld>
            <a:endParaRPr lang="en-GB"/>
          </a:p>
        </p:txBody>
      </p:sp>
      <p:sp>
        <p:nvSpPr>
          <p:cNvPr id="8" name="Footer Placeholder 7">
            <a:extLst>
              <a:ext uri="{FF2B5EF4-FFF2-40B4-BE49-F238E27FC236}">
                <a16:creationId xmlns:a16="http://schemas.microsoft.com/office/drawing/2014/main" id="{F25EA983-01D2-2B0A-C4FD-A213F4B2118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83EB8F9-C045-3494-B692-D3DDD97EBEEA}"/>
              </a:ext>
            </a:extLst>
          </p:cNvPr>
          <p:cNvSpPr>
            <a:spLocks noGrp="1"/>
          </p:cNvSpPr>
          <p:nvPr>
            <p:ph type="sldNum" sz="quarter" idx="12"/>
          </p:nvPr>
        </p:nvSpPr>
        <p:spPr/>
        <p:txBody>
          <a:bodyPr/>
          <a:lstStyle/>
          <a:p>
            <a:fld id="{7F71A9E2-BFDA-4F11-B315-6B53A7B03BE1}" type="slidenum">
              <a:rPr lang="en-GB" smtClean="0"/>
              <a:t>‹#›</a:t>
            </a:fld>
            <a:endParaRPr lang="en-GB"/>
          </a:p>
        </p:txBody>
      </p:sp>
    </p:spTree>
    <p:extLst>
      <p:ext uri="{BB962C8B-B14F-4D97-AF65-F5344CB8AC3E}">
        <p14:creationId xmlns:p14="http://schemas.microsoft.com/office/powerpoint/2010/main" val="24570470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5373EE-1FFE-AEE4-DDF0-512878CFF7F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6B7EECC-89AA-1D3A-34EF-19D068578660}"/>
              </a:ext>
            </a:extLst>
          </p:cNvPr>
          <p:cNvSpPr>
            <a:spLocks noGrp="1"/>
          </p:cNvSpPr>
          <p:nvPr>
            <p:ph type="dt" sz="half" idx="10"/>
          </p:nvPr>
        </p:nvSpPr>
        <p:spPr/>
        <p:txBody>
          <a:bodyPr/>
          <a:lstStyle/>
          <a:p>
            <a:fld id="{7A57F597-4DB1-45E7-9010-ADEE7A149D5E}" type="datetimeFigureOut">
              <a:rPr lang="en-GB" smtClean="0"/>
              <a:t>17/05/2023</a:t>
            </a:fld>
            <a:endParaRPr lang="en-GB"/>
          </a:p>
        </p:txBody>
      </p:sp>
      <p:sp>
        <p:nvSpPr>
          <p:cNvPr id="4" name="Footer Placeholder 3">
            <a:extLst>
              <a:ext uri="{FF2B5EF4-FFF2-40B4-BE49-F238E27FC236}">
                <a16:creationId xmlns:a16="http://schemas.microsoft.com/office/drawing/2014/main" id="{07E7A57C-3907-2756-2B94-7E18B676692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FA5AB5B-ED24-6782-0AC1-340D3EC5DBD3}"/>
              </a:ext>
            </a:extLst>
          </p:cNvPr>
          <p:cNvSpPr>
            <a:spLocks noGrp="1"/>
          </p:cNvSpPr>
          <p:nvPr>
            <p:ph type="sldNum" sz="quarter" idx="12"/>
          </p:nvPr>
        </p:nvSpPr>
        <p:spPr/>
        <p:txBody>
          <a:bodyPr/>
          <a:lstStyle/>
          <a:p>
            <a:fld id="{7F71A9E2-BFDA-4F11-B315-6B53A7B03BE1}" type="slidenum">
              <a:rPr lang="en-GB" smtClean="0"/>
              <a:t>‹#›</a:t>
            </a:fld>
            <a:endParaRPr lang="en-GB"/>
          </a:p>
        </p:txBody>
      </p:sp>
    </p:spTree>
    <p:extLst>
      <p:ext uri="{BB962C8B-B14F-4D97-AF65-F5344CB8AC3E}">
        <p14:creationId xmlns:p14="http://schemas.microsoft.com/office/powerpoint/2010/main" val="3003614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D2E0A44-CDA3-4400-3642-529A9B47AD8B}"/>
              </a:ext>
            </a:extLst>
          </p:cNvPr>
          <p:cNvSpPr>
            <a:spLocks noGrp="1"/>
          </p:cNvSpPr>
          <p:nvPr>
            <p:ph type="dt" sz="half" idx="10"/>
          </p:nvPr>
        </p:nvSpPr>
        <p:spPr/>
        <p:txBody>
          <a:bodyPr/>
          <a:lstStyle/>
          <a:p>
            <a:fld id="{7A57F597-4DB1-45E7-9010-ADEE7A149D5E}" type="datetimeFigureOut">
              <a:rPr lang="en-GB" smtClean="0"/>
              <a:t>17/05/2023</a:t>
            </a:fld>
            <a:endParaRPr lang="en-GB"/>
          </a:p>
        </p:txBody>
      </p:sp>
      <p:sp>
        <p:nvSpPr>
          <p:cNvPr id="3" name="Footer Placeholder 2">
            <a:extLst>
              <a:ext uri="{FF2B5EF4-FFF2-40B4-BE49-F238E27FC236}">
                <a16:creationId xmlns:a16="http://schemas.microsoft.com/office/drawing/2014/main" id="{63EE17CB-93C2-106D-34F2-D67E2D497FE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C0CE938-5D73-5798-5CAA-7A7672BDF89F}"/>
              </a:ext>
            </a:extLst>
          </p:cNvPr>
          <p:cNvSpPr>
            <a:spLocks noGrp="1"/>
          </p:cNvSpPr>
          <p:nvPr>
            <p:ph type="sldNum" sz="quarter" idx="12"/>
          </p:nvPr>
        </p:nvSpPr>
        <p:spPr/>
        <p:txBody>
          <a:bodyPr/>
          <a:lstStyle/>
          <a:p>
            <a:fld id="{7F71A9E2-BFDA-4F11-B315-6B53A7B03BE1}" type="slidenum">
              <a:rPr lang="en-GB" smtClean="0"/>
              <a:t>‹#›</a:t>
            </a:fld>
            <a:endParaRPr lang="en-GB"/>
          </a:p>
        </p:txBody>
      </p:sp>
    </p:spTree>
    <p:extLst>
      <p:ext uri="{BB962C8B-B14F-4D97-AF65-F5344CB8AC3E}">
        <p14:creationId xmlns:p14="http://schemas.microsoft.com/office/powerpoint/2010/main" val="12847337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27D9D-41DE-710F-AE20-AE4979C24DC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BD6D429-84E2-B0B3-65B7-1C39A5F0593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021687A-87D8-71D0-4894-6F44858E4C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D42E79F-AE1A-4BE7-76B5-16C33D2CE7C6}"/>
              </a:ext>
            </a:extLst>
          </p:cNvPr>
          <p:cNvSpPr>
            <a:spLocks noGrp="1"/>
          </p:cNvSpPr>
          <p:nvPr>
            <p:ph type="dt" sz="half" idx="10"/>
          </p:nvPr>
        </p:nvSpPr>
        <p:spPr/>
        <p:txBody>
          <a:bodyPr/>
          <a:lstStyle/>
          <a:p>
            <a:fld id="{7A57F597-4DB1-45E7-9010-ADEE7A149D5E}" type="datetimeFigureOut">
              <a:rPr lang="en-GB" smtClean="0"/>
              <a:t>17/05/2023</a:t>
            </a:fld>
            <a:endParaRPr lang="en-GB"/>
          </a:p>
        </p:txBody>
      </p:sp>
      <p:sp>
        <p:nvSpPr>
          <p:cNvPr id="6" name="Footer Placeholder 5">
            <a:extLst>
              <a:ext uri="{FF2B5EF4-FFF2-40B4-BE49-F238E27FC236}">
                <a16:creationId xmlns:a16="http://schemas.microsoft.com/office/drawing/2014/main" id="{B4D14F44-5A41-90C0-7A05-D7B31EA64E0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DEE72F5-86FD-727E-3038-F46AC9A84CAA}"/>
              </a:ext>
            </a:extLst>
          </p:cNvPr>
          <p:cNvSpPr>
            <a:spLocks noGrp="1"/>
          </p:cNvSpPr>
          <p:nvPr>
            <p:ph type="sldNum" sz="quarter" idx="12"/>
          </p:nvPr>
        </p:nvSpPr>
        <p:spPr/>
        <p:txBody>
          <a:bodyPr/>
          <a:lstStyle/>
          <a:p>
            <a:fld id="{7F71A9E2-BFDA-4F11-B315-6B53A7B03BE1}" type="slidenum">
              <a:rPr lang="en-GB" smtClean="0"/>
              <a:t>‹#›</a:t>
            </a:fld>
            <a:endParaRPr lang="en-GB"/>
          </a:p>
        </p:txBody>
      </p:sp>
    </p:spTree>
    <p:extLst>
      <p:ext uri="{BB962C8B-B14F-4D97-AF65-F5344CB8AC3E}">
        <p14:creationId xmlns:p14="http://schemas.microsoft.com/office/powerpoint/2010/main" val="2044030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CA1494-97F8-D364-B24C-827278AB0A4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AFD9477-7433-5A40-0C65-A7BC99E9E5F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98DB51A-C10D-B6FF-2855-698A69EF7A8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ABB81F7-61A3-E71F-0137-A1368A646595}"/>
              </a:ext>
            </a:extLst>
          </p:cNvPr>
          <p:cNvSpPr>
            <a:spLocks noGrp="1"/>
          </p:cNvSpPr>
          <p:nvPr>
            <p:ph type="dt" sz="half" idx="10"/>
          </p:nvPr>
        </p:nvSpPr>
        <p:spPr/>
        <p:txBody>
          <a:bodyPr/>
          <a:lstStyle/>
          <a:p>
            <a:fld id="{7A57F597-4DB1-45E7-9010-ADEE7A149D5E}" type="datetimeFigureOut">
              <a:rPr lang="en-GB" smtClean="0"/>
              <a:t>17/05/2023</a:t>
            </a:fld>
            <a:endParaRPr lang="en-GB"/>
          </a:p>
        </p:txBody>
      </p:sp>
      <p:sp>
        <p:nvSpPr>
          <p:cNvPr id="6" name="Footer Placeholder 5">
            <a:extLst>
              <a:ext uri="{FF2B5EF4-FFF2-40B4-BE49-F238E27FC236}">
                <a16:creationId xmlns:a16="http://schemas.microsoft.com/office/drawing/2014/main" id="{09E5E4B9-1CC1-CDDA-67B4-492EE5C36DA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227CEA9-F01C-A793-3003-9B0013C2499E}"/>
              </a:ext>
            </a:extLst>
          </p:cNvPr>
          <p:cNvSpPr>
            <a:spLocks noGrp="1"/>
          </p:cNvSpPr>
          <p:nvPr>
            <p:ph type="sldNum" sz="quarter" idx="12"/>
          </p:nvPr>
        </p:nvSpPr>
        <p:spPr/>
        <p:txBody>
          <a:bodyPr/>
          <a:lstStyle/>
          <a:p>
            <a:fld id="{7F71A9E2-BFDA-4F11-B315-6B53A7B03BE1}" type="slidenum">
              <a:rPr lang="en-GB" smtClean="0"/>
              <a:t>‹#›</a:t>
            </a:fld>
            <a:endParaRPr lang="en-GB"/>
          </a:p>
        </p:txBody>
      </p:sp>
    </p:spTree>
    <p:extLst>
      <p:ext uri="{BB962C8B-B14F-4D97-AF65-F5344CB8AC3E}">
        <p14:creationId xmlns:p14="http://schemas.microsoft.com/office/powerpoint/2010/main" val="40774651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B6FE4F-FD0C-5457-E0F0-832A2BE2918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6729559-CD97-B909-7F80-49A93AC9673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5364933-AF85-AA9C-BE7C-4DD72B3E6F6F}"/>
              </a:ext>
            </a:extLst>
          </p:cNvPr>
          <p:cNvSpPr>
            <a:spLocks noGrp="1"/>
          </p:cNvSpPr>
          <p:nvPr>
            <p:ph type="dt" sz="half" idx="10"/>
          </p:nvPr>
        </p:nvSpPr>
        <p:spPr/>
        <p:txBody>
          <a:bodyPr/>
          <a:lstStyle/>
          <a:p>
            <a:fld id="{7A57F597-4DB1-45E7-9010-ADEE7A149D5E}" type="datetimeFigureOut">
              <a:rPr lang="en-GB" smtClean="0"/>
              <a:t>17/05/2023</a:t>
            </a:fld>
            <a:endParaRPr lang="en-GB"/>
          </a:p>
        </p:txBody>
      </p:sp>
      <p:sp>
        <p:nvSpPr>
          <p:cNvPr id="5" name="Footer Placeholder 4">
            <a:extLst>
              <a:ext uri="{FF2B5EF4-FFF2-40B4-BE49-F238E27FC236}">
                <a16:creationId xmlns:a16="http://schemas.microsoft.com/office/drawing/2014/main" id="{F0030741-589E-E26F-D928-91146A407E7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214F667-885A-E847-127E-AF2020B6A53F}"/>
              </a:ext>
            </a:extLst>
          </p:cNvPr>
          <p:cNvSpPr>
            <a:spLocks noGrp="1"/>
          </p:cNvSpPr>
          <p:nvPr>
            <p:ph type="sldNum" sz="quarter" idx="12"/>
          </p:nvPr>
        </p:nvSpPr>
        <p:spPr/>
        <p:txBody>
          <a:bodyPr/>
          <a:lstStyle/>
          <a:p>
            <a:fld id="{7F71A9E2-BFDA-4F11-B315-6B53A7B03BE1}" type="slidenum">
              <a:rPr lang="en-GB" smtClean="0"/>
              <a:t>‹#›</a:t>
            </a:fld>
            <a:endParaRPr lang="en-GB"/>
          </a:p>
        </p:txBody>
      </p:sp>
    </p:spTree>
    <p:extLst>
      <p:ext uri="{BB962C8B-B14F-4D97-AF65-F5344CB8AC3E}">
        <p14:creationId xmlns:p14="http://schemas.microsoft.com/office/powerpoint/2010/main" val="30890955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A682CB4-8953-FF22-06C9-9CE5B72EB53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84D610C-C940-6467-91BB-13346433305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05FBCCD-9995-A18A-D431-DB24F1F621B6}"/>
              </a:ext>
            </a:extLst>
          </p:cNvPr>
          <p:cNvSpPr>
            <a:spLocks noGrp="1"/>
          </p:cNvSpPr>
          <p:nvPr>
            <p:ph type="dt" sz="half" idx="10"/>
          </p:nvPr>
        </p:nvSpPr>
        <p:spPr/>
        <p:txBody>
          <a:bodyPr/>
          <a:lstStyle/>
          <a:p>
            <a:fld id="{7A57F597-4DB1-45E7-9010-ADEE7A149D5E}" type="datetimeFigureOut">
              <a:rPr lang="en-GB" smtClean="0"/>
              <a:t>17/05/2023</a:t>
            </a:fld>
            <a:endParaRPr lang="en-GB"/>
          </a:p>
        </p:txBody>
      </p:sp>
      <p:sp>
        <p:nvSpPr>
          <p:cNvPr id="5" name="Footer Placeholder 4">
            <a:extLst>
              <a:ext uri="{FF2B5EF4-FFF2-40B4-BE49-F238E27FC236}">
                <a16:creationId xmlns:a16="http://schemas.microsoft.com/office/drawing/2014/main" id="{9B618E4C-0A1B-A32D-81A7-1E629E29C47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022BB71-F9CB-E910-E8FC-3CC2AE6CA82E}"/>
              </a:ext>
            </a:extLst>
          </p:cNvPr>
          <p:cNvSpPr>
            <a:spLocks noGrp="1"/>
          </p:cNvSpPr>
          <p:nvPr>
            <p:ph type="sldNum" sz="quarter" idx="12"/>
          </p:nvPr>
        </p:nvSpPr>
        <p:spPr/>
        <p:txBody>
          <a:bodyPr/>
          <a:lstStyle/>
          <a:p>
            <a:fld id="{7F71A9E2-BFDA-4F11-B315-6B53A7B03BE1}" type="slidenum">
              <a:rPr lang="en-GB" smtClean="0"/>
              <a:t>‹#›</a:t>
            </a:fld>
            <a:endParaRPr lang="en-GB"/>
          </a:p>
        </p:txBody>
      </p:sp>
    </p:spTree>
    <p:extLst>
      <p:ext uri="{BB962C8B-B14F-4D97-AF65-F5344CB8AC3E}">
        <p14:creationId xmlns:p14="http://schemas.microsoft.com/office/powerpoint/2010/main" val="31509924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CE63092-37FA-F934-7559-236BAF2F0C2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A2745B9-EFEF-7D15-5775-E5347945CAB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23140C7-C614-5DB6-0B14-486412AA374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57F597-4DB1-45E7-9010-ADEE7A149D5E}" type="datetimeFigureOut">
              <a:rPr lang="en-GB" smtClean="0"/>
              <a:t>17/05/2023</a:t>
            </a:fld>
            <a:endParaRPr lang="en-GB"/>
          </a:p>
        </p:txBody>
      </p:sp>
      <p:sp>
        <p:nvSpPr>
          <p:cNvPr id="5" name="Footer Placeholder 4">
            <a:extLst>
              <a:ext uri="{FF2B5EF4-FFF2-40B4-BE49-F238E27FC236}">
                <a16:creationId xmlns:a16="http://schemas.microsoft.com/office/drawing/2014/main" id="{EF79751A-94E0-1B26-C67E-F7B3052233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19BDC52-E67D-58E5-5904-718C1FD79CD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71A9E2-BFDA-4F11-B315-6B53A7B03BE1}" type="slidenum">
              <a:rPr lang="en-GB" smtClean="0"/>
              <a:t>‹#›</a:t>
            </a:fld>
            <a:endParaRPr lang="en-GB"/>
          </a:p>
        </p:txBody>
      </p:sp>
    </p:spTree>
    <p:extLst>
      <p:ext uri="{BB962C8B-B14F-4D97-AF65-F5344CB8AC3E}">
        <p14:creationId xmlns:p14="http://schemas.microsoft.com/office/powerpoint/2010/main" val="6241897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hyperlink" Target="https://doi.org/10.1080/17508487.2015.1126328" TargetMode="External"/><Relationship Id="rId3" Type="http://schemas.openxmlformats.org/officeDocument/2006/relationships/hyperlink" Target="https://doi.org/10.1016/j.tate.2019.102879" TargetMode="External"/><Relationship Id="rId7" Type="http://schemas.openxmlformats.org/officeDocument/2006/relationships/hyperlink" Target="https://www.teachearlyyears.com/learning-and-development/view/reflective-practice-how-to-use-it-in-your-early-years-setting" TargetMode="External"/><Relationship Id="rId2" Type="http://schemas.openxmlformats.org/officeDocument/2006/relationships/hyperlink" Target="https://activesocialcare.com/handbook/your-personal-development/reflective-practice/" TargetMode="External"/><Relationship Id="rId1" Type="http://schemas.openxmlformats.org/officeDocument/2006/relationships/slideLayout" Target="../slideLayouts/slideLayout2.xml"/><Relationship Id="rId6" Type="http://schemas.openxmlformats.org/officeDocument/2006/relationships/hyperlink" Target="https://www.cypcs.org.uk/rights/uncrc/articles/article-19/" TargetMode="External"/><Relationship Id="rId5" Type="http://schemas.openxmlformats.org/officeDocument/2006/relationships/hyperlink" Target="https://doi.org/10.1177/1476718X12456003" TargetMode="External"/><Relationship Id="rId4" Type="http://schemas.openxmlformats.org/officeDocument/2006/relationships/hyperlink" Target="https://birthto5matters.org.uk/observation-assessment-and-planning/" TargetMode="External"/><Relationship Id="rId9" Type="http://schemas.openxmlformats.org/officeDocument/2006/relationships/hyperlink" Target="https://doi.org/10.1016/j.ecns.2015.04.005" TargetMode="External"/></Relationships>
</file>

<file path=ppt/slides/_rels/slide4.xml.rels><?xml version="1.0" encoding="UTF-8" standalone="yes"?>
<Relationships xmlns="http://schemas.openxmlformats.org/package/2006/relationships"><Relationship Id="rId8" Type="http://schemas.openxmlformats.org/officeDocument/2006/relationships/hyperlink" Target="https://fosil.org.uk/wp-content/uploads/2022/04/simplypsychology.org-Kolb-Learning-Styles.pdf" TargetMode="External"/><Relationship Id="rId13" Type="http://schemas.openxmlformats.org/officeDocument/2006/relationships/hyperlink" Target="https://librarysearch.uwtsd.ac.uk/discovery/fulldisplay?docid=cdi_proquest_miscellaneous_1419364290&amp;context=PC&amp;vid=44WHELF_UWTSD:44WHELF_UWTSD_VU1&amp;lang=en&amp;search_scope=MyInst_and_CI&amp;adaptor=Primo%20Central&amp;tab=Everything&amp;query=any,contains,Enchancing%20skills%20of%20critical%20reflection%20to%20evidence%20learning%20in%20professional" TargetMode="External"/><Relationship Id="rId3" Type="http://schemas.openxmlformats.org/officeDocument/2006/relationships/hyperlink" Target="https://www.medical-interviews.co.uk/blog/benefits-experiential-learning-kolbs-learning-cycle-training" TargetMode="External"/><Relationship Id="rId7" Type="http://schemas.openxmlformats.org/officeDocument/2006/relationships/hyperlink" Target="https://teaching.london.edu/exchange/learning-and-teaching/becoming-a-reflective-practitioner/" TargetMode="External"/><Relationship Id="rId12" Type="http://schemas.openxmlformats.org/officeDocument/2006/relationships/hyperlink" Target="https://www.nmc.org.uk/revalidation/requirements/written-reflective-accounts/" TargetMode="External"/><Relationship Id="rId2" Type="http://schemas.openxmlformats.org/officeDocument/2006/relationships/hyperlink" Target="https://experientiallearninginstitute.org/resources/what-is-experiential-learning/" TargetMode="External"/><Relationship Id="rId1" Type="http://schemas.openxmlformats.org/officeDocument/2006/relationships/slideLayout" Target="../slideLayouts/slideLayout2.xml"/><Relationship Id="rId6" Type="http://schemas.openxmlformats.org/officeDocument/2006/relationships/hyperlink" Target="https://stramash.org.uk/wp-content/uploads/2018/08/elc2_prebirthtothreebooklet.pdf" TargetMode="External"/><Relationship Id="rId11" Type="http://schemas.openxmlformats.org/officeDocument/2006/relationships/hyperlink" Target="https://www.effectivepractitioner.nes.scot.nhs.uk/media/343040/reflective%20account%20form%20-%20gibbs.pdf" TargetMode="External"/><Relationship Id="rId5" Type="http://schemas.openxmlformats.org/officeDocument/2006/relationships/hyperlink" Target="https://cpdonline.co.uk/knowledge-base/safeguarding/safeguarding-children-concerns/" TargetMode="External"/><Relationship Id="rId10" Type="http://schemas.openxmlformats.org/officeDocument/2006/relationships/hyperlink" Target="https://www.ncfe.org.uk/media/ctmpzfkn/guidance-on-reflective-practice-and-placement.pdf" TargetMode="External"/><Relationship Id="rId4" Type="http://schemas.openxmlformats.org/officeDocument/2006/relationships/hyperlink" Target="https://www.inspiring.uk.com/how-to-create-effective-learning-within-your-organisation/kolbs-learning-cycle/" TargetMode="External"/><Relationship Id="rId9" Type="http://schemas.openxmlformats.org/officeDocument/2006/relationships/hyperlink" Target="https://www.simplypsychology.org/zone-of-proximal-development.html?ref=brainscape-academy" TargetMode="External"/></Relationships>
</file>

<file path=ppt/slides/_rels/slide5.xml.rels><?xml version="1.0" encoding="UTF-8" standalone="yes"?>
<Relationships xmlns="http://schemas.openxmlformats.org/package/2006/relationships"><Relationship Id="rId8" Type="http://schemas.openxmlformats.org/officeDocument/2006/relationships/hyperlink" Target="https://www.unicef.org.uk/wp-content/uploads/2010/05/UNCRC_united_nations_convention_on_the_rights_of_the_child.pdf" TargetMode="External"/><Relationship Id="rId3" Type="http://schemas.openxmlformats.org/officeDocument/2006/relationships/hyperlink" Target="https://www.gov.scot/policies/girfec/" TargetMode="External"/><Relationship Id="rId7" Type="http://schemas.openxmlformats.org/officeDocument/2006/relationships/hyperlink" Target="https://www.ed.ac.uk/reflection/reflectors-toolkit/reflecting-on-experience/gibbs-reflective-cycle" TargetMode="External"/><Relationship Id="rId2" Type="http://schemas.openxmlformats.org/officeDocument/2006/relationships/hyperlink" Target="https://books.google.co.uk/books?hl=en&amp;lr=&amp;id=S2DrBgAAQBAJ&amp;oi=fnd&amp;pg=PP1&amp;dq=planning+and+observation+in+early+years&amp;ots=CyWHsOPdHT&amp;sig=NQ9JW5wzaV48dzX-T8dXM06Fkjo#v=onepage&amp;q=planning%20and%20observation%20in%20early%20years&amp;f=false" TargetMode="External"/><Relationship Id="rId1" Type="http://schemas.openxmlformats.org/officeDocument/2006/relationships/slideLayout" Target="../slideLayouts/slideLayout2.xml"/><Relationship Id="rId6" Type="http://schemas.openxmlformats.org/officeDocument/2006/relationships/hyperlink" Target="https://doi-org.ezproxy.uwtsd.ac.uk/10.1080/14623943.2020.1805307" TargetMode="External"/><Relationship Id="rId11" Type="http://schemas.openxmlformats.org/officeDocument/2006/relationships/hyperlink" Target="https://hwb.gov.wales/api/storage/74f7c7cc-d337-4fd0-9604-27b3d1a5746d/observing-children.pdf" TargetMode="External"/><Relationship Id="rId5" Type="http://schemas.openxmlformats.org/officeDocument/2006/relationships/hyperlink" Target="https://socialcare.wales/resources-guidance/information-and-learning-hub/sswbact/overview" TargetMode="External"/><Relationship Id="rId10" Type="http://schemas.openxmlformats.org/officeDocument/2006/relationships/hyperlink" Target="https://www.gov.wales/sites/default/files/inline-documents/2019-03/1_UNCRC%20Rights_En%20(1).pdf" TargetMode="External"/><Relationship Id="rId4" Type="http://schemas.openxmlformats.org/officeDocument/2006/relationships/hyperlink" Target="https://doi.org/10.1080/09575146.2020.1849034" TargetMode="External"/><Relationship Id="rId9" Type="http://schemas.openxmlformats.org/officeDocument/2006/relationships/hyperlink" Target="https://www.gov.wales/curriculum-wales-overview"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0388901B-92B2-A3E5-FEA2-445023B40320}"/>
              </a:ext>
            </a:extLst>
          </p:cNvPr>
          <p:cNvSpPr>
            <a:spLocks noGrp="1"/>
          </p:cNvSpPr>
          <p:nvPr>
            <p:ph type="subTitle" idx="1"/>
          </p:nvPr>
        </p:nvSpPr>
        <p:spPr>
          <a:xfrm>
            <a:off x="3169920" y="0"/>
            <a:ext cx="5039360" cy="478635"/>
          </a:xfrm>
          <a:ln w="28575">
            <a:solidFill>
              <a:schemeClr val="accent1">
                <a:lumMod val="60000"/>
                <a:lumOff val="40000"/>
              </a:schemeClr>
            </a:solidFill>
          </a:ln>
        </p:spPr>
        <p:txBody>
          <a:bodyPr>
            <a:normAutofit/>
          </a:bodyPr>
          <a:lstStyle/>
          <a:p>
            <a:r>
              <a:rPr lang="en-GB" sz="1800" u="sng" dirty="0">
                <a:solidFill>
                  <a:schemeClr val="accent1">
                    <a:lumMod val="50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Becoming a reflective practitioner</a:t>
            </a:r>
          </a:p>
        </p:txBody>
      </p:sp>
      <p:sp>
        <p:nvSpPr>
          <p:cNvPr id="4" name="TextBox 3">
            <a:extLst>
              <a:ext uri="{FF2B5EF4-FFF2-40B4-BE49-F238E27FC236}">
                <a16:creationId xmlns:a16="http://schemas.microsoft.com/office/drawing/2014/main" id="{066A29C2-A5B1-16E8-57B7-0468889133C7}"/>
              </a:ext>
            </a:extLst>
          </p:cNvPr>
          <p:cNvSpPr txBox="1"/>
          <p:nvPr/>
        </p:nvSpPr>
        <p:spPr>
          <a:xfrm>
            <a:off x="101600" y="622912"/>
            <a:ext cx="4511040" cy="2251001"/>
          </a:xfrm>
          <a:prstGeom prst="rect">
            <a:avLst/>
          </a:prstGeom>
          <a:noFill/>
          <a:ln w="28575">
            <a:solidFill>
              <a:schemeClr val="accent1">
                <a:lumMod val="75000"/>
              </a:schemeClr>
            </a:solidFill>
          </a:ln>
        </p:spPr>
        <p:txBody>
          <a:bodyPr wrap="square" rtlCol="0">
            <a:spAutoFit/>
          </a:bodyPr>
          <a:lstStyle/>
          <a:p>
            <a:pPr algn="ctr">
              <a:lnSpc>
                <a:spcPct val="118000"/>
              </a:lnSpc>
              <a:spcAft>
                <a:spcPts val="600"/>
              </a:spcAft>
            </a:pPr>
            <a:r>
              <a:rPr lang="en-GB" sz="1100" b="1" u="sng" kern="1400" dirty="0">
                <a:solidFill>
                  <a:srgbClr val="063D71"/>
                </a:solidFill>
                <a:effectLst/>
                <a:latin typeface="Arial" panose="020B0604020202020204" pitchFamily="34" charset="0"/>
                <a:ea typeface="Times New Roman" panose="02020603050405020304" pitchFamily="18" charset="0"/>
                <a:cs typeface="Arial" panose="020B0604020202020204" pitchFamily="34" charset="0"/>
              </a:rPr>
              <a:t>Introduction</a:t>
            </a:r>
            <a:endParaRPr lang="en-GB" sz="1100" b="1" kern="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p>
            <a:pPr>
              <a:lnSpc>
                <a:spcPct val="118000"/>
              </a:lnSpc>
              <a:spcAft>
                <a:spcPts val="600"/>
              </a:spcAft>
            </a:pPr>
            <a:r>
              <a:rPr lang="en-GB" sz="950" kern="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This paper supports practitioners to develop their reflective practice and develop an understanding on how reflective practice can support them and children’s learning. Brock (2015) defines reflection as when an individual looks back on experiences to evaluate that experience, to improve their practice. Appleby (2010) describes how reflective practice is a continuing learning journey and never stops, it is also seen as a journey that can be personal and professional to practice. Moyles (2010)</a:t>
            </a:r>
            <a:r>
              <a:rPr lang="en-GB" sz="950" kern="1400" dirty="0">
                <a:solidFill>
                  <a:srgbClr val="ED7D31"/>
                </a:solidFill>
                <a:effectLst/>
                <a:latin typeface="Arial" panose="020B0604020202020204" pitchFamily="34" charset="0"/>
                <a:ea typeface="Times New Roman" panose="02020603050405020304" pitchFamily="18" charset="0"/>
                <a:cs typeface="Arial" panose="020B0604020202020204" pitchFamily="34" charset="0"/>
              </a:rPr>
              <a:t> </a:t>
            </a:r>
            <a:r>
              <a:rPr lang="en-GB" sz="950" kern="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believes that practitioners will want to improve their practice continuously to support the welfare </a:t>
            </a:r>
            <a:r>
              <a:rPr lang="en-GB" sz="950" kern="1400" dirty="0">
                <a:solidFill>
                  <a:srgbClr val="000000"/>
                </a:solidFill>
                <a:latin typeface="Arial" panose="020B0604020202020204" pitchFamily="34" charset="0"/>
                <a:ea typeface="Times New Roman" panose="02020603050405020304" pitchFamily="18" charset="0"/>
                <a:cs typeface="Arial" panose="020B0604020202020204" pitchFamily="34" charset="0"/>
              </a:rPr>
              <a:t>of</a:t>
            </a:r>
            <a:r>
              <a:rPr lang="en-GB" sz="950" kern="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children, adults and those who they work with. Hayes (2007) believes that having this awareness helps practitioners to develop evaluations and become better at decision making. </a:t>
            </a:r>
            <a:r>
              <a:rPr lang="en-GB" sz="950" kern="1400" dirty="0">
                <a:solidFill>
                  <a:srgbClr val="000000"/>
                </a:solidFill>
                <a:latin typeface="Arial" panose="020B0604020202020204" pitchFamily="34" charset="0"/>
                <a:ea typeface="Times New Roman" panose="02020603050405020304" pitchFamily="18" charset="0"/>
                <a:cs typeface="Arial" panose="020B0604020202020204" pitchFamily="34" charset="0"/>
              </a:rPr>
              <a:t>T</a:t>
            </a:r>
            <a:r>
              <a:rPr lang="en-GB" sz="950" kern="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his changes the standard of experiences for children to support their development.</a:t>
            </a:r>
          </a:p>
        </p:txBody>
      </p:sp>
      <p:sp>
        <p:nvSpPr>
          <p:cNvPr id="5" name="TextBox 4">
            <a:extLst>
              <a:ext uri="{FF2B5EF4-FFF2-40B4-BE49-F238E27FC236}">
                <a16:creationId xmlns:a16="http://schemas.microsoft.com/office/drawing/2014/main" id="{86D34B55-4087-3198-DC0F-404F6E869ECB}"/>
              </a:ext>
            </a:extLst>
          </p:cNvPr>
          <p:cNvSpPr txBox="1"/>
          <p:nvPr/>
        </p:nvSpPr>
        <p:spPr>
          <a:xfrm>
            <a:off x="4775200" y="622912"/>
            <a:ext cx="7284720" cy="4424673"/>
          </a:xfrm>
          <a:prstGeom prst="rect">
            <a:avLst/>
          </a:prstGeom>
          <a:noFill/>
          <a:ln w="28575">
            <a:solidFill>
              <a:srgbClr val="00B0F0"/>
            </a:solidFill>
          </a:ln>
        </p:spPr>
        <p:txBody>
          <a:bodyPr wrap="square" rtlCol="0">
            <a:spAutoFit/>
          </a:bodyPr>
          <a:lstStyle/>
          <a:p>
            <a:pPr algn="ctr">
              <a:lnSpc>
                <a:spcPct val="118000"/>
              </a:lnSpc>
              <a:spcAft>
                <a:spcPts val="600"/>
              </a:spcAft>
            </a:pPr>
            <a:r>
              <a:rPr lang="en-GB" sz="1100" b="1" u="sng" kern="1400"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Reflection and reflective practice </a:t>
            </a:r>
            <a:endParaRPr lang="en-GB" sz="1100" b="1" kern="1400"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endParaRPr>
          </a:p>
          <a:p>
            <a:pPr>
              <a:lnSpc>
                <a:spcPct val="118000"/>
              </a:lnSpc>
              <a:spcAft>
                <a:spcPts val="600"/>
              </a:spcAft>
            </a:pPr>
            <a:r>
              <a:rPr lang="en-GB" sz="1000" kern="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Lindon and </a:t>
            </a:r>
            <a:r>
              <a:rPr lang="en-GB" sz="1000" kern="140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Trodd</a:t>
            </a:r>
            <a:r>
              <a:rPr lang="en-GB" sz="1000" kern="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(2016) believes that it is important for a person to reflect if their profession requires a hands-on practical side, for example a practitioner working within the early years. Lindon and </a:t>
            </a:r>
            <a:r>
              <a:rPr lang="en-GB" sz="1000" kern="140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Trodd</a:t>
            </a:r>
            <a:r>
              <a:rPr lang="en-GB" sz="1000" kern="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(2016) describes this through a practitioner’s role including contact with adults and children within their day to day responsibilities, while also providing the best experiences for children. To provide this Paige-Smith and Craft (2011) understands the needs for reflective practice, which consists of the practitioner reflecting. Reed (2011) points out that reflective practice involves investigating an individual’s own practice and those that surround them, and exploring their professionalism and how they respond to being professionals. Reed (2011) suggests that reflective practice changes how our leadership skills are formed, how individuals respond to teamwork and how an individual might respond to the children within their care. Paige – Smith and Craft (2011) adds to this by stating that throughout reflecting, practitioners will be able to adjust their practice, by improving the care they provide for children and experiences they and the children receive. Learning and Teaching Scotland (2010) believe that practitioners should consider reflecting on a child’s rights, the relationships they hold with parents, carers and children, while at the same time, providing quality care that children receive and how they respect those around them. </a:t>
            </a:r>
          </a:p>
          <a:p>
            <a:pPr>
              <a:lnSpc>
                <a:spcPct val="118000"/>
              </a:lnSpc>
              <a:spcAft>
                <a:spcPts val="600"/>
              </a:spcAft>
            </a:pPr>
            <a:r>
              <a:rPr lang="en-GB" sz="1000" kern="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When practitioners reflect, they may do this by reflecting in practice and reflecting on practice. Anderson (2022) explains Schon’s theory on reflection-in-action as when the person reflects when carrying out an event there and then. For instance, an individual might have to change how the activity is being carried out, to make it more suitable for all children’s needs. Anderson (2022) also explains reflection-on-action as when a person looks back on the event, that they have experienced, to find how the outcome may be changed next time to meet their desired outcome. Tan (2020) argues that reflecting in action is more beneficial than reflecting on action. Tan (2020) has reason to believe this as when reflecting in action, changes can be made instantly to reach the desired outcome, whereas reflecting on action requires the experience to be over. Tan (2020) has an understanding that when reflecting in action, the situation speaks back to the practitioner. This enables the practitioner to have an additional vision of the experience, and that from practitioners reflecting in action, they have control over the activity and the hopeful outcome. </a:t>
            </a:r>
          </a:p>
        </p:txBody>
      </p:sp>
      <p:sp>
        <p:nvSpPr>
          <p:cNvPr id="7" name="TextBox 6">
            <a:extLst>
              <a:ext uri="{FF2B5EF4-FFF2-40B4-BE49-F238E27FC236}">
                <a16:creationId xmlns:a16="http://schemas.microsoft.com/office/drawing/2014/main" id="{A14C3F4A-84B1-75DE-9D77-D12570CEE7C2}"/>
              </a:ext>
            </a:extLst>
          </p:cNvPr>
          <p:cNvSpPr txBox="1"/>
          <p:nvPr/>
        </p:nvSpPr>
        <p:spPr>
          <a:xfrm>
            <a:off x="84344" y="3182822"/>
            <a:ext cx="4602480" cy="2254400"/>
          </a:xfrm>
          <a:prstGeom prst="rect">
            <a:avLst/>
          </a:prstGeom>
          <a:noFill/>
          <a:ln w="28575">
            <a:solidFill>
              <a:schemeClr val="accent5">
                <a:lumMod val="60000"/>
                <a:lumOff val="40000"/>
              </a:schemeClr>
            </a:solidFill>
          </a:ln>
        </p:spPr>
        <p:txBody>
          <a:bodyPr wrap="square" rtlCol="0">
            <a:spAutoFit/>
          </a:bodyPr>
          <a:lstStyle/>
          <a:p>
            <a:pPr algn="ctr">
              <a:lnSpc>
                <a:spcPct val="118000"/>
              </a:lnSpc>
              <a:spcAft>
                <a:spcPts val="600"/>
              </a:spcAft>
            </a:pPr>
            <a:r>
              <a:rPr lang="en-GB" sz="1100" b="1" u="sng" kern="1400" dirty="0">
                <a:solidFill>
                  <a:schemeClr val="accent1">
                    <a:lumMod val="50000"/>
                  </a:schemeClr>
                </a:solidFill>
                <a:effectLst/>
                <a:latin typeface="Arial" panose="020B0604020202020204" pitchFamily="34" charset="0"/>
                <a:ea typeface="Times New Roman" panose="02020603050405020304" pitchFamily="18" charset="0"/>
              </a:rPr>
              <a:t>Introducing Reflection into early years settings</a:t>
            </a:r>
            <a:endParaRPr lang="en-GB" sz="1100" b="1" u="sng" kern="1400" dirty="0">
              <a:solidFill>
                <a:schemeClr val="accent1">
                  <a:lumMod val="50000"/>
                </a:schemeClr>
              </a:solidFill>
              <a:latin typeface="Calibri" panose="020F0502020204030204" pitchFamily="34" charset="0"/>
              <a:ea typeface="Times New Roman" panose="02020603050405020304" pitchFamily="18" charset="0"/>
            </a:endParaRPr>
          </a:p>
          <a:p>
            <a:pPr>
              <a:lnSpc>
                <a:spcPct val="118000"/>
              </a:lnSpc>
              <a:spcAft>
                <a:spcPts val="600"/>
              </a:spcAft>
            </a:pPr>
            <a:r>
              <a:rPr lang="en-GB" sz="950" kern="1400" dirty="0">
                <a:solidFill>
                  <a:srgbClr val="000000"/>
                </a:solidFill>
                <a:effectLst/>
                <a:latin typeface="Arial" panose="020B0604020202020204" pitchFamily="34" charset="0"/>
                <a:ea typeface="Times New Roman" panose="02020603050405020304" pitchFamily="18" charset="0"/>
              </a:rPr>
              <a:t>London Business Schools (no date) proposes that beginning the reflection journey, introducing small amounts of reflection to get use to the reflection process can be beneficial. London Business Schools (no date) states that individuals can do this by questioning themselves, talking with others, and individuals finding the best way for them to reflect successfully, and of which are beneficial to them and their practice. Lindon and </a:t>
            </a:r>
            <a:r>
              <a:rPr lang="en-GB" sz="950" kern="1400" dirty="0" err="1">
                <a:solidFill>
                  <a:srgbClr val="000000"/>
                </a:solidFill>
                <a:effectLst/>
                <a:latin typeface="Arial" panose="020B0604020202020204" pitchFamily="34" charset="0"/>
                <a:ea typeface="Times New Roman" panose="02020603050405020304" pitchFamily="18" charset="0"/>
              </a:rPr>
              <a:t>Trodd</a:t>
            </a:r>
            <a:r>
              <a:rPr lang="en-GB" sz="950" kern="1400" dirty="0">
                <a:solidFill>
                  <a:srgbClr val="000000"/>
                </a:solidFill>
                <a:effectLst/>
                <a:latin typeface="Arial" panose="020B0604020202020204" pitchFamily="34" charset="0"/>
                <a:ea typeface="Times New Roman" panose="02020603050405020304" pitchFamily="18" charset="0"/>
              </a:rPr>
              <a:t> (2016) suggest when an individual starts their reflective learning journey, that it might be helpful to write down and document the reflection. Craft and Paige-smith (2011) agrees with this by saying that documenting reflection, it can help to look back in the future on these documents to continue developing future practice, and to show the progression of an individual’s professional practice. </a:t>
            </a:r>
            <a:endParaRPr lang="en-GB" sz="950" kern="1400" dirty="0">
              <a:solidFill>
                <a:srgbClr val="000000"/>
              </a:solidFill>
              <a:effectLst/>
              <a:latin typeface="Calibri" panose="020F0502020204030204" pitchFamily="34" charset="0"/>
              <a:ea typeface="Times New Roman" panose="02020603050405020304" pitchFamily="18" charset="0"/>
            </a:endParaRPr>
          </a:p>
        </p:txBody>
      </p:sp>
      <p:sp>
        <p:nvSpPr>
          <p:cNvPr id="10" name="TextBox 9">
            <a:extLst>
              <a:ext uri="{FF2B5EF4-FFF2-40B4-BE49-F238E27FC236}">
                <a16:creationId xmlns:a16="http://schemas.microsoft.com/office/drawing/2014/main" id="{42DF92B9-66FA-7A67-D6E9-CCA3D04021C4}"/>
              </a:ext>
            </a:extLst>
          </p:cNvPr>
          <p:cNvSpPr txBox="1"/>
          <p:nvPr/>
        </p:nvSpPr>
        <p:spPr>
          <a:xfrm>
            <a:off x="30478" y="5573648"/>
            <a:ext cx="8036561" cy="1261884"/>
          </a:xfrm>
          <a:prstGeom prst="rect">
            <a:avLst/>
          </a:prstGeom>
          <a:noFill/>
          <a:ln w="28575">
            <a:solidFill>
              <a:schemeClr val="accent5">
                <a:lumMod val="40000"/>
                <a:lumOff val="60000"/>
              </a:schemeClr>
            </a:solidFill>
          </a:ln>
        </p:spPr>
        <p:txBody>
          <a:bodyPr wrap="square" rtlCol="0">
            <a:spAutoFit/>
          </a:bodyPr>
          <a:lstStyle/>
          <a:p>
            <a:r>
              <a:rPr lang="en-GB" sz="950" kern="1400" dirty="0">
                <a:solidFill>
                  <a:srgbClr val="000000"/>
                </a:solidFill>
                <a:effectLst/>
                <a:latin typeface="Arial" panose="020B0604020202020204" pitchFamily="34" charset="0"/>
                <a:ea typeface="Times New Roman" panose="02020603050405020304" pitchFamily="18" charset="0"/>
              </a:rPr>
              <a:t>NHS Education for Scotland (no date) states that reflective accounts can also be used to provide evidence for a learning journey and to meet learning objectives. Edwards (no date) add to this by suggesting the use of videos and voice notes to record a reflection to listen back on. The use of pictures is also encouraged by Edwards (no date) as it is believed that they are more reachable for other practitioners to access. Brock (2015) suggests that reflecting with others, may provide a better understanding of reflection. For instance, by reflecting with others such as managers and colleagues, can enable a person to think deeply about the specific experience, as well as having someone to ask the individual questions on their experience, enabling a deeper connection with the experience. Brock (2015) states that reflecting with others, can be based upon observing another person’s practice, reading case studies, following another person within their day practice, and being involved within conversations with others.</a:t>
            </a:r>
            <a:endParaRPr lang="en-GB" sz="950" dirty="0"/>
          </a:p>
        </p:txBody>
      </p:sp>
      <p:sp>
        <p:nvSpPr>
          <p:cNvPr id="16" name="TextBox 15">
            <a:extLst>
              <a:ext uri="{FF2B5EF4-FFF2-40B4-BE49-F238E27FC236}">
                <a16:creationId xmlns:a16="http://schemas.microsoft.com/office/drawing/2014/main" id="{5FB21663-EACA-BA03-9DA3-B6FE9DD9D71E}"/>
              </a:ext>
            </a:extLst>
          </p:cNvPr>
          <p:cNvSpPr txBox="1"/>
          <p:nvPr/>
        </p:nvSpPr>
        <p:spPr>
          <a:xfrm>
            <a:off x="7914640" y="5386189"/>
            <a:ext cx="3190240" cy="993176"/>
          </a:xfrm>
          <a:prstGeom prst="rect">
            <a:avLst/>
          </a:prstGeom>
          <a:noFill/>
        </p:spPr>
        <p:txBody>
          <a:bodyPr wrap="square" rtlCol="0">
            <a:spAutoFit/>
          </a:bodyPr>
          <a:lstStyle/>
          <a:p>
            <a:endParaRPr lang="en-GB" dirty="0"/>
          </a:p>
        </p:txBody>
      </p:sp>
      <p:pic>
        <p:nvPicPr>
          <p:cNvPr id="8" name="Picture 7" descr="A picture containing text, screenshot, font, document&#10;&#10;Description automatically generated">
            <a:extLst>
              <a:ext uri="{FF2B5EF4-FFF2-40B4-BE49-F238E27FC236}">
                <a16:creationId xmlns:a16="http://schemas.microsoft.com/office/drawing/2014/main" id="{74FDD179-33C9-6A2C-EA70-F89DF00F45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27999" y="4835648"/>
            <a:ext cx="1534160" cy="2015135"/>
          </a:xfrm>
          <a:prstGeom prst="rect">
            <a:avLst/>
          </a:prstGeom>
        </p:spPr>
      </p:pic>
      <p:sp>
        <p:nvSpPr>
          <p:cNvPr id="9" name="TextBox 8">
            <a:extLst>
              <a:ext uri="{FF2B5EF4-FFF2-40B4-BE49-F238E27FC236}">
                <a16:creationId xmlns:a16="http://schemas.microsoft.com/office/drawing/2014/main" id="{6E77F2D8-E24E-86C8-328D-6C406985B84A}"/>
              </a:ext>
            </a:extLst>
          </p:cNvPr>
          <p:cNvSpPr txBox="1"/>
          <p:nvPr/>
        </p:nvSpPr>
        <p:spPr>
          <a:xfrm>
            <a:off x="9598135" y="5473670"/>
            <a:ext cx="1696720" cy="415498"/>
          </a:xfrm>
          <a:prstGeom prst="rect">
            <a:avLst/>
          </a:prstGeom>
          <a:noFill/>
        </p:spPr>
        <p:txBody>
          <a:bodyPr wrap="square" rtlCol="0">
            <a:spAutoFit/>
          </a:bodyPr>
          <a:lstStyle/>
          <a:p>
            <a:r>
              <a:rPr lang="en-GB" sz="1050" dirty="0">
                <a:latin typeface="Arial" panose="020B0604020202020204" pitchFamily="34" charset="0"/>
                <a:cs typeface="Arial" panose="020B0604020202020204" pitchFamily="34" charset="0"/>
              </a:rPr>
              <a:t>(Source, Nursing &amp; Midwifery Council, 2021)</a:t>
            </a:r>
          </a:p>
        </p:txBody>
      </p:sp>
      <p:sp>
        <p:nvSpPr>
          <p:cNvPr id="11" name="TextBox 10">
            <a:extLst>
              <a:ext uri="{FF2B5EF4-FFF2-40B4-BE49-F238E27FC236}">
                <a16:creationId xmlns:a16="http://schemas.microsoft.com/office/drawing/2014/main" id="{67E7ADB5-C4E5-4B33-BB78-A27ADB1BA189}"/>
              </a:ext>
            </a:extLst>
          </p:cNvPr>
          <p:cNvSpPr txBox="1"/>
          <p:nvPr/>
        </p:nvSpPr>
        <p:spPr>
          <a:xfrm>
            <a:off x="0" y="16262"/>
            <a:ext cx="2479040" cy="253916"/>
          </a:xfrm>
          <a:prstGeom prst="rect">
            <a:avLst/>
          </a:prstGeom>
          <a:noFill/>
        </p:spPr>
        <p:txBody>
          <a:bodyPr wrap="square" rtlCol="0">
            <a:spAutoFit/>
          </a:bodyPr>
          <a:lstStyle/>
          <a:p>
            <a:r>
              <a:rPr lang="en-GB" sz="1050" dirty="0">
                <a:latin typeface="Arial" panose="020B0604020202020204" pitchFamily="34" charset="0"/>
                <a:cs typeface="Arial" panose="020B0604020202020204" pitchFamily="34" charset="0"/>
              </a:rPr>
              <a:t>2203307, ECEY4002, 1,865 words</a:t>
            </a:r>
          </a:p>
        </p:txBody>
      </p:sp>
    </p:spTree>
    <p:extLst>
      <p:ext uri="{BB962C8B-B14F-4D97-AF65-F5344CB8AC3E}">
        <p14:creationId xmlns:p14="http://schemas.microsoft.com/office/powerpoint/2010/main" val="7028443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89FFAB4A-8DB4-FFCC-3E69-6EC17FEDB83C}"/>
              </a:ext>
            </a:extLst>
          </p:cNvPr>
          <p:cNvSpPr txBox="1"/>
          <p:nvPr/>
        </p:nvSpPr>
        <p:spPr>
          <a:xfrm>
            <a:off x="5262880" y="22010"/>
            <a:ext cx="6929120" cy="4757777"/>
          </a:xfrm>
          <a:prstGeom prst="rect">
            <a:avLst/>
          </a:prstGeom>
          <a:noFill/>
          <a:ln w="28575">
            <a:solidFill>
              <a:srgbClr val="00FFFF"/>
            </a:solidFill>
          </a:ln>
        </p:spPr>
        <p:txBody>
          <a:bodyPr wrap="square" rtlCol="0">
            <a:spAutoFit/>
          </a:bodyPr>
          <a:lstStyle/>
          <a:p>
            <a:pPr algn="ctr">
              <a:lnSpc>
                <a:spcPct val="118000"/>
              </a:lnSpc>
              <a:spcAft>
                <a:spcPts val="600"/>
              </a:spcAft>
            </a:pPr>
            <a:r>
              <a:rPr lang="en-GB" sz="1100" b="1" u="sng" kern="1400" dirty="0">
                <a:solidFill>
                  <a:srgbClr val="00CCFF"/>
                </a:solidFill>
                <a:effectLst/>
                <a:latin typeface="Arial" panose="020B0604020202020204" pitchFamily="34" charset="0"/>
                <a:ea typeface="Times New Roman" panose="02020603050405020304" pitchFamily="18" charset="0"/>
                <a:cs typeface="Arial" panose="020B0604020202020204" pitchFamily="34" charset="0"/>
              </a:rPr>
              <a:t>Theory and Models of reflection</a:t>
            </a:r>
            <a:r>
              <a:rPr lang="en-GB" sz="1100" b="1" kern="1400" dirty="0">
                <a:solidFill>
                  <a:srgbClr val="00CCFF"/>
                </a:solidFill>
                <a:effectLst/>
                <a:latin typeface="Arial" panose="020B0604020202020204" pitchFamily="34" charset="0"/>
                <a:ea typeface="Times New Roman" panose="02020603050405020304" pitchFamily="18" charset="0"/>
                <a:cs typeface="Arial" panose="020B0604020202020204" pitchFamily="34" charset="0"/>
              </a:rPr>
              <a:t> </a:t>
            </a:r>
          </a:p>
          <a:p>
            <a:pPr>
              <a:lnSpc>
                <a:spcPct val="118000"/>
              </a:lnSpc>
              <a:spcAft>
                <a:spcPts val="600"/>
              </a:spcAft>
            </a:pPr>
            <a:r>
              <a:rPr lang="en-GB" sz="900" kern="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Kolb’s Experiential Learning Cycle is explained by McLeod (2017) as a process involving an individual’s cognitive skills and is adaptable to different circumstances. McLeod (2017) explains how Kolb believed that each learner had to go through each stage of his four stages within the learning cycle, to ensure practitioners have reflected thoroughly and have gained knowledge from reflecting upon an experience. Chan (2012) analyses the 4 stages of Kolb’s theory. The first stage is Concrete Experience, involving what the individual participated in. Leading on from this, the second stage is Reflection Observation which consists of the individual reflecting on the experience. For instance, an individual may ask themselves, what went well and how they may have felt. Depending on the outcome, Chan (2012) explains the third stage, which is Abstract Conceptualisation when the individual starts forming their own personal theories on their own beliefs. The last stage is Active Experimentation, which Chan (2012) explains this is when what has been reflected on is then placed into practice. McLeod (2017) points out that if a stage is missed, then the reflective practice would not be as effect to develop a learning journey. This model may not be achievable for practitioner to carry out if they would reflect while carrying out an experience. Although, Institute for Experiential Learning (no date) believes that through the experiential learning process, it can assist the practitioner to advance their practice, knowledge and growth of their continuing professional development. </a:t>
            </a:r>
          </a:p>
          <a:p>
            <a:pPr>
              <a:lnSpc>
                <a:spcPct val="118000"/>
              </a:lnSpc>
              <a:spcAft>
                <a:spcPts val="600"/>
              </a:spcAft>
            </a:pPr>
            <a:r>
              <a:rPr lang="en-GB" sz="900" kern="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Gibb’s reflective cycle is built upon Kolb’s experiential learning cycle (Paterson, C. and Chapman, J, 2013). </a:t>
            </a:r>
            <a:r>
              <a:rPr lang="en-GB" sz="900" kern="140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Husebø</a:t>
            </a:r>
            <a:r>
              <a:rPr lang="en-GB" sz="900" kern="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GB" sz="900" kern="140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O’Regan</a:t>
            </a:r>
            <a:r>
              <a:rPr lang="en-GB" sz="900" kern="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and </a:t>
            </a:r>
            <a:r>
              <a:rPr lang="en-GB" sz="900" kern="140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Nestel</a:t>
            </a:r>
            <a:r>
              <a:rPr lang="en-GB" sz="900" kern="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(2015) states that Gibb’s reflective cycle believes that reflection should happen following an experience. Gibb’s reflective cycle focuses on producing a system in which the reflection cycle should follow. </a:t>
            </a:r>
            <a:r>
              <a:rPr lang="en-GB" sz="900" kern="140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Husebø</a:t>
            </a:r>
            <a:r>
              <a:rPr lang="en-GB" sz="900" kern="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GB" sz="900" kern="140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O’Regan</a:t>
            </a:r>
            <a:r>
              <a:rPr lang="en-GB" sz="900" kern="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and </a:t>
            </a:r>
            <a:r>
              <a:rPr lang="en-GB" sz="900" kern="140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Nestel</a:t>
            </a:r>
            <a:r>
              <a:rPr lang="en-GB" sz="900" kern="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(2015) states that this cycle provides practitioners with questions for practitioners to follow when reflecting, which focus on an individual’s emotions, views and changes to follow later. Active Social Care Limited (no date) looks closely at the cycle, starting with an explanation of the event, strategy if the event occurred again, emotions that were felt, assessment of event, conclusion and analysing the situation. </a:t>
            </a:r>
            <a:r>
              <a:rPr lang="en-GB" sz="900" kern="140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Husebø</a:t>
            </a:r>
            <a:r>
              <a:rPr lang="en-GB" sz="900" kern="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GB" sz="900" kern="140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O’Regan</a:t>
            </a:r>
            <a:r>
              <a:rPr lang="en-GB" sz="900" kern="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and </a:t>
            </a:r>
            <a:r>
              <a:rPr lang="en-GB" sz="900" kern="140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Nestel</a:t>
            </a:r>
            <a:r>
              <a:rPr lang="en-GB" sz="900" kern="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(2015) suggests that Gibb’s reflective cycle is well organised, making it easy for practitioners to follow when reflecting, and is supportive to practitioners when starting their reflective learning journey. University of Edinburgh (2020) states that this reflective cycle can either be done individually or within a group discussion to support each other within the reflective </a:t>
            </a:r>
            <a:r>
              <a:rPr lang="en-GB" sz="900" kern="140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journery</a:t>
            </a:r>
            <a:r>
              <a:rPr lang="en-GB" sz="900" kern="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t>
            </a:r>
          </a:p>
          <a:p>
            <a:pPr>
              <a:lnSpc>
                <a:spcPct val="118000"/>
              </a:lnSpc>
              <a:spcAft>
                <a:spcPts val="600"/>
              </a:spcAft>
            </a:pPr>
            <a:r>
              <a:rPr lang="en-GB" sz="900" kern="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These models and theory of reflection are quite similar and different at the same time. Gibb’s reflective cycle is developed from Kolb’s experiential learning, meaning that Gibb's may be more detailed. Gibb’s theory also enables practitioners to reflect in practice, which saves time for practitioners, and change their practice there and then to reach their wanted outcomes. Although, </a:t>
            </a:r>
            <a:r>
              <a:rPr lang="en-GB" sz="900" kern="1400" dirty="0">
                <a:solidFill>
                  <a:srgbClr val="000000"/>
                </a:solidFill>
                <a:latin typeface="Arial" panose="020B0604020202020204" pitchFamily="34" charset="0"/>
                <a:ea typeface="Times New Roman" panose="02020603050405020304" pitchFamily="18" charset="0"/>
                <a:cs typeface="Arial" panose="020B0604020202020204" pitchFamily="34" charset="0"/>
              </a:rPr>
              <a:t>K</a:t>
            </a:r>
            <a:r>
              <a:rPr lang="en-GB" sz="900" kern="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olb’s theory can allow practitioners to think more deeply about the experience and have a further evaluation of the experience, supporting their practice further.</a:t>
            </a:r>
          </a:p>
        </p:txBody>
      </p:sp>
      <p:sp>
        <p:nvSpPr>
          <p:cNvPr id="2" name="TextBox 1">
            <a:extLst>
              <a:ext uri="{FF2B5EF4-FFF2-40B4-BE49-F238E27FC236}">
                <a16:creationId xmlns:a16="http://schemas.microsoft.com/office/drawing/2014/main" id="{428C9183-873B-C4A0-53A1-E28DDB327AAF}"/>
              </a:ext>
            </a:extLst>
          </p:cNvPr>
          <p:cNvSpPr txBox="1"/>
          <p:nvPr/>
        </p:nvSpPr>
        <p:spPr>
          <a:xfrm>
            <a:off x="0" y="20019"/>
            <a:ext cx="5144272" cy="4826129"/>
          </a:xfrm>
          <a:prstGeom prst="rect">
            <a:avLst/>
          </a:prstGeom>
          <a:noFill/>
          <a:ln w="28575">
            <a:solidFill>
              <a:srgbClr val="000066"/>
            </a:solidFill>
          </a:ln>
        </p:spPr>
        <p:txBody>
          <a:bodyPr wrap="square" rtlCol="0">
            <a:spAutoFit/>
          </a:bodyPr>
          <a:lstStyle/>
          <a:p>
            <a:pPr algn="ctr">
              <a:lnSpc>
                <a:spcPct val="118000"/>
              </a:lnSpc>
              <a:spcAft>
                <a:spcPts val="600"/>
              </a:spcAft>
            </a:pPr>
            <a:r>
              <a:rPr lang="en-GB" sz="1050" u="sng" kern="1400" dirty="0">
                <a:solidFill>
                  <a:srgbClr val="0070C0"/>
                </a:solidFill>
                <a:effectLst/>
                <a:latin typeface="Arial" panose="020B0604020202020204" pitchFamily="34" charset="0"/>
                <a:ea typeface="Times New Roman" panose="02020603050405020304" pitchFamily="18" charset="0"/>
                <a:cs typeface="Arial" panose="020B0604020202020204" pitchFamily="34" charset="0"/>
              </a:rPr>
              <a:t>How a reflective practitioner can support children</a:t>
            </a:r>
            <a:endParaRPr lang="en-GB" sz="1050" kern="1400" dirty="0">
              <a:solidFill>
                <a:srgbClr val="0070C0"/>
              </a:solidFill>
              <a:effectLst/>
              <a:latin typeface="Arial" panose="020B0604020202020204" pitchFamily="34" charset="0"/>
              <a:ea typeface="Times New Roman" panose="02020603050405020304" pitchFamily="18" charset="0"/>
              <a:cs typeface="Arial" panose="020B0604020202020204" pitchFamily="34" charset="0"/>
            </a:endParaRPr>
          </a:p>
          <a:p>
            <a:pPr>
              <a:lnSpc>
                <a:spcPct val="118000"/>
              </a:lnSpc>
              <a:spcAft>
                <a:spcPts val="600"/>
              </a:spcAft>
            </a:pPr>
            <a:r>
              <a:rPr lang="en-GB" sz="900" kern="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Lindon and </a:t>
            </a:r>
            <a:r>
              <a:rPr lang="en-GB" sz="900" kern="140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Trodd</a:t>
            </a:r>
            <a:r>
              <a:rPr lang="en-GB" sz="900" kern="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(2016) expresses how being a professional practitioner requires reflection, as the person should be wanting to develop their professionalism and knowledge further to support children and adults. Lindon and </a:t>
            </a:r>
            <a:r>
              <a:rPr lang="en-GB" sz="900" kern="140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Trodd</a:t>
            </a:r>
            <a:r>
              <a:rPr lang="en-GB" sz="900" kern="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(2016) also suggests that when reflecting, it involves an individual to think about their professional practice by looking back on their day-to-day practice, for example, an individual may reflect on their communication skills with adults and the children, to develop experiences that are positive. This can include listening to the voice of the child. </a:t>
            </a:r>
            <a:r>
              <a:rPr lang="en-GB" sz="900" kern="140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Unicef</a:t>
            </a:r>
            <a:r>
              <a:rPr lang="en-GB" sz="900" kern="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(no date) states that The United Nations Convention on the Rights of the Child (UNCRC) Article 12 and Article 31 supports listening to the voice of the child, including their view and thoughts and supporting a child’s right to play. This can include following their interests within play and then setting activities surrounding their interests that they have shown. This requires practitioners to evaluate and reflect what the child has demonstrated, and how activities can be developed to support the child’s interests. Canning (2010) believes that children within play, create their own pathways for their play and learning, and for the practitioner to support this, they should reflect on the child’s play and how that child captured their involvement within play for their development to be supported. Canning (2010) understands that throughout reflecting on this, then the correct planning support for a child’s play can be supported and followed through being a reflective practitioner. NCFE CACHE (no date) agrees with the above by stating practitioners must reflect on how children learn and apply these to practice to fully support children’s further development. </a:t>
            </a:r>
          </a:p>
          <a:p>
            <a:pPr>
              <a:lnSpc>
                <a:spcPct val="118000"/>
              </a:lnSpc>
              <a:spcAft>
                <a:spcPts val="600"/>
              </a:spcAft>
            </a:pPr>
            <a:r>
              <a:rPr lang="en-GB" sz="900" kern="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Practitioners will reflect upon children’s observations. Birth to 5 Matters (no date) explains how practitioners will reflect on assessment and observations constantly to support a child’s development and how individual support should be received. Birth to 5 Matters (no date) also states how through a child’s observations and assessments, practitioners can reflect upon the education that they provide children with. Birth to 5 Matters (no date) suggests when reflecting on a child’s observations, practitioners should come together to discuss these, this provides a moment for the practitioners reflect in a group, which can enable a greater understanding of the child’s development. Practitioners may do this by questioning resources within the setting, are they appropriate, how materials and areas may need to be improved (Birth to 5 Matters, no date).</a:t>
            </a:r>
          </a:p>
        </p:txBody>
      </p:sp>
      <p:pic>
        <p:nvPicPr>
          <p:cNvPr id="3" name="Picture 2">
            <a:extLst>
              <a:ext uri="{FF2B5EF4-FFF2-40B4-BE49-F238E27FC236}">
                <a16:creationId xmlns:a16="http://schemas.microsoft.com/office/drawing/2014/main" id="{55BD3DC5-20D1-925B-794E-D7677A1A6A80}"/>
              </a:ext>
            </a:extLst>
          </p:cNvPr>
          <p:cNvPicPr>
            <a:picLocks noChangeAspect="1"/>
          </p:cNvPicPr>
          <p:nvPr/>
        </p:nvPicPr>
        <p:blipFill>
          <a:blip r:embed="rId2"/>
          <a:stretch>
            <a:fillRect/>
          </a:stretch>
        </p:blipFill>
        <p:spPr>
          <a:xfrm>
            <a:off x="7334687" y="4837889"/>
            <a:ext cx="2700882" cy="1998101"/>
          </a:xfrm>
          <a:prstGeom prst="rect">
            <a:avLst/>
          </a:prstGeom>
        </p:spPr>
      </p:pic>
      <p:sp>
        <p:nvSpPr>
          <p:cNvPr id="7" name="TextBox 6">
            <a:extLst>
              <a:ext uri="{FF2B5EF4-FFF2-40B4-BE49-F238E27FC236}">
                <a16:creationId xmlns:a16="http://schemas.microsoft.com/office/drawing/2014/main" id="{FC96A9D7-2369-7895-FE80-380897CDE51E}"/>
              </a:ext>
            </a:extLst>
          </p:cNvPr>
          <p:cNvSpPr txBox="1"/>
          <p:nvPr/>
        </p:nvSpPr>
        <p:spPr>
          <a:xfrm>
            <a:off x="7045241" y="4876466"/>
            <a:ext cx="985520" cy="784830"/>
          </a:xfrm>
          <a:prstGeom prst="rect">
            <a:avLst/>
          </a:prstGeom>
          <a:noFill/>
        </p:spPr>
        <p:txBody>
          <a:bodyPr wrap="square" rtlCol="0">
            <a:spAutoFit/>
          </a:bodyPr>
          <a:lstStyle/>
          <a:p>
            <a:r>
              <a:rPr lang="en-GB" sz="900" dirty="0">
                <a:latin typeface="Arial" panose="020B0604020202020204" pitchFamily="34" charset="0"/>
                <a:cs typeface="Arial" panose="020B0604020202020204" pitchFamily="34" charset="0"/>
              </a:rPr>
              <a:t>(Source, Inspiring Business Performance, 2018)</a:t>
            </a:r>
          </a:p>
        </p:txBody>
      </p:sp>
      <p:pic>
        <p:nvPicPr>
          <p:cNvPr id="9" name="Picture 8">
            <a:extLst>
              <a:ext uri="{FF2B5EF4-FFF2-40B4-BE49-F238E27FC236}">
                <a16:creationId xmlns:a16="http://schemas.microsoft.com/office/drawing/2014/main" id="{D51679D9-A269-CC34-61F5-88CAA52B4528}"/>
              </a:ext>
            </a:extLst>
          </p:cNvPr>
          <p:cNvPicPr>
            <a:picLocks noChangeAspect="1"/>
          </p:cNvPicPr>
          <p:nvPr/>
        </p:nvPicPr>
        <p:blipFill>
          <a:blip r:embed="rId3"/>
          <a:stretch>
            <a:fillRect/>
          </a:stretch>
        </p:blipFill>
        <p:spPr>
          <a:xfrm>
            <a:off x="10065402" y="4734504"/>
            <a:ext cx="2203127" cy="2123496"/>
          </a:xfrm>
          <a:prstGeom prst="rect">
            <a:avLst/>
          </a:prstGeom>
        </p:spPr>
      </p:pic>
      <p:sp>
        <p:nvSpPr>
          <p:cNvPr id="15" name="TextBox 14">
            <a:extLst>
              <a:ext uri="{FF2B5EF4-FFF2-40B4-BE49-F238E27FC236}">
                <a16:creationId xmlns:a16="http://schemas.microsoft.com/office/drawing/2014/main" id="{B6747941-F9EE-EC7D-7C4F-FDFDA32D59F4}"/>
              </a:ext>
            </a:extLst>
          </p:cNvPr>
          <p:cNvSpPr txBox="1"/>
          <p:nvPr/>
        </p:nvSpPr>
        <p:spPr>
          <a:xfrm>
            <a:off x="9464369" y="4846148"/>
            <a:ext cx="985520" cy="369332"/>
          </a:xfrm>
          <a:prstGeom prst="rect">
            <a:avLst/>
          </a:prstGeom>
          <a:noFill/>
        </p:spPr>
        <p:txBody>
          <a:bodyPr wrap="square" rtlCol="0">
            <a:spAutoFit/>
          </a:bodyPr>
          <a:lstStyle/>
          <a:p>
            <a:r>
              <a:rPr lang="en-GB" sz="900" dirty="0">
                <a:latin typeface="Arial" panose="020B0604020202020204" pitchFamily="34" charset="0"/>
                <a:cs typeface="Arial" panose="020B0604020202020204" pitchFamily="34" charset="0"/>
              </a:rPr>
              <a:t>(Source, ISC Medica, 2019)</a:t>
            </a:r>
          </a:p>
        </p:txBody>
      </p:sp>
      <p:sp>
        <p:nvSpPr>
          <p:cNvPr id="16" name="TextBox 15">
            <a:extLst>
              <a:ext uri="{FF2B5EF4-FFF2-40B4-BE49-F238E27FC236}">
                <a16:creationId xmlns:a16="http://schemas.microsoft.com/office/drawing/2014/main" id="{C27AFC5F-4E14-61D2-65C7-1E4404027D66}"/>
              </a:ext>
            </a:extLst>
          </p:cNvPr>
          <p:cNvSpPr txBox="1"/>
          <p:nvPr/>
        </p:nvSpPr>
        <p:spPr>
          <a:xfrm>
            <a:off x="0" y="4998558"/>
            <a:ext cx="6929120" cy="1652375"/>
          </a:xfrm>
          <a:prstGeom prst="rect">
            <a:avLst/>
          </a:prstGeom>
          <a:noFill/>
          <a:ln w="28575">
            <a:solidFill>
              <a:srgbClr val="33CCFF"/>
            </a:solidFill>
          </a:ln>
        </p:spPr>
        <p:txBody>
          <a:bodyPr wrap="square" rtlCol="0">
            <a:spAutoFit/>
          </a:bodyPr>
          <a:lstStyle/>
          <a:p>
            <a:pPr algn="ctr">
              <a:lnSpc>
                <a:spcPct val="118000"/>
              </a:lnSpc>
              <a:spcBef>
                <a:spcPts val="1200"/>
              </a:spcBef>
              <a:spcAft>
                <a:spcPts val="600"/>
              </a:spcAft>
            </a:pPr>
            <a:r>
              <a:rPr lang="en-GB" sz="1100" b="1" u="sng" kern="1400" dirty="0">
                <a:solidFill>
                  <a:srgbClr val="2F5597"/>
                </a:solidFill>
                <a:effectLst/>
                <a:latin typeface="Arial" panose="020B0604020202020204" pitchFamily="34" charset="0"/>
                <a:ea typeface="Times New Roman" panose="02020603050405020304" pitchFamily="18" charset="0"/>
                <a:cs typeface="Arial" panose="020B0604020202020204" pitchFamily="34" charset="0"/>
              </a:rPr>
              <a:t>Conclusion</a:t>
            </a:r>
            <a:r>
              <a:rPr lang="en-GB" sz="900" b="1" u="sng" kern="1400" dirty="0">
                <a:solidFill>
                  <a:srgbClr val="2F5597"/>
                </a:solidFill>
                <a:effectLst/>
                <a:latin typeface="Arial" panose="020B0604020202020204" pitchFamily="34" charset="0"/>
                <a:ea typeface="Times New Roman" panose="02020603050405020304" pitchFamily="18" charset="0"/>
                <a:cs typeface="Arial" panose="020B0604020202020204" pitchFamily="34" charset="0"/>
              </a:rPr>
              <a:t> </a:t>
            </a:r>
            <a:endParaRPr lang="en-GB" sz="900" kern="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p>
            <a:pPr>
              <a:lnSpc>
                <a:spcPct val="118000"/>
              </a:lnSpc>
              <a:spcBef>
                <a:spcPts val="1200"/>
              </a:spcBef>
              <a:spcAft>
                <a:spcPts val="600"/>
              </a:spcAft>
            </a:pPr>
            <a:r>
              <a:rPr lang="en-GB" sz="900" kern="1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In conclusion, reflection is an important part to a practitioner’s day to day practice, and not only supports their professional development, but their colleagues, parents, carers and children’s development. Through Schon’s, Gibbs and Kolb’s theories, it is evident that practitioners must either reflect in action or go through experiences first before evaluating on the experience to be able to learn from the experiences, and to reflect upon it. From evaluating experience, practitioners can develop their professional practice further, to not only support them but children and adults that the may work with. A practitioner may use a variety of different ways to reflect, including documentation, videos, photos, and recordings, allowing them to review their professional development and their progress within being a professional practitioner.</a:t>
            </a:r>
          </a:p>
        </p:txBody>
      </p:sp>
    </p:spTree>
    <p:extLst>
      <p:ext uri="{BB962C8B-B14F-4D97-AF65-F5344CB8AC3E}">
        <p14:creationId xmlns:p14="http://schemas.microsoft.com/office/powerpoint/2010/main" val="1616848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C3AA8A1-9F77-A79B-E954-C44940DF7BD6}"/>
              </a:ext>
            </a:extLst>
          </p:cNvPr>
          <p:cNvSpPr txBox="1"/>
          <p:nvPr/>
        </p:nvSpPr>
        <p:spPr>
          <a:xfrm>
            <a:off x="142240" y="701040"/>
            <a:ext cx="10922000" cy="6410729"/>
          </a:xfrm>
          <a:prstGeom prst="rect">
            <a:avLst/>
          </a:prstGeom>
          <a:noFill/>
        </p:spPr>
        <p:txBody>
          <a:bodyPr wrap="square" rtlCol="0">
            <a:spAutoFit/>
          </a:bodyPr>
          <a:lstStyle/>
          <a:p>
            <a:pPr>
              <a:lnSpc>
                <a:spcPct val="107000"/>
              </a:lnSpc>
              <a:spcAft>
                <a:spcPts val="800"/>
              </a:spcAft>
            </a:pPr>
            <a:r>
              <a:rPr lang="en-GB" sz="1100" dirty="0">
                <a:latin typeface="Arial"/>
                <a:ea typeface="+mn-lt"/>
                <a:cs typeface="+mn-lt"/>
              </a:rPr>
              <a:t>Active Social Care Limited (no date) </a:t>
            </a:r>
            <a:r>
              <a:rPr lang="en-GB" sz="1100" i="1" dirty="0">
                <a:latin typeface="Arial"/>
                <a:ea typeface="+mn-lt"/>
                <a:cs typeface="+mn-lt"/>
              </a:rPr>
              <a:t>Reflective practice. </a:t>
            </a:r>
            <a:r>
              <a:rPr lang="en-GB" sz="1100" dirty="0">
                <a:latin typeface="Arial"/>
                <a:ea typeface="+mn-lt"/>
                <a:cs typeface="+mn-lt"/>
              </a:rPr>
              <a:t>Available at: </a:t>
            </a:r>
            <a:r>
              <a:rPr lang="en-GB" sz="1100" dirty="0">
                <a:latin typeface="Arial"/>
                <a:ea typeface="+mn-lt"/>
                <a:cs typeface="+mn-lt"/>
                <a:hlinkClick r:id="rId2"/>
              </a:rPr>
              <a:t>https://activesocialcare.com/handbook/your-personal-development/reflective-practice/</a:t>
            </a:r>
            <a:r>
              <a:rPr lang="en-GB" sz="1100" dirty="0">
                <a:latin typeface="Arial"/>
                <a:ea typeface="+mn-lt"/>
                <a:cs typeface="+mn-lt"/>
              </a:rPr>
              <a:t> (Accessed: 10</a:t>
            </a:r>
            <a:r>
              <a:rPr lang="en-GB" sz="1100" baseline="30000" dirty="0">
                <a:latin typeface="Arial"/>
                <a:ea typeface="+mn-lt"/>
                <a:cs typeface="+mn-lt"/>
              </a:rPr>
              <a:t>th</a:t>
            </a:r>
            <a:r>
              <a:rPr lang="en-GB" sz="1100" dirty="0">
                <a:latin typeface="Arial"/>
                <a:ea typeface="+mn-lt"/>
                <a:cs typeface="+mn-lt"/>
              </a:rPr>
              <a:t> May 2023).</a:t>
            </a:r>
            <a:endParaRPr lang="en-US" sz="1100" dirty="0">
              <a:latin typeface="Arial"/>
              <a:cs typeface="Arial"/>
            </a:endParaRPr>
          </a:p>
          <a:p>
            <a:r>
              <a:rPr lang="en-GB" sz="1100" dirty="0">
                <a:latin typeface="Arial"/>
                <a:ea typeface="+mn-lt"/>
                <a:cs typeface="+mn-lt"/>
              </a:rPr>
              <a:t>Anderson, J. (2019) ‘In search of reflection-in-action: An exploratory study of the interactive reflection of four experienced teachers’, </a:t>
            </a:r>
            <a:r>
              <a:rPr lang="en-GB" sz="1100" i="1" dirty="0">
                <a:latin typeface="Arial"/>
                <a:ea typeface="+mn-lt"/>
                <a:cs typeface="+mn-lt"/>
              </a:rPr>
              <a:t>Teaching and Teacher Education, </a:t>
            </a:r>
            <a:r>
              <a:rPr lang="en-GB" sz="1100" dirty="0">
                <a:latin typeface="Arial"/>
                <a:ea typeface="+mn-lt"/>
                <a:cs typeface="+mn-lt"/>
              </a:rPr>
              <a:t>86, pp. 1-17. Available at: </a:t>
            </a:r>
            <a:r>
              <a:rPr lang="en-GB" sz="1100" dirty="0">
                <a:solidFill>
                  <a:srgbClr val="007398"/>
                </a:solidFill>
                <a:latin typeface="Arial"/>
                <a:cs typeface="Arial"/>
                <a:hlinkClick r:id="rId3"/>
              </a:rPr>
              <a:t>https://doi.org/10.1016/j.tate.2019.102879</a:t>
            </a:r>
            <a:endParaRPr lang="en-GB" sz="1100" dirty="0">
              <a:latin typeface="Arial"/>
              <a:cs typeface="Arial"/>
            </a:endParaRPr>
          </a:p>
          <a:p>
            <a:endParaRPr lang="en-GB" sz="1100" dirty="0">
              <a:solidFill>
                <a:srgbClr val="007398"/>
              </a:solidFill>
              <a:latin typeface="Arial"/>
              <a:cs typeface="Arial"/>
            </a:endParaRPr>
          </a:p>
          <a:p>
            <a:r>
              <a:rPr lang="en-GB" sz="1100" dirty="0">
                <a:latin typeface="Arial"/>
                <a:cs typeface="Arial"/>
              </a:rPr>
              <a:t>Birth to 5 Matters (no date) </a:t>
            </a:r>
            <a:r>
              <a:rPr lang="en-GB" sz="1100" i="1" dirty="0">
                <a:latin typeface="Arial"/>
                <a:cs typeface="Arial"/>
              </a:rPr>
              <a:t>Observation, assessment and planning. </a:t>
            </a:r>
            <a:r>
              <a:rPr lang="en-GB" sz="1100" dirty="0">
                <a:latin typeface="Arial"/>
                <a:cs typeface="Arial"/>
              </a:rPr>
              <a:t>Available at: </a:t>
            </a:r>
            <a:r>
              <a:rPr lang="en-GB" sz="1100" dirty="0">
                <a:latin typeface="Arial"/>
                <a:ea typeface="+mn-lt"/>
                <a:cs typeface="+mn-lt"/>
                <a:hlinkClick r:id="rId4"/>
              </a:rPr>
              <a:t>Observation, assessment and planning – Birth To 5 Matters</a:t>
            </a:r>
            <a:r>
              <a:rPr lang="en-GB" sz="1100" dirty="0">
                <a:latin typeface="Arial"/>
                <a:ea typeface="+mn-lt"/>
                <a:cs typeface="+mn-lt"/>
              </a:rPr>
              <a:t> (Accessed: 12</a:t>
            </a:r>
            <a:r>
              <a:rPr lang="en-GB" sz="1100" baseline="30000" dirty="0">
                <a:latin typeface="Arial"/>
                <a:ea typeface="+mn-lt"/>
                <a:cs typeface="+mn-lt"/>
              </a:rPr>
              <a:t>th</a:t>
            </a:r>
            <a:r>
              <a:rPr lang="en-GB" sz="1100" dirty="0">
                <a:latin typeface="Arial"/>
                <a:ea typeface="+mn-lt"/>
                <a:cs typeface="+mn-lt"/>
              </a:rPr>
              <a:t> May 2023).</a:t>
            </a:r>
            <a:endParaRPr lang="en-GB" sz="1100" dirty="0">
              <a:latin typeface="Arial"/>
              <a:cs typeface="Arial"/>
            </a:endParaRPr>
          </a:p>
          <a:p>
            <a:endParaRPr lang="en-GB" sz="1100" dirty="0">
              <a:latin typeface="Arial"/>
              <a:ea typeface="+mn-lt"/>
              <a:cs typeface="+mn-lt"/>
            </a:endParaRPr>
          </a:p>
          <a:p>
            <a:r>
              <a:rPr lang="en-GB" sz="1100" dirty="0">
                <a:latin typeface="Arial"/>
                <a:ea typeface="+mn-lt"/>
                <a:cs typeface="+mn-lt"/>
              </a:rPr>
              <a:t>Brock, A. (2015) ‘What is reflection and reflective practice?’, in Brock, A.</a:t>
            </a:r>
            <a:r>
              <a:rPr lang="en-GB" sz="1100" i="1" dirty="0">
                <a:latin typeface="Arial"/>
                <a:ea typeface="+mn-lt"/>
                <a:cs typeface="+mn-lt"/>
              </a:rPr>
              <a:t> The Early Years Reflective Practice Handbook.</a:t>
            </a:r>
            <a:r>
              <a:rPr lang="en-GB" sz="1100" dirty="0">
                <a:latin typeface="Arial"/>
                <a:ea typeface="+mn-lt"/>
                <a:cs typeface="+mn-lt"/>
              </a:rPr>
              <a:t> Oxon: Routledge, pp. 7-21.</a:t>
            </a:r>
            <a:endParaRPr lang="en-GB" sz="1100" dirty="0">
              <a:latin typeface="Arial"/>
              <a:cs typeface="Arial"/>
            </a:endParaRPr>
          </a:p>
          <a:p>
            <a:endParaRPr lang="en-GB" sz="1100" kern="1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sz="1100" kern="100" dirty="0">
                <a:effectLst/>
                <a:latin typeface="Arial" panose="020B0604020202020204" pitchFamily="34" charset="0"/>
                <a:ea typeface="Calibri" panose="020F0502020204030204" pitchFamily="34" charset="0"/>
                <a:cs typeface="Arial" panose="020B0604020202020204" pitchFamily="34" charset="0"/>
              </a:rPr>
              <a:t>Brock, A. (2012) ‘Building a model of early years professionalism from practitioners’ perspectives’, </a:t>
            </a:r>
            <a:r>
              <a:rPr lang="en-GB" sz="1100" i="1" kern="100" dirty="0">
                <a:effectLst/>
                <a:latin typeface="Arial" panose="020B0604020202020204" pitchFamily="34" charset="0"/>
                <a:ea typeface="Calibri" panose="020F0502020204030204" pitchFamily="34" charset="0"/>
                <a:cs typeface="Arial" panose="020B0604020202020204" pitchFamily="34" charset="0"/>
              </a:rPr>
              <a:t>Journal indexing and metrics, </a:t>
            </a:r>
            <a:r>
              <a:rPr lang="en-GB" sz="1100" kern="100" dirty="0">
                <a:effectLst/>
                <a:latin typeface="Arial" panose="020B0604020202020204" pitchFamily="34" charset="0"/>
                <a:ea typeface="Calibri" panose="020F0502020204030204" pitchFamily="34" charset="0"/>
                <a:cs typeface="Arial" panose="020B0604020202020204" pitchFamily="34" charset="0"/>
              </a:rPr>
              <a:t>11(1), pp. 27-44. Available at: </a:t>
            </a:r>
            <a:r>
              <a:rPr lang="en-GB" sz="1100" u="none" strike="noStrike" kern="100" dirty="0">
                <a:solidFill>
                  <a:srgbClr val="0000FF"/>
                </a:solidFill>
                <a:effectLst/>
                <a:latin typeface="Arial" panose="020B0604020202020204" pitchFamily="34" charset="0"/>
                <a:ea typeface="Calibri" panose="020F0502020204030204" pitchFamily="34" charset="0"/>
                <a:cs typeface="Arial" panose="020B0604020202020204" pitchFamily="34" charset="0"/>
                <a:hlinkClick r:id="rId5"/>
              </a:rPr>
              <a:t>https://doi.org/10.1177/1476718X12456003</a:t>
            </a:r>
            <a:endParaRPr lang="en-GB" sz="1100" kern="1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sz="1100" kern="100" dirty="0">
                <a:effectLst/>
                <a:latin typeface="Arial" panose="020B0604020202020204" pitchFamily="34" charset="0"/>
                <a:ea typeface="Calibri" panose="020F0502020204030204" pitchFamily="34" charset="0"/>
                <a:cs typeface="Arial" panose="020B0604020202020204" pitchFamily="34" charset="0"/>
              </a:rPr>
              <a:t>Brodie, K. (2013) </a:t>
            </a:r>
            <a:r>
              <a:rPr lang="en-GB" sz="1100" i="1" kern="100" dirty="0">
                <a:effectLst/>
                <a:latin typeface="Arial" panose="020B0604020202020204" pitchFamily="34" charset="0"/>
                <a:ea typeface="Calibri" panose="020F0502020204030204" pitchFamily="34" charset="0"/>
                <a:cs typeface="Arial" panose="020B0604020202020204" pitchFamily="34" charset="0"/>
              </a:rPr>
              <a:t>Observation, Assessment And Planning In The Early Years. </a:t>
            </a:r>
            <a:r>
              <a:rPr lang="en-GB" sz="1100" kern="100" dirty="0">
                <a:effectLst/>
                <a:latin typeface="Arial" panose="020B0604020202020204" pitchFamily="34" charset="0"/>
                <a:ea typeface="Calibri" panose="020F0502020204030204" pitchFamily="34" charset="0"/>
                <a:cs typeface="Arial" panose="020B0604020202020204" pitchFamily="34" charset="0"/>
              </a:rPr>
              <a:t>Berkshire: Open University Press.</a:t>
            </a:r>
          </a:p>
          <a:p>
            <a:pPr>
              <a:lnSpc>
                <a:spcPct val="107000"/>
              </a:lnSpc>
              <a:spcAft>
                <a:spcPts val="800"/>
              </a:spcAft>
            </a:pPr>
            <a:r>
              <a:rPr lang="en-GB" sz="1100" kern="100" dirty="0">
                <a:effectLst/>
                <a:latin typeface="Arial" panose="020B0604020202020204" pitchFamily="34" charset="0"/>
                <a:ea typeface="Calibri" panose="020F0502020204030204" pitchFamily="34" charset="0"/>
                <a:cs typeface="Arial" panose="020B0604020202020204" pitchFamily="34" charset="0"/>
              </a:rPr>
              <a:t>Burton, S. and Reid, J. (2018) </a:t>
            </a:r>
            <a:r>
              <a:rPr lang="en-GB" sz="1100" i="1" kern="100" dirty="0">
                <a:effectLst/>
                <a:latin typeface="Arial" panose="020B0604020202020204" pitchFamily="34" charset="0"/>
                <a:ea typeface="Calibri" panose="020F0502020204030204" pitchFamily="34" charset="0"/>
                <a:cs typeface="Arial" panose="020B0604020202020204" pitchFamily="34" charset="0"/>
              </a:rPr>
              <a:t>Safeguarding and Protecting Children in the Early Years. </a:t>
            </a:r>
            <a:r>
              <a:rPr lang="en-GB" sz="1100" kern="100" dirty="0">
                <a:effectLst/>
                <a:latin typeface="Arial" panose="020B0604020202020204" pitchFamily="34" charset="0"/>
                <a:ea typeface="Calibri" panose="020F0502020204030204" pitchFamily="34" charset="0"/>
                <a:cs typeface="Arial" panose="020B0604020202020204" pitchFamily="34" charset="0"/>
              </a:rPr>
              <a:t>Oxon: Routledge.</a:t>
            </a:r>
          </a:p>
          <a:p>
            <a:pPr>
              <a:lnSpc>
                <a:spcPct val="107000"/>
              </a:lnSpc>
              <a:spcAft>
                <a:spcPts val="800"/>
              </a:spcAft>
            </a:pPr>
            <a:r>
              <a:rPr lang="en-GB" sz="1100" kern="100" dirty="0">
                <a:effectLst/>
                <a:latin typeface="Arial" panose="020B0604020202020204" pitchFamily="34" charset="0"/>
                <a:ea typeface="Calibri" panose="020F0502020204030204" pitchFamily="34" charset="0"/>
                <a:cs typeface="Arial" panose="020B0604020202020204" pitchFamily="34" charset="0"/>
              </a:rPr>
              <a:t>Children and Young People’s Commissioner Scotland (no date) </a:t>
            </a:r>
            <a:r>
              <a:rPr lang="en-GB" sz="1100" i="1" kern="100" dirty="0">
                <a:effectLst/>
                <a:latin typeface="Arial" panose="020B0604020202020204" pitchFamily="34" charset="0"/>
                <a:ea typeface="Calibri" panose="020F0502020204030204" pitchFamily="34" charset="0"/>
                <a:cs typeface="Arial" panose="020B0604020202020204" pitchFamily="34" charset="0"/>
              </a:rPr>
              <a:t>UNCRC Simplified Articles. </a:t>
            </a:r>
            <a:r>
              <a:rPr lang="en-GB" sz="1100" kern="100" dirty="0">
                <a:effectLst/>
                <a:latin typeface="Arial" panose="020B0604020202020204" pitchFamily="34" charset="0"/>
                <a:ea typeface="Calibri" panose="020F0502020204030204" pitchFamily="34" charset="0"/>
                <a:cs typeface="Arial" panose="020B0604020202020204" pitchFamily="34" charset="0"/>
              </a:rPr>
              <a:t>Available at: </a:t>
            </a:r>
            <a:r>
              <a:rPr lang="en-GB" sz="1100" u="sng" kern="100" dirty="0">
                <a:solidFill>
                  <a:srgbClr val="0000FF"/>
                </a:solidFill>
                <a:effectLst/>
                <a:latin typeface="Arial" panose="020B0604020202020204" pitchFamily="34" charset="0"/>
                <a:ea typeface="Calibri" panose="020F0502020204030204" pitchFamily="34" charset="0"/>
                <a:cs typeface="Arial" panose="020B0604020202020204" pitchFamily="34" charset="0"/>
                <a:hlinkClick r:id="rId6"/>
              </a:rPr>
              <a:t>UNCRC Article 19 - I have the right to be protected from being hurt or badly treated - The Children and Young People's Commissioner Scotland (cypcs.org.uk)</a:t>
            </a:r>
            <a:r>
              <a:rPr lang="en-GB" sz="1100" kern="100" dirty="0">
                <a:effectLst/>
                <a:latin typeface="Arial" panose="020B0604020202020204" pitchFamily="34" charset="0"/>
                <a:ea typeface="Calibri" panose="020F0502020204030204" pitchFamily="34" charset="0"/>
                <a:cs typeface="Arial" panose="020B0604020202020204" pitchFamily="34" charset="0"/>
              </a:rPr>
              <a:t> (Accessed: 6</a:t>
            </a:r>
            <a:r>
              <a:rPr lang="en-GB" sz="1100" kern="100" baseline="30000" dirty="0">
                <a:effectLst/>
                <a:latin typeface="Arial" panose="020B0604020202020204" pitchFamily="34" charset="0"/>
                <a:ea typeface="Calibri" panose="020F0502020204030204" pitchFamily="34" charset="0"/>
                <a:cs typeface="Arial" panose="020B0604020202020204" pitchFamily="34" charset="0"/>
              </a:rPr>
              <a:t>th</a:t>
            </a:r>
            <a:r>
              <a:rPr lang="en-GB" sz="1100" kern="100" dirty="0">
                <a:effectLst/>
                <a:latin typeface="Arial" panose="020B0604020202020204" pitchFamily="34" charset="0"/>
                <a:ea typeface="Calibri" panose="020F0502020204030204" pitchFamily="34" charset="0"/>
                <a:cs typeface="Arial" panose="020B0604020202020204" pitchFamily="34" charset="0"/>
              </a:rPr>
              <a:t> May 2023).</a:t>
            </a:r>
          </a:p>
          <a:p>
            <a:r>
              <a:rPr lang="en-GB" sz="1100" dirty="0">
                <a:latin typeface="Arial"/>
                <a:ea typeface="+mn-lt"/>
                <a:cs typeface="+mn-lt"/>
              </a:rPr>
              <a:t>Chan, C. (2012) ‘</a:t>
            </a:r>
            <a:r>
              <a:rPr lang="en-GB" sz="1100" dirty="0">
                <a:solidFill>
                  <a:srgbClr val="333333"/>
                </a:solidFill>
                <a:latin typeface="Arial"/>
                <a:cs typeface="Arial"/>
              </a:rPr>
              <a:t>Exploring an experiential learning project through Kolb's Learning Theory using a qualitative research method</a:t>
            </a:r>
            <a:r>
              <a:rPr lang="en-GB" sz="1100" dirty="0">
                <a:latin typeface="Arial"/>
                <a:ea typeface="+mn-lt"/>
                <a:cs typeface="+mn-lt"/>
              </a:rPr>
              <a:t>’, </a:t>
            </a:r>
            <a:r>
              <a:rPr lang="en-GB" sz="1100" i="1" dirty="0">
                <a:latin typeface="Arial"/>
                <a:ea typeface="+mn-lt"/>
                <a:cs typeface="+mn-lt"/>
              </a:rPr>
              <a:t>European Journal of Engineering Education, </a:t>
            </a:r>
            <a:r>
              <a:rPr lang="en-GB" sz="1100" dirty="0">
                <a:latin typeface="Arial"/>
                <a:ea typeface="+mn-lt"/>
                <a:cs typeface="+mn-lt"/>
              </a:rPr>
              <a:t>37(4), pp. 405-415.</a:t>
            </a:r>
            <a:endParaRPr lang="en-GB" sz="1100" dirty="0">
              <a:latin typeface="Arial"/>
              <a:cs typeface="Arial"/>
            </a:endParaRPr>
          </a:p>
          <a:p>
            <a:endParaRPr lang="en-GB" sz="1100" dirty="0">
              <a:latin typeface="Arial"/>
              <a:ea typeface="+mn-lt"/>
              <a:cs typeface="+mn-lt"/>
            </a:endParaRPr>
          </a:p>
          <a:p>
            <a:r>
              <a:rPr lang="en-GB" sz="1100" dirty="0">
                <a:latin typeface="Arial"/>
                <a:ea typeface="+mn-lt"/>
                <a:cs typeface="+mn-lt"/>
              </a:rPr>
              <a:t>Canning, N. (2010) ‘Play in the Early Years Foundation Stage’, in Reed, M. and Canning, N. </a:t>
            </a:r>
            <a:r>
              <a:rPr lang="en-GB" sz="1100" i="1" dirty="0">
                <a:latin typeface="Arial"/>
                <a:ea typeface="+mn-lt"/>
                <a:cs typeface="+mn-lt"/>
              </a:rPr>
              <a:t>Reflective Practice in the Early years.</a:t>
            </a:r>
            <a:r>
              <a:rPr lang="en-GB" sz="1100" dirty="0">
                <a:latin typeface="Arial"/>
                <a:ea typeface="+mn-lt"/>
                <a:cs typeface="+mn-lt"/>
              </a:rPr>
              <a:t> London: SAGE publications Ltd, pp. 24-37.</a:t>
            </a:r>
            <a:endParaRPr lang="en-GB" sz="1100" dirty="0">
              <a:latin typeface="Arial"/>
              <a:cs typeface="Arial"/>
            </a:endParaRPr>
          </a:p>
          <a:p>
            <a:endParaRPr lang="en-GB" sz="1100" dirty="0">
              <a:latin typeface="Arial"/>
              <a:ea typeface="+mn-lt"/>
              <a:cs typeface="+mn-lt"/>
            </a:endParaRPr>
          </a:p>
          <a:p>
            <a:r>
              <a:rPr lang="en-GB" sz="1100" dirty="0">
                <a:latin typeface="Arial"/>
                <a:ea typeface="+mn-lt"/>
                <a:cs typeface="+mn-lt"/>
              </a:rPr>
              <a:t>Edwards, H. (no date) </a:t>
            </a:r>
            <a:r>
              <a:rPr lang="en-GB" sz="1100" i="1" dirty="0">
                <a:latin typeface="Arial"/>
                <a:ea typeface="+mn-lt"/>
                <a:cs typeface="+mn-lt"/>
              </a:rPr>
              <a:t>Reflective practice in Early Years – How to use it in your setting. </a:t>
            </a:r>
            <a:r>
              <a:rPr lang="en-GB" sz="1100" dirty="0">
                <a:latin typeface="Arial"/>
                <a:ea typeface="+mn-lt"/>
                <a:cs typeface="+mn-lt"/>
              </a:rPr>
              <a:t>Available at: </a:t>
            </a:r>
            <a:r>
              <a:rPr lang="en-GB" sz="1100" dirty="0">
                <a:latin typeface="Arial"/>
                <a:ea typeface="+mn-lt"/>
                <a:cs typeface="+mn-lt"/>
                <a:hlinkClick r:id="rId7"/>
              </a:rPr>
              <a:t>Reflective practice in Early Years – How to use it in your setting | Learning and Development | Teach Early Years</a:t>
            </a:r>
            <a:r>
              <a:rPr lang="en-GB" sz="1100" dirty="0">
                <a:latin typeface="Arial"/>
                <a:ea typeface="+mn-lt"/>
                <a:cs typeface="+mn-lt"/>
              </a:rPr>
              <a:t> (Accessed: 11</a:t>
            </a:r>
            <a:r>
              <a:rPr lang="en-GB" sz="1100" baseline="30000" dirty="0">
                <a:latin typeface="Arial"/>
                <a:ea typeface="+mn-lt"/>
                <a:cs typeface="+mn-lt"/>
              </a:rPr>
              <a:t>th</a:t>
            </a:r>
            <a:r>
              <a:rPr lang="en-GB" sz="1100" dirty="0">
                <a:latin typeface="Arial"/>
                <a:ea typeface="+mn-lt"/>
                <a:cs typeface="+mn-lt"/>
              </a:rPr>
              <a:t> May 2023).</a:t>
            </a:r>
            <a:endParaRPr lang="en-GB" sz="1100" dirty="0">
              <a:latin typeface="Arial"/>
              <a:cs typeface="Arial"/>
            </a:endParaRPr>
          </a:p>
          <a:p>
            <a:endParaRPr lang="en-GB" sz="1100" kern="1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sz="1100" kern="100" dirty="0">
                <a:effectLst/>
                <a:latin typeface="Arial" panose="020B0604020202020204" pitchFamily="34" charset="0"/>
                <a:ea typeface="Calibri" panose="020F0502020204030204" pitchFamily="34" charset="0"/>
                <a:cs typeface="Arial" panose="020B0604020202020204" pitchFamily="34" charset="0"/>
              </a:rPr>
              <a:t>Gasper, M. (2010) </a:t>
            </a:r>
            <a:r>
              <a:rPr lang="en-GB" sz="1100" i="1" kern="100" dirty="0">
                <a:effectLst/>
                <a:latin typeface="Arial" panose="020B0604020202020204" pitchFamily="34" charset="0"/>
                <a:ea typeface="Calibri" panose="020F0502020204030204" pitchFamily="34" charset="0"/>
                <a:cs typeface="Arial" panose="020B0604020202020204" pitchFamily="34" charset="0"/>
              </a:rPr>
              <a:t>Multi-agency Working in the Early Years. </a:t>
            </a:r>
            <a:r>
              <a:rPr lang="en-GB" sz="1100" kern="100" dirty="0">
                <a:effectLst/>
                <a:latin typeface="Arial" panose="020B0604020202020204" pitchFamily="34" charset="0"/>
                <a:ea typeface="Calibri" panose="020F0502020204030204" pitchFamily="34" charset="0"/>
                <a:cs typeface="Arial" panose="020B0604020202020204" pitchFamily="34" charset="0"/>
              </a:rPr>
              <a:t>London: Sage.</a:t>
            </a:r>
          </a:p>
          <a:p>
            <a:pPr>
              <a:lnSpc>
                <a:spcPct val="107000"/>
              </a:lnSpc>
              <a:spcAft>
                <a:spcPts val="800"/>
              </a:spcAft>
            </a:pPr>
            <a:r>
              <a:rPr lang="en-GB" sz="1100" kern="100" dirty="0" err="1">
                <a:effectLst/>
                <a:latin typeface="Arial" panose="020B0604020202020204" pitchFamily="34" charset="0"/>
                <a:ea typeface="Calibri" panose="020F0502020204030204" pitchFamily="34" charset="0"/>
                <a:cs typeface="Arial" panose="020B0604020202020204" pitchFamily="34" charset="0"/>
              </a:rPr>
              <a:t>Greishaber</a:t>
            </a:r>
            <a:r>
              <a:rPr lang="en-GB" sz="1100" kern="100" dirty="0">
                <a:effectLst/>
                <a:latin typeface="Arial" panose="020B0604020202020204" pitchFamily="34" charset="0"/>
                <a:ea typeface="Calibri" panose="020F0502020204030204" pitchFamily="34" charset="0"/>
                <a:cs typeface="Arial" panose="020B0604020202020204" pitchFamily="34" charset="0"/>
              </a:rPr>
              <a:t>, S. and Graham, L (2015) ‘Equity and educator enacting The Australian Early Years Learning Framework’, </a:t>
            </a:r>
            <a:r>
              <a:rPr lang="en-GB" sz="1100" i="1" kern="100" dirty="0">
                <a:effectLst/>
                <a:latin typeface="Arial" panose="020B0604020202020204" pitchFamily="34" charset="0"/>
                <a:ea typeface="Calibri" panose="020F0502020204030204" pitchFamily="34" charset="0"/>
                <a:cs typeface="Arial" panose="020B0604020202020204" pitchFamily="34" charset="0"/>
              </a:rPr>
              <a:t>Critical Studies in Education, </a:t>
            </a:r>
            <a:r>
              <a:rPr lang="en-GB" sz="1100" kern="100" dirty="0">
                <a:effectLst/>
                <a:latin typeface="Arial" panose="020B0604020202020204" pitchFamily="34" charset="0"/>
                <a:ea typeface="Calibri" panose="020F0502020204030204" pitchFamily="34" charset="0"/>
                <a:cs typeface="Arial" panose="020B0604020202020204" pitchFamily="34" charset="0"/>
              </a:rPr>
              <a:t>58(1), pp. 89-103. Available at: </a:t>
            </a:r>
            <a:r>
              <a:rPr lang="en-GB" sz="1100" u="none" strike="noStrike" kern="100" dirty="0">
                <a:solidFill>
                  <a:srgbClr val="006DB4"/>
                </a:solidFill>
                <a:effectLst/>
                <a:latin typeface="Arial" panose="020B0604020202020204" pitchFamily="34" charset="0"/>
                <a:ea typeface="Calibri" panose="020F0502020204030204" pitchFamily="34" charset="0"/>
                <a:cs typeface="Arial" panose="020B0604020202020204" pitchFamily="34" charset="0"/>
                <a:hlinkClick r:id="rId8"/>
              </a:rPr>
              <a:t>https://doi.org/10.1080/17508487.2015.1126328</a:t>
            </a:r>
            <a:endParaRPr lang="en-GB" sz="1100" kern="1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sz="1100" kern="100" dirty="0" err="1">
                <a:effectLst/>
                <a:latin typeface="Arial" panose="020B0604020202020204" pitchFamily="34" charset="0"/>
                <a:ea typeface="Calibri" panose="020F0502020204030204" pitchFamily="34" charset="0"/>
                <a:cs typeface="Arial" panose="020B0604020202020204" pitchFamily="34" charset="0"/>
              </a:rPr>
              <a:t>Hallet</a:t>
            </a:r>
            <a:r>
              <a:rPr lang="en-GB" sz="1100" kern="100" dirty="0">
                <a:effectLst/>
                <a:latin typeface="Arial" panose="020B0604020202020204" pitchFamily="34" charset="0"/>
                <a:ea typeface="Calibri" panose="020F0502020204030204" pitchFamily="34" charset="0"/>
                <a:cs typeface="Arial" panose="020B0604020202020204" pitchFamily="34" charset="0"/>
              </a:rPr>
              <a:t>, E. (2013) </a:t>
            </a:r>
            <a:r>
              <a:rPr lang="en-GB" sz="1100" i="1" kern="100" dirty="0">
                <a:effectLst/>
                <a:latin typeface="Arial" panose="020B0604020202020204" pitchFamily="34" charset="0"/>
                <a:ea typeface="Calibri" panose="020F0502020204030204" pitchFamily="34" charset="0"/>
                <a:cs typeface="Arial" panose="020B0604020202020204" pitchFamily="34" charset="0"/>
              </a:rPr>
              <a:t>The Reflective Early Years Practitioner. </a:t>
            </a:r>
            <a:r>
              <a:rPr lang="en-GB" sz="1100" kern="100" dirty="0">
                <a:effectLst/>
                <a:latin typeface="Arial" panose="020B0604020202020204" pitchFamily="34" charset="0"/>
                <a:ea typeface="Calibri" panose="020F0502020204030204" pitchFamily="34" charset="0"/>
                <a:cs typeface="Arial" panose="020B0604020202020204" pitchFamily="34" charset="0"/>
              </a:rPr>
              <a:t>London: Sage.</a:t>
            </a:r>
          </a:p>
          <a:p>
            <a:r>
              <a:rPr lang="en-GB" sz="1100" dirty="0" err="1">
                <a:latin typeface="Arial"/>
                <a:cs typeface="Arial"/>
              </a:rPr>
              <a:t>Husebø</a:t>
            </a:r>
            <a:r>
              <a:rPr lang="en-GB" sz="1100" dirty="0">
                <a:latin typeface="Arial"/>
                <a:ea typeface="+mn-lt"/>
                <a:cs typeface="+mn-lt"/>
              </a:rPr>
              <a:t>, S., </a:t>
            </a:r>
            <a:r>
              <a:rPr lang="en-GB" sz="1100" dirty="0" err="1">
                <a:latin typeface="Arial"/>
                <a:ea typeface="+mn-lt"/>
                <a:cs typeface="+mn-lt"/>
              </a:rPr>
              <a:t>O’Regan</a:t>
            </a:r>
            <a:r>
              <a:rPr lang="en-GB" sz="1100" dirty="0">
                <a:latin typeface="Arial"/>
                <a:ea typeface="+mn-lt"/>
                <a:cs typeface="+mn-lt"/>
              </a:rPr>
              <a:t>. And </a:t>
            </a:r>
            <a:r>
              <a:rPr lang="en-GB" sz="1100" dirty="0" err="1">
                <a:latin typeface="Arial"/>
                <a:ea typeface="+mn-lt"/>
                <a:cs typeface="+mn-lt"/>
              </a:rPr>
              <a:t>Nestel</a:t>
            </a:r>
            <a:r>
              <a:rPr lang="en-GB" sz="1100" dirty="0">
                <a:latin typeface="Arial"/>
                <a:ea typeface="+mn-lt"/>
                <a:cs typeface="+mn-lt"/>
              </a:rPr>
              <a:t>, D. (2015) ‘Reflective Practice and Its Role in Stimulation’, </a:t>
            </a:r>
            <a:r>
              <a:rPr lang="en-GB" sz="1100" i="1" dirty="0">
                <a:latin typeface="Arial"/>
                <a:ea typeface="+mn-lt"/>
                <a:cs typeface="+mn-lt"/>
              </a:rPr>
              <a:t>Clinical Stimulation in Nursing, </a:t>
            </a:r>
            <a:r>
              <a:rPr lang="en-GB" sz="1100" dirty="0">
                <a:latin typeface="Arial"/>
                <a:ea typeface="+mn-lt"/>
                <a:cs typeface="+mn-lt"/>
              </a:rPr>
              <a:t>11(8), pp. 368-375. Available at: </a:t>
            </a:r>
            <a:r>
              <a:rPr lang="en-GB" sz="1100" dirty="0">
                <a:solidFill>
                  <a:srgbClr val="007398"/>
                </a:solidFill>
                <a:latin typeface="Arial"/>
                <a:cs typeface="Arial"/>
                <a:hlinkClick r:id="rId9"/>
              </a:rPr>
              <a:t>https://doi.org/10.1016/j.ecns.2015.04.005</a:t>
            </a:r>
            <a:endParaRPr lang="en-GB" sz="1100" dirty="0">
              <a:latin typeface="Arial"/>
              <a:cs typeface="Arial"/>
            </a:endParaRPr>
          </a:p>
          <a:p>
            <a:endParaRPr lang="en-GB" sz="1100" dirty="0">
              <a:solidFill>
                <a:srgbClr val="007398"/>
              </a:solidFill>
              <a:latin typeface="Arial"/>
              <a:ea typeface="+mn-lt"/>
              <a:cs typeface="Arial"/>
            </a:endParaRPr>
          </a:p>
          <a:p>
            <a:endParaRPr lang="en-GB" dirty="0"/>
          </a:p>
        </p:txBody>
      </p:sp>
      <p:sp>
        <p:nvSpPr>
          <p:cNvPr id="5" name="TextBox 4">
            <a:extLst>
              <a:ext uri="{FF2B5EF4-FFF2-40B4-BE49-F238E27FC236}">
                <a16:creationId xmlns:a16="http://schemas.microsoft.com/office/drawing/2014/main" id="{A3B8EB80-1DD4-936B-41A3-F3C08876681F}"/>
              </a:ext>
            </a:extLst>
          </p:cNvPr>
          <p:cNvSpPr txBox="1"/>
          <p:nvPr/>
        </p:nvSpPr>
        <p:spPr>
          <a:xfrm>
            <a:off x="142240" y="0"/>
            <a:ext cx="4500880" cy="369332"/>
          </a:xfrm>
          <a:prstGeom prst="rect">
            <a:avLst/>
          </a:prstGeom>
          <a:noFill/>
        </p:spPr>
        <p:txBody>
          <a:bodyPr wrap="square" rtlCol="0">
            <a:spAutoFit/>
          </a:bodyPr>
          <a:lstStyle/>
          <a:p>
            <a:r>
              <a:rPr lang="en-GB" u="sng" dirty="0"/>
              <a:t>Reference list</a:t>
            </a:r>
          </a:p>
        </p:txBody>
      </p:sp>
    </p:spTree>
    <p:extLst>
      <p:ext uri="{BB962C8B-B14F-4D97-AF65-F5344CB8AC3E}">
        <p14:creationId xmlns:p14="http://schemas.microsoft.com/office/powerpoint/2010/main" val="37955262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6A377E7-3032-B3B5-6DB8-F131EEEF0CCD}"/>
              </a:ext>
            </a:extLst>
          </p:cNvPr>
          <p:cNvSpPr txBox="1"/>
          <p:nvPr/>
        </p:nvSpPr>
        <p:spPr>
          <a:xfrm>
            <a:off x="0" y="106327"/>
            <a:ext cx="12192000" cy="6916317"/>
          </a:xfrm>
          <a:prstGeom prst="rect">
            <a:avLst/>
          </a:prstGeom>
          <a:noFill/>
        </p:spPr>
        <p:txBody>
          <a:bodyPr wrap="square" rtlCol="0">
            <a:spAutoFit/>
          </a:bodyPr>
          <a:lstStyle/>
          <a:p>
            <a:r>
              <a:rPr lang="en-GB" sz="1100" dirty="0">
                <a:latin typeface="Arial" panose="020B0604020202020204" pitchFamily="34" charset="0"/>
                <a:ea typeface="+mn-lt"/>
                <a:cs typeface="Arial" panose="020B0604020202020204" pitchFamily="34" charset="0"/>
              </a:rPr>
              <a:t>Institute for Experiential Learning (no date) </a:t>
            </a:r>
            <a:r>
              <a:rPr lang="en-GB" sz="1100" i="1" dirty="0">
                <a:latin typeface="Arial" panose="020B0604020202020204" pitchFamily="34" charset="0"/>
                <a:ea typeface="+mn-lt"/>
                <a:cs typeface="Arial" panose="020B0604020202020204" pitchFamily="34" charset="0"/>
              </a:rPr>
              <a:t>What Is Experiential Learning? </a:t>
            </a:r>
            <a:r>
              <a:rPr lang="en-GB" sz="1100" dirty="0">
                <a:latin typeface="Arial" panose="020B0604020202020204" pitchFamily="34" charset="0"/>
                <a:ea typeface="+mn-lt"/>
                <a:cs typeface="Arial" panose="020B0604020202020204" pitchFamily="34" charset="0"/>
              </a:rPr>
              <a:t>Available at: </a:t>
            </a:r>
            <a:r>
              <a:rPr lang="en-GB" sz="1100" dirty="0">
                <a:latin typeface="Arial" panose="020B0604020202020204" pitchFamily="34" charset="0"/>
                <a:ea typeface="+mn-lt"/>
                <a:cs typeface="Arial" panose="020B0604020202020204" pitchFamily="34" charset="0"/>
                <a:hlinkClick r:id="rId2"/>
              </a:rPr>
              <a:t>What Is Experiential Learning? - Institute for Experiential Learning (experientiallearninginstitute.org)</a:t>
            </a:r>
            <a:r>
              <a:rPr lang="en-GB" sz="1100" dirty="0">
                <a:latin typeface="Arial" panose="020B0604020202020204" pitchFamily="34" charset="0"/>
                <a:ea typeface="+mn-lt"/>
                <a:cs typeface="Arial" panose="020B0604020202020204" pitchFamily="34" charset="0"/>
              </a:rPr>
              <a:t> (Accessed: 11</a:t>
            </a:r>
            <a:r>
              <a:rPr lang="en-GB" sz="1100" baseline="30000" dirty="0">
                <a:latin typeface="Arial" panose="020B0604020202020204" pitchFamily="34" charset="0"/>
                <a:ea typeface="+mn-lt"/>
                <a:cs typeface="Arial" panose="020B0604020202020204" pitchFamily="34" charset="0"/>
              </a:rPr>
              <a:t>th</a:t>
            </a:r>
            <a:r>
              <a:rPr lang="en-GB" sz="1100" dirty="0">
                <a:latin typeface="Arial" panose="020B0604020202020204" pitchFamily="34" charset="0"/>
                <a:ea typeface="+mn-lt"/>
                <a:cs typeface="Arial" panose="020B0604020202020204" pitchFamily="34" charset="0"/>
              </a:rPr>
              <a:t> May 2023).</a:t>
            </a:r>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ISC Medical (2019) </a:t>
            </a:r>
            <a:r>
              <a:rPr lang="en-GB" sz="1100" i="1" dirty="0">
                <a:latin typeface="Arial" panose="020B0604020202020204" pitchFamily="34" charset="0"/>
                <a:ea typeface="+mn-lt"/>
                <a:cs typeface="Arial" panose="020B0604020202020204" pitchFamily="34" charset="0"/>
              </a:rPr>
              <a:t>THE BENEFITS OF EXPERIENTIAL LEARNING AND KOLB’S LEARNING CYCLE FOR TRAINING. [Image]. Available at: </a:t>
            </a:r>
            <a:r>
              <a:rPr lang="en-GB" sz="1100" dirty="0">
                <a:solidFill>
                  <a:srgbClr val="0563C1"/>
                </a:solidFill>
                <a:latin typeface="Arial" panose="020B0604020202020204" pitchFamily="34" charset="0"/>
                <a:cs typeface="Arial" panose="020B0604020202020204" pitchFamily="34" charset="0"/>
                <a:hlinkClick r:id="rId3"/>
              </a:rPr>
              <a:t>Benefits of Experiential Learning &amp; Kolb's Learning Cycle for Training (medical-interviews.co.uk)</a:t>
            </a:r>
            <a:r>
              <a:rPr lang="en-GB" sz="1100" dirty="0">
                <a:latin typeface="Arial" panose="020B0604020202020204" pitchFamily="34" charset="0"/>
                <a:cs typeface="Arial" panose="020B0604020202020204" pitchFamily="34" charset="0"/>
              </a:rPr>
              <a:t> (Accessed: 14th May 2023)</a:t>
            </a:r>
            <a:r>
              <a:rPr lang="en-US" sz="1100" dirty="0">
                <a:latin typeface="Arial" panose="020B0604020202020204" pitchFamily="34" charset="0"/>
                <a:cs typeface="Arial" panose="020B0604020202020204" pitchFamily="34" charset="0"/>
              </a:rPr>
              <a:t>.</a:t>
            </a:r>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Inspiring Business Performance (2018) </a:t>
            </a:r>
            <a:r>
              <a:rPr lang="en-GB" sz="1100" i="1" dirty="0">
                <a:latin typeface="Arial" panose="020B0604020202020204" pitchFamily="34" charset="0"/>
                <a:ea typeface="+mn-lt"/>
                <a:cs typeface="Arial" panose="020B0604020202020204" pitchFamily="34" charset="0"/>
              </a:rPr>
              <a:t>Kolb’s Learning Cycle. </a:t>
            </a:r>
            <a:r>
              <a:rPr lang="en-GB" sz="1100" dirty="0">
                <a:latin typeface="Arial" panose="020B0604020202020204" pitchFamily="34" charset="0"/>
                <a:ea typeface="+mn-lt"/>
                <a:cs typeface="Arial" panose="020B0604020202020204" pitchFamily="34" charset="0"/>
              </a:rPr>
              <a:t>[Image]. Available at: </a:t>
            </a:r>
            <a:r>
              <a:rPr lang="en-GB" sz="1100" dirty="0">
                <a:solidFill>
                  <a:srgbClr val="0563C1"/>
                </a:solidFill>
                <a:latin typeface="Arial" panose="020B0604020202020204" pitchFamily="34" charset="0"/>
                <a:cs typeface="Arial" panose="020B0604020202020204" pitchFamily="34" charset="0"/>
                <a:hlinkClick r:id="rId4"/>
              </a:rPr>
              <a:t>Kolb's Learning Cycle - Business Consultancy at INSPIRING Business Performance</a:t>
            </a:r>
            <a:r>
              <a:rPr lang="en-GB" sz="1100" dirty="0">
                <a:latin typeface="Arial" panose="020B0604020202020204" pitchFamily="34" charset="0"/>
                <a:cs typeface="Arial" panose="020B0604020202020204" pitchFamily="34" charset="0"/>
              </a:rPr>
              <a:t> (Accessed: 14th May 2023)</a:t>
            </a:r>
            <a:r>
              <a:rPr lang="en-US" sz="1100" dirty="0">
                <a:latin typeface="Arial" panose="020B0604020202020204" pitchFamily="34" charset="0"/>
                <a:cs typeface="Arial" panose="020B0604020202020204" pitchFamily="34" charset="0"/>
              </a:rPr>
              <a:t>.</a:t>
            </a:r>
          </a:p>
          <a:p>
            <a:endParaRPr lang="en-US" sz="1100" dirty="0">
              <a:latin typeface="Arial" panose="020B0604020202020204" pitchFamily="34" charset="0"/>
              <a:cs typeface="Arial" panose="020B0604020202020204" pitchFamily="34" charset="0"/>
            </a:endParaRPr>
          </a:p>
          <a:p>
            <a:r>
              <a:rPr lang="en-GB" sz="1100" kern="100" dirty="0">
                <a:effectLst/>
                <a:latin typeface="Arial" panose="020B0604020202020204" pitchFamily="34" charset="0"/>
                <a:ea typeface="Calibri" panose="020F0502020204030204" pitchFamily="34" charset="0"/>
                <a:cs typeface="Arial" panose="020B0604020202020204" pitchFamily="34" charset="0"/>
              </a:rPr>
              <a:t>Johnson, E. (2023) </a:t>
            </a:r>
            <a:r>
              <a:rPr lang="en-GB" sz="1100" i="1" kern="100" dirty="0">
                <a:effectLst/>
                <a:latin typeface="Arial" panose="020B0604020202020204" pitchFamily="34" charset="0"/>
                <a:ea typeface="Calibri" panose="020F0502020204030204" pitchFamily="34" charset="0"/>
                <a:cs typeface="Arial" panose="020B0604020202020204" pitchFamily="34" charset="0"/>
              </a:rPr>
              <a:t>Reporting and recording safeguarding concerns. </a:t>
            </a:r>
            <a:r>
              <a:rPr lang="en-GB" sz="1100" kern="100" dirty="0">
                <a:effectLst/>
                <a:latin typeface="Arial" panose="020B0604020202020204" pitchFamily="34" charset="0"/>
                <a:ea typeface="Calibri" panose="020F0502020204030204" pitchFamily="34" charset="0"/>
                <a:cs typeface="Arial" panose="020B0604020202020204" pitchFamily="34" charset="0"/>
              </a:rPr>
              <a:t>Available at: </a:t>
            </a:r>
            <a:r>
              <a:rPr lang="en-GB" sz="1100" u="sng" kern="100" dirty="0">
                <a:solidFill>
                  <a:srgbClr val="0000FF"/>
                </a:solidFill>
                <a:effectLst/>
                <a:latin typeface="Arial" panose="020B0604020202020204" pitchFamily="34" charset="0"/>
                <a:ea typeface="Calibri" panose="020F0502020204030204" pitchFamily="34" charset="0"/>
                <a:cs typeface="Arial" panose="020B0604020202020204" pitchFamily="34" charset="0"/>
                <a:hlinkClick r:id="rId5"/>
              </a:rPr>
              <a:t>Reporting &amp; Recording Safeguarding Concerns | How, Why &amp; Advice (cpdonline.co.uk)</a:t>
            </a:r>
            <a:r>
              <a:rPr lang="en-GB" sz="1100" kern="100" dirty="0">
                <a:effectLst/>
                <a:latin typeface="Arial" panose="020B0604020202020204" pitchFamily="34" charset="0"/>
                <a:ea typeface="Calibri" panose="020F0502020204030204" pitchFamily="34" charset="0"/>
                <a:cs typeface="Arial" panose="020B0604020202020204" pitchFamily="34" charset="0"/>
              </a:rPr>
              <a:t> (Accessed: 6</a:t>
            </a:r>
            <a:r>
              <a:rPr lang="en-GB" sz="1100" kern="100" baseline="30000" dirty="0">
                <a:effectLst/>
                <a:latin typeface="Arial" panose="020B0604020202020204" pitchFamily="34" charset="0"/>
                <a:ea typeface="Calibri" panose="020F0502020204030204" pitchFamily="34" charset="0"/>
                <a:cs typeface="Arial" panose="020B0604020202020204" pitchFamily="34" charset="0"/>
              </a:rPr>
              <a:t>th</a:t>
            </a:r>
            <a:r>
              <a:rPr lang="en-GB" sz="1100" kern="100" dirty="0">
                <a:effectLst/>
                <a:latin typeface="Arial" panose="020B0604020202020204" pitchFamily="34" charset="0"/>
                <a:ea typeface="Calibri" panose="020F0502020204030204" pitchFamily="34" charset="0"/>
                <a:cs typeface="Arial" panose="020B0604020202020204" pitchFamily="34" charset="0"/>
              </a:rPr>
              <a:t> May 2023).</a:t>
            </a:r>
            <a:endParaRPr lang="en-GB" sz="1100" dirty="0">
              <a:latin typeface="Arial" panose="020B0604020202020204" pitchFamily="34" charset="0"/>
              <a:cs typeface="Arial" panose="020B0604020202020204" pitchFamily="34" charset="0"/>
            </a:endParaRPr>
          </a:p>
          <a:p>
            <a:endParaRPr lang="en-GB" sz="1100" kern="100" dirty="0">
              <a:effectLst/>
              <a:latin typeface="Arial" panose="020B0604020202020204" pitchFamily="34" charset="0"/>
              <a:ea typeface="Calibri" panose="020F050202020403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Learning and Teaching Scotland (2010) </a:t>
            </a:r>
            <a:r>
              <a:rPr lang="en-GB" sz="1100" i="1" dirty="0">
                <a:latin typeface="Arial" panose="020B0604020202020204" pitchFamily="34" charset="0"/>
                <a:cs typeface="Arial" panose="020B0604020202020204" pitchFamily="34" charset="0"/>
              </a:rPr>
              <a:t>Pre-Birth to Three. </a:t>
            </a:r>
            <a:r>
              <a:rPr lang="en-GB" sz="1100" dirty="0">
                <a:latin typeface="Arial" panose="020B0604020202020204" pitchFamily="34" charset="0"/>
                <a:cs typeface="Arial" panose="020B0604020202020204" pitchFamily="34" charset="0"/>
              </a:rPr>
              <a:t>Available at: </a:t>
            </a:r>
            <a:r>
              <a:rPr lang="en-GB" sz="1100" dirty="0">
                <a:latin typeface="Arial" panose="020B0604020202020204" pitchFamily="34" charset="0"/>
                <a:ea typeface="+mn-lt"/>
                <a:cs typeface="Arial" panose="020B0604020202020204" pitchFamily="34" charset="0"/>
                <a:hlinkClick r:id="rId6"/>
              </a:rPr>
              <a:t>elc2_prebirthtothreebooklet.pdf (stramash.org.uk)</a:t>
            </a:r>
            <a:r>
              <a:rPr lang="en-GB" sz="1100" dirty="0">
                <a:latin typeface="Arial" panose="020B0604020202020204" pitchFamily="34" charset="0"/>
                <a:ea typeface="+mn-lt"/>
                <a:cs typeface="Arial" panose="020B0604020202020204" pitchFamily="34" charset="0"/>
              </a:rPr>
              <a:t> (Accessed: 12</a:t>
            </a:r>
            <a:r>
              <a:rPr lang="en-GB" sz="1100" baseline="30000" dirty="0">
                <a:latin typeface="Arial" panose="020B0604020202020204" pitchFamily="34" charset="0"/>
                <a:ea typeface="+mn-lt"/>
                <a:cs typeface="Arial" panose="020B0604020202020204" pitchFamily="34" charset="0"/>
              </a:rPr>
              <a:t>th</a:t>
            </a:r>
            <a:r>
              <a:rPr lang="en-GB" sz="1100" dirty="0">
                <a:latin typeface="Arial" panose="020B0604020202020204" pitchFamily="34" charset="0"/>
                <a:ea typeface="+mn-lt"/>
                <a:cs typeface="Arial" panose="020B0604020202020204" pitchFamily="34" charset="0"/>
              </a:rPr>
              <a:t> May 2023).</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Lindon, J. and </a:t>
            </a:r>
            <a:r>
              <a:rPr lang="en-GB" sz="1100" dirty="0" err="1">
                <a:latin typeface="Arial" panose="020B0604020202020204" pitchFamily="34" charset="0"/>
                <a:cs typeface="Arial" panose="020B0604020202020204" pitchFamily="34" charset="0"/>
              </a:rPr>
              <a:t>Trodd</a:t>
            </a:r>
            <a:r>
              <a:rPr lang="en-GB" sz="1100" dirty="0">
                <a:latin typeface="Arial" panose="020B0604020202020204" pitchFamily="34" charset="0"/>
                <a:cs typeface="Arial" panose="020B0604020202020204" pitchFamily="34" charset="0"/>
              </a:rPr>
              <a:t>, L. (2016) </a:t>
            </a:r>
            <a:r>
              <a:rPr lang="en-GB" sz="1100" i="1" dirty="0">
                <a:latin typeface="Arial" panose="020B0604020202020204" pitchFamily="34" charset="0"/>
                <a:cs typeface="Arial" panose="020B0604020202020204" pitchFamily="34" charset="0"/>
              </a:rPr>
              <a:t>Reflective Practice and Early Years Professionalism. </a:t>
            </a:r>
            <a:r>
              <a:rPr lang="en-GB" sz="1100" dirty="0">
                <a:latin typeface="Arial" panose="020B0604020202020204" pitchFamily="34" charset="0"/>
                <a:cs typeface="Arial" panose="020B0604020202020204" pitchFamily="34" charset="0"/>
              </a:rPr>
              <a:t>3</a:t>
            </a:r>
            <a:r>
              <a:rPr lang="en-GB" sz="1100" baseline="30000" dirty="0">
                <a:latin typeface="Arial" panose="020B0604020202020204" pitchFamily="34" charset="0"/>
                <a:cs typeface="Arial" panose="020B0604020202020204" pitchFamily="34" charset="0"/>
              </a:rPr>
              <a:t>rd</a:t>
            </a:r>
            <a:r>
              <a:rPr lang="en-GB" sz="1100" dirty="0">
                <a:latin typeface="Arial" panose="020B0604020202020204" pitchFamily="34" charset="0"/>
                <a:cs typeface="Arial" panose="020B0604020202020204" pitchFamily="34" charset="0"/>
              </a:rPr>
              <a:t> </a:t>
            </a:r>
            <a:r>
              <a:rPr lang="en-GB" sz="1100" dirty="0" err="1">
                <a:latin typeface="Arial" panose="020B0604020202020204" pitchFamily="34" charset="0"/>
                <a:cs typeface="Arial" panose="020B0604020202020204" pitchFamily="34" charset="0"/>
              </a:rPr>
              <a:t>Edn</a:t>
            </a:r>
            <a:r>
              <a:rPr lang="en-GB" sz="1100" dirty="0">
                <a:latin typeface="Arial" panose="020B0604020202020204" pitchFamily="34" charset="0"/>
                <a:cs typeface="Arial" panose="020B0604020202020204" pitchFamily="34" charset="0"/>
              </a:rPr>
              <a:t>. London: Hodder Education. </a:t>
            </a:r>
          </a:p>
          <a:p>
            <a:endParaRPr lang="en-GB" sz="1100" dirty="0">
              <a:latin typeface="Arial" panose="020B0604020202020204" pitchFamily="34" charset="0"/>
              <a:ea typeface="+mn-lt"/>
              <a:cs typeface="Arial" panose="020B0604020202020204" pitchFamily="34" charset="0"/>
            </a:endParaRPr>
          </a:p>
          <a:p>
            <a:r>
              <a:rPr lang="en-GB" sz="1100" dirty="0">
                <a:latin typeface="Arial" panose="020B0604020202020204" pitchFamily="34" charset="0"/>
                <a:ea typeface="+mn-lt"/>
                <a:cs typeface="Arial" panose="020B0604020202020204" pitchFamily="34" charset="0"/>
              </a:rPr>
              <a:t>London Business School (no date) </a:t>
            </a:r>
            <a:r>
              <a:rPr lang="en-GB" sz="1100" i="1" dirty="0">
                <a:latin typeface="Arial" panose="020B0604020202020204" pitchFamily="34" charset="0"/>
                <a:ea typeface="+mn-lt"/>
                <a:cs typeface="Arial" panose="020B0604020202020204" pitchFamily="34" charset="0"/>
              </a:rPr>
              <a:t>Becoming a Reflective Practitioner. </a:t>
            </a:r>
            <a:r>
              <a:rPr lang="en-GB" sz="1100" dirty="0">
                <a:latin typeface="Arial" panose="020B0604020202020204" pitchFamily="34" charset="0"/>
                <a:ea typeface="+mn-lt"/>
                <a:cs typeface="Arial" panose="020B0604020202020204" pitchFamily="34" charset="0"/>
              </a:rPr>
              <a:t>Available at: </a:t>
            </a:r>
            <a:r>
              <a:rPr lang="en-GB" sz="1100" dirty="0">
                <a:latin typeface="Arial" panose="020B0604020202020204" pitchFamily="34" charset="0"/>
                <a:ea typeface="+mn-lt"/>
                <a:cs typeface="Arial" panose="020B0604020202020204" pitchFamily="34" charset="0"/>
                <a:hlinkClick r:id="rId7"/>
              </a:rPr>
              <a:t>Becoming a Reflective Practitioner (london.edu)</a:t>
            </a:r>
            <a:r>
              <a:rPr lang="en-GB" sz="1100" dirty="0">
                <a:latin typeface="Arial" panose="020B0604020202020204" pitchFamily="34" charset="0"/>
                <a:ea typeface="+mn-lt"/>
                <a:cs typeface="Arial" panose="020B0604020202020204" pitchFamily="34" charset="0"/>
              </a:rPr>
              <a:t> (Accessed: 11</a:t>
            </a:r>
            <a:r>
              <a:rPr lang="en-GB" sz="1100" baseline="30000" dirty="0">
                <a:latin typeface="Arial" panose="020B0604020202020204" pitchFamily="34" charset="0"/>
                <a:ea typeface="+mn-lt"/>
                <a:cs typeface="Arial" panose="020B0604020202020204" pitchFamily="34" charset="0"/>
              </a:rPr>
              <a:t>th</a:t>
            </a:r>
            <a:r>
              <a:rPr lang="en-GB" sz="1100" dirty="0">
                <a:latin typeface="Arial" panose="020B0604020202020204" pitchFamily="34" charset="0"/>
                <a:ea typeface="+mn-lt"/>
                <a:cs typeface="Arial" panose="020B0604020202020204" pitchFamily="34" charset="0"/>
              </a:rPr>
              <a:t> May 2023).</a:t>
            </a:r>
          </a:p>
          <a:p>
            <a:endParaRPr lang="en-GB" sz="1100" dirty="0">
              <a:latin typeface="Arial" panose="020B0604020202020204" pitchFamily="34" charset="0"/>
              <a:ea typeface="+mn-lt"/>
              <a:cs typeface="Arial" panose="020B0604020202020204" pitchFamily="34" charset="0"/>
            </a:endParaRPr>
          </a:p>
          <a:p>
            <a:r>
              <a:rPr lang="en-GB" sz="1100" dirty="0">
                <a:latin typeface="Arial" panose="020B0604020202020204" pitchFamily="34" charset="0"/>
                <a:cs typeface="Arial" panose="020B0604020202020204" pitchFamily="34" charset="0"/>
              </a:rPr>
              <a:t>Moyles, J. (2010) ‘Practitioner reflection on play and playful pedagogies’, in Moyles, J. </a:t>
            </a:r>
            <a:r>
              <a:rPr lang="en-GB" sz="1100" i="1" dirty="0">
                <a:latin typeface="Arial" panose="020B0604020202020204" pitchFamily="34" charset="0"/>
                <a:cs typeface="Arial" panose="020B0604020202020204" pitchFamily="34" charset="0"/>
              </a:rPr>
              <a:t>thinking about play, </a:t>
            </a:r>
            <a:r>
              <a:rPr lang="en-GB" sz="1100" dirty="0">
                <a:latin typeface="Arial" panose="020B0604020202020204" pitchFamily="34" charset="0"/>
                <a:cs typeface="Arial" panose="020B0604020202020204" pitchFamily="34" charset="0"/>
              </a:rPr>
              <a:t>Berkshire: Open University Press</a:t>
            </a:r>
            <a:r>
              <a:rPr lang="en-GB" sz="1100" i="1" dirty="0">
                <a:latin typeface="Arial" panose="020B0604020202020204" pitchFamily="34" charset="0"/>
                <a:cs typeface="Arial" panose="020B0604020202020204" pitchFamily="34" charset="0"/>
              </a:rPr>
              <a:t>.</a:t>
            </a:r>
            <a:r>
              <a:rPr lang="en-GB" sz="1100" dirty="0">
                <a:latin typeface="Arial" panose="020B0604020202020204" pitchFamily="34" charset="0"/>
                <a:cs typeface="Arial" panose="020B0604020202020204" pitchFamily="34" charset="0"/>
              </a:rPr>
              <a:t>, pp. 13-29.</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McLeod, S. (2017) </a:t>
            </a:r>
            <a:r>
              <a:rPr lang="en-GB" sz="1100" i="1" dirty="0">
                <a:latin typeface="Arial" panose="020B0604020202020204" pitchFamily="34" charset="0"/>
                <a:cs typeface="Arial" panose="020B0604020202020204" pitchFamily="34" charset="0"/>
              </a:rPr>
              <a:t>Kolb’s Learning Styles and Experiential Learning Cycle. </a:t>
            </a:r>
            <a:r>
              <a:rPr lang="en-GB" sz="1100" dirty="0">
                <a:latin typeface="Arial" panose="020B0604020202020204" pitchFamily="34" charset="0"/>
                <a:cs typeface="Arial" panose="020B0604020202020204" pitchFamily="34" charset="0"/>
              </a:rPr>
              <a:t>Available at: </a:t>
            </a:r>
            <a:r>
              <a:rPr lang="en-GB" sz="1100" dirty="0">
                <a:solidFill>
                  <a:srgbClr val="0563C1"/>
                </a:solidFill>
                <a:latin typeface="Arial" panose="020B0604020202020204" pitchFamily="34" charset="0"/>
                <a:cs typeface="Arial" panose="020B0604020202020204" pitchFamily="34" charset="0"/>
                <a:hlinkClick r:id="rId8"/>
              </a:rPr>
              <a:t>Kolb's Learning Styles and Experiential Learning Cycle (fosil.org.uk)</a:t>
            </a:r>
            <a:r>
              <a:rPr lang="en-GB" sz="1100" dirty="0">
                <a:latin typeface="Arial" panose="020B0604020202020204" pitchFamily="34" charset="0"/>
                <a:cs typeface="Arial" panose="020B0604020202020204" pitchFamily="34" charset="0"/>
              </a:rPr>
              <a:t> (Accessed: 10</a:t>
            </a:r>
            <a:r>
              <a:rPr lang="en-GB" sz="1100" baseline="30000" dirty="0">
                <a:latin typeface="Arial" panose="020B0604020202020204" pitchFamily="34" charset="0"/>
                <a:cs typeface="Arial" panose="020B0604020202020204" pitchFamily="34" charset="0"/>
              </a:rPr>
              <a:t>th</a:t>
            </a:r>
            <a:r>
              <a:rPr lang="en-GB" sz="1100" dirty="0">
                <a:latin typeface="Arial" panose="020B0604020202020204" pitchFamily="34" charset="0"/>
                <a:cs typeface="Arial" panose="020B0604020202020204" pitchFamily="34" charset="0"/>
              </a:rPr>
              <a:t> May 2023).</a:t>
            </a:r>
          </a:p>
          <a:p>
            <a:endParaRPr lang="en-GB" sz="1100" dirty="0">
              <a:latin typeface="Arial" panose="020B0604020202020204" pitchFamily="34" charset="0"/>
              <a:ea typeface="+mn-lt"/>
              <a:cs typeface="Arial" panose="020B0604020202020204" pitchFamily="34" charset="0"/>
            </a:endParaRPr>
          </a:p>
          <a:p>
            <a:r>
              <a:rPr lang="en-GB" sz="1100" kern="100" dirty="0" err="1">
                <a:effectLst/>
                <a:latin typeface="Arial" panose="020B0604020202020204" pitchFamily="34" charset="0"/>
                <a:ea typeface="Calibri" panose="020F0502020204030204" pitchFamily="34" charset="0"/>
                <a:cs typeface="Arial" panose="020B0604020202020204" pitchFamily="34" charset="0"/>
              </a:rPr>
              <a:t>Mcleod</a:t>
            </a:r>
            <a:r>
              <a:rPr lang="en-GB" sz="1100" kern="100" dirty="0">
                <a:effectLst/>
                <a:latin typeface="Arial" panose="020B0604020202020204" pitchFamily="34" charset="0"/>
                <a:ea typeface="Calibri" panose="020F0502020204030204" pitchFamily="34" charset="0"/>
                <a:cs typeface="Arial" panose="020B0604020202020204" pitchFamily="34" charset="0"/>
              </a:rPr>
              <a:t>, S. (2023) </a:t>
            </a:r>
            <a:r>
              <a:rPr lang="en-GB" sz="1100" i="1" kern="100" dirty="0">
                <a:effectLst/>
                <a:latin typeface="Arial" panose="020B0604020202020204" pitchFamily="34" charset="0"/>
                <a:ea typeface="Calibri" panose="020F0502020204030204" pitchFamily="34" charset="0"/>
                <a:cs typeface="Arial" panose="020B0604020202020204" pitchFamily="34" charset="0"/>
              </a:rPr>
              <a:t>Vygotsky’s Zone of Proximal Development And Scaffolding. </a:t>
            </a:r>
            <a:r>
              <a:rPr lang="en-GB" sz="1100" kern="100" dirty="0">
                <a:effectLst/>
                <a:latin typeface="Arial" panose="020B0604020202020204" pitchFamily="34" charset="0"/>
                <a:ea typeface="Calibri" panose="020F0502020204030204" pitchFamily="34" charset="0"/>
                <a:cs typeface="Arial" panose="020B0604020202020204" pitchFamily="34" charset="0"/>
              </a:rPr>
              <a:t>Available at: </a:t>
            </a:r>
            <a:r>
              <a:rPr lang="en-GB" sz="1100" u="sng" kern="100" dirty="0">
                <a:solidFill>
                  <a:srgbClr val="0000FF"/>
                </a:solidFill>
                <a:effectLst/>
                <a:latin typeface="Arial" panose="020B0604020202020204" pitchFamily="34" charset="0"/>
                <a:ea typeface="Calibri" panose="020F0502020204030204" pitchFamily="34" charset="0"/>
                <a:cs typeface="Arial" panose="020B0604020202020204" pitchFamily="34" charset="0"/>
                <a:hlinkClick r:id="rId9"/>
              </a:rPr>
              <a:t>Vygotsky's Zone of Proximal Development and Scaffolding (simplypsychology.org)</a:t>
            </a:r>
            <a:r>
              <a:rPr lang="en-GB" sz="1100" kern="100" dirty="0">
                <a:effectLst/>
                <a:latin typeface="Arial" panose="020B0604020202020204" pitchFamily="34" charset="0"/>
                <a:ea typeface="Calibri" panose="020F0502020204030204" pitchFamily="34" charset="0"/>
                <a:cs typeface="Arial" panose="020B0604020202020204" pitchFamily="34" charset="0"/>
              </a:rPr>
              <a:t> (Accessed: 4</a:t>
            </a:r>
            <a:r>
              <a:rPr lang="en-GB" sz="1100" kern="100" baseline="30000" dirty="0">
                <a:effectLst/>
                <a:latin typeface="Arial" panose="020B0604020202020204" pitchFamily="34" charset="0"/>
                <a:ea typeface="Calibri" panose="020F0502020204030204" pitchFamily="34" charset="0"/>
                <a:cs typeface="Arial" panose="020B0604020202020204" pitchFamily="34" charset="0"/>
              </a:rPr>
              <a:t>th</a:t>
            </a:r>
            <a:r>
              <a:rPr lang="en-GB" sz="1100" kern="100" dirty="0">
                <a:effectLst/>
                <a:latin typeface="Arial" panose="020B0604020202020204" pitchFamily="34" charset="0"/>
                <a:ea typeface="Calibri" panose="020F0502020204030204" pitchFamily="34" charset="0"/>
                <a:cs typeface="Arial" panose="020B0604020202020204" pitchFamily="34" charset="0"/>
              </a:rPr>
              <a:t> May 2023).</a:t>
            </a:r>
          </a:p>
          <a:p>
            <a:endParaRPr lang="en-GB" sz="1100" dirty="0">
              <a:latin typeface="Arial" panose="020B0604020202020204" pitchFamily="34" charset="0"/>
              <a:ea typeface="+mn-lt"/>
              <a:cs typeface="Arial" panose="020B0604020202020204" pitchFamily="34" charset="0"/>
            </a:endParaRPr>
          </a:p>
          <a:p>
            <a:r>
              <a:rPr lang="en-GB" sz="1100" dirty="0">
                <a:latin typeface="Arial" panose="020B0604020202020204" pitchFamily="34" charset="0"/>
                <a:cs typeface="Arial" panose="020B0604020202020204" pitchFamily="34" charset="0"/>
              </a:rPr>
              <a:t>NCFE CACHE (no date) </a:t>
            </a:r>
            <a:r>
              <a:rPr lang="en-GB" sz="1100" i="1" dirty="0">
                <a:latin typeface="Arial" panose="020B0604020202020204" pitchFamily="34" charset="0"/>
                <a:cs typeface="Arial" panose="020B0604020202020204" pitchFamily="34" charset="0"/>
              </a:rPr>
              <a:t>Guidance on reflective practice and placement. </a:t>
            </a:r>
            <a:r>
              <a:rPr lang="en-GB" sz="1100" dirty="0">
                <a:latin typeface="Arial" panose="020B0604020202020204" pitchFamily="34" charset="0"/>
                <a:cs typeface="Arial" panose="020B0604020202020204" pitchFamily="34" charset="0"/>
              </a:rPr>
              <a:t>Available at: </a:t>
            </a:r>
            <a:r>
              <a:rPr lang="en-GB" sz="1100" dirty="0">
                <a:solidFill>
                  <a:srgbClr val="0563C1"/>
                </a:solidFill>
                <a:latin typeface="Arial" panose="020B0604020202020204" pitchFamily="34" charset="0"/>
                <a:cs typeface="Arial" panose="020B0604020202020204" pitchFamily="34" charset="0"/>
                <a:hlinkClick r:id="rId10"/>
              </a:rPr>
              <a:t>guidance-on-reflective-practice-and-placement.pdf (ncfe.org.uk)</a:t>
            </a:r>
            <a:r>
              <a:rPr lang="en-GB" sz="1100" dirty="0">
                <a:latin typeface="Arial" panose="020B0604020202020204" pitchFamily="34" charset="0"/>
                <a:cs typeface="Arial" panose="020B0604020202020204" pitchFamily="34" charset="0"/>
              </a:rPr>
              <a:t> (Accessed: 11</a:t>
            </a:r>
            <a:r>
              <a:rPr lang="en-GB" sz="1100" baseline="30000" dirty="0">
                <a:latin typeface="Arial" panose="020B0604020202020204" pitchFamily="34" charset="0"/>
                <a:cs typeface="Arial" panose="020B0604020202020204" pitchFamily="34" charset="0"/>
              </a:rPr>
              <a:t>th</a:t>
            </a:r>
            <a:r>
              <a:rPr lang="en-GB" sz="1100" dirty="0">
                <a:latin typeface="Arial" panose="020B0604020202020204" pitchFamily="34" charset="0"/>
                <a:cs typeface="Arial" panose="020B0604020202020204" pitchFamily="34" charset="0"/>
              </a:rPr>
              <a:t> May 2023).</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NHS Education for Scotland (no date) </a:t>
            </a:r>
            <a:r>
              <a:rPr lang="en-GB" sz="1100" i="1" dirty="0">
                <a:latin typeface="Arial" panose="020B0604020202020204" pitchFamily="34" charset="0"/>
                <a:cs typeface="Arial" panose="020B0604020202020204" pitchFamily="34" charset="0"/>
              </a:rPr>
              <a:t>Record of Learning and Development “Reflective Account Form” (adapted from Gibbs 1998). </a:t>
            </a:r>
            <a:r>
              <a:rPr lang="en-GB" sz="1100" dirty="0">
                <a:latin typeface="Arial" panose="020B0604020202020204" pitchFamily="34" charset="0"/>
                <a:cs typeface="Arial" panose="020B0604020202020204" pitchFamily="34" charset="0"/>
              </a:rPr>
              <a:t>Available at: </a:t>
            </a:r>
            <a:r>
              <a:rPr lang="en-GB" sz="1100" dirty="0">
                <a:solidFill>
                  <a:srgbClr val="0563C1"/>
                </a:solidFill>
                <a:latin typeface="Arial" panose="020B0604020202020204" pitchFamily="34" charset="0"/>
                <a:cs typeface="Arial" panose="020B0604020202020204" pitchFamily="34" charset="0"/>
                <a:hlinkClick r:id="rId11"/>
              </a:rPr>
              <a:t>reflective account form - gibbs.pdf (scot.nhs.uk)</a:t>
            </a:r>
            <a:r>
              <a:rPr lang="en-GB" sz="1100" dirty="0">
                <a:latin typeface="Arial" panose="020B0604020202020204" pitchFamily="34" charset="0"/>
                <a:cs typeface="Arial" panose="020B0604020202020204" pitchFamily="34" charset="0"/>
              </a:rPr>
              <a:t> (Accessed: 11</a:t>
            </a:r>
            <a:r>
              <a:rPr lang="en-GB" sz="1100" baseline="30000" dirty="0">
                <a:latin typeface="Arial" panose="020B0604020202020204" pitchFamily="34" charset="0"/>
                <a:cs typeface="Arial" panose="020B0604020202020204" pitchFamily="34" charset="0"/>
              </a:rPr>
              <a:t>th</a:t>
            </a:r>
            <a:r>
              <a:rPr lang="en-GB" sz="1100" dirty="0">
                <a:latin typeface="Arial" panose="020B0604020202020204" pitchFamily="34" charset="0"/>
                <a:cs typeface="Arial" panose="020B0604020202020204" pitchFamily="34" charset="0"/>
              </a:rPr>
              <a:t> May 2023).</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Nursing &amp; Midwifery Council (2021) </a:t>
            </a:r>
            <a:r>
              <a:rPr lang="en-GB" sz="1100" i="1" dirty="0">
                <a:latin typeface="Arial" panose="020B0604020202020204" pitchFamily="34" charset="0"/>
                <a:cs typeface="Arial" panose="020B0604020202020204" pitchFamily="34" charset="0"/>
              </a:rPr>
              <a:t>Written reflective accounts. </a:t>
            </a:r>
            <a:r>
              <a:rPr lang="en-GB" sz="1100" dirty="0">
                <a:latin typeface="Arial" panose="020B0604020202020204" pitchFamily="34" charset="0"/>
                <a:cs typeface="Arial" panose="020B0604020202020204" pitchFamily="34" charset="0"/>
              </a:rPr>
              <a:t>[Image]. Available at: </a:t>
            </a:r>
            <a:r>
              <a:rPr lang="en-GB" sz="1100" dirty="0">
                <a:solidFill>
                  <a:srgbClr val="0563C1"/>
                </a:solidFill>
                <a:latin typeface="Arial" panose="020B0604020202020204" pitchFamily="34" charset="0"/>
                <a:cs typeface="Arial" panose="020B0604020202020204" pitchFamily="34" charset="0"/>
                <a:hlinkClick r:id="rId12"/>
              </a:rPr>
              <a:t>Written reflective accounts - The Nursing and Midwifery Council (nmc.org.uk)</a:t>
            </a:r>
            <a:r>
              <a:rPr lang="en-GB" sz="1100" dirty="0">
                <a:latin typeface="Arial" panose="020B0604020202020204" pitchFamily="34" charset="0"/>
                <a:cs typeface="Arial" panose="020B0604020202020204" pitchFamily="34" charset="0"/>
              </a:rPr>
              <a:t> (Accessed: 14th May 2023).</a:t>
            </a:r>
            <a:endParaRPr lang="en-US" sz="1100" dirty="0">
              <a:latin typeface="Arial" panose="020B0604020202020204" pitchFamily="34" charset="0"/>
              <a:cs typeface="Arial" panose="020B0604020202020204" pitchFamily="34" charset="0"/>
            </a:endParaRPr>
          </a:p>
          <a:p>
            <a:endParaRPr lang="en-GB" sz="1100" dirty="0">
              <a:latin typeface="Arial" panose="020B0604020202020204" pitchFamily="34" charset="0"/>
              <a:ea typeface="+mn-lt"/>
              <a:cs typeface="Arial" panose="020B0604020202020204" pitchFamily="34" charset="0"/>
            </a:endParaRPr>
          </a:p>
          <a:p>
            <a:r>
              <a:rPr lang="en-GB" sz="1100" dirty="0">
                <a:latin typeface="Arial" panose="020B0604020202020204" pitchFamily="34" charset="0"/>
                <a:cs typeface="Arial" panose="020B0604020202020204" pitchFamily="34" charset="0"/>
              </a:rPr>
              <a:t>Paterson, C. and Chapman, J. (2013) ‘Enhancing skills of critical </a:t>
            </a:r>
            <a:r>
              <a:rPr lang="en-GB" sz="1100" dirty="0" err="1">
                <a:latin typeface="Arial" panose="020B0604020202020204" pitchFamily="34" charset="0"/>
                <a:cs typeface="Arial" panose="020B0604020202020204" pitchFamily="34" charset="0"/>
              </a:rPr>
              <a:t>reflction</a:t>
            </a:r>
            <a:r>
              <a:rPr lang="en-GB" sz="1100" dirty="0">
                <a:latin typeface="Arial" panose="020B0604020202020204" pitchFamily="34" charset="0"/>
                <a:cs typeface="Arial" panose="020B0604020202020204" pitchFamily="34" charset="0"/>
              </a:rPr>
              <a:t> to evidence learning in professional practice’, </a:t>
            </a:r>
            <a:r>
              <a:rPr lang="en-GB" sz="1100" i="1" dirty="0">
                <a:latin typeface="Arial" panose="020B0604020202020204" pitchFamily="34" charset="0"/>
                <a:cs typeface="Arial" panose="020B0604020202020204" pitchFamily="34" charset="0"/>
              </a:rPr>
              <a:t>Physical Therapy in Sport, </a:t>
            </a:r>
            <a:r>
              <a:rPr lang="en-GB" sz="1100" dirty="0">
                <a:latin typeface="Arial" panose="020B0604020202020204" pitchFamily="34" charset="0"/>
                <a:cs typeface="Arial" panose="020B0604020202020204" pitchFamily="34" charset="0"/>
              </a:rPr>
              <a:t>14(3), pp. 133-138. Available at: </a:t>
            </a:r>
            <a:r>
              <a:rPr lang="en-GB" sz="1100" dirty="0">
                <a:solidFill>
                  <a:srgbClr val="0563C1"/>
                </a:solidFill>
                <a:latin typeface="Arial" panose="020B0604020202020204" pitchFamily="34" charset="0"/>
                <a:cs typeface="Arial" panose="020B0604020202020204" pitchFamily="34" charset="0"/>
                <a:hlinkClick r:id="rId13"/>
              </a:rPr>
              <a:t>Enhancing skills of critical reflection to evidence learning in professional practice - University of Wales Trinity Saint David (uwtsd.ac.uk)</a:t>
            </a:r>
            <a:r>
              <a:rPr lang="en-GB" sz="1100" dirty="0">
                <a:latin typeface="Arial" panose="020B0604020202020204" pitchFamily="34" charset="0"/>
                <a:cs typeface="Arial" panose="020B0604020202020204" pitchFamily="34" charset="0"/>
              </a:rPr>
              <a:t> </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Paige-Smith, A. and Craft, A. (2011) ‘Developing reflective practice’, in Paige-Smith, A. and Craft, A. </a:t>
            </a:r>
            <a:r>
              <a:rPr lang="en-GB" sz="1100" i="1" dirty="0">
                <a:latin typeface="Arial" panose="020B0604020202020204" pitchFamily="34" charset="0"/>
                <a:cs typeface="Arial" panose="020B0604020202020204" pitchFamily="34" charset="0"/>
              </a:rPr>
              <a:t>Developing Reflective Practice in the Early Years. </a:t>
            </a:r>
            <a:r>
              <a:rPr lang="en-GB" sz="1100" dirty="0">
                <a:latin typeface="Arial" panose="020B0604020202020204" pitchFamily="34" charset="0"/>
                <a:cs typeface="Arial" panose="020B0604020202020204" pitchFamily="34" charset="0"/>
              </a:rPr>
              <a:t>Berkshire: Open University Press, pp. 24-39.</a:t>
            </a:r>
            <a:endParaRPr lang="en-US" sz="1100" dirty="0">
              <a:latin typeface="Arial" panose="020B0604020202020204" pitchFamily="34" charset="0"/>
              <a:cs typeface="Arial" panose="020B0604020202020204" pitchFamily="34" charset="0"/>
            </a:endParaRPr>
          </a:p>
          <a:p>
            <a:pPr>
              <a:lnSpc>
                <a:spcPct val="107000"/>
              </a:lnSpc>
              <a:spcAft>
                <a:spcPts val="800"/>
              </a:spcAft>
            </a:pPr>
            <a:endParaRPr lang="en-GB" sz="1100" kern="100" dirty="0">
              <a:effectLst/>
              <a:latin typeface="Arial" panose="020B0604020202020204" pitchFamily="34" charset="0"/>
              <a:ea typeface="Calibri" panose="020F050202020403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22684814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12D0800-93E5-6F24-5E74-9D91C74410B2}"/>
              </a:ext>
            </a:extLst>
          </p:cNvPr>
          <p:cNvSpPr txBox="1"/>
          <p:nvPr/>
        </p:nvSpPr>
        <p:spPr>
          <a:xfrm>
            <a:off x="0" y="0"/>
            <a:ext cx="11677650" cy="435568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sz="1100" dirty="0">
              <a:latin typeface="Arial"/>
              <a:cs typeface="Arial"/>
            </a:endParaRPr>
          </a:p>
          <a:p>
            <a:pPr>
              <a:lnSpc>
                <a:spcPct val="107000"/>
              </a:lnSpc>
              <a:spcAft>
                <a:spcPts val="800"/>
              </a:spcAft>
            </a:pPr>
            <a:r>
              <a:rPr lang="en-GB" sz="1100" kern="100" dirty="0" err="1">
                <a:effectLst/>
                <a:latin typeface="Arial" panose="020B0604020202020204" pitchFamily="34" charset="0"/>
                <a:ea typeface="Calibri" panose="020F0502020204030204" pitchFamily="34" charset="0"/>
                <a:cs typeface="Arial" panose="020B0604020202020204" pitchFamily="34" charset="0"/>
              </a:rPr>
              <a:t>Sancisi</a:t>
            </a:r>
            <a:r>
              <a:rPr lang="en-GB" sz="1100" kern="100" dirty="0">
                <a:effectLst/>
                <a:latin typeface="Arial" panose="020B0604020202020204" pitchFamily="34" charset="0"/>
                <a:ea typeface="Calibri" panose="020F0502020204030204" pitchFamily="34" charset="0"/>
                <a:cs typeface="Arial" panose="020B0604020202020204" pitchFamily="34" charset="0"/>
              </a:rPr>
              <a:t>, L. and Edgington, M. (2015) </a:t>
            </a:r>
            <a:r>
              <a:rPr lang="en-GB" sz="1100" i="1" kern="100" dirty="0">
                <a:effectLst/>
                <a:latin typeface="Arial" panose="020B0604020202020204" pitchFamily="34" charset="0"/>
                <a:ea typeface="Calibri" panose="020F0502020204030204" pitchFamily="34" charset="0"/>
                <a:cs typeface="Arial" panose="020B0604020202020204" pitchFamily="34" charset="0"/>
              </a:rPr>
              <a:t>Developing High Quality Observation, Assessment and Planning in the Early Years. </a:t>
            </a:r>
            <a:r>
              <a:rPr lang="en-GB" sz="1100" kern="100" dirty="0">
                <a:effectLst/>
                <a:latin typeface="Arial" panose="020B0604020202020204" pitchFamily="34" charset="0"/>
                <a:ea typeface="Calibri" panose="020F0502020204030204" pitchFamily="34" charset="0"/>
                <a:cs typeface="Arial" panose="020B0604020202020204" pitchFamily="34" charset="0"/>
              </a:rPr>
              <a:t>Oxon: </a:t>
            </a:r>
            <a:r>
              <a:rPr lang="en-GB" sz="1100" kern="100" dirty="0" err="1">
                <a:effectLst/>
                <a:latin typeface="Arial" panose="020B0604020202020204" pitchFamily="34" charset="0"/>
                <a:ea typeface="Calibri" panose="020F0502020204030204" pitchFamily="34" charset="0"/>
                <a:cs typeface="Arial" panose="020B0604020202020204" pitchFamily="34" charset="0"/>
              </a:rPr>
              <a:t>Routledge.</a:t>
            </a:r>
            <a:r>
              <a:rPr lang="en-GB" sz="1100" u="sng" kern="100" dirty="0" err="1">
                <a:solidFill>
                  <a:srgbClr val="0000FF"/>
                </a:solidFill>
                <a:effectLst/>
                <a:latin typeface="Arial" panose="020B0604020202020204" pitchFamily="34" charset="0"/>
                <a:ea typeface="Calibri" panose="020F0502020204030204" pitchFamily="34" charset="0"/>
                <a:cs typeface="Arial" panose="020B0604020202020204" pitchFamily="34" charset="0"/>
                <a:hlinkClick r:id="rId2"/>
              </a:rPr>
              <a:t>Developing</a:t>
            </a:r>
            <a:r>
              <a:rPr lang="en-GB" sz="1100" u="sng" kern="100" dirty="0">
                <a:solidFill>
                  <a:srgbClr val="0000FF"/>
                </a:solidFill>
                <a:effectLst/>
                <a:latin typeface="Arial" panose="020B0604020202020204" pitchFamily="34" charset="0"/>
                <a:ea typeface="Calibri" panose="020F0502020204030204" pitchFamily="34" charset="0"/>
                <a:cs typeface="Arial" panose="020B0604020202020204" pitchFamily="34" charset="0"/>
                <a:hlinkClick r:id="rId2"/>
              </a:rPr>
              <a:t> High Quality Observation, Assessment and Planning in the Early ... - Lisa </a:t>
            </a:r>
            <a:r>
              <a:rPr lang="en-GB" sz="1100" u="sng" kern="100" dirty="0" err="1">
                <a:solidFill>
                  <a:srgbClr val="0000FF"/>
                </a:solidFill>
                <a:effectLst/>
                <a:latin typeface="Arial" panose="020B0604020202020204" pitchFamily="34" charset="0"/>
                <a:ea typeface="Calibri" panose="020F0502020204030204" pitchFamily="34" charset="0"/>
                <a:cs typeface="Arial" panose="020B0604020202020204" pitchFamily="34" charset="0"/>
                <a:hlinkClick r:id="rId2"/>
              </a:rPr>
              <a:t>Sancisi</a:t>
            </a:r>
            <a:r>
              <a:rPr lang="en-GB" sz="1100" u="sng" kern="100" dirty="0">
                <a:solidFill>
                  <a:srgbClr val="0000FF"/>
                </a:solidFill>
                <a:effectLst/>
                <a:latin typeface="Arial" panose="020B0604020202020204" pitchFamily="34" charset="0"/>
                <a:ea typeface="Calibri" panose="020F0502020204030204" pitchFamily="34" charset="0"/>
                <a:cs typeface="Arial" panose="020B0604020202020204" pitchFamily="34" charset="0"/>
                <a:hlinkClick r:id="rId2"/>
              </a:rPr>
              <a:t>, Margaret Edgington - Google Books</a:t>
            </a:r>
            <a:endParaRPr lang="en-GB" sz="1100" kern="1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sz="1100" kern="100" dirty="0">
                <a:effectLst/>
                <a:latin typeface="Arial" panose="020B0604020202020204" pitchFamily="34" charset="0"/>
                <a:ea typeface="Calibri" panose="020F0502020204030204" pitchFamily="34" charset="0"/>
                <a:cs typeface="Arial" panose="020B0604020202020204" pitchFamily="34" charset="0"/>
              </a:rPr>
              <a:t>Scottish Government (2022) </a:t>
            </a:r>
            <a:r>
              <a:rPr lang="en-GB" sz="1100" i="1" kern="100" dirty="0">
                <a:effectLst/>
                <a:latin typeface="Arial" panose="020B0604020202020204" pitchFamily="34" charset="0"/>
                <a:ea typeface="Calibri" panose="020F0502020204030204" pitchFamily="34" charset="0"/>
                <a:cs typeface="Arial" panose="020B0604020202020204" pitchFamily="34" charset="0"/>
              </a:rPr>
              <a:t>Getting it right for every child (GIRFEC)</a:t>
            </a:r>
            <a:r>
              <a:rPr lang="en-GB" sz="1100" kern="100" dirty="0">
                <a:effectLst/>
                <a:latin typeface="Arial" panose="020B0604020202020204" pitchFamily="34" charset="0"/>
                <a:ea typeface="Calibri" panose="020F0502020204030204" pitchFamily="34" charset="0"/>
                <a:cs typeface="Arial" panose="020B0604020202020204" pitchFamily="34" charset="0"/>
              </a:rPr>
              <a:t>. Available at: </a:t>
            </a:r>
            <a:r>
              <a:rPr lang="en-GB" sz="1100" u="sng" kern="100" dirty="0">
                <a:solidFill>
                  <a:srgbClr val="0000FF"/>
                </a:solidFill>
                <a:effectLst/>
                <a:latin typeface="Arial" panose="020B0604020202020204" pitchFamily="34" charset="0"/>
                <a:ea typeface="Calibri" panose="020F0502020204030204" pitchFamily="34" charset="0"/>
                <a:cs typeface="Arial" panose="020B0604020202020204" pitchFamily="34" charset="0"/>
                <a:hlinkClick r:id="rId3"/>
              </a:rPr>
              <a:t>Getting it right for every child (</a:t>
            </a:r>
            <a:r>
              <a:rPr lang="en-GB" sz="1100" i="1" u="sng" kern="100" dirty="0">
                <a:solidFill>
                  <a:srgbClr val="0000FF"/>
                </a:solidFill>
                <a:effectLst/>
                <a:latin typeface="Arial" panose="020B0604020202020204" pitchFamily="34" charset="0"/>
                <a:ea typeface="Calibri" panose="020F0502020204030204" pitchFamily="34" charset="0"/>
                <a:cs typeface="Arial" panose="020B0604020202020204" pitchFamily="34" charset="0"/>
                <a:hlinkClick r:id="rId3"/>
              </a:rPr>
              <a:t>GIRFEC</a:t>
            </a:r>
            <a:r>
              <a:rPr lang="en-GB" sz="1100" u="sng" kern="100" dirty="0">
                <a:solidFill>
                  <a:srgbClr val="0000FF"/>
                </a:solidFill>
                <a:effectLst/>
                <a:latin typeface="Arial" panose="020B0604020202020204" pitchFamily="34" charset="0"/>
                <a:ea typeface="Calibri" panose="020F0502020204030204" pitchFamily="34" charset="0"/>
                <a:cs typeface="Arial" panose="020B0604020202020204" pitchFamily="34" charset="0"/>
                <a:hlinkClick r:id="rId3"/>
              </a:rPr>
              <a:t>) - </a:t>
            </a:r>
            <a:r>
              <a:rPr lang="en-GB" sz="1100" u="sng" kern="100" dirty="0" err="1">
                <a:solidFill>
                  <a:srgbClr val="0000FF"/>
                </a:solidFill>
                <a:effectLst/>
                <a:latin typeface="Arial" panose="020B0604020202020204" pitchFamily="34" charset="0"/>
                <a:ea typeface="Calibri" panose="020F0502020204030204" pitchFamily="34" charset="0"/>
                <a:cs typeface="Arial" panose="020B0604020202020204" pitchFamily="34" charset="0"/>
                <a:hlinkClick r:id="rId3"/>
              </a:rPr>
              <a:t>gov.scot</a:t>
            </a:r>
            <a:r>
              <a:rPr lang="en-GB" sz="1100" u="sng" kern="100" dirty="0">
                <a:solidFill>
                  <a:srgbClr val="0000FF"/>
                </a:solidFill>
                <a:effectLst/>
                <a:latin typeface="Arial" panose="020B0604020202020204" pitchFamily="34" charset="0"/>
                <a:ea typeface="Calibri" panose="020F0502020204030204" pitchFamily="34" charset="0"/>
                <a:cs typeface="Arial" panose="020B0604020202020204" pitchFamily="34" charset="0"/>
                <a:hlinkClick r:id="rId3"/>
              </a:rPr>
              <a:t> (www.gov.scot)</a:t>
            </a:r>
            <a:r>
              <a:rPr lang="en-GB" sz="1100" kern="100" dirty="0">
                <a:effectLst/>
                <a:latin typeface="Arial" panose="020B0604020202020204" pitchFamily="34" charset="0"/>
                <a:ea typeface="Calibri" panose="020F0502020204030204" pitchFamily="34" charset="0"/>
                <a:cs typeface="Arial" panose="020B0604020202020204" pitchFamily="34" charset="0"/>
              </a:rPr>
              <a:t> (Accessed: 2</a:t>
            </a:r>
            <a:r>
              <a:rPr lang="en-GB" sz="1100" kern="100" baseline="30000" dirty="0">
                <a:effectLst/>
                <a:latin typeface="Arial" panose="020B0604020202020204" pitchFamily="34" charset="0"/>
                <a:ea typeface="Calibri" panose="020F0502020204030204" pitchFamily="34" charset="0"/>
                <a:cs typeface="Arial" panose="020B0604020202020204" pitchFamily="34" charset="0"/>
              </a:rPr>
              <a:t>nd</a:t>
            </a:r>
            <a:r>
              <a:rPr lang="en-GB" sz="1100" kern="100" dirty="0">
                <a:effectLst/>
                <a:latin typeface="Arial" panose="020B0604020202020204" pitchFamily="34" charset="0"/>
                <a:ea typeface="Calibri" panose="020F0502020204030204" pitchFamily="34" charset="0"/>
                <a:cs typeface="Arial" panose="020B0604020202020204" pitchFamily="34" charset="0"/>
              </a:rPr>
              <a:t> May 2023).</a:t>
            </a:r>
          </a:p>
          <a:p>
            <a:pPr>
              <a:lnSpc>
                <a:spcPct val="107000"/>
              </a:lnSpc>
              <a:spcAft>
                <a:spcPts val="800"/>
              </a:spcAft>
            </a:pPr>
            <a:r>
              <a:rPr lang="en-GB" sz="1100" kern="100" dirty="0" err="1">
                <a:effectLst/>
                <a:latin typeface="Arial" panose="020B0604020202020204" pitchFamily="34" charset="0"/>
                <a:ea typeface="Calibri" panose="020F0502020204030204" pitchFamily="34" charset="0"/>
                <a:cs typeface="Arial" panose="020B0604020202020204" pitchFamily="34" charset="0"/>
              </a:rPr>
              <a:t>Sollars</a:t>
            </a:r>
            <a:r>
              <a:rPr lang="en-GB" sz="1100" kern="100" dirty="0">
                <a:effectLst/>
                <a:latin typeface="Arial" panose="020B0604020202020204" pitchFamily="34" charset="0"/>
                <a:ea typeface="Calibri" panose="020F0502020204030204" pitchFamily="34" charset="0"/>
                <a:cs typeface="Arial" panose="020B0604020202020204" pitchFamily="34" charset="0"/>
              </a:rPr>
              <a:t>, V. (2020) ‘Reflecting on ‘quality’ in early childhood education: practitioners’ perspectives and voices’, </a:t>
            </a:r>
            <a:r>
              <a:rPr lang="en-GB" sz="1100" i="1" kern="100" dirty="0">
                <a:effectLst/>
                <a:latin typeface="Arial" panose="020B0604020202020204" pitchFamily="34" charset="0"/>
                <a:ea typeface="Calibri" panose="020F0502020204030204" pitchFamily="34" charset="0"/>
                <a:cs typeface="Arial" panose="020B0604020202020204" pitchFamily="34" charset="0"/>
              </a:rPr>
              <a:t>Early Years, </a:t>
            </a:r>
            <a:r>
              <a:rPr lang="en-GB" sz="1100" kern="100" dirty="0">
                <a:effectLst/>
                <a:latin typeface="Arial" panose="020B0604020202020204" pitchFamily="34" charset="0"/>
                <a:ea typeface="Calibri" panose="020F0502020204030204" pitchFamily="34" charset="0"/>
                <a:cs typeface="Arial" panose="020B0604020202020204" pitchFamily="34" charset="0"/>
              </a:rPr>
              <a:t>42(4-5), pp. 613-630. Available at: </a:t>
            </a:r>
            <a:r>
              <a:rPr lang="en-GB" sz="1100" u="none" strike="noStrike" kern="100" dirty="0">
                <a:solidFill>
                  <a:srgbClr val="006DB4"/>
                </a:solidFill>
                <a:effectLst/>
                <a:latin typeface="Arial" panose="020B0604020202020204" pitchFamily="34" charset="0"/>
                <a:ea typeface="Calibri" panose="020F0502020204030204" pitchFamily="34" charset="0"/>
                <a:cs typeface="Arial" panose="020B0604020202020204" pitchFamily="34" charset="0"/>
                <a:hlinkClick r:id="rId4"/>
              </a:rPr>
              <a:t>https://doi.org/10.1080/09575146.2020.1849034</a:t>
            </a:r>
            <a:endParaRPr lang="en-GB" sz="1100" kern="1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sz="1100" kern="100" dirty="0">
                <a:effectLst/>
                <a:latin typeface="Arial" panose="020B0604020202020204" pitchFamily="34" charset="0"/>
                <a:ea typeface="Calibri" panose="020F0502020204030204" pitchFamily="34" charset="0"/>
                <a:cs typeface="Arial" panose="020B0604020202020204" pitchFamily="34" charset="0"/>
              </a:rPr>
              <a:t>Social Care Wales (2022) </a:t>
            </a:r>
            <a:r>
              <a:rPr lang="en-GB" sz="1100" i="1" kern="100" dirty="0">
                <a:effectLst/>
                <a:latin typeface="Arial" panose="020B0604020202020204" pitchFamily="34" charset="0"/>
                <a:ea typeface="Calibri" panose="020F0502020204030204" pitchFamily="34" charset="0"/>
                <a:cs typeface="Arial" panose="020B0604020202020204" pitchFamily="34" charset="0"/>
              </a:rPr>
              <a:t>Social Services and Well-being (Wales) Act 2014. </a:t>
            </a:r>
            <a:r>
              <a:rPr lang="en-GB" sz="1100" kern="100" dirty="0">
                <a:effectLst/>
                <a:latin typeface="Arial" panose="020B0604020202020204" pitchFamily="34" charset="0"/>
                <a:ea typeface="Calibri" panose="020F0502020204030204" pitchFamily="34" charset="0"/>
                <a:cs typeface="Arial" panose="020B0604020202020204" pitchFamily="34" charset="0"/>
              </a:rPr>
              <a:t>Available at: </a:t>
            </a:r>
            <a:r>
              <a:rPr lang="en-GB" sz="1100" u="sng" kern="100" dirty="0">
                <a:solidFill>
                  <a:srgbClr val="0000FF"/>
                </a:solidFill>
                <a:effectLst/>
                <a:latin typeface="Arial" panose="020B0604020202020204" pitchFamily="34" charset="0"/>
                <a:ea typeface="Calibri" panose="020F0502020204030204" pitchFamily="34" charset="0"/>
                <a:cs typeface="Arial" panose="020B0604020202020204" pitchFamily="34" charset="0"/>
                <a:hlinkClick r:id="rId5"/>
              </a:rPr>
              <a:t>Overview of the Social services and well-being… | Social Care Wales</a:t>
            </a:r>
            <a:r>
              <a:rPr lang="en-GB" sz="1100" kern="100" dirty="0">
                <a:effectLst/>
                <a:latin typeface="Arial" panose="020B0604020202020204" pitchFamily="34" charset="0"/>
                <a:ea typeface="Calibri" panose="020F0502020204030204" pitchFamily="34" charset="0"/>
                <a:cs typeface="Arial" panose="020B0604020202020204" pitchFamily="34" charset="0"/>
              </a:rPr>
              <a:t> (Accessed: 6</a:t>
            </a:r>
            <a:r>
              <a:rPr lang="en-GB" sz="1100" kern="100" baseline="30000" dirty="0">
                <a:effectLst/>
                <a:latin typeface="Arial" panose="020B0604020202020204" pitchFamily="34" charset="0"/>
                <a:ea typeface="Calibri" panose="020F0502020204030204" pitchFamily="34" charset="0"/>
                <a:cs typeface="Arial" panose="020B0604020202020204" pitchFamily="34" charset="0"/>
              </a:rPr>
              <a:t>th</a:t>
            </a:r>
            <a:r>
              <a:rPr lang="en-GB" sz="1100" kern="100" dirty="0">
                <a:effectLst/>
                <a:latin typeface="Arial" panose="020B0604020202020204" pitchFamily="34" charset="0"/>
                <a:ea typeface="Calibri" panose="020F0502020204030204" pitchFamily="34" charset="0"/>
                <a:cs typeface="Arial" panose="020B0604020202020204" pitchFamily="34" charset="0"/>
              </a:rPr>
              <a:t> May 2023).</a:t>
            </a:r>
          </a:p>
          <a:p>
            <a:r>
              <a:rPr lang="en-GB" sz="1100" dirty="0">
                <a:latin typeface="Arial" panose="020B0604020202020204" pitchFamily="34" charset="0"/>
                <a:cs typeface="Arial" panose="020B0604020202020204" pitchFamily="34" charset="0"/>
              </a:rPr>
              <a:t>Tan, C. (2020) ‘Revisiting Donald </a:t>
            </a:r>
            <a:r>
              <a:rPr lang="en-GB" sz="1100" dirty="0">
                <a:solidFill>
                  <a:srgbClr val="333333"/>
                </a:solidFill>
                <a:latin typeface="Arial" panose="020B0604020202020204" pitchFamily="34" charset="0"/>
                <a:cs typeface="Arial" panose="020B0604020202020204" pitchFamily="34" charset="0"/>
              </a:rPr>
              <a:t>Schön’s</a:t>
            </a:r>
            <a:r>
              <a:rPr lang="en-GB" sz="1100" dirty="0">
                <a:latin typeface="Arial" panose="020B0604020202020204" pitchFamily="34" charset="0"/>
                <a:cs typeface="Arial" panose="020B0604020202020204" pitchFamily="34" charset="0"/>
              </a:rPr>
              <a:t> notion of reflective practice: a Daoist interpretation’, </a:t>
            </a:r>
            <a:r>
              <a:rPr lang="en-GB" sz="1100" i="1" dirty="0">
                <a:latin typeface="Arial" panose="020B0604020202020204" pitchFamily="34" charset="0"/>
                <a:cs typeface="Arial" panose="020B0604020202020204" pitchFamily="34" charset="0"/>
              </a:rPr>
              <a:t>International and Multidisciplinary Perspectives, </a:t>
            </a:r>
            <a:r>
              <a:rPr lang="en-GB" sz="1100" dirty="0">
                <a:latin typeface="Arial" panose="020B0604020202020204" pitchFamily="34" charset="0"/>
                <a:cs typeface="Arial" panose="020B0604020202020204" pitchFamily="34" charset="0"/>
              </a:rPr>
              <a:t>21(5), pp. 686-698. Available at: </a:t>
            </a:r>
            <a:r>
              <a:rPr lang="en-GB" sz="1100" dirty="0">
                <a:solidFill>
                  <a:srgbClr val="0563C1"/>
                </a:solidFill>
                <a:latin typeface="Arial" panose="020B0604020202020204" pitchFamily="34" charset="0"/>
                <a:cs typeface="Arial" panose="020B0604020202020204" pitchFamily="34" charset="0"/>
                <a:hlinkClick r:id="rId6"/>
              </a:rPr>
              <a:t>https://doi-org.ezproxy.uwtsd.ac.uk/10.1080/14623943.2020.1805307</a:t>
            </a:r>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The University of Edinburgh (2020) </a:t>
            </a:r>
            <a:r>
              <a:rPr lang="en-GB" sz="1100" i="1" dirty="0">
                <a:latin typeface="Arial" panose="020B0604020202020204" pitchFamily="34" charset="0"/>
                <a:cs typeface="Arial" panose="020B0604020202020204" pitchFamily="34" charset="0"/>
              </a:rPr>
              <a:t>Gibbs’ Reflective Cycle</a:t>
            </a:r>
            <a:r>
              <a:rPr lang="en-GB" sz="1100" dirty="0">
                <a:latin typeface="Arial" panose="020B0604020202020204" pitchFamily="34" charset="0"/>
                <a:cs typeface="Arial" panose="020B0604020202020204" pitchFamily="34" charset="0"/>
              </a:rPr>
              <a:t>. Available at: </a:t>
            </a:r>
            <a:r>
              <a:rPr lang="en-GB" sz="1100" dirty="0">
                <a:solidFill>
                  <a:srgbClr val="0563C1"/>
                </a:solidFill>
                <a:latin typeface="Arial" panose="020B0604020202020204" pitchFamily="34" charset="0"/>
                <a:cs typeface="Arial" panose="020B0604020202020204" pitchFamily="34" charset="0"/>
                <a:hlinkClick r:id="rId7"/>
              </a:rPr>
              <a:t>Gibbs' Reflective Cycle | The University of Edinburgh</a:t>
            </a:r>
            <a:r>
              <a:rPr lang="en-GB" sz="1100" dirty="0">
                <a:latin typeface="Arial" panose="020B0604020202020204" pitchFamily="34" charset="0"/>
                <a:cs typeface="Arial" panose="020B0604020202020204" pitchFamily="34" charset="0"/>
              </a:rPr>
              <a:t> (Accessed: 11</a:t>
            </a:r>
            <a:r>
              <a:rPr lang="en-GB" sz="1100" baseline="30000" dirty="0">
                <a:latin typeface="Arial" panose="020B0604020202020204" pitchFamily="34" charset="0"/>
                <a:cs typeface="Arial" panose="020B0604020202020204" pitchFamily="34" charset="0"/>
              </a:rPr>
              <a:t>th</a:t>
            </a:r>
            <a:r>
              <a:rPr lang="en-GB" sz="1100" dirty="0">
                <a:latin typeface="Arial" panose="020B0604020202020204" pitchFamily="34" charset="0"/>
                <a:cs typeface="Arial" panose="020B0604020202020204" pitchFamily="34" charset="0"/>
              </a:rPr>
              <a:t> May 2023).</a:t>
            </a:r>
          </a:p>
          <a:p>
            <a:endParaRPr lang="en-GB" sz="1100" dirty="0">
              <a:latin typeface="Arial" panose="020B0604020202020204" pitchFamily="34" charset="0"/>
              <a:cs typeface="Arial" panose="020B0604020202020204" pitchFamily="34" charset="0"/>
            </a:endParaRPr>
          </a:p>
          <a:p>
            <a:r>
              <a:rPr lang="en-GB" sz="1100" dirty="0" err="1">
                <a:latin typeface="Arial" panose="020B0604020202020204" pitchFamily="34" charset="0"/>
                <a:cs typeface="Arial" panose="020B0604020202020204" pitchFamily="34" charset="0"/>
              </a:rPr>
              <a:t>Unicef</a:t>
            </a:r>
            <a:r>
              <a:rPr lang="en-GB" sz="1100" dirty="0">
                <a:latin typeface="Arial" panose="020B0604020202020204" pitchFamily="34" charset="0"/>
                <a:cs typeface="Arial" panose="020B0604020202020204" pitchFamily="34" charset="0"/>
              </a:rPr>
              <a:t> (no date) </a:t>
            </a:r>
            <a:r>
              <a:rPr lang="en-GB" sz="1100" i="1" dirty="0">
                <a:latin typeface="Arial" panose="020B0604020202020204" pitchFamily="34" charset="0"/>
                <a:cs typeface="Arial" panose="020B0604020202020204" pitchFamily="34" charset="0"/>
              </a:rPr>
              <a:t>The United Nations Convention on the Rights of the Child. </a:t>
            </a:r>
            <a:r>
              <a:rPr lang="en-GB" sz="1100" dirty="0">
                <a:latin typeface="Arial" panose="020B0604020202020204" pitchFamily="34" charset="0"/>
                <a:cs typeface="Arial" panose="020B0604020202020204" pitchFamily="34" charset="0"/>
              </a:rPr>
              <a:t>Available at: </a:t>
            </a:r>
            <a:r>
              <a:rPr lang="en-GB" sz="1100" dirty="0">
                <a:solidFill>
                  <a:srgbClr val="0563C1"/>
                </a:solidFill>
                <a:latin typeface="Arial" panose="020B0604020202020204" pitchFamily="34" charset="0"/>
                <a:cs typeface="Arial" panose="020B0604020202020204" pitchFamily="34" charset="0"/>
                <a:hlinkClick r:id="rId8"/>
              </a:rPr>
              <a:t>Layout 1 (unicef.org.uk)</a:t>
            </a:r>
            <a:r>
              <a:rPr lang="en-GB" sz="1100" dirty="0">
                <a:latin typeface="Arial" panose="020B0604020202020204" pitchFamily="34" charset="0"/>
                <a:cs typeface="Arial" panose="020B0604020202020204" pitchFamily="34" charset="0"/>
              </a:rPr>
              <a:t> (Accessed: 11</a:t>
            </a:r>
            <a:r>
              <a:rPr lang="en-GB" sz="1100" baseline="30000" dirty="0">
                <a:latin typeface="Arial" panose="020B0604020202020204" pitchFamily="34" charset="0"/>
                <a:cs typeface="Arial" panose="020B0604020202020204" pitchFamily="34" charset="0"/>
              </a:rPr>
              <a:t>th</a:t>
            </a:r>
            <a:r>
              <a:rPr lang="en-GB" sz="1100" dirty="0">
                <a:latin typeface="Arial" panose="020B0604020202020204" pitchFamily="34" charset="0"/>
                <a:cs typeface="Arial" panose="020B0604020202020204" pitchFamily="34" charset="0"/>
              </a:rPr>
              <a:t> May 2023).</a:t>
            </a:r>
          </a:p>
          <a:p>
            <a:endParaRPr lang="en-GB" sz="1100" kern="1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sz="1100" kern="100" dirty="0">
                <a:effectLst/>
                <a:latin typeface="Arial" panose="020B0604020202020204" pitchFamily="34" charset="0"/>
                <a:ea typeface="Calibri" panose="020F0502020204030204" pitchFamily="34" charset="0"/>
                <a:cs typeface="Arial" panose="020B0604020202020204" pitchFamily="34" charset="0"/>
              </a:rPr>
              <a:t>Welsh Government (2023) </a:t>
            </a:r>
            <a:r>
              <a:rPr lang="en-GB" sz="1100" i="1" kern="100" dirty="0">
                <a:effectLst/>
                <a:latin typeface="Arial" panose="020B0604020202020204" pitchFamily="34" charset="0"/>
                <a:ea typeface="Calibri" panose="020F0502020204030204" pitchFamily="34" charset="0"/>
                <a:cs typeface="Arial" panose="020B0604020202020204" pitchFamily="34" charset="0"/>
              </a:rPr>
              <a:t>Curriculum for Wales: overview. </a:t>
            </a:r>
            <a:r>
              <a:rPr lang="en-GB" sz="1100" kern="100" dirty="0">
                <a:effectLst/>
                <a:latin typeface="Arial" panose="020B0604020202020204" pitchFamily="34" charset="0"/>
                <a:ea typeface="Calibri" panose="020F0502020204030204" pitchFamily="34" charset="0"/>
                <a:cs typeface="Arial" panose="020B0604020202020204" pitchFamily="34" charset="0"/>
              </a:rPr>
              <a:t>Available at: </a:t>
            </a:r>
            <a:r>
              <a:rPr lang="en-GB" sz="1100" u="sng" kern="100" dirty="0">
                <a:solidFill>
                  <a:srgbClr val="0000FF"/>
                </a:solidFill>
                <a:effectLst/>
                <a:latin typeface="Arial" panose="020B0604020202020204" pitchFamily="34" charset="0"/>
                <a:ea typeface="Calibri" panose="020F0502020204030204" pitchFamily="34" charset="0"/>
                <a:cs typeface="Arial" panose="020B0604020202020204" pitchFamily="34" charset="0"/>
                <a:hlinkClick r:id="rId9"/>
              </a:rPr>
              <a:t>Curriculum for Wales: overview | GOV.WALES</a:t>
            </a:r>
            <a:r>
              <a:rPr lang="en-GB" sz="1100" kern="100" dirty="0">
                <a:effectLst/>
                <a:latin typeface="Arial" panose="020B0604020202020204" pitchFamily="34" charset="0"/>
                <a:ea typeface="Calibri" panose="020F0502020204030204" pitchFamily="34" charset="0"/>
                <a:cs typeface="Arial" panose="020B0604020202020204" pitchFamily="34" charset="0"/>
              </a:rPr>
              <a:t> (Accessed: 1</a:t>
            </a:r>
            <a:r>
              <a:rPr lang="en-GB" sz="1100" kern="100" baseline="30000" dirty="0">
                <a:effectLst/>
                <a:latin typeface="Arial" panose="020B0604020202020204" pitchFamily="34" charset="0"/>
                <a:ea typeface="Calibri" panose="020F0502020204030204" pitchFamily="34" charset="0"/>
                <a:cs typeface="Arial" panose="020B0604020202020204" pitchFamily="34" charset="0"/>
              </a:rPr>
              <a:t>st</a:t>
            </a:r>
            <a:r>
              <a:rPr lang="en-GB" sz="1100" kern="100" dirty="0">
                <a:effectLst/>
                <a:latin typeface="Arial" panose="020B0604020202020204" pitchFamily="34" charset="0"/>
                <a:ea typeface="Calibri" panose="020F0502020204030204" pitchFamily="34" charset="0"/>
                <a:cs typeface="Arial" panose="020B0604020202020204" pitchFamily="34" charset="0"/>
              </a:rPr>
              <a:t> May 2023).</a:t>
            </a:r>
          </a:p>
          <a:p>
            <a:pPr>
              <a:lnSpc>
                <a:spcPct val="107000"/>
              </a:lnSpc>
              <a:spcAft>
                <a:spcPts val="800"/>
              </a:spcAft>
            </a:pPr>
            <a:r>
              <a:rPr lang="en-GB" sz="1100" kern="100" dirty="0">
                <a:effectLst/>
                <a:latin typeface="Arial" panose="020B0604020202020204" pitchFamily="34" charset="0"/>
                <a:ea typeface="Calibri" panose="020F0502020204030204" pitchFamily="34" charset="0"/>
                <a:cs typeface="Arial" panose="020B0604020202020204" pitchFamily="34" charset="0"/>
              </a:rPr>
              <a:t>Welsh Government (2015) </a:t>
            </a:r>
            <a:r>
              <a:rPr lang="en-GB" sz="1100" i="1" kern="100" dirty="0">
                <a:effectLst/>
                <a:latin typeface="Arial" panose="020B0604020202020204" pitchFamily="34" charset="0"/>
                <a:ea typeface="Calibri" panose="020F0502020204030204" pitchFamily="34" charset="0"/>
                <a:cs typeface="Arial" panose="020B0604020202020204" pitchFamily="34" charset="0"/>
              </a:rPr>
              <a:t>UNCRC</a:t>
            </a:r>
            <a:r>
              <a:rPr lang="en-GB" sz="1100" kern="100" dirty="0">
                <a:effectLst/>
                <a:latin typeface="Arial" panose="020B0604020202020204" pitchFamily="34" charset="0"/>
                <a:ea typeface="Calibri" panose="020F0502020204030204" pitchFamily="34" charset="0"/>
                <a:cs typeface="Arial" panose="020B0604020202020204" pitchFamily="34" charset="0"/>
              </a:rPr>
              <a:t>. Available at: </a:t>
            </a:r>
            <a:r>
              <a:rPr lang="en-GB" sz="1100" u="sng" kern="100" dirty="0">
                <a:solidFill>
                  <a:srgbClr val="0000FF"/>
                </a:solidFill>
                <a:effectLst/>
                <a:latin typeface="Arial" panose="020B0604020202020204" pitchFamily="34" charset="0"/>
                <a:ea typeface="Calibri" panose="020F0502020204030204" pitchFamily="34" charset="0"/>
                <a:cs typeface="Arial" panose="020B0604020202020204" pitchFamily="34" charset="0"/>
                <a:hlinkClick r:id="rId10"/>
              </a:rPr>
              <a:t>1_UNCRC </a:t>
            </a:r>
            <a:r>
              <a:rPr lang="en-GB" sz="1100" u="sng" kern="100" dirty="0" err="1">
                <a:solidFill>
                  <a:srgbClr val="0000FF"/>
                </a:solidFill>
                <a:effectLst/>
                <a:latin typeface="Arial" panose="020B0604020202020204" pitchFamily="34" charset="0"/>
                <a:ea typeface="Calibri" panose="020F0502020204030204" pitchFamily="34" charset="0"/>
                <a:cs typeface="Arial" panose="020B0604020202020204" pitchFamily="34" charset="0"/>
                <a:hlinkClick r:id="rId10"/>
              </a:rPr>
              <a:t>Rights_En</a:t>
            </a:r>
            <a:r>
              <a:rPr lang="en-GB" sz="1100" u="sng" kern="100" dirty="0">
                <a:solidFill>
                  <a:srgbClr val="0000FF"/>
                </a:solidFill>
                <a:effectLst/>
                <a:latin typeface="Arial" panose="020B0604020202020204" pitchFamily="34" charset="0"/>
                <a:ea typeface="Calibri" panose="020F0502020204030204" pitchFamily="34" charset="0"/>
                <a:cs typeface="Arial" panose="020B0604020202020204" pitchFamily="34" charset="0"/>
                <a:hlinkClick r:id="rId10"/>
              </a:rPr>
              <a:t> (1).pdf (</a:t>
            </a:r>
            <a:r>
              <a:rPr lang="en-GB" sz="1100" u="sng" kern="100" dirty="0" err="1">
                <a:solidFill>
                  <a:srgbClr val="0000FF"/>
                </a:solidFill>
                <a:effectLst/>
                <a:latin typeface="Arial" panose="020B0604020202020204" pitchFamily="34" charset="0"/>
                <a:ea typeface="Calibri" panose="020F0502020204030204" pitchFamily="34" charset="0"/>
                <a:cs typeface="Arial" panose="020B0604020202020204" pitchFamily="34" charset="0"/>
                <a:hlinkClick r:id="rId10"/>
              </a:rPr>
              <a:t>gov.wales</a:t>
            </a:r>
            <a:r>
              <a:rPr lang="en-GB" sz="1100" u="sng" kern="100" dirty="0">
                <a:solidFill>
                  <a:srgbClr val="0000FF"/>
                </a:solidFill>
                <a:effectLst/>
                <a:latin typeface="Arial" panose="020B0604020202020204" pitchFamily="34" charset="0"/>
                <a:ea typeface="Calibri" panose="020F0502020204030204" pitchFamily="34" charset="0"/>
                <a:cs typeface="Arial" panose="020B0604020202020204" pitchFamily="34" charset="0"/>
                <a:hlinkClick r:id="rId10"/>
              </a:rPr>
              <a:t>)</a:t>
            </a:r>
            <a:r>
              <a:rPr lang="en-GB" sz="1100" kern="100" dirty="0">
                <a:effectLst/>
                <a:latin typeface="Arial" panose="020B0604020202020204" pitchFamily="34" charset="0"/>
                <a:ea typeface="Calibri" panose="020F0502020204030204" pitchFamily="34" charset="0"/>
                <a:cs typeface="Arial" panose="020B0604020202020204" pitchFamily="34" charset="0"/>
              </a:rPr>
              <a:t> (Accessed: 28</a:t>
            </a:r>
            <a:r>
              <a:rPr lang="en-GB" sz="1100" kern="100" baseline="30000" dirty="0">
                <a:effectLst/>
                <a:latin typeface="Arial" panose="020B0604020202020204" pitchFamily="34" charset="0"/>
                <a:ea typeface="Calibri" panose="020F0502020204030204" pitchFamily="34" charset="0"/>
                <a:cs typeface="Arial" panose="020B0604020202020204" pitchFamily="34" charset="0"/>
              </a:rPr>
              <a:t>th</a:t>
            </a:r>
            <a:r>
              <a:rPr lang="en-GB" sz="1100" kern="100" dirty="0">
                <a:effectLst/>
                <a:latin typeface="Arial" panose="020B0604020202020204" pitchFamily="34" charset="0"/>
                <a:ea typeface="Calibri" panose="020F0502020204030204" pitchFamily="34" charset="0"/>
                <a:cs typeface="Arial" panose="020B0604020202020204" pitchFamily="34" charset="0"/>
              </a:rPr>
              <a:t> April 2023).</a:t>
            </a:r>
          </a:p>
          <a:p>
            <a:pPr>
              <a:lnSpc>
                <a:spcPct val="107000"/>
              </a:lnSpc>
              <a:spcAft>
                <a:spcPts val="800"/>
              </a:spcAft>
            </a:pPr>
            <a:r>
              <a:rPr lang="en-GB" sz="1100" kern="100" dirty="0">
                <a:effectLst/>
                <a:latin typeface="Arial" panose="020B0604020202020204" pitchFamily="34" charset="0"/>
                <a:ea typeface="Calibri" panose="020F0502020204030204" pitchFamily="34" charset="0"/>
                <a:cs typeface="Arial" panose="020B0604020202020204" pitchFamily="34" charset="0"/>
              </a:rPr>
              <a:t>Welsh Assembly Government (2008) </a:t>
            </a:r>
            <a:r>
              <a:rPr lang="en-GB" sz="1100" i="1" kern="100" dirty="0">
                <a:effectLst/>
                <a:latin typeface="Arial" panose="020B0604020202020204" pitchFamily="34" charset="0"/>
                <a:ea typeface="Calibri" panose="020F0502020204030204" pitchFamily="34" charset="0"/>
                <a:cs typeface="Arial" panose="020B0604020202020204" pitchFamily="34" charset="0"/>
              </a:rPr>
              <a:t>Observing Children. </a:t>
            </a:r>
            <a:r>
              <a:rPr lang="en-GB" sz="1100" kern="100" dirty="0">
                <a:effectLst/>
                <a:latin typeface="Arial" panose="020B0604020202020204" pitchFamily="34" charset="0"/>
                <a:ea typeface="Calibri" panose="020F0502020204030204" pitchFamily="34" charset="0"/>
                <a:cs typeface="Arial" panose="020B0604020202020204" pitchFamily="34" charset="0"/>
              </a:rPr>
              <a:t>Available at: </a:t>
            </a:r>
            <a:r>
              <a:rPr lang="en-GB" sz="1100" u="sng" kern="100" dirty="0">
                <a:solidFill>
                  <a:srgbClr val="0000FF"/>
                </a:solidFill>
                <a:effectLst/>
                <a:latin typeface="Arial" panose="020B0604020202020204" pitchFamily="34" charset="0"/>
                <a:ea typeface="Calibri" panose="020F0502020204030204" pitchFamily="34" charset="0"/>
                <a:cs typeface="Arial" panose="020B0604020202020204" pitchFamily="34" charset="0"/>
                <a:hlinkClick r:id="rId11"/>
              </a:rPr>
              <a:t>DCELLS FP Observing children report </a:t>
            </a:r>
            <a:r>
              <a:rPr lang="en-GB" sz="1100" u="sng" kern="100" dirty="0" err="1">
                <a:solidFill>
                  <a:srgbClr val="0000FF"/>
                </a:solidFill>
                <a:effectLst/>
                <a:latin typeface="Arial" panose="020B0604020202020204" pitchFamily="34" charset="0"/>
                <a:ea typeface="Calibri" panose="020F0502020204030204" pitchFamily="34" charset="0"/>
                <a:cs typeface="Arial" panose="020B0604020202020204" pitchFamily="34" charset="0"/>
                <a:hlinkClick r:id="rId11"/>
              </a:rPr>
              <a:t>E.indd</a:t>
            </a:r>
            <a:r>
              <a:rPr lang="en-GB" sz="1100" u="sng" kern="100" dirty="0">
                <a:solidFill>
                  <a:srgbClr val="0000FF"/>
                </a:solidFill>
                <a:effectLst/>
                <a:latin typeface="Arial" panose="020B0604020202020204" pitchFamily="34" charset="0"/>
                <a:ea typeface="Calibri" panose="020F0502020204030204" pitchFamily="34" charset="0"/>
                <a:cs typeface="Arial" panose="020B0604020202020204" pitchFamily="34" charset="0"/>
                <a:hlinkClick r:id="rId11"/>
              </a:rPr>
              <a:t> (</a:t>
            </a:r>
            <a:r>
              <a:rPr lang="en-GB" sz="1100" u="sng" kern="100" dirty="0" err="1">
                <a:solidFill>
                  <a:srgbClr val="0000FF"/>
                </a:solidFill>
                <a:effectLst/>
                <a:latin typeface="Arial" panose="020B0604020202020204" pitchFamily="34" charset="0"/>
                <a:ea typeface="Calibri" panose="020F0502020204030204" pitchFamily="34" charset="0"/>
                <a:cs typeface="Arial" panose="020B0604020202020204" pitchFamily="34" charset="0"/>
                <a:hlinkClick r:id="rId11"/>
              </a:rPr>
              <a:t>gov.wales</a:t>
            </a:r>
            <a:r>
              <a:rPr lang="en-GB" sz="1100" u="sng" kern="100" dirty="0">
                <a:solidFill>
                  <a:srgbClr val="0000FF"/>
                </a:solidFill>
                <a:effectLst/>
                <a:latin typeface="Arial" panose="020B0604020202020204" pitchFamily="34" charset="0"/>
                <a:ea typeface="Calibri" panose="020F0502020204030204" pitchFamily="34" charset="0"/>
                <a:cs typeface="Arial" panose="020B0604020202020204" pitchFamily="34" charset="0"/>
                <a:hlinkClick r:id="rId11"/>
              </a:rPr>
              <a:t>)</a:t>
            </a:r>
            <a:r>
              <a:rPr lang="en-GB" sz="1100" kern="100" dirty="0">
                <a:effectLst/>
                <a:latin typeface="Arial" panose="020B0604020202020204" pitchFamily="34" charset="0"/>
                <a:ea typeface="Calibri" panose="020F0502020204030204" pitchFamily="34" charset="0"/>
                <a:cs typeface="Arial" panose="020B0604020202020204" pitchFamily="34" charset="0"/>
              </a:rPr>
              <a:t> (Accessed: 6</a:t>
            </a:r>
            <a:r>
              <a:rPr lang="en-GB" sz="1100" kern="100" baseline="30000" dirty="0">
                <a:effectLst/>
                <a:latin typeface="Arial" panose="020B0604020202020204" pitchFamily="34" charset="0"/>
                <a:ea typeface="Calibri" panose="020F0502020204030204" pitchFamily="34" charset="0"/>
                <a:cs typeface="Arial" panose="020B0604020202020204" pitchFamily="34" charset="0"/>
              </a:rPr>
              <a:t>th</a:t>
            </a:r>
            <a:r>
              <a:rPr lang="en-GB" sz="1100" kern="100" dirty="0">
                <a:effectLst/>
                <a:latin typeface="Arial" panose="020B0604020202020204" pitchFamily="34" charset="0"/>
                <a:ea typeface="Calibri" panose="020F0502020204030204" pitchFamily="34" charset="0"/>
                <a:cs typeface="Arial" panose="020B0604020202020204" pitchFamily="34" charset="0"/>
              </a:rPr>
              <a:t> May 2023).</a:t>
            </a:r>
          </a:p>
          <a:p>
            <a:pPr>
              <a:lnSpc>
                <a:spcPct val="107000"/>
              </a:lnSpc>
              <a:spcAft>
                <a:spcPts val="800"/>
              </a:spcAft>
            </a:pPr>
            <a:r>
              <a:rPr lang="en-GB" sz="1100" kern="100" dirty="0">
                <a:effectLst/>
                <a:latin typeface="Arial" panose="020B0604020202020204" pitchFamily="34" charset="0"/>
                <a:ea typeface="Calibri" panose="020F0502020204030204" pitchFamily="34" charset="0"/>
                <a:cs typeface="Arial" panose="020B0604020202020204" pitchFamily="34" charset="0"/>
              </a:rPr>
              <a:t> </a:t>
            </a:r>
          </a:p>
          <a:p>
            <a:endParaRPr lang="en-GB" dirty="0"/>
          </a:p>
        </p:txBody>
      </p:sp>
    </p:spTree>
    <p:extLst>
      <p:ext uri="{BB962C8B-B14F-4D97-AF65-F5344CB8AC3E}">
        <p14:creationId xmlns:p14="http://schemas.microsoft.com/office/powerpoint/2010/main" val="13032776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D024FF986E86248B25DDBA3DBF998D1" ma:contentTypeVersion="14" ma:contentTypeDescription="Create a new document." ma:contentTypeScope="" ma:versionID="47476a5c7caa0148855e789c4154d59c">
  <xsd:schema xmlns:xsd="http://www.w3.org/2001/XMLSchema" xmlns:xs="http://www.w3.org/2001/XMLSchema" xmlns:p="http://schemas.microsoft.com/office/2006/metadata/properties" xmlns:ns3="4055ddc6-ee7b-4b5b-b8fb-52871646f80e" xmlns:ns4="0338428b-3fc8-4989-9d03-78e16c931d9f" targetNamespace="http://schemas.microsoft.com/office/2006/metadata/properties" ma:root="true" ma:fieldsID="442bc23b0187f5671220135b08ff378b" ns3:_="" ns4:_="">
    <xsd:import namespace="4055ddc6-ee7b-4b5b-b8fb-52871646f80e"/>
    <xsd:import namespace="0338428b-3fc8-4989-9d03-78e16c931d9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OCR" minOccurs="0"/>
                <xsd:element ref="ns4:SharedWithUsers" minOccurs="0"/>
                <xsd:element ref="ns4:SharedWithDetails" minOccurs="0"/>
                <xsd:element ref="ns4:SharingHintHash" minOccurs="0"/>
                <xsd:element ref="ns3:MediaServiceDateTaken" minOccurs="0"/>
                <xsd:element ref="ns3:MediaLengthInSeconds" minOccurs="0"/>
                <xsd:element ref="ns3:MediaServiceSearchProperties" minOccurs="0"/>
                <xsd:element ref="ns3:_activity"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055ddc6-ee7b-4b5b-b8fb-52871646f80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_activity" ma:index="20" nillable="true" ma:displayName="_activity" ma:hidden="true" ma:internalName="_activity">
      <xsd:simpleType>
        <xsd:restriction base="dms:Note"/>
      </xsd:simpleType>
    </xsd:element>
    <xsd:element name="MediaServiceLocation" ma:index="21"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338428b-3fc8-4989-9d03-78e16c931d9f"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4055ddc6-ee7b-4b5b-b8fb-52871646f80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48E8176-815E-41D0-9BCB-9531D630C6E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055ddc6-ee7b-4b5b-b8fb-52871646f80e"/>
    <ds:schemaRef ds:uri="0338428b-3fc8-4989-9d03-78e16c931d9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36F9197-AADA-4BA6-A11F-21EF8FC11339}">
  <ds:schemaRefs>
    <ds:schemaRef ds:uri="http://purl.org/dc/terms/"/>
    <ds:schemaRef ds:uri="0338428b-3fc8-4989-9d03-78e16c931d9f"/>
    <ds:schemaRef ds:uri="http://schemas.microsoft.com/office/infopath/2007/PartnerControls"/>
    <ds:schemaRef ds:uri="http://purl.org/dc/dcmitype/"/>
    <ds:schemaRef ds:uri="http://schemas.microsoft.com/office/2006/documentManagement/types"/>
    <ds:schemaRef ds:uri="http://schemas.openxmlformats.org/package/2006/metadata/core-properties"/>
    <ds:schemaRef ds:uri="http://schemas.microsoft.com/office/2006/metadata/properties"/>
    <ds:schemaRef ds:uri="4055ddc6-ee7b-4b5b-b8fb-52871646f80e"/>
    <ds:schemaRef ds:uri="http://www.w3.org/XML/1998/namespace"/>
    <ds:schemaRef ds:uri="http://purl.org/dc/elements/1.1/"/>
  </ds:schemaRefs>
</ds:datastoreItem>
</file>

<file path=customXml/itemProps3.xml><?xml version="1.0" encoding="utf-8"?>
<ds:datastoreItem xmlns:ds="http://schemas.openxmlformats.org/officeDocument/2006/customXml" ds:itemID="{455C55E5-AA23-458E-914B-C1858235901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133</TotalTime>
  <Words>3713</Words>
  <Application>Microsoft Office PowerPoint</Application>
  <PresentationFormat>Widescreen</PresentationFormat>
  <Paragraphs>88</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Bethan Ball (2203307)</dc:creator>
  <cp:lastModifiedBy>Bethan Ball (2203307)</cp:lastModifiedBy>
  <cp:revision>38</cp:revision>
  <dcterms:created xsi:type="dcterms:W3CDTF">2023-05-14T08:46:42Z</dcterms:created>
  <dcterms:modified xsi:type="dcterms:W3CDTF">2023-05-17T17:27:54Z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0x010100BD024FF986E86248B25DDBA3DBF998D1</vt:lpwstr>
  </property>
</Properties>
</file>