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slideLayouts/slideLayout15.xml" ContentType="application/vnd.openxmlformats-officedocument.presentationml.slideLayout+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2" r:id="rId4"/>
    <p:sldMasterId id="2147483660" r:id="rId5"/>
    <p:sldMasterId id="2147483648" r:id="rId6"/>
  </p:sldMasterIdLst>
  <p:sldIdLst>
    <p:sldId id="256" r:id="rId7"/>
    <p:sldId id="292" r:id="rId8"/>
    <p:sldId id="293" r:id="rId9"/>
    <p:sldId id="295" r:id="rId10"/>
    <p:sldId id="296" r:id="rId11"/>
    <p:sldId id="294" r:id="rId12"/>
    <p:sldId id="288" r:id="rId13"/>
    <p:sldId id="291" r:id="rId14"/>
    <p:sldId id="298" r:id="rId15"/>
    <p:sldId id="299" r:id="rId16"/>
    <p:sldId id="300" r:id="rId17"/>
    <p:sldId id="301" r:id="rId18"/>
    <p:sldId id="302" r:id="rId19"/>
    <p:sldId id="303" r:id="rId20"/>
    <p:sldId id="304" r:id="rId21"/>
    <p:sldId id="305" r:id="rId22"/>
    <p:sldId id="310" r:id="rId23"/>
    <p:sldId id="306" r:id="rId24"/>
    <p:sldId id="307" r:id="rId25"/>
    <p:sldId id="308" r:id="rId26"/>
    <p:sldId id="290" r:id="rId27"/>
    <p:sldId id="283" r:id="rId28"/>
    <p:sldId id="284" r:id="rId29"/>
    <p:sldId id="286" r:id="rId30"/>
    <p:sldId id="287"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63E275D-84B5-4A6F-98FB-3A40A8FD42AE}" v="54" dt="2021-12-12T18:24:02.3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2" d="100"/>
          <a:sy n="62" d="100"/>
        </p:scale>
        <p:origin x="1400" y="5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21" Type="http://schemas.openxmlformats.org/officeDocument/2006/relationships/slide" Target="slides/slide15.xml"/><Relationship Id="rId34" Type="http://schemas.openxmlformats.org/officeDocument/2006/relationships/theme" Target="theme/theme1.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microsoft.com/office/2016/11/relationships/changesInfo" Target="changesInfos/changesInfo1.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tableStyles" Target="tableStyles.xml"/><Relationship Id="rId8" Type="http://schemas.openxmlformats.org/officeDocument/2006/relationships/slide" Target="slides/slide2.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e Cartwright" userId="c8129c12-4aad-4f00-a765-fc80ae8680fc" providerId="ADAL" clId="{A63E275D-84B5-4A6F-98FB-3A40A8FD42AE}"/>
    <pc:docChg chg="undo custSel addSld delSld modSld sldOrd addMainMaster modMainMaster">
      <pc:chgData name="Jane Cartwright" userId="c8129c12-4aad-4f00-a765-fc80ae8680fc" providerId="ADAL" clId="{A63E275D-84B5-4A6F-98FB-3A40A8FD42AE}" dt="2021-12-12T18:29:18.145" v="1352" actId="2696"/>
      <pc:docMkLst>
        <pc:docMk/>
      </pc:docMkLst>
      <pc:sldChg chg="del">
        <pc:chgData name="Jane Cartwright" userId="c8129c12-4aad-4f00-a765-fc80ae8680fc" providerId="ADAL" clId="{A63E275D-84B5-4A6F-98FB-3A40A8FD42AE}" dt="2021-12-12T18:14:55.750" v="1172" actId="2696"/>
        <pc:sldMkLst>
          <pc:docMk/>
          <pc:sldMk cId="1279922793" sldId="285"/>
        </pc:sldMkLst>
      </pc:sldChg>
      <pc:sldChg chg="modSp mod">
        <pc:chgData name="Jane Cartwright" userId="c8129c12-4aad-4f00-a765-fc80ae8680fc" providerId="ADAL" clId="{A63E275D-84B5-4A6F-98FB-3A40A8FD42AE}" dt="2021-12-12T18:26:37.754" v="1351" actId="20577"/>
        <pc:sldMkLst>
          <pc:docMk/>
          <pc:sldMk cId="374711489" sldId="287"/>
        </pc:sldMkLst>
        <pc:spChg chg="mod">
          <ac:chgData name="Jane Cartwright" userId="c8129c12-4aad-4f00-a765-fc80ae8680fc" providerId="ADAL" clId="{A63E275D-84B5-4A6F-98FB-3A40A8FD42AE}" dt="2021-12-12T18:26:37.754" v="1351" actId="20577"/>
          <ac:spMkLst>
            <pc:docMk/>
            <pc:sldMk cId="374711489" sldId="287"/>
            <ac:spMk id="3" creationId="{CD65DFCE-31F7-49C9-B624-2424819ECEFE}"/>
          </ac:spMkLst>
        </pc:spChg>
      </pc:sldChg>
      <pc:sldChg chg="ord">
        <pc:chgData name="Jane Cartwright" userId="c8129c12-4aad-4f00-a765-fc80ae8680fc" providerId="ADAL" clId="{A63E275D-84B5-4A6F-98FB-3A40A8FD42AE}" dt="2021-12-12T18:07:31.970" v="1133"/>
        <pc:sldMkLst>
          <pc:docMk/>
          <pc:sldMk cId="3982879932" sldId="288"/>
        </pc:sldMkLst>
      </pc:sldChg>
      <pc:sldChg chg="del">
        <pc:chgData name="Jane Cartwright" userId="c8129c12-4aad-4f00-a765-fc80ae8680fc" providerId="ADAL" clId="{A63E275D-84B5-4A6F-98FB-3A40A8FD42AE}" dt="2021-12-12T18:21:10.709" v="1216" actId="2696"/>
        <pc:sldMkLst>
          <pc:docMk/>
          <pc:sldMk cId="3937450408" sldId="289"/>
        </pc:sldMkLst>
      </pc:sldChg>
      <pc:sldChg chg="ord">
        <pc:chgData name="Jane Cartwright" userId="c8129c12-4aad-4f00-a765-fc80ae8680fc" providerId="ADAL" clId="{A63E275D-84B5-4A6F-98FB-3A40A8FD42AE}" dt="2021-12-12T18:07:45.304" v="1135"/>
        <pc:sldMkLst>
          <pc:docMk/>
          <pc:sldMk cId="612055942" sldId="291"/>
        </pc:sldMkLst>
      </pc:sldChg>
      <pc:sldChg chg="modSp new mod ord">
        <pc:chgData name="Jane Cartwright" userId="c8129c12-4aad-4f00-a765-fc80ae8680fc" providerId="ADAL" clId="{A63E275D-84B5-4A6F-98FB-3A40A8FD42AE}" dt="2021-12-12T17:10:31.203" v="66" actId="20577"/>
        <pc:sldMkLst>
          <pc:docMk/>
          <pc:sldMk cId="2688262312" sldId="292"/>
        </pc:sldMkLst>
        <pc:spChg chg="mod">
          <ac:chgData name="Jane Cartwright" userId="c8129c12-4aad-4f00-a765-fc80ae8680fc" providerId="ADAL" clId="{A63E275D-84B5-4A6F-98FB-3A40A8FD42AE}" dt="2021-12-12T17:05:26.272" v="15" actId="20577"/>
          <ac:spMkLst>
            <pc:docMk/>
            <pc:sldMk cId="2688262312" sldId="292"/>
            <ac:spMk id="2" creationId="{824CF9B3-F1F7-45FB-8868-9FBAF2B87743}"/>
          </ac:spMkLst>
        </pc:spChg>
        <pc:spChg chg="mod">
          <ac:chgData name="Jane Cartwright" userId="c8129c12-4aad-4f00-a765-fc80ae8680fc" providerId="ADAL" clId="{A63E275D-84B5-4A6F-98FB-3A40A8FD42AE}" dt="2021-12-12T17:10:31.203" v="66" actId="20577"/>
          <ac:spMkLst>
            <pc:docMk/>
            <pc:sldMk cId="2688262312" sldId="292"/>
            <ac:spMk id="3" creationId="{15F05DB7-BB5F-4010-B481-8A9E8DBF66C9}"/>
          </ac:spMkLst>
        </pc:spChg>
      </pc:sldChg>
      <pc:sldChg chg="modSp new mod ord">
        <pc:chgData name="Jane Cartwright" userId="c8129c12-4aad-4f00-a765-fc80ae8680fc" providerId="ADAL" clId="{A63E275D-84B5-4A6F-98FB-3A40A8FD42AE}" dt="2021-12-12T17:06:47.832" v="23"/>
        <pc:sldMkLst>
          <pc:docMk/>
          <pc:sldMk cId="2614323185" sldId="293"/>
        </pc:sldMkLst>
        <pc:spChg chg="mod">
          <ac:chgData name="Jane Cartwright" userId="c8129c12-4aad-4f00-a765-fc80ae8680fc" providerId="ADAL" clId="{A63E275D-84B5-4A6F-98FB-3A40A8FD42AE}" dt="2021-12-12T17:06:39.163" v="19" actId="27636"/>
          <ac:spMkLst>
            <pc:docMk/>
            <pc:sldMk cId="2614323185" sldId="293"/>
            <ac:spMk id="3" creationId="{47647F80-12C3-4A41-B44C-1192DEF3EE99}"/>
          </ac:spMkLst>
        </pc:spChg>
      </pc:sldChg>
      <pc:sldChg chg="addSp modSp new mod ord setBg">
        <pc:chgData name="Jane Cartwright" userId="c8129c12-4aad-4f00-a765-fc80ae8680fc" providerId="ADAL" clId="{A63E275D-84B5-4A6F-98FB-3A40A8FD42AE}" dt="2021-12-12T18:06:17.981" v="1131" actId="14100"/>
        <pc:sldMkLst>
          <pc:docMk/>
          <pc:sldMk cId="1886529578" sldId="294"/>
        </pc:sldMkLst>
        <pc:spChg chg="mod">
          <ac:chgData name="Jane Cartwright" userId="c8129c12-4aad-4f00-a765-fc80ae8680fc" providerId="ADAL" clId="{A63E275D-84B5-4A6F-98FB-3A40A8FD42AE}" dt="2021-12-12T18:06:03.048" v="1126" actId="26606"/>
          <ac:spMkLst>
            <pc:docMk/>
            <pc:sldMk cId="1886529578" sldId="294"/>
            <ac:spMk id="2" creationId="{9F5F22CE-4B99-4BD6-90E8-CD5B4B6055CF}"/>
          </ac:spMkLst>
        </pc:spChg>
        <pc:spChg chg="mod">
          <ac:chgData name="Jane Cartwright" userId="c8129c12-4aad-4f00-a765-fc80ae8680fc" providerId="ADAL" clId="{A63E275D-84B5-4A6F-98FB-3A40A8FD42AE}" dt="2021-12-12T18:06:17.981" v="1131" actId="14100"/>
          <ac:spMkLst>
            <pc:docMk/>
            <pc:sldMk cId="1886529578" sldId="294"/>
            <ac:spMk id="3" creationId="{6904BA45-3442-4F0C-8675-CCAA26181A79}"/>
          </ac:spMkLst>
        </pc:spChg>
        <pc:picChg chg="add mod">
          <ac:chgData name="Jane Cartwright" userId="c8129c12-4aad-4f00-a765-fc80ae8680fc" providerId="ADAL" clId="{A63E275D-84B5-4A6F-98FB-3A40A8FD42AE}" dt="2021-12-12T18:06:03.048" v="1126" actId="26606"/>
          <ac:picMkLst>
            <pc:docMk/>
            <pc:sldMk cId="1886529578" sldId="294"/>
            <ac:picMk id="4" creationId="{419E1ACA-A990-467D-889A-6EA1B9ECBF13}"/>
          </ac:picMkLst>
        </pc:picChg>
        <pc:cxnChg chg="add">
          <ac:chgData name="Jane Cartwright" userId="c8129c12-4aad-4f00-a765-fc80ae8680fc" providerId="ADAL" clId="{A63E275D-84B5-4A6F-98FB-3A40A8FD42AE}" dt="2021-12-12T18:06:03.048" v="1126" actId="26606"/>
          <ac:cxnSpMkLst>
            <pc:docMk/>
            <pc:sldMk cId="1886529578" sldId="294"/>
            <ac:cxnSpMk id="9" creationId="{E4A809D5-3600-46D4-A466-67F2349A54FB}"/>
          </ac:cxnSpMkLst>
        </pc:cxnChg>
      </pc:sldChg>
      <pc:sldChg chg="modSp new mod">
        <pc:chgData name="Jane Cartwright" userId="c8129c12-4aad-4f00-a765-fc80ae8680fc" providerId="ADAL" clId="{A63E275D-84B5-4A6F-98FB-3A40A8FD42AE}" dt="2021-12-12T17:36:00.590" v="607" actId="114"/>
        <pc:sldMkLst>
          <pc:docMk/>
          <pc:sldMk cId="1501696022" sldId="295"/>
        </pc:sldMkLst>
        <pc:spChg chg="mod">
          <ac:chgData name="Jane Cartwright" userId="c8129c12-4aad-4f00-a765-fc80ae8680fc" providerId="ADAL" clId="{A63E275D-84B5-4A6F-98FB-3A40A8FD42AE}" dt="2021-12-12T17:36:00.590" v="607" actId="114"/>
          <ac:spMkLst>
            <pc:docMk/>
            <pc:sldMk cId="1501696022" sldId="295"/>
            <ac:spMk id="3" creationId="{2A7678AB-C56F-4214-91F4-4875D40ECBA8}"/>
          </ac:spMkLst>
        </pc:spChg>
      </pc:sldChg>
      <pc:sldChg chg="addSp delSp modSp new mod">
        <pc:chgData name="Jane Cartwright" userId="c8129c12-4aad-4f00-a765-fc80ae8680fc" providerId="ADAL" clId="{A63E275D-84B5-4A6F-98FB-3A40A8FD42AE}" dt="2021-12-12T17:49:38.083" v="857" actId="1076"/>
        <pc:sldMkLst>
          <pc:docMk/>
          <pc:sldMk cId="4220878543" sldId="296"/>
        </pc:sldMkLst>
        <pc:spChg chg="mod">
          <ac:chgData name="Jane Cartwright" userId="c8129c12-4aad-4f00-a765-fc80ae8680fc" providerId="ADAL" clId="{A63E275D-84B5-4A6F-98FB-3A40A8FD42AE}" dt="2021-12-12T17:49:33.842" v="856" actId="20577"/>
          <ac:spMkLst>
            <pc:docMk/>
            <pc:sldMk cId="4220878543" sldId="296"/>
            <ac:spMk id="3" creationId="{B1973275-F2C3-4EAE-9541-967A1AD40400}"/>
          </ac:spMkLst>
        </pc:spChg>
        <pc:spChg chg="del">
          <ac:chgData name="Jane Cartwright" userId="c8129c12-4aad-4f00-a765-fc80ae8680fc" providerId="ADAL" clId="{A63E275D-84B5-4A6F-98FB-3A40A8FD42AE}" dt="2021-12-12T17:48:31.830" v="760"/>
          <ac:spMkLst>
            <pc:docMk/>
            <pc:sldMk cId="4220878543" sldId="296"/>
            <ac:spMk id="4" creationId="{0150C45B-9835-49C3-B67B-15BF27E6AFC8}"/>
          </ac:spMkLst>
        </pc:spChg>
        <pc:picChg chg="add mod">
          <ac:chgData name="Jane Cartwright" userId="c8129c12-4aad-4f00-a765-fc80ae8680fc" providerId="ADAL" clId="{A63E275D-84B5-4A6F-98FB-3A40A8FD42AE}" dt="2021-12-12T17:49:38.083" v="857" actId="1076"/>
          <ac:picMkLst>
            <pc:docMk/>
            <pc:sldMk cId="4220878543" sldId="296"/>
            <ac:picMk id="1026" creationId="{05FF775D-B225-4BD1-B569-916DBA776C0D}"/>
          </ac:picMkLst>
        </pc:picChg>
      </pc:sldChg>
      <pc:sldChg chg="modSp add del mod">
        <pc:chgData name="Jane Cartwright" userId="c8129c12-4aad-4f00-a765-fc80ae8680fc" providerId="ADAL" clId="{A63E275D-84B5-4A6F-98FB-3A40A8FD42AE}" dt="2021-12-12T18:15:05.831" v="1173" actId="2696"/>
        <pc:sldMkLst>
          <pc:docMk/>
          <pc:sldMk cId="1307136079" sldId="297"/>
        </pc:sldMkLst>
        <pc:spChg chg="mod">
          <ac:chgData name="Jane Cartwright" userId="c8129c12-4aad-4f00-a765-fc80ae8680fc" providerId="ADAL" clId="{A63E275D-84B5-4A6F-98FB-3A40A8FD42AE}" dt="2021-12-12T18:12:15.738" v="1156" actId="27636"/>
          <ac:spMkLst>
            <pc:docMk/>
            <pc:sldMk cId="1307136079" sldId="297"/>
            <ac:spMk id="3" creationId="{09E38275-15B4-456C-8CC5-A6038E5E4F94}"/>
          </ac:spMkLst>
        </pc:spChg>
      </pc:sldChg>
      <pc:sldChg chg="modSp add mod">
        <pc:chgData name="Jane Cartwright" userId="c8129c12-4aad-4f00-a765-fc80ae8680fc" providerId="ADAL" clId="{A63E275D-84B5-4A6F-98FB-3A40A8FD42AE}" dt="2021-12-12T18:14:25.745" v="1171" actId="255"/>
        <pc:sldMkLst>
          <pc:docMk/>
          <pc:sldMk cId="3986975222" sldId="298"/>
        </pc:sldMkLst>
        <pc:spChg chg="mod">
          <ac:chgData name="Jane Cartwright" userId="c8129c12-4aad-4f00-a765-fc80ae8680fc" providerId="ADAL" clId="{A63E275D-84B5-4A6F-98FB-3A40A8FD42AE}" dt="2021-12-12T18:13:59.401" v="1167" actId="1076"/>
          <ac:spMkLst>
            <pc:docMk/>
            <pc:sldMk cId="3986975222" sldId="298"/>
            <ac:spMk id="2" creationId="{00000000-0000-0000-0000-000000000000}"/>
          </ac:spMkLst>
        </pc:spChg>
        <pc:spChg chg="mod">
          <ac:chgData name="Jane Cartwright" userId="c8129c12-4aad-4f00-a765-fc80ae8680fc" providerId="ADAL" clId="{A63E275D-84B5-4A6F-98FB-3A40A8FD42AE}" dt="2021-12-12T18:14:25.745" v="1171" actId="255"/>
          <ac:spMkLst>
            <pc:docMk/>
            <pc:sldMk cId="3986975222" sldId="298"/>
            <ac:spMk id="3" creationId="{00000000-0000-0000-0000-000000000000}"/>
          </ac:spMkLst>
        </pc:spChg>
      </pc:sldChg>
      <pc:sldChg chg="modSp add mod">
        <pc:chgData name="Jane Cartwright" userId="c8129c12-4aad-4f00-a765-fc80ae8680fc" providerId="ADAL" clId="{A63E275D-84B5-4A6F-98FB-3A40A8FD42AE}" dt="2021-12-12T18:12:15.759" v="1157" actId="27636"/>
        <pc:sldMkLst>
          <pc:docMk/>
          <pc:sldMk cId="1471749601" sldId="299"/>
        </pc:sldMkLst>
        <pc:spChg chg="mod">
          <ac:chgData name="Jane Cartwright" userId="c8129c12-4aad-4f00-a765-fc80ae8680fc" providerId="ADAL" clId="{A63E275D-84B5-4A6F-98FB-3A40A8FD42AE}" dt="2021-12-12T18:12:15.759" v="1157" actId="27636"/>
          <ac:spMkLst>
            <pc:docMk/>
            <pc:sldMk cId="1471749601" sldId="299"/>
            <ac:spMk id="4" creationId="{1C8F0547-339B-4C32-8E69-44660B1EE0EE}"/>
          </ac:spMkLst>
        </pc:spChg>
      </pc:sldChg>
      <pc:sldChg chg="add">
        <pc:chgData name="Jane Cartwright" userId="c8129c12-4aad-4f00-a765-fc80ae8680fc" providerId="ADAL" clId="{A63E275D-84B5-4A6F-98FB-3A40A8FD42AE}" dt="2021-12-12T18:12:15.524" v="1143"/>
        <pc:sldMkLst>
          <pc:docMk/>
          <pc:sldMk cId="3608995691" sldId="300"/>
        </pc:sldMkLst>
      </pc:sldChg>
      <pc:sldChg chg="add">
        <pc:chgData name="Jane Cartwright" userId="c8129c12-4aad-4f00-a765-fc80ae8680fc" providerId="ADAL" clId="{A63E275D-84B5-4A6F-98FB-3A40A8FD42AE}" dt="2021-12-12T18:12:15.551" v="1145"/>
        <pc:sldMkLst>
          <pc:docMk/>
          <pc:sldMk cId="4053575711" sldId="301"/>
        </pc:sldMkLst>
      </pc:sldChg>
      <pc:sldChg chg="add">
        <pc:chgData name="Jane Cartwright" userId="c8129c12-4aad-4f00-a765-fc80ae8680fc" providerId="ADAL" clId="{A63E275D-84B5-4A6F-98FB-3A40A8FD42AE}" dt="2021-12-12T18:12:15.577" v="1147"/>
        <pc:sldMkLst>
          <pc:docMk/>
          <pc:sldMk cId="103509816" sldId="302"/>
        </pc:sldMkLst>
      </pc:sldChg>
      <pc:sldChg chg="modSp add mod">
        <pc:chgData name="Jane Cartwright" userId="c8129c12-4aad-4f00-a765-fc80ae8680fc" providerId="ADAL" clId="{A63E275D-84B5-4A6F-98FB-3A40A8FD42AE}" dt="2021-12-12T18:12:15.806" v="1161" actId="27636"/>
        <pc:sldMkLst>
          <pc:docMk/>
          <pc:sldMk cId="1584856264" sldId="303"/>
        </pc:sldMkLst>
        <pc:spChg chg="mod">
          <ac:chgData name="Jane Cartwright" userId="c8129c12-4aad-4f00-a765-fc80ae8680fc" providerId="ADAL" clId="{A63E275D-84B5-4A6F-98FB-3A40A8FD42AE}" dt="2021-12-12T18:12:15.789" v="1158" actId="27636"/>
          <ac:spMkLst>
            <pc:docMk/>
            <pc:sldMk cId="1584856264" sldId="303"/>
            <ac:spMk id="2" creationId="{BA1C6E05-FC21-4342-A72A-06C206A8EB64}"/>
          </ac:spMkLst>
        </pc:spChg>
        <pc:spChg chg="mod">
          <ac:chgData name="Jane Cartwright" userId="c8129c12-4aad-4f00-a765-fc80ae8680fc" providerId="ADAL" clId="{A63E275D-84B5-4A6F-98FB-3A40A8FD42AE}" dt="2021-12-12T18:12:15.806" v="1161" actId="27636"/>
          <ac:spMkLst>
            <pc:docMk/>
            <pc:sldMk cId="1584856264" sldId="303"/>
            <ac:spMk id="3" creationId="{6C76ABAE-DE83-4D71-A0B9-D0324F6DF2E1}"/>
          </ac:spMkLst>
        </pc:spChg>
        <pc:spChg chg="mod">
          <ac:chgData name="Jane Cartwright" userId="c8129c12-4aad-4f00-a765-fc80ae8680fc" providerId="ADAL" clId="{A63E275D-84B5-4A6F-98FB-3A40A8FD42AE}" dt="2021-12-12T18:12:15.806" v="1160" actId="27636"/>
          <ac:spMkLst>
            <pc:docMk/>
            <pc:sldMk cId="1584856264" sldId="303"/>
            <ac:spMk id="4" creationId="{266DBC3C-892C-4828-911B-E1102018A32E}"/>
          </ac:spMkLst>
        </pc:spChg>
      </pc:sldChg>
      <pc:sldChg chg="modSp add mod">
        <pc:chgData name="Jane Cartwright" userId="c8129c12-4aad-4f00-a765-fc80ae8680fc" providerId="ADAL" clId="{A63E275D-84B5-4A6F-98FB-3A40A8FD42AE}" dt="2021-12-12T18:12:15.915" v="1166" actId="27636"/>
        <pc:sldMkLst>
          <pc:docMk/>
          <pc:sldMk cId="3706216497" sldId="304"/>
        </pc:sldMkLst>
        <pc:spChg chg="mod">
          <ac:chgData name="Jane Cartwright" userId="c8129c12-4aad-4f00-a765-fc80ae8680fc" providerId="ADAL" clId="{A63E275D-84B5-4A6F-98FB-3A40A8FD42AE}" dt="2021-12-12T18:12:15.915" v="1166" actId="27636"/>
          <ac:spMkLst>
            <pc:docMk/>
            <pc:sldMk cId="3706216497" sldId="304"/>
            <ac:spMk id="3" creationId="{3BECB416-B183-4A7A-BD82-548745B7A926}"/>
          </ac:spMkLst>
        </pc:spChg>
      </pc:sldChg>
      <pc:sldChg chg="modSp add mod">
        <pc:chgData name="Jane Cartwright" userId="c8129c12-4aad-4f00-a765-fc80ae8680fc" providerId="ADAL" clId="{A63E275D-84B5-4A6F-98FB-3A40A8FD42AE}" dt="2021-12-12T18:15:57.434" v="1194" actId="20577"/>
        <pc:sldMkLst>
          <pc:docMk/>
          <pc:sldMk cId="1730329541" sldId="305"/>
        </pc:sldMkLst>
        <pc:spChg chg="mod">
          <ac:chgData name="Jane Cartwright" userId="c8129c12-4aad-4f00-a765-fc80ae8680fc" providerId="ADAL" clId="{A63E275D-84B5-4A6F-98FB-3A40A8FD42AE}" dt="2021-12-12T18:15:57.434" v="1194" actId="20577"/>
          <ac:spMkLst>
            <pc:docMk/>
            <pc:sldMk cId="1730329541" sldId="305"/>
            <ac:spMk id="3" creationId="{0FEF4185-02CD-47CF-BE89-BA1AC5932EC2}"/>
          </ac:spMkLst>
        </pc:spChg>
      </pc:sldChg>
      <pc:sldChg chg="add">
        <pc:chgData name="Jane Cartwright" userId="c8129c12-4aad-4f00-a765-fc80ae8680fc" providerId="ADAL" clId="{A63E275D-84B5-4A6F-98FB-3A40A8FD42AE}" dt="2021-12-12T18:12:15.655" v="1155"/>
        <pc:sldMkLst>
          <pc:docMk/>
          <pc:sldMk cId="1386585572" sldId="306"/>
        </pc:sldMkLst>
      </pc:sldChg>
      <pc:sldChg chg="add">
        <pc:chgData name="Jane Cartwright" userId="c8129c12-4aad-4f00-a765-fc80ae8680fc" providerId="ADAL" clId="{A63E275D-84B5-4A6F-98FB-3A40A8FD42AE}" dt="2021-12-12T18:12:15.824" v="1163"/>
        <pc:sldMkLst>
          <pc:docMk/>
          <pc:sldMk cId="1366492725" sldId="307"/>
        </pc:sldMkLst>
      </pc:sldChg>
      <pc:sldChg chg="add">
        <pc:chgData name="Jane Cartwright" userId="c8129c12-4aad-4f00-a765-fc80ae8680fc" providerId="ADAL" clId="{A63E275D-84B5-4A6F-98FB-3A40A8FD42AE}" dt="2021-12-12T18:12:15.847" v="1165"/>
        <pc:sldMkLst>
          <pc:docMk/>
          <pc:sldMk cId="2464316103" sldId="308"/>
        </pc:sldMkLst>
      </pc:sldChg>
      <pc:sldChg chg="addSp delSp modSp new del mod setBg">
        <pc:chgData name="Jane Cartwright" userId="c8129c12-4aad-4f00-a765-fc80ae8680fc" providerId="ADAL" clId="{A63E275D-84B5-4A6F-98FB-3A40A8FD42AE}" dt="2021-12-12T18:29:18.145" v="1352" actId="2696"/>
        <pc:sldMkLst>
          <pc:docMk/>
          <pc:sldMk cId="87019235" sldId="309"/>
        </pc:sldMkLst>
        <pc:spChg chg="mod">
          <ac:chgData name="Jane Cartwright" userId="c8129c12-4aad-4f00-a765-fc80ae8680fc" providerId="ADAL" clId="{A63E275D-84B5-4A6F-98FB-3A40A8FD42AE}" dt="2021-12-12T18:23:06.495" v="1312"/>
          <ac:spMkLst>
            <pc:docMk/>
            <pc:sldMk cId="87019235" sldId="309"/>
            <ac:spMk id="2" creationId="{0EF62905-05F8-434B-AA39-5A4613FEDBFC}"/>
          </ac:spMkLst>
        </pc:spChg>
        <pc:spChg chg="del">
          <ac:chgData name="Jane Cartwright" userId="c8129c12-4aad-4f00-a765-fc80ae8680fc" providerId="ADAL" clId="{A63E275D-84B5-4A6F-98FB-3A40A8FD42AE}" dt="2021-12-12T18:18:12.132" v="1196"/>
          <ac:spMkLst>
            <pc:docMk/>
            <pc:sldMk cId="87019235" sldId="309"/>
            <ac:spMk id="3" creationId="{BB6B1B03-67D1-4588-80E3-652700AEBE1C}"/>
          </ac:spMkLst>
        </pc:spChg>
        <pc:spChg chg="del">
          <ac:chgData name="Jane Cartwright" userId="c8129c12-4aad-4f00-a765-fc80ae8680fc" providerId="ADAL" clId="{A63E275D-84B5-4A6F-98FB-3A40A8FD42AE}" dt="2021-12-12T18:18:55.380" v="1214"/>
          <ac:spMkLst>
            <pc:docMk/>
            <pc:sldMk cId="87019235" sldId="309"/>
            <ac:spMk id="4" creationId="{33090128-8982-41B1-9752-A2A41C9C0338}"/>
          </ac:spMkLst>
        </pc:spChg>
        <pc:spChg chg="add">
          <ac:chgData name="Jane Cartwright" userId="c8129c12-4aad-4f00-a765-fc80ae8680fc" providerId="ADAL" clId="{A63E275D-84B5-4A6F-98FB-3A40A8FD42AE}" dt="2021-12-12T18:19:16.922" v="1215" actId="26606"/>
          <ac:spMkLst>
            <pc:docMk/>
            <pc:sldMk cId="87019235" sldId="309"/>
            <ac:spMk id="75" creationId="{823AC064-BC96-4F32-8AE1-B2FD38754823}"/>
          </ac:spMkLst>
        </pc:spChg>
        <pc:picChg chg="add mod ord">
          <ac:chgData name="Jane Cartwright" userId="c8129c12-4aad-4f00-a765-fc80ae8680fc" providerId="ADAL" clId="{A63E275D-84B5-4A6F-98FB-3A40A8FD42AE}" dt="2021-12-12T18:19:16.922" v="1215" actId="26606"/>
          <ac:picMkLst>
            <pc:docMk/>
            <pc:sldMk cId="87019235" sldId="309"/>
            <ac:picMk id="2050" creationId="{DD1F5940-6588-4E33-A370-CACFBFB7AACF}"/>
          </ac:picMkLst>
        </pc:picChg>
        <pc:picChg chg="add mod">
          <ac:chgData name="Jane Cartwright" userId="c8129c12-4aad-4f00-a765-fc80ae8680fc" providerId="ADAL" clId="{A63E275D-84B5-4A6F-98FB-3A40A8FD42AE}" dt="2021-12-12T18:19:16.922" v="1215" actId="26606"/>
          <ac:picMkLst>
            <pc:docMk/>
            <pc:sldMk cId="87019235" sldId="309"/>
            <ac:picMk id="2052" creationId="{DB1C56E2-29AE-4C9F-8D27-2DC5B832F241}"/>
          </ac:picMkLst>
        </pc:picChg>
        <pc:cxnChg chg="add">
          <ac:chgData name="Jane Cartwright" userId="c8129c12-4aad-4f00-a765-fc80ae8680fc" providerId="ADAL" clId="{A63E275D-84B5-4A6F-98FB-3A40A8FD42AE}" dt="2021-12-12T18:19:16.922" v="1215" actId="26606"/>
          <ac:cxnSpMkLst>
            <pc:docMk/>
            <pc:sldMk cId="87019235" sldId="309"/>
            <ac:cxnSpMk id="73" creationId="{DB146403-F3D6-484B-B2ED-97F9565D0370}"/>
          </ac:cxnSpMkLst>
        </pc:cxnChg>
        <pc:cxnChg chg="add">
          <ac:chgData name="Jane Cartwright" userId="c8129c12-4aad-4f00-a765-fc80ae8680fc" providerId="ADAL" clId="{A63E275D-84B5-4A6F-98FB-3A40A8FD42AE}" dt="2021-12-12T18:19:16.922" v="1215" actId="26606"/>
          <ac:cxnSpMkLst>
            <pc:docMk/>
            <pc:sldMk cId="87019235" sldId="309"/>
            <ac:cxnSpMk id="77" creationId="{7E7C77BC-7138-40B1-A15B-20F57A494629}"/>
          </ac:cxnSpMkLst>
        </pc:cxnChg>
      </pc:sldChg>
      <pc:sldChg chg="addSp delSp modSp add mod">
        <pc:chgData name="Jane Cartwright" userId="c8129c12-4aad-4f00-a765-fc80ae8680fc" providerId="ADAL" clId="{A63E275D-84B5-4A6F-98FB-3A40A8FD42AE}" dt="2021-12-12T18:25:14.766" v="1338" actId="255"/>
        <pc:sldMkLst>
          <pc:docMk/>
          <pc:sldMk cId="2823344982" sldId="310"/>
        </pc:sldMkLst>
        <pc:spChg chg="mod">
          <ac:chgData name="Jane Cartwright" userId="c8129c12-4aad-4f00-a765-fc80ae8680fc" providerId="ADAL" clId="{A63E275D-84B5-4A6F-98FB-3A40A8FD42AE}" dt="2021-12-12T18:25:14.766" v="1338" actId="255"/>
          <ac:spMkLst>
            <pc:docMk/>
            <pc:sldMk cId="2823344982" sldId="310"/>
            <ac:spMk id="2" creationId="{0EF62905-05F8-434B-AA39-5A4613FEDBFC}"/>
          </ac:spMkLst>
        </pc:spChg>
        <pc:spChg chg="del">
          <ac:chgData name="Jane Cartwright" userId="c8129c12-4aad-4f00-a765-fc80ae8680fc" providerId="ADAL" clId="{A63E275D-84B5-4A6F-98FB-3A40A8FD42AE}" dt="2021-12-12T18:24:47.391" v="1336" actId="26606"/>
          <ac:spMkLst>
            <pc:docMk/>
            <pc:sldMk cId="2823344982" sldId="310"/>
            <ac:spMk id="75" creationId="{823AC064-BC96-4F32-8AE1-B2FD38754823}"/>
          </ac:spMkLst>
        </pc:spChg>
        <pc:spChg chg="add">
          <ac:chgData name="Jane Cartwright" userId="c8129c12-4aad-4f00-a765-fc80ae8680fc" providerId="ADAL" clId="{A63E275D-84B5-4A6F-98FB-3A40A8FD42AE}" dt="2021-12-12T18:24:47.391" v="1336" actId="26606"/>
          <ac:spMkLst>
            <pc:docMk/>
            <pc:sldMk cId="2823344982" sldId="310"/>
            <ac:spMk id="139" creationId="{823AC064-BC96-4F32-8AE1-B2FD38754823}"/>
          </ac:spMkLst>
        </pc:spChg>
        <pc:cxnChg chg="del">
          <ac:chgData name="Jane Cartwright" userId="c8129c12-4aad-4f00-a765-fc80ae8680fc" providerId="ADAL" clId="{A63E275D-84B5-4A6F-98FB-3A40A8FD42AE}" dt="2021-12-12T18:24:47.391" v="1336" actId="26606"/>
          <ac:cxnSpMkLst>
            <pc:docMk/>
            <pc:sldMk cId="2823344982" sldId="310"/>
            <ac:cxnSpMk id="73" creationId="{DB146403-F3D6-484B-B2ED-97F9565D0370}"/>
          </ac:cxnSpMkLst>
        </pc:cxnChg>
        <pc:cxnChg chg="del">
          <ac:chgData name="Jane Cartwright" userId="c8129c12-4aad-4f00-a765-fc80ae8680fc" providerId="ADAL" clId="{A63E275D-84B5-4A6F-98FB-3A40A8FD42AE}" dt="2021-12-12T18:24:47.391" v="1336" actId="26606"/>
          <ac:cxnSpMkLst>
            <pc:docMk/>
            <pc:sldMk cId="2823344982" sldId="310"/>
            <ac:cxnSpMk id="77" creationId="{7E7C77BC-7138-40B1-A15B-20F57A494629}"/>
          </ac:cxnSpMkLst>
        </pc:cxnChg>
        <pc:cxnChg chg="add">
          <ac:chgData name="Jane Cartwright" userId="c8129c12-4aad-4f00-a765-fc80ae8680fc" providerId="ADAL" clId="{A63E275D-84B5-4A6F-98FB-3A40A8FD42AE}" dt="2021-12-12T18:24:47.391" v="1336" actId="26606"/>
          <ac:cxnSpMkLst>
            <pc:docMk/>
            <pc:sldMk cId="2823344982" sldId="310"/>
            <ac:cxnSpMk id="137" creationId="{DB146403-F3D6-484B-B2ED-97F9565D0370}"/>
          </ac:cxnSpMkLst>
        </pc:cxnChg>
        <pc:cxnChg chg="add">
          <ac:chgData name="Jane Cartwright" userId="c8129c12-4aad-4f00-a765-fc80ae8680fc" providerId="ADAL" clId="{A63E275D-84B5-4A6F-98FB-3A40A8FD42AE}" dt="2021-12-12T18:24:47.391" v="1336" actId="26606"/>
          <ac:cxnSpMkLst>
            <pc:docMk/>
            <pc:sldMk cId="2823344982" sldId="310"/>
            <ac:cxnSpMk id="141" creationId="{7E7C77BC-7138-40B1-A15B-20F57A494629}"/>
          </ac:cxnSpMkLst>
        </pc:cxnChg>
      </pc:sldChg>
      <pc:sldMasterChg chg="add addSldLayout">
        <pc:chgData name="Jane Cartwright" userId="c8129c12-4aad-4f00-a765-fc80ae8680fc" providerId="ADAL" clId="{A63E275D-84B5-4A6F-98FB-3A40A8FD42AE}" dt="2021-12-12T18:12:15.456" v="1138" actId="27028"/>
        <pc:sldMasterMkLst>
          <pc:docMk/>
          <pc:sldMasterMk cId="2541353543" sldId="2147483648"/>
        </pc:sldMasterMkLst>
        <pc:sldLayoutChg chg="add">
          <pc:chgData name="Jane Cartwright" userId="c8129c12-4aad-4f00-a765-fc80ae8680fc" providerId="ADAL" clId="{A63E275D-84B5-4A6F-98FB-3A40A8FD42AE}" dt="2021-12-12T18:12:15.456" v="1138" actId="27028"/>
          <pc:sldLayoutMkLst>
            <pc:docMk/>
            <pc:sldMasterMk cId="2541353543" sldId="2147483648"/>
            <pc:sldLayoutMk cId="2455130727" sldId="2147483650"/>
          </pc:sldLayoutMkLst>
        </pc:sldLayoutChg>
      </pc:sldMasterChg>
      <pc:sldMasterChg chg="add addSldLayout">
        <pc:chgData name="Jane Cartwright" userId="c8129c12-4aad-4f00-a765-fc80ae8680fc" providerId="ADAL" clId="{A63E275D-84B5-4A6F-98FB-3A40A8FD42AE}" dt="2021-12-12T18:12:15.619" v="1150" actId="27028"/>
        <pc:sldMasterMkLst>
          <pc:docMk/>
          <pc:sldMasterMk cId="1215913598" sldId="2147483660"/>
        </pc:sldMasterMkLst>
        <pc:sldLayoutChg chg="add">
          <pc:chgData name="Jane Cartwright" userId="c8129c12-4aad-4f00-a765-fc80ae8680fc" providerId="ADAL" clId="{A63E275D-84B5-4A6F-98FB-3A40A8FD42AE}" dt="2021-12-12T18:12:15.419" v="1136" actId="27028"/>
          <pc:sldLayoutMkLst>
            <pc:docMk/>
            <pc:sldMasterMk cId="1215913598" sldId="2147483660"/>
            <pc:sldLayoutMk cId="4243705590" sldId="2147483649"/>
          </pc:sldLayoutMkLst>
        </pc:sldLayoutChg>
        <pc:sldLayoutChg chg="add">
          <pc:chgData name="Jane Cartwright" userId="c8129c12-4aad-4f00-a765-fc80ae8680fc" providerId="ADAL" clId="{A63E275D-84B5-4A6F-98FB-3A40A8FD42AE}" dt="2021-12-12T18:12:15.493" v="1140" actId="27028"/>
          <pc:sldLayoutMkLst>
            <pc:docMk/>
            <pc:sldMasterMk cId="1215913598" sldId="2147483660"/>
            <pc:sldLayoutMk cId="384609958" sldId="2147483652"/>
          </pc:sldLayoutMkLst>
        </pc:sldLayoutChg>
        <pc:sldLayoutChg chg="add">
          <pc:chgData name="Jane Cartwright" userId="c8129c12-4aad-4f00-a765-fc80ae8680fc" providerId="ADAL" clId="{A63E275D-84B5-4A6F-98FB-3A40A8FD42AE}" dt="2021-12-12T18:12:15.619" v="1150" actId="27028"/>
          <pc:sldLayoutMkLst>
            <pc:docMk/>
            <pc:sldMasterMk cId="1215913598" sldId="2147483660"/>
            <pc:sldLayoutMk cId="2422526738" sldId="2147483661"/>
          </pc:sldLayoutMkLst>
        </pc:sldLayoutChg>
      </pc:sldMasterChg>
      <pc:sldMasterChg chg="replId modSldLayout">
        <pc:chgData name="Jane Cartwright" userId="c8129c12-4aad-4f00-a765-fc80ae8680fc" providerId="ADAL" clId="{A63E275D-84B5-4A6F-98FB-3A40A8FD42AE}" dt="2021-12-12T18:12:15.619" v="1150" actId="27028"/>
        <pc:sldMasterMkLst>
          <pc:docMk/>
          <pc:sldMasterMk cId="2267666117" sldId="2147483662"/>
        </pc:sldMasterMkLst>
        <pc:sldLayoutChg chg="replId">
          <pc:chgData name="Jane Cartwright" userId="c8129c12-4aad-4f00-a765-fc80ae8680fc" providerId="ADAL" clId="{A63E275D-84B5-4A6F-98FB-3A40A8FD42AE}" dt="2021-12-12T18:12:15.456" v="1138" actId="27028"/>
          <pc:sldLayoutMkLst>
            <pc:docMk/>
            <pc:sldMasterMk cId="2267666117" sldId="2147483662"/>
            <pc:sldLayoutMk cId="2394659299" sldId="2147483663"/>
          </pc:sldLayoutMkLst>
        </pc:sldLayoutChg>
        <pc:sldLayoutChg chg="replId">
          <pc:chgData name="Jane Cartwright" userId="c8129c12-4aad-4f00-a765-fc80ae8680fc" providerId="ADAL" clId="{A63E275D-84B5-4A6F-98FB-3A40A8FD42AE}" dt="2021-12-12T18:12:15.493" v="1140" actId="27028"/>
          <pc:sldLayoutMkLst>
            <pc:docMk/>
            <pc:sldMasterMk cId="2267666117" sldId="2147483662"/>
            <pc:sldLayoutMk cId="571067231" sldId="2147483664"/>
          </pc:sldLayoutMkLst>
        </pc:sldLayoutChg>
        <pc:sldLayoutChg chg="replId">
          <pc:chgData name="Jane Cartwright" userId="c8129c12-4aad-4f00-a765-fc80ae8680fc" providerId="ADAL" clId="{A63E275D-84B5-4A6F-98FB-3A40A8FD42AE}" dt="2021-12-12T18:12:15.619" v="1150" actId="27028"/>
          <pc:sldLayoutMkLst>
            <pc:docMk/>
            <pc:sldMasterMk cId="2267666117" sldId="2147483662"/>
            <pc:sldLayoutMk cId="3351318563" sldId="2147483665"/>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15F8E87-62E4-4F56-96B7-3BFB3DB5BD65}" type="datetimeFigureOut">
              <a:rPr lang="en-GB" smtClean="0"/>
              <a:t>12/12/2021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9EB337-5ACB-45E9-848F-19A2AC507F75}" type="slidenum">
              <a:rPr lang="en-GB" smtClean="0"/>
              <a:t>‹#›</a:t>
            </a:fld>
            <a:endParaRPr lang="en-GB"/>
          </a:p>
        </p:txBody>
      </p:sp>
    </p:spTree>
    <p:extLst>
      <p:ext uri="{BB962C8B-B14F-4D97-AF65-F5344CB8AC3E}">
        <p14:creationId xmlns:p14="http://schemas.microsoft.com/office/powerpoint/2010/main" val="33513185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15F8E87-62E4-4F56-96B7-3BFB3DB5BD65}" type="datetimeFigureOut">
              <a:rPr lang="en-GB" smtClean="0"/>
              <a:t>12/12/2021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9EB337-5ACB-45E9-848F-19A2AC507F75}" type="slidenum">
              <a:rPr lang="en-GB" smtClean="0"/>
              <a:t>‹#›</a:t>
            </a:fld>
            <a:endParaRPr lang="en-GB"/>
          </a:p>
        </p:txBody>
      </p:sp>
    </p:spTree>
    <p:extLst>
      <p:ext uri="{BB962C8B-B14F-4D97-AF65-F5344CB8AC3E}">
        <p14:creationId xmlns:p14="http://schemas.microsoft.com/office/powerpoint/2010/main" val="23946592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15F8E87-62E4-4F56-96B7-3BFB3DB5BD65}" type="datetimeFigureOut">
              <a:rPr lang="en-GB" smtClean="0"/>
              <a:t>12/12/2021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9EB337-5ACB-45E9-848F-19A2AC507F75}" type="slidenum">
              <a:rPr lang="en-GB" smtClean="0"/>
              <a:t>‹#›</a:t>
            </a:fld>
            <a:endParaRPr lang="en-GB"/>
          </a:p>
        </p:txBody>
      </p:sp>
    </p:spTree>
    <p:extLst>
      <p:ext uri="{BB962C8B-B14F-4D97-AF65-F5344CB8AC3E}">
        <p14:creationId xmlns:p14="http://schemas.microsoft.com/office/powerpoint/2010/main" val="28162677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15F8E87-62E4-4F56-96B7-3BFB3DB5BD65}" type="datetimeFigureOut">
              <a:rPr lang="en-GB" smtClean="0"/>
              <a:t>12/12/2021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9EB337-5ACB-45E9-848F-19A2AC507F75}" type="slidenum">
              <a:rPr lang="en-GB" smtClean="0"/>
              <a:t>‹#›</a:t>
            </a:fld>
            <a:endParaRPr lang="en-GB"/>
          </a:p>
        </p:txBody>
      </p:sp>
    </p:spTree>
    <p:extLst>
      <p:ext uri="{BB962C8B-B14F-4D97-AF65-F5344CB8AC3E}">
        <p14:creationId xmlns:p14="http://schemas.microsoft.com/office/powerpoint/2010/main" val="5710672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15F8E87-62E4-4F56-96B7-3BFB3DB5BD65}" type="datetimeFigureOut">
              <a:rPr lang="en-GB" smtClean="0"/>
              <a:t>12/12/2021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69EB337-5ACB-45E9-848F-19A2AC507F75}" type="slidenum">
              <a:rPr lang="en-GB" smtClean="0"/>
              <a:t>‹#›</a:t>
            </a:fld>
            <a:endParaRPr lang="en-GB"/>
          </a:p>
        </p:txBody>
      </p:sp>
    </p:spTree>
    <p:extLst>
      <p:ext uri="{BB962C8B-B14F-4D97-AF65-F5344CB8AC3E}">
        <p14:creationId xmlns:p14="http://schemas.microsoft.com/office/powerpoint/2010/main" val="15120732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15F8E87-62E4-4F56-96B7-3BFB3DB5BD65}" type="datetimeFigureOut">
              <a:rPr lang="en-GB" smtClean="0"/>
              <a:t>12/12/2021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69EB337-5ACB-45E9-848F-19A2AC507F75}" type="slidenum">
              <a:rPr lang="en-GB" smtClean="0"/>
              <a:t>‹#›</a:t>
            </a:fld>
            <a:endParaRPr lang="en-GB"/>
          </a:p>
        </p:txBody>
      </p:sp>
    </p:spTree>
    <p:extLst>
      <p:ext uri="{BB962C8B-B14F-4D97-AF65-F5344CB8AC3E}">
        <p14:creationId xmlns:p14="http://schemas.microsoft.com/office/powerpoint/2010/main" val="42464728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5F8E87-62E4-4F56-96B7-3BFB3DB5BD65}" type="datetimeFigureOut">
              <a:rPr lang="en-GB" smtClean="0"/>
              <a:t>12/12/2021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69EB337-5ACB-45E9-848F-19A2AC507F75}" type="slidenum">
              <a:rPr lang="en-GB" smtClean="0"/>
              <a:t>‹#›</a:t>
            </a:fld>
            <a:endParaRPr lang="en-GB"/>
          </a:p>
        </p:txBody>
      </p:sp>
    </p:spTree>
    <p:extLst>
      <p:ext uri="{BB962C8B-B14F-4D97-AF65-F5344CB8AC3E}">
        <p14:creationId xmlns:p14="http://schemas.microsoft.com/office/powerpoint/2010/main" val="1973783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15F8E87-62E4-4F56-96B7-3BFB3DB5BD65}" type="datetimeFigureOut">
              <a:rPr lang="en-GB" smtClean="0"/>
              <a:t>12/12/2021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9EB337-5ACB-45E9-848F-19A2AC507F75}" type="slidenum">
              <a:rPr lang="en-GB" smtClean="0"/>
              <a:t>‹#›</a:t>
            </a:fld>
            <a:endParaRPr lang="en-GB"/>
          </a:p>
        </p:txBody>
      </p:sp>
    </p:spTree>
    <p:extLst>
      <p:ext uri="{BB962C8B-B14F-4D97-AF65-F5344CB8AC3E}">
        <p14:creationId xmlns:p14="http://schemas.microsoft.com/office/powerpoint/2010/main" val="3822312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15F8E87-62E4-4F56-96B7-3BFB3DB5BD65}" type="datetimeFigureOut">
              <a:rPr lang="en-GB" smtClean="0"/>
              <a:t>12/12/2021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9EB337-5ACB-45E9-848F-19A2AC507F75}" type="slidenum">
              <a:rPr lang="en-GB" smtClean="0"/>
              <a:t>‹#›</a:t>
            </a:fld>
            <a:endParaRPr lang="en-GB"/>
          </a:p>
        </p:txBody>
      </p:sp>
    </p:spTree>
    <p:extLst>
      <p:ext uri="{BB962C8B-B14F-4D97-AF65-F5344CB8AC3E}">
        <p14:creationId xmlns:p14="http://schemas.microsoft.com/office/powerpoint/2010/main" val="28229917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15F8E87-62E4-4F56-96B7-3BFB3DB5BD65}" type="datetimeFigureOut">
              <a:rPr lang="en-GB" smtClean="0"/>
              <a:t>12/12/2021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9EB337-5ACB-45E9-848F-19A2AC507F75}" type="slidenum">
              <a:rPr lang="en-GB" smtClean="0"/>
              <a:t>‹#›</a:t>
            </a:fld>
            <a:endParaRPr lang="en-GB"/>
          </a:p>
        </p:txBody>
      </p:sp>
    </p:spTree>
    <p:extLst>
      <p:ext uri="{BB962C8B-B14F-4D97-AF65-F5344CB8AC3E}">
        <p14:creationId xmlns:p14="http://schemas.microsoft.com/office/powerpoint/2010/main" val="7522326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15F8E87-62E4-4F56-96B7-3BFB3DB5BD65}" type="datetimeFigureOut">
              <a:rPr lang="en-GB" smtClean="0"/>
              <a:t>12/12/2021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9EB337-5ACB-45E9-848F-19A2AC507F75}" type="slidenum">
              <a:rPr lang="en-GB" smtClean="0"/>
              <a:t>‹#›</a:t>
            </a:fld>
            <a:endParaRPr lang="en-GB"/>
          </a:p>
        </p:txBody>
      </p:sp>
    </p:spTree>
    <p:extLst>
      <p:ext uri="{BB962C8B-B14F-4D97-AF65-F5344CB8AC3E}">
        <p14:creationId xmlns:p14="http://schemas.microsoft.com/office/powerpoint/2010/main" val="6507622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507F5-FEBC-4640-9284-CF716A6B981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FCC091F-2DF7-46B3-B062-12A040000FB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39A315-C869-4D1A-9C99-32DE31A53CCE}"/>
              </a:ext>
            </a:extLst>
          </p:cNvPr>
          <p:cNvSpPr>
            <a:spLocks noGrp="1"/>
          </p:cNvSpPr>
          <p:nvPr>
            <p:ph type="dt" sz="half" idx="10"/>
          </p:nvPr>
        </p:nvSpPr>
        <p:spPr/>
        <p:txBody>
          <a:bodyPr/>
          <a:lstStyle/>
          <a:p>
            <a:fld id="{D0004FB8-1B6B-4004-BD64-818AA74DD134}" type="datetimeFigureOut">
              <a:rPr lang="en-GB" smtClean="0"/>
              <a:t>12/12/2021</a:t>
            </a:fld>
            <a:endParaRPr lang="en-GB"/>
          </a:p>
        </p:txBody>
      </p:sp>
      <p:sp>
        <p:nvSpPr>
          <p:cNvPr id="5" name="Footer Placeholder 4">
            <a:extLst>
              <a:ext uri="{FF2B5EF4-FFF2-40B4-BE49-F238E27FC236}">
                <a16:creationId xmlns:a16="http://schemas.microsoft.com/office/drawing/2014/main" id="{AFEF1987-624A-43AC-A9ED-2C76E0AAD1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AF5F54-0ADC-4994-A421-94ED0E3A7D2C}"/>
              </a:ext>
            </a:extLst>
          </p:cNvPr>
          <p:cNvSpPr>
            <a:spLocks noGrp="1"/>
          </p:cNvSpPr>
          <p:nvPr>
            <p:ph type="sldNum" sz="quarter" idx="12"/>
          </p:nvPr>
        </p:nvSpPr>
        <p:spPr/>
        <p:txBody>
          <a:bodyPr/>
          <a:lstStyle/>
          <a:p>
            <a:fld id="{2F147AD6-201E-429E-AB18-B047F7FB9B33}" type="slidenum">
              <a:rPr lang="en-GB" smtClean="0"/>
              <a:t>‹#›</a:t>
            </a:fld>
            <a:endParaRPr lang="en-GB"/>
          </a:p>
        </p:txBody>
      </p:sp>
    </p:spTree>
    <p:extLst>
      <p:ext uri="{BB962C8B-B14F-4D97-AF65-F5344CB8AC3E}">
        <p14:creationId xmlns:p14="http://schemas.microsoft.com/office/powerpoint/2010/main" val="24225267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0FB50E-1A5E-4EF6-8C8C-FDFD3FABB11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B16A62-3AEB-4C84-967B-869AFFE6B9D7}"/>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6E247D3-ADAA-4336-9476-E7E009197823}"/>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5D5B3ED-5A91-4D93-ACA2-EAF16D662482}"/>
              </a:ext>
            </a:extLst>
          </p:cNvPr>
          <p:cNvSpPr>
            <a:spLocks noGrp="1"/>
          </p:cNvSpPr>
          <p:nvPr>
            <p:ph type="dt" sz="half" idx="10"/>
          </p:nvPr>
        </p:nvSpPr>
        <p:spPr/>
        <p:txBody>
          <a:bodyPr/>
          <a:lstStyle/>
          <a:p>
            <a:fld id="{D0004FB8-1B6B-4004-BD64-818AA74DD134}" type="datetimeFigureOut">
              <a:rPr lang="en-GB" smtClean="0"/>
              <a:t>12/12/2021</a:t>
            </a:fld>
            <a:endParaRPr lang="en-GB"/>
          </a:p>
        </p:txBody>
      </p:sp>
      <p:sp>
        <p:nvSpPr>
          <p:cNvPr id="6" name="Footer Placeholder 5">
            <a:extLst>
              <a:ext uri="{FF2B5EF4-FFF2-40B4-BE49-F238E27FC236}">
                <a16:creationId xmlns:a16="http://schemas.microsoft.com/office/drawing/2014/main" id="{F559C41C-724F-4E80-BDB7-13FA44D252B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722DECD-4EA9-4EBB-82F5-2B49682E3209}"/>
              </a:ext>
            </a:extLst>
          </p:cNvPr>
          <p:cNvSpPr>
            <a:spLocks noGrp="1"/>
          </p:cNvSpPr>
          <p:nvPr>
            <p:ph type="sldNum" sz="quarter" idx="12"/>
          </p:nvPr>
        </p:nvSpPr>
        <p:spPr/>
        <p:txBody>
          <a:bodyPr/>
          <a:lstStyle/>
          <a:p>
            <a:fld id="{2F147AD6-201E-429E-AB18-B047F7FB9B33}" type="slidenum">
              <a:rPr lang="en-GB" smtClean="0"/>
              <a:t>‹#›</a:t>
            </a:fld>
            <a:endParaRPr lang="en-GB"/>
          </a:p>
        </p:txBody>
      </p:sp>
    </p:spTree>
    <p:extLst>
      <p:ext uri="{BB962C8B-B14F-4D97-AF65-F5344CB8AC3E}">
        <p14:creationId xmlns:p14="http://schemas.microsoft.com/office/powerpoint/2010/main" val="3846099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CC16D-4674-47F1-9BF1-36EC6C232574}"/>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676B7599-D0D2-4F4B-A023-7E31CA464A28}"/>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B49F520-E94B-4F27-862F-907A8F8D03CA}"/>
              </a:ext>
            </a:extLst>
          </p:cNvPr>
          <p:cNvSpPr>
            <a:spLocks noGrp="1"/>
          </p:cNvSpPr>
          <p:nvPr>
            <p:ph type="dt" sz="half" idx="10"/>
          </p:nvPr>
        </p:nvSpPr>
        <p:spPr/>
        <p:txBody>
          <a:bodyPr/>
          <a:lstStyle/>
          <a:p>
            <a:fld id="{D0004FB8-1B6B-4004-BD64-818AA74DD134}" type="datetimeFigureOut">
              <a:rPr lang="en-GB" smtClean="0"/>
              <a:t>12/12/2021</a:t>
            </a:fld>
            <a:endParaRPr lang="en-GB"/>
          </a:p>
        </p:txBody>
      </p:sp>
      <p:sp>
        <p:nvSpPr>
          <p:cNvPr id="5" name="Footer Placeholder 4">
            <a:extLst>
              <a:ext uri="{FF2B5EF4-FFF2-40B4-BE49-F238E27FC236}">
                <a16:creationId xmlns:a16="http://schemas.microsoft.com/office/drawing/2014/main" id="{C1A16180-4F71-45C1-8ADA-6C9F665B86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7A43DF-FE3B-42D8-A58B-1402137F32FE}"/>
              </a:ext>
            </a:extLst>
          </p:cNvPr>
          <p:cNvSpPr>
            <a:spLocks noGrp="1"/>
          </p:cNvSpPr>
          <p:nvPr>
            <p:ph type="sldNum" sz="quarter" idx="12"/>
          </p:nvPr>
        </p:nvSpPr>
        <p:spPr/>
        <p:txBody>
          <a:bodyPr/>
          <a:lstStyle/>
          <a:p>
            <a:fld id="{2F147AD6-201E-429E-AB18-B047F7FB9B33}" type="slidenum">
              <a:rPr lang="en-GB" smtClean="0"/>
              <a:t>‹#›</a:t>
            </a:fld>
            <a:endParaRPr lang="en-GB"/>
          </a:p>
        </p:txBody>
      </p:sp>
    </p:spTree>
    <p:extLst>
      <p:ext uri="{BB962C8B-B14F-4D97-AF65-F5344CB8AC3E}">
        <p14:creationId xmlns:p14="http://schemas.microsoft.com/office/powerpoint/2010/main" val="42437055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10655E8-62BA-4591-B5E8-105034FDCF58}" type="datetimeFigureOut">
              <a:rPr lang="en-GB" smtClean="0"/>
              <a:t>12/12/2021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13D605-1536-4584-BAE8-15CF96D10122}" type="slidenum">
              <a:rPr lang="en-GB" smtClean="0"/>
              <a:t>‹#›</a:t>
            </a:fld>
            <a:endParaRPr lang="en-GB"/>
          </a:p>
        </p:txBody>
      </p:sp>
    </p:spTree>
    <p:extLst>
      <p:ext uri="{BB962C8B-B14F-4D97-AF65-F5344CB8AC3E}">
        <p14:creationId xmlns:p14="http://schemas.microsoft.com/office/powerpoint/2010/main" val="24551307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slideLayout" Target="../slideLayouts/slideLayout13.xml"/><Relationship Id="rId1" Type="http://schemas.openxmlformats.org/officeDocument/2006/relationships/slideLayout" Target="../slideLayouts/slideLayout12.xml"/><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15F8E87-62E4-4F56-96B7-3BFB3DB5BD65}" type="datetimeFigureOut">
              <a:rPr lang="en-GB" smtClean="0"/>
              <a:t>12/12/2021</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69EB337-5ACB-45E9-848F-19A2AC507F75}" type="slidenum">
              <a:rPr lang="en-GB" smtClean="0"/>
              <a:t>‹#›</a:t>
            </a:fld>
            <a:endParaRPr lang="en-GB"/>
          </a:p>
        </p:txBody>
      </p:sp>
    </p:spTree>
    <p:extLst>
      <p:ext uri="{BB962C8B-B14F-4D97-AF65-F5344CB8AC3E}">
        <p14:creationId xmlns:p14="http://schemas.microsoft.com/office/powerpoint/2010/main" val="2267666117"/>
      </p:ext>
    </p:extLst>
  </p:cSld>
  <p:clrMap bg1="lt1" tx1="dk1" bg2="lt2" tx2="dk2" accent1="accent1" accent2="accent2" accent3="accent3" accent4="accent4" accent5="accent5" accent6="accent6" hlink="hlink" folHlink="folHlink"/>
  <p:sldLayoutIdLst>
    <p:sldLayoutId id="2147483665" r:id="rId1"/>
    <p:sldLayoutId id="2147483663" r:id="rId2"/>
    <p:sldLayoutId id="2147483651" r:id="rId3"/>
    <p:sldLayoutId id="2147483664"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F4597A9-7D56-47F3-B009-9076036AEDB2}"/>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747FBF-669A-49D5-954D-000C281713C7}"/>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FEB218-EDAF-4F3C-8557-700AA20FE26A}"/>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D0004FB8-1B6B-4004-BD64-818AA74DD134}" type="datetimeFigureOut">
              <a:rPr lang="en-GB" smtClean="0"/>
              <a:t>12/12/2021</a:t>
            </a:fld>
            <a:endParaRPr lang="en-GB"/>
          </a:p>
        </p:txBody>
      </p:sp>
      <p:sp>
        <p:nvSpPr>
          <p:cNvPr id="5" name="Footer Placeholder 4">
            <a:extLst>
              <a:ext uri="{FF2B5EF4-FFF2-40B4-BE49-F238E27FC236}">
                <a16:creationId xmlns:a16="http://schemas.microsoft.com/office/drawing/2014/main" id="{8D62DDA0-45D4-4C97-A29C-E022C353B8B8}"/>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A8E210E-173F-4CDA-A3EA-387A91F95125}"/>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F147AD6-201E-429E-AB18-B047F7FB9B33}" type="slidenum">
              <a:rPr lang="en-GB" smtClean="0"/>
              <a:t>‹#›</a:t>
            </a:fld>
            <a:endParaRPr lang="en-GB"/>
          </a:p>
        </p:txBody>
      </p:sp>
    </p:spTree>
    <p:extLst>
      <p:ext uri="{BB962C8B-B14F-4D97-AF65-F5344CB8AC3E}">
        <p14:creationId xmlns:p14="http://schemas.microsoft.com/office/powerpoint/2010/main" val="1215913598"/>
      </p:ext>
    </p:extLst>
  </p:cSld>
  <p:clrMap bg1="lt1" tx1="dk1" bg2="lt2" tx2="dk2" accent1="accent1" accent2="accent2" accent3="accent3" accent4="accent4" accent5="accent5" accent6="accent6" hlink="hlink" folHlink="folHlink"/>
  <p:sldLayoutIdLst>
    <p:sldLayoutId id="2147483661" r:id="rId1"/>
    <p:sldLayoutId id="2147483652" r:id="rId2"/>
    <p:sldLayoutId id="214748364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A10655E8-62BA-4591-B5E8-105034FDCF58}" type="datetimeFigureOut">
              <a:rPr lang="en-GB" smtClean="0"/>
              <a:t>12/12/2021</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A13D605-1536-4584-BAE8-15CF96D10122}" type="slidenum">
              <a:rPr lang="en-GB" smtClean="0"/>
              <a:t>‹#›</a:t>
            </a:fld>
            <a:endParaRPr lang="en-GB"/>
          </a:p>
        </p:txBody>
      </p:sp>
    </p:spTree>
    <p:extLst>
      <p:ext uri="{BB962C8B-B14F-4D97-AF65-F5344CB8AC3E}">
        <p14:creationId xmlns:p14="http://schemas.microsoft.com/office/powerpoint/2010/main" val="2541353543"/>
      </p:ext>
    </p:extLst>
  </p:cSld>
  <p:clrMap bg1="lt1" tx1="dk1" bg2="lt2" tx2="dk2" accent1="accent1" accent2="accent2" accent3="accent3" accent4="accent4" accent5="accent5" accent6="accent6" hlink="hlink" folHlink="folHlink"/>
  <p:sldLayoutIdLst>
    <p:sldLayoutId id="214748365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s://commons.wikimedia.org/w/index.php?curid=3372584" TargetMode="External"/><Relationship Id="rId1" Type="http://schemas.openxmlformats.org/officeDocument/2006/relationships/slideLayout" Target="../slideLayouts/slideLayout13.xml"/><Relationship Id="rId4" Type="http://schemas.openxmlformats.org/officeDocument/2006/relationships/image" Target="../media/image8.jpe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hyperlink" Target="https://sourcebooks.fordham.edu/sbook.asp" TargetMode="External"/><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librarysearch.uwtsd.ac.uk/discovery/fulldisplay?docid=alma99100287260202421&amp;context=L&amp;vid=44WHELF_UWTSD:44WHELF_UWTSD_VU1&amp;lang=en&amp;search_scope=MyInst_and_CI&amp;adaptor=Local%20Search%20Engine&amp;tab=Everything&amp;query=any,contains,arthur%20in%20celtic%20languages"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librarysearch.uwtsd.ac.uk/discovery/fulldisplay?docid=alma99100147648002421&amp;context=L&amp;vid=44WHELF_UWTSD:44WHELF_UWTSD_VU1&amp;lang=en&amp;search_scope=MyInst_and_CI&amp;adaptor=Local%20Search%20Engine&amp;tab=Everything&amp;query=any,contains,Celtic%20Culture%20A%20Historical%20%20Encyclopedia&amp;offset=0" TargetMode="External"/><Relationship Id="rId2" Type="http://schemas.openxmlformats.org/officeDocument/2006/relationships/hyperlink" Target="https://www.library.wales/discover/digital-gallery/printed-material/a-welsh-classical-dictionary/"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youtube.com/watch?v=QVd-iADIH7w" TargetMode="External"/><Relationship Id="rId2" Type="http://schemas.openxmlformats.org/officeDocument/2006/relationships/hyperlink" Target="https://archive.org/details/Thompson2016MotifIndex/mode/2up"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99392"/>
            <a:ext cx="7772400" cy="3699843"/>
          </a:xfrm>
        </p:spPr>
        <p:txBody>
          <a:bodyPr/>
          <a:lstStyle/>
          <a:p>
            <a:r>
              <a:rPr lang="en-GB" sz="3600" dirty="0"/>
              <a:t>Myths and Mythology: Medieval Sources</a:t>
            </a:r>
            <a:br>
              <a:rPr lang="en-GB" sz="3600" dirty="0"/>
            </a:br>
            <a:r>
              <a:rPr lang="en-GB" sz="3600" dirty="0"/>
              <a:t>Prof. Jane Cartwright</a:t>
            </a:r>
            <a:br>
              <a:rPr lang="en-GB" dirty="0"/>
            </a:br>
            <a:r>
              <a:rPr lang="en-GB" sz="1200" dirty="0"/>
              <a:t>Howard Pyle [Public domain], via Wikimedia Commons</a:t>
            </a:r>
          </a:p>
        </p:txBody>
      </p:sp>
      <p:sp>
        <p:nvSpPr>
          <p:cNvPr id="3" name="Subtitle 2"/>
          <p:cNvSpPr>
            <a:spLocks noGrp="1"/>
          </p:cNvSpPr>
          <p:nvPr>
            <p:ph type="subTitle" idx="1"/>
          </p:nvPr>
        </p:nvSpPr>
        <p:spPr/>
        <p:txBody>
          <a:bodyPr/>
          <a:lstStyle/>
          <a:p>
            <a:endParaRPr lang="en-GB" dirty="0"/>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721722" y="2636912"/>
            <a:ext cx="5286167" cy="4426284"/>
          </a:xfrm>
          <a:prstGeom prst="rect">
            <a:avLst/>
          </a:prstGeom>
        </p:spPr>
      </p:pic>
    </p:spTree>
    <p:extLst>
      <p:ext uri="{BB962C8B-B14F-4D97-AF65-F5344CB8AC3E}">
        <p14:creationId xmlns:p14="http://schemas.microsoft.com/office/powerpoint/2010/main" val="20893697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CF9B3-F1F7-45FB-8868-9FBAF2B87743}"/>
              </a:ext>
            </a:extLst>
          </p:cNvPr>
          <p:cNvSpPr>
            <a:spLocks noGrp="1"/>
          </p:cNvSpPr>
          <p:nvPr>
            <p:ph type="title"/>
          </p:nvPr>
        </p:nvSpPr>
        <p:spPr/>
        <p:txBody>
          <a:bodyPr/>
          <a:lstStyle/>
          <a:p>
            <a:r>
              <a:rPr lang="en-GB" dirty="0"/>
              <a:t>What is a myth?</a:t>
            </a:r>
          </a:p>
        </p:txBody>
      </p:sp>
      <p:sp>
        <p:nvSpPr>
          <p:cNvPr id="3" name="Content Placeholder 2">
            <a:extLst>
              <a:ext uri="{FF2B5EF4-FFF2-40B4-BE49-F238E27FC236}">
                <a16:creationId xmlns:a16="http://schemas.microsoft.com/office/drawing/2014/main" id="{15F05DB7-BB5F-4010-B481-8A9E8DBF66C9}"/>
              </a:ext>
            </a:extLst>
          </p:cNvPr>
          <p:cNvSpPr>
            <a:spLocks noGrp="1"/>
          </p:cNvSpPr>
          <p:nvPr>
            <p:ph idx="1"/>
          </p:nvPr>
        </p:nvSpPr>
        <p:spPr/>
        <p:txBody>
          <a:bodyPr/>
          <a:lstStyle/>
          <a:p>
            <a:r>
              <a:rPr lang="en-GB" b="0" i="0" dirty="0">
                <a:solidFill>
                  <a:srgbClr val="111111"/>
                </a:solidFill>
                <a:effectLst/>
                <a:latin typeface="Roboto" panose="02000000000000000000" pitchFamily="2" charset="0"/>
              </a:rPr>
              <a:t>a traditional story, especially one concerning the early history of a people or explaining a natural or social phenomenon, and typically involving supernatural beings or events.</a:t>
            </a:r>
          </a:p>
          <a:p>
            <a:pPr marL="0" indent="0">
              <a:buNone/>
            </a:pPr>
            <a:endParaRPr lang="en-GB" b="0" i="0" dirty="0">
              <a:solidFill>
                <a:srgbClr val="111111"/>
              </a:solidFill>
              <a:effectLst/>
              <a:latin typeface="Roboto" panose="02000000000000000000" pitchFamily="2" charset="0"/>
            </a:endParaRPr>
          </a:p>
          <a:p>
            <a:r>
              <a:rPr lang="en-GB" b="0" i="0" dirty="0">
                <a:solidFill>
                  <a:srgbClr val="111111"/>
                </a:solidFill>
                <a:effectLst/>
                <a:latin typeface="Roboto" panose="02000000000000000000" pitchFamily="2" charset="0"/>
              </a:rPr>
              <a:t>a fictitious or imaginary person or thing.</a:t>
            </a:r>
          </a:p>
          <a:p>
            <a:r>
              <a:rPr lang="en-GB" b="0" i="0" dirty="0">
                <a:solidFill>
                  <a:srgbClr val="111111"/>
                </a:solidFill>
                <a:effectLst/>
                <a:latin typeface="Roboto" panose="02000000000000000000" pitchFamily="2" charset="0"/>
              </a:rPr>
              <a:t>a misrepresentation of the truth</a:t>
            </a:r>
            <a:r>
              <a:rPr lang="en-GB" dirty="0">
                <a:solidFill>
                  <a:srgbClr val="111111"/>
                </a:solidFill>
                <a:latin typeface="Roboto" panose="02000000000000000000" pitchFamily="2" charset="0"/>
              </a:rPr>
              <a:t>.</a:t>
            </a:r>
            <a:endParaRPr lang="en-GB" dirty="0"/>
          </a:p>
        </p:txBody>
      </p:sp>
    </p:spTree>
    <p:extLst>
      <p:ext uri="{BB962C8B-B14F-4D97-AF65-F5344CB8AC3E}">
        <p14:creationId xmlns:p14="http://schemas.microsoft.com/office/powerpoint/2010/main" val="26882623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42ECD-67DA-460B-B45A-1509DB9B40F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7647F80-12C3-4A41-B44C-1192DEF3EE99}"/>
              </a:ext>
            </a:extLst>
          </p:cNvPr>
          <p:cNvSpPr>
            <a:spLocks noGrp="1"/>
          </p:cNvSpPr>
          <p:nvPr>
            <p:ph idx="1"/>
          </p:nvPr>
        </p:nvSpPr>
        <p:spPr/>
        <p:txBody>
          <a:bodyPr>
            <a:normAutofit fontScale="77500" lnSpcReduction="20000"/>
          </a:bodyPr>
          <a:lstStyle/>
          <a:p>
            <a:r>
              <a:rPr lang="en-GB" b="0" i="0" dirty="0">
                <a:solidFill>
                  <a:srgbClr val="666666"/>
                </a:solidFill>
                <a:effectLst/>
                <a:latin typeface="Roboto" panose="02000000000000000000" pitchFamily="2" charset="0"/>
              </a:rPr>
              <a:t>Myth is a folklore genre consisting of narratives that play a fundamental role in a society, such as foundational tales or origin myths. The main characters in myths are usually non-humans, such as gods, demigods, and other supernatural figures. However, others also include humans, animals, or combinations in their classification of myth. Stories of everyday human beings, although often of leaders of some type, are usually contained in legends, as opposed to myths. Myths are sometimes distinguished from legends in that myths deal with gods, usually have no historical basis, and are set in a world of the remote past, very different from that of the present.</a:t>
            </a:r>
            <a:endParaRPr lang="en-GB" dirty="0"/>
          </a:p>
        </p:txBody>
      </p:sp>
    </p:spTree>
    <p:extLst>
      <p:ext uri="{BB962C8B-B14F-4D97-AF65-F5344CB8AC3E}">
        <p14:creationId xmlns:p14="http://schemas.microsoft.com/office/powerpoint/2010/main" val="26143231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2F1AD-FB94-48F6-A32C-12E6F30B6FB4}"/>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2A7678AB-C56F-4214-91F4-4875D40ECBA8}"/>
              </a:ext>
            </a:extLst>
          </p:cNvPr>
          <p:cNvSpPr>
            <a:spLocks noGrp="1"/>
          </p:cNvSpPr>
          <p:nvPr>
            <p:ph idx="1"/>
          </p:nvPr>
        </p:nvSpPr>
        <p:spPr>
          <a:xfrm>
            <a:off x="457200" y="548680"/>
            <a:ext cx="8229600" cy="5577483"/>
          </a:xfrm>
        </p:spPr>
        <p:txBody>
          <a:bodyPr>
            <a:normAutofit fontScale="92500"/>
          </a:bodyPr>
          <a:lstStyle/>
          <a:p>
            <a:r>
              <a:rPr lang="en-GB" dirty="0"/>
              <a:t>Traditional stories often linked with a nation’s cultural identity (</a:t>
            </a:r>
            <a:r>
              <a:rPr lang="en-GB" i="1" dirty="0" err="1"/>
              <a:t>cyfarwyddiaid</a:t>
            </a:r>
            <a:r>
              <a:rPr lang="en-GB" dirty="0"/>
              <a:t>  of the </a:t>
            </a:r>
            <a:r>
              <a:rPr lang="en-GB" i="1" dirty="0" err="1"/>
              <a:t>cyfarwydd</a:t>
            </a:r>
            <a:r>
              <a:rPr lang="en-GB" i="1" dirty="0"/>
              <a:t> </a:t>
            </a:r>
            <a:r>
              <a:rPr lang="en-GB" dirty="0"/>
              <a:t>in Wales)</a:t>
            </a:r>
          </a:p>
          <a:p>
            <a:r>
              <a:rPr lang="en-GB" dirty="0"/>
              <a:t>Sense of heritage, explanation of the past, literary contribution to world lit./culture.</a:t>
            </a:r>
          </a:p>
          <a:p>
            <a:r>
              <a:rPr lang="en-GB" dirty="0"/>
              <a:t>Myths and traditional stories are often woven into the landscape: hills, castles, lakes, holy wells, burial mounds, ancient stones and place names = linked with particular myths and legends</a:t>
            </a:r>
          </a:p>
          <a:p>
            <a:r>
              <a:rPr lang="en-GB" dirty="0"/>
              <a:t>Who can tell me the story behind any Welsh place name or geographical feature?</a:t>
            </a:r>
          </a:p>
        </p:txBody>
      </p:sp>
    </p:spTree>
    <p:extLst>
      <p:ext uri="{BB962C8B-B14F-4D97-AF65-F5344CB8AC3E}">
        <p14:creationId xmlns:p14="http://schemas.microsoft.com/office/powerpoint/2010/main" val="15016960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45F1C-E270-4459-B6E2-BD3493E3E4E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1973275-F2C3-4EAE-9541-967A1AD40400}"/>
              </a:ext>
            </a:extLst>
          </p:cNvPr>
          <p:cNvSpPr>
            <a:spLocks noGrp="1"/>
          </p:cNvSpPr>
          <p:nvPr>
            <p:ph sz="half" idx="1"/>
          </p:nvPr>
        </p:nvSpPr>
        <p:spPr/>
        <p:txBody>
          <a:bodyPr>
            <a:normAutofit fontScale="85000" lnSpcReduction="20000"/>
          </a:bodyPr>
          <a:lstStyle/>
          <a:p>
            <a:r>
              <a:rPr lang="en-GB" dirty="0" err="1"/>
              <a:t>Brycheiniog</a:t>
            </a:r>
            <a:r>
              <a:rPr lang="en-GB" dirty="0"/>
              <a:t> (Breconshire &lt; </a:t>
            </a:r>
            <a:r>
              <a:rPr lang="en-GB" dirty="0" err="1"/>
              <a:t>Brychan</a:t>
            </a:r>
            <a:r>
              <a:rPr lang="en-GB" dirty="0"/>
              <a:t> </a:t>
            </a:r>
            <a:r>
              <a:rPr lang="en-GB" dirty="0" err="1"/>
              <a:t>Brycheiniog</a:t>
            </a:r>
            <a:r>
              <a:rPr lang="en-GB" dirty="0"/>
              <a:t>)</a:t>
            </a:r>
          </a:p>
          <a:p>
            <a:endParaRPr lang="en-GB" dirty="0"/>
          </a:p>
          <a:p>
            <a:pPr marL="0" indent="0">
              <a:buNone/>
            </a:pPr>
            <a:r>
              <a:rPr lang="en-GB" dirty="0" err="1"/>
              <a:t>Llanddwyn</a:t>
            </a:r>
            <a:r>
              <a:rPr lang="en-GB" dirty="0"/>
              <a:t> (</a:t>
            </a:r>
            <a:r>
              <a:rPr lang="en-GB" dirty="0" err="1"/>
              <a:t>Dwynwen</a:t>
            </a:r>
            <a:r>
              <a:rPr lang="en-GB" dirty="0"/>
              <a:t>, patron saint of lovers)</a:t>
            </a:r>
          </a:p>
          <a:p>
            <a:pPr marL="0" indent="0">
              <a:buNone/>
            </a:pPr>
            <a:endParaRPr lang="en-GB" dirty="0"/>
          </a:p>
          <a:p>
            <a:pPr marL="0" indent="0">
              <a:buNone/>
            </a:pPr>
            <a:r>
              <a:rPr lang="en-GB" dirty="0" err="1"/>
              <a:t>Bedd</a:t>
            </a:r>
            <a:r>
              <a:rPr lang="en-GB" dirty="0"/>
              <a:t> </a:t>
            </a:r>
            <a:r>
              <a:rPr lang="en-GB" dirty="0" err="1"/>
              <a:t>Gelert</a:t>
            </a:r>
            <a:r>
              <a:rPr lang="en-GB" dirty="0"/>
              <a:t> – </a:t>
            </a:r>
            <a:r>
              <a:rPr lang="en-GB" dirty="0" err="1"/>
              <a:t>Gelert</a:t>
            </a:r>
            <a:r>
              <a:rPr lang="en-GB" dirty="0"/>
              <a:t>, faithful dog of </a:t>
            </a:r>
            <a:r>
              <a:rPr lang="en-GB" dirty="0" err="1"/>
              <a:t>Llywelyn</a:t>
            </a:r>
            <a:r>
              <a:rPr lang="en-GB" dirty="0"/>
              <a:t> </a:t>
            </a:r>
          </a:p>
          <a:p>
            <a:pPr marL="0" indent="0">
              <a:buNone/>
            </a:pPr>
            <a:endParaRPr lang="en-GB" dirty="0"/>
          </a:p>
          <a:p>
            <a:pPr marL="0" indent="0">
              <a:buNone/>
            </a:pPr>
            <a:r>
              <a:rPr lang="en-GB" dirty="0"/>
              <a:t>Gorsedd </a:t>
            </a:r>
            <a:r>
              <a:rPr lang="en-GB" dirty="0" err="1"/>
              <a:t>Arberth</a:t>
            </a:r>
            <a:r>
              <a:rPr lang="en-GB" dirty="0"/>
              <a:t> (Narberth?)</a:t>
            </a:r>
          </a:p>
          <a:p>
            <a:pPr marL="0" indent="0">
              <a:buNone/>
            </a:pPr>
            <a:endParaRPr lang="en-GB" dirty="0"/>
          </a:p>
          <a:p>
            <a:pPr marL="0" indent="0">
              <a:buNone/>
            </a:pPr>
            <a:r>
              <a:rPr lang="en-GB" dirty="0" err="1"/>
              <a:t>Llech</a:t>
            </a:r>
            <a:r>
              <a:rPr lang="en-GB" dirty="0"/>
              <a:t> </a:t>
            </a:r>
            <a:r>
              <a:rPr lang="en-GB" dirty="0" err="1"/>
              <a:t>Ronw</a:t>
            </a:r>
            <a:r>
              <a:rPr lang="en-GB" dirty="0"/>
              <a:t> – </a:t>
            </a:r>
            <a:r>
              <a:rPr lang="en-GB" dirty="0" err="1"/>
              <a:t>Gronw</a:t>
            </a:r>
            <a:r>
              <a:rPr lang="en-GB" dirty="0"/>
              <a:t> </a:t>
            </a:r>
            <a:r>
              <a:rPr lang="en-GB" dirty="0" err="1"/>
              <a:t>Pebr’s</a:t>
            </a:r>
            <a:r>
              <a:rPr lang="en-GB" dirty="0"/>
              <a:t> stone</a:t>
            </a:r>
          </a:p>
        </p:txBody>
      </p:sp>
      <p:pic>
        <p:nvPicPr>
          <p:cNvPr id="1026" name="Picture 2">
            <a:extLst>
              <a:ext uri="{FF2B5EF4-FFF2-40B4-BE49-F238E27FC236}">
                <a16:creationId xmlns:a16="http://schemas.microsoft.com/office/drawing/2014/main" id="{05FF775D-B225-4BD1-B569-916DBA776C0D}"/>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445537" y="2711181"/>
            <a:ext cx="4690945" cy="2304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08785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5F22CE-4B99-4BD6-90E8-CD5B4B6055CF}"/>
              </a:ext>
            </a:extLst>
          </p:cNvPr>
          <p:cNvSpPr>
            <a:spLocks noGrp="1"/>
          </p:cNvSpPr>
          <p:nvPr>
            <p:ph type="title"/>
          </p:nvPr>
        </p:nvSpPr>
        <p:spPr>
          <a:xfrm>
            <a:off x="491490" y="365125"/>
            <a:ext cx="3840085" cy="1692794"/>
          </a:xfrm>
        </p:spPr>
        <p:txBody>
          <a:bodyPr>
            <a:normAutofit/>
          </a:bodyPr>
          <a:lstStyle/>
          <a:p>
            <a:pPr>
              <a:lnSpc>
                <a:spcPct val="90000"/>
              </a:lnSpc>
            </a:pPr>
            <a:r>
              <a:rPr lang="en-GB" sz="3700"/>
              <a:t>What will we study in our sessions?</a:t>
            </a:r>
          </a:p>
        </p:txBody>
      </p:sp>
      <p:cxnSp>
        <p:nvCxnSpPr>
          <p:cNvPr id="9" name="Straight Arrow Connector 8">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490" y="2316480"/>
            <a:ext cx="3429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904BA45-3442-4F0C-8675-CCAA26181A79}"/>
              </a:ext>
            </a:extLst>
          </p:cNvPr>
          <p:cNvSpPr>
            <a:spLocks noGrp="1"/>
          </p:cNvSpPr>
          <p:nvPr>
            <p:ph idx="1"/>
          </p:nvPr>
        </p:nvSpPr>
        <p:spPr>
          <a:xfrm>
            <a:off x="491490" y="2575033"/>
            <a:ext cx="4224526" cy="4022317"/>
          </a:xfrm>
        </p:spPr>
        <p:txBody>
          <a:bodyPr>
            <a:normAutofit/>
          </a:bodyPr>
          <a:lstStyle/>
          <a:p>
            <a:r>
              <a:rPr lang="en-GB" sz="2400" dirty="0"/>
              <a:t>The </a:t>
            </a:r>
            <a:r>
              <a:rPr lang="en-GB" sz="2400" dirty="0" err="1"/>
              <a:t>Mabinogion</a:t>
            </a:r>
            <a:endParaRPr lang="en-GB" sz="2400" dirty="0"/>
          </a:p>
          <a:p>
            <a:r>
              <a:rPr lang="en-GB" sz="2400" dirty="0"/>
              <a:t>Arthurian literature</a:t>
            </a:r>
          </a:p>
          <a:p>
            <a:r>
              <a:rPr lang="en-GB" sz="2400" dirty="0"/>
              <a:t>Myths Made Modern: adaptations of the </a:t>
            </a:r>
            <a:r>
              <a:rPr lang="en-GB" sz="2400" dirty="0" err="1"/>
              <a:t>Mabinogion</a:t>
            </a:r>
            <a:r>
              <a:rPr lang="en-GB" sz="2400" dirty="0"/>
              <a:t>, King Arthur and ‘modern’ legends e.g. Llyn y Fan </a:t>
            </a:r>
            <a:r>
              <a:rPr lang="en-GB" sz="2400" dirty="0" err="1"/>
              <a:t>Fach</a:t>
            </a:r>
            <a:r>
              <a:rPr lang="en-GB" sz="2400" dirty="0"/>
              <a:t>  (The Legend of the Lady of the Lake)</a:t>
            </a:r>
          </a:p>
          <a:p>
            <a:endParaRPr lang="en-GB" sz="2400" dirty="0"/>
          </a:p>
          <a:p>
            <a:endParaRPr lang="en-GB" sz="1600" dirty="0"/>
          </a:p>
          <a:p>
            <a:endParaRPr lang="en-GB" sz="1600" dirty="0"/>
          </a:p>
        </p:txBody>
      </p:sp>
      <p:pic>
        <p:nvPicPr>
          <p:cNvPr id="4" name="Picture 2">
            <a:extLst>
              <a:ext uri="{FF2B5EF4-FFF2-40B4-BE49-F238E27FC236}">
                <a16:creationId xmlns:a16="http://schemas.microsoft.com/office/drawing/2014/main" id="{419E1ACA-A990-467D-889A-6EA1B9ECBF1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7154" r="31065"/>
          <a:stretch/>
        </p:blipFill>
        <p:spPr bwMode="auto">
          <a:xfrm>
            <a:off x="4409136" y="10"/>
            <a:ext cx="4734863" cy="6857987"/>
          </a:xfrm>
          <a:custGeom>
            <a:avLst/>
            <a:gdLst/>
            <a:ahLst/>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65295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237140-D802-408B-BEFD-B6A21A0B5665}"/>
              </a:ext>
            </a:extLst>
          </p:cNvPr>
          <p:cNvSpPr>
            <a:spLocks noGrp="1"/>
          </p:cNvSpPr>
          <p:nvPr>
            <p:ph type="title"/>
          </p:nvPr>
        </p:nvSpPr>
        <p:spPr>
          <a:xfrm>
            <a:off x="4885341" y="365125"/>
            <a:ext cx="3630007" cy="1807305"/>
          </a:xfrm>
        </p:spPr>
        <p:txBody>
          <a:bodyPr vert="horz" lIns="91440" tIns="45720" rIns="91440" bIns="45720" rtlCol="0" anchor="ctr">
            <a:normAutofit/>
          </a:bodyPr>
          <a:lstStyle/>
          <a:p>
            <a:pPr algn="l">
              <a:lnSpc>
                <a:spcPct val="90000"/>
              </a:lnSpc>
            </a:pPr>
            <a:r>
              <a:rPr lang="en-US" sz="4100"/>
              <a:t>Heroic Humans: Arthur</a:t>
            </a:r>
          </a:p>
        </p:txBody>
      </p:sp>
      <p:pic>
        <p:nvPicPr>
          <p:cNvPr id="5" name="Content Placeholder 4">
            <a:extLst>
              <a:ext uri="{FF2B5EF4-FFF2-40B4-BE49-F238E27FC236}">
                <a16:creationId xmlns:a16="http://schemas.microsoft.com/office/drawing/2014/main" id="{BAB06D36-D066-41D2-A89C-3F3A7CC8E84F}"/>
              </a:ext>
            </a:extLst>
          </p:cNvPr>
          <p:cNvPicPr>
            <a:picLocks noGrp="1" noChangeAspect="1"/>
          </p:cNvPicPr>
          <p:nvPr>
            <p:ph sz="half" idx="1"/>
          </p:nvPr>
        </p:nvPicPr>
        <p:blipFill rotWithShape="1">
          <a:blip r:embed="rId2" cstate="print">
            <a:extLst>
              <a:ext uri="{28A0092B-C50C-407E-A947-70E740481C1C}">
                <a14:useLocalDpi xmlns:a14="http://schemas.microsoft.com/office/drawing/2010/main" val="0"/>
              </a:ext>
            </a:extLst>
          </a:blip>
          <a:srcRect l="28091" r="15889" b="2"/>
          <a:stretch/>
        </p:blipFill>
        <p:spPr>
          <a:xfrm>
            <a:off x="20" y="10"/>
            <a:ext cx="4587406"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4" name="Content Placeholder 3">
            <a:extLst>
              <a:ext uri="{FF2B5EF4-FFF2-40B4-BE49-F238E27FC236}">
                <a16:creationId xmlns:a16="http://schemas.microsoft.com/office/drawing/2014/main" id="{D2154A1A-9F11-46CA-886B-4763AE590DE1}"/>
              </a:ext>
            </a:extLst>
          </p:cNvPr>
          <p:cNvSpPr>
            <a:spLocks noGrp="1"/>
          </p:cNvSpPr>
          <p:nvPr>
            <p:ph sz="half" idx="2"/>
          </p:nvPr>
        </p:nvSpPr>
        <p:spPr>
          <a:xfrm>
            <a:off x="4258659" y="1844824"/>
            <a:ext cx="4885341" cy="4648051"/>
          </a:xfrm>
        </p:spPr>
        <p:txBody>
          <a:bodyPr vert="horz" lIns="91440" tIns="45720" rIns="91440" bIns="45720" rtlCol="0">
            <a:noAutofit/>
          </a:bodyPr>
          <a:lstStyle/>
          <a:p>
            <a:pPr indent="-228600">
              <a:lnSpc>
                <a:spcPct val="90000"/>
              </a:lnSpc>
            </a:pPr>
            <a:r>
              <a:rPr lang="en-US" b="0" i="0" dirty="0">
                <a:effectLst/>
              </a:rPr>
              <a:t>We'll be continuing the theme of 'Heroic Humans' by looking at the quintessential medieval hero Arthur. </a:t>
            </a:r>
          </a:p>
          <a:p>
            <a:pPr indent="-228600">
              <a:lnSpc>
                <a:spcPct val="90000"/>
              </a:lnSpc>
            </a:pPr>
            <a:r>
              <a:rPr lang="en-US" b="0" i="0" dirty="0">
                <a:effectLst/>
              </a:rPr>
              <a:t>Was he purely a legendary figure or a 'real' hero? </a:t>
            </a:r>
          </a:p>
          <a:p>
            <a:pPr indent="-228600">
              <a:lnSpc>
                <a:spcPct val="90000"/>
              </a:lnSpc>
            </a:pPr>
            <a:r>
              <a:rPr lang="en-US" b="0" i="0" dirty="0">
                <a:effectLst/>
              </a:rPr>
              <a:t>What do the earliest Arthurian sources reveal about Arthur and how did the myths and legends that accrued to Arthur develop over time?</a:t>
            </a:r>
            <a:endParaRPr lang="en-US" dirty="0"/>
          </a:p>
        </p:txBody>
      </p:sp>
    </p:spTree>
    <p:extLst>
      <p:ext uri="{BB962C8B-B14F-4D97-AF65-F5344CB8AC3E}">
        <p14:creationId xmlns:p14="http://schemas.microsoft.com/office/powerpoint/2010/main" val="39828799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5C2B2D-8DD8-4BD2-A729-2E76292D5AA9}"/>
              </a:ext>
            </a:extLst>
          </p:cNvPr>
          <p:cNvSpPr>
            <a:spLocks noGrp="1"/>
          </p:cNvSpPr>
          <p:nvPr>
            <p:ph type="title"/>
          </p:nvPr>
        </p:nvSpPr>
        <p:spPr>
          <a:xfrm>
            <a:off x="480060" y="325369"/>
            <a:ext cx="3276451" cy="1956841"/>
          </a:xfrm>
        </p:spPr>
        <p:txBody>
          <a:bodyPr anchor="b">
            <a:normAutofit/>
          </a:bodyPr>
          <a:lstStyle/>
          <a:p>
            <a:r>
              <a:rPr lang="en-GB" sz="4700"/>
              <a:t>Myths Made Modern</a:t>
            </a:r>
          </a:p>
        </p:txBody>
      </p:sp>
      <p:sp>
        <p:nvSpPr>
          <p:cNvPr id="7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 name="connsiteX0" fmla="*/ 0 w 2606040"/>
              <a:gd name="connsiteY0" fmla="*/ 0 h 18288"/>
              <a:gd name="connsiteX1" fmla="*/ 599389 w 2606040"/>
              <a:gd name="connsiteY1" fmla="*/ 0 h 18288"/>
              <a:gd name="connsiteX2" fmla="*/ 1303020 w 2606040"/>
              <a:gd name="connsiteY2" fmla="*/ 0 h 18288"/>
              <a:gd name="connsiteX3" fmla="*/ 1876349 w 2606040"/>
              <a:gd name="connsiteY3" fmla="*/ 0 h 18288"/>
              <a:gd name="connsiteX4" fmla="*/ 2606040 w 2606040"/>
              <a:gd name="connsiteY4" fmla="*/ 0 h 18288"/>
              <a:gd name="connsiteX5" fmla="*/ 2606040 w 2606040"/>
              <a:gd name="connsiteY5" fmla="*/ 18288 h 18288"/>
              <a:gd name="connsiteX6" fmla="*/ 1980590 w 2606040"/>
              <a:gd name="connsiteY6" fmla="*/ 18288 h 18288"/>
              <a:gd name="connsiteX7" fmla="*/ 1276960 w 2606040"/>
              <a:gd name="connsiteY7" fmla="*/ 18288 h 18288"/>
              <a:gd name="connsiteX8" fmla="*/ 65151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11079" y="-22080"/>
                  <a:pt x="479378" y="-26537"/>
                  <a:pt x="625450" y="0"/>
                </a:cubicBezTo>
                <a:cubicBezTo>
                  <a:pt x="925937" y="-4758"/>
                  <a:pt x="973176" y="15739"/>
                  <a:pt x="1224839" y="0"/>
                </a:cubicBezTo>
                <a:cubicBezTo>
                  <a:pt x="1479663" y="-11328"/>
                  <a:pt x="1566636" y="18697"/>
                  <a:pt x="1824228" y="0"/>
                </a:cubicBezTo>
                <a:cubicBezTo>
                  <a:pt x="2086799" y="-72665"/>
                  <a:pt x="2306223" y="-891"/>
                  <a:pt x="2606040" y="0"/>
                </a:cubicBezTo>
                <a:cubicBezTo>
                  <a:pt x="2606645" y="4461"/>
                  <a:pt x="2607031" y="13181"/>
                  <a:pt x="2606040" y="18288"/>
                </a:cubicBezTo>
                <a:cubicBezTo>
                  <a:pt x="2260204" y="29342"/>
                  <a:pt x="2175708" y="5614"/>
                  <a:pt x="1902409" y="18288"/>
                </a:cubicBezTo>
                <a:cubicBezTo>
                  <a:pt x="1638502" y="41064"/>
                  <a:pt x="1460923" y="-16269"/>
                  <a:pt x="1276960" y="18288"/>
                </a:cubicBezTo>
                <a:cubicBezTo>
                  <a:pt x="1057717" y="14361"/>
                  <a:pt x="867956" y="2320"/>
                  <a:pt x="677570" y="18288"/>
                </a:cubicBezTo>
                <a:cubicBezTo>
                  <a:pt x="457951" y="33373"/>
                  <a:pt x="189752" y="55388"/>
                  <a:pt x="0" y="18288"/>
                </a:cubicBezTo>
                <a:cubicBezTo>
                  <a:pt x="1586" y="13022"/>
                  <a:pt x="-95" y="4569"/>
                  <a:pt x="0" y="0"/>
                </a:cubicBezTo>
                <a:close/>
              </a:path>
              <a:path w="2606040" h="18288" stroke="0" extrusionOk="0">
                <a:moveTo>
                  <a:pt x="0" y="0"/>
                </a:moveTo>
                <a:cubicBezTo>
                  <a:pt x="172759" y="3236"/>
                  <a:pt x="361166" y="-13413"/>
                  <a:pt x="599389" y="0"/>
                </a:cubicBezTo>
                <a:cubicBezTo>
                  <a:pt x="841226" y="37042"/>
                  <a:pt x="968991" y="14587"/>
                  <a:pt x="1303020" y="0"/>
                </a:cubicBezTo>
                <a:cubicBezTo>
                  <a:pt x="1643101" y="-7120"/>
                  <a:pt x="1717813" y="7213"/>
                  <a:pt x="1876349" y="0"/>
                </a:cubicBezTo>
                <a:cubicBezTo>
                  <a:pt x="2036762" y="-14138"/>
                  <a:pt x="2426397" y="-4451"/>
                  <a:pt x="2606040" y="0"/>
                </a:cubicBezTo>
                <a:cubicBezTo>
                  <a:pt x="2606314" y="8448"/>
                  <a:pt x="2606550" y="14527"/>
                  <a:pt x="2606040" y="18288"/>
                </a:cubicBezTo>
                <a:cubicBezTo>
                  <a:pt x="2344840" y="2643"/>
                  <a:pt x="2192043" y="7399"/>
                  <a:pt x="1980590" y="18288"/>
                </a:cubicBezTo>
                <a:cubicBezTo>
                  <a:pt x="1783984" y="-9745"/>
                  <a:pt x="1487673" y="45908"/>
                  <a:pt x="1276960" y="18288"/>
                </a:cubicBezTo>
                <a:cubicBezTo>
                  <a:pt x="1088134" y="-41257"/>
                  <a:pt x="877974" y="49968"/>
                  <a:pt x="651510" y="18288"/>
                </a:cubicBezTo>
                <a:cubicBezTo>
                  <a:pt x="430798" y="-27764"/>
                  <a:pt x="132889" y="-33467"/>
                  <a:pt x="0" y="18288"/>
                </a:cubicBezTo>
                <a:cubicBezTo>
                  <a:pt x="212" y="10845"/>
                  <a:pt x="-833" y="6193"/>
                  <a:pt x="0" y="0"/>
                </a:cubicBezTo>
                <a:close/>
              </a:path>
              <a:path w="2606040" h="18288" fill="none" stroke="0" extrusionOk="0">
                <a:moveTo>
                  <a:pt x="0" y="0"/>
                </a:moveTo>
                <a:cubicBezTo>
                  <a:pt x="202328" y="-14716"/>
                  <a:pt x="332722" y="-11499"/>
                  <a:pt x="625450" y="0"/>
                </a:cubicBezTo>
                <a:cubicBezTo>
                  <a:pt x="927712" y="6878"/>
                  <a:pt x="971143" y="7084"/>
                  <a:pt x="1224839" y="0"/>
                </a:cubicBezTo>
                <a:cubicBezTo>
                  <a:pt x="1477775" y="-16815"/>
                  <a:pt x="1569904" y="19146"/>
                  <a:pt x="1824228" y="0"/>
                </a:cubicBezTo>
                <a:cubicBezTo>
                  <a:pt x="2055206" y="24867"/>
                  <a:pt x="2317192" y="-62872"/>
                  <a:pt x="2606040" y="0"/>
                </a:cubicBezTo>
                <a:cubicBezTo>
                  <a:pt x="2606166" y="3680"/>
                  <a:pt x="2606905" y="11461"/>
                  <a:pt x="2606040" y="18288"/>
                </a:cubicBezTo>
                <a:cubicBezTo>
                  <a:pt x="2234648" y="26976"/>
                  <a:pt x="2180202" y="-10361"/>
                  <a:pt x="1902409" y="18288"/>
                </a:cubicBezTo>
                <a:cubicBezTo>
                  <a:pt x="1635562" y="47194"/>
                  <a:pt x="1477339" y="4794"/>
                  <a:pt x="1276960" y="18288"/>
                </a:cubicBezTo>
                <a:cubicBezTo>
                  <a:pt x="1058094" y="66922"/>
                  <a:pt x="904206" y="-20636"/>
                  <a:pt x="677570" y="18288"/>
                </a:cubicBezTo>
                <a:cubicBezTo>
                  <a:pt x="485746" y="14713"/>
                  <a:pt x="195925" y="33005"/>
                  <a:pt x="0" y="18288"/>
                </a:cubicBezTo>
                <a:cubicBezTo>
                  <a:pt x="1168" y="12774"/>
                  <a:pt x="-229" y="374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3DDB108-07CA-478C-A453-12AA3F037247}"/>
              </a:ext>
            </a:extLst>
          </p:cNvPr>
          <p:cNvSpPr>
            <a:spLocks noGrp="1"/>
          </p:cNvSpPr>
          <p:nvPr>
            <p:ph idx="1"/>
          </p:nvPr>
        </p:nvSpPr>
        <p:spPr>
          <a:xfrm>
            <a:off x="251520" y="2766523"/>
            <a:ext cx="3888432" cy="3766108"/>
          </a:xfrm>
        </p:spPr>
        <p:txBody>
          <a:bodyPr>
            <a:normAutofit/>
          </a:bodyPr>
          <a:lstStyle/>
          <a:p>
            <a:pPr marL="0" indent="0">
              <a:buNone/>
            </a:pPr>
            <a:r>
              <a:rPr lang="en-GB" sz="2800" i="1" dirty="0"/>
              <a:t>The </a:t>
            </a:r>
            <a:r>
              <a:rPr lang="en-GB" sz="2800" i="1" dirty="0" err="1"/>
              <a:t>Mabinogion</a:t>
            </a:r>
            <a:r>
              <a:rPr lang="en-GB" sz="2800" i="1" dirty="0"/>
              <a:t> </a:t>
            </a:r>
            <a:r>
              <a:rPr lang="en-GB" sz="2800" dirty="0"/>
              <a:t>and Arthurian literature – enduring appeal, inspiring new creative works: poetry, songs, opera, plays, film, artwork.</a:t>
            </a:r>
          </a:p>
          <a:p>
            <a:pPr marL="0" indent="0">
              <a:buNone/>
            </a:pPr>
            <a:r>
              <a:rPr lang="en-GB" sz="2800" dirty="0"/>
              <a:t>The Lady of the Lake</a:t>
            </a:r>
          </a:p>
          <a:p>
            <a:pPr marL="0" indent="0">
              <a:buNone/>
            </a:pPr>
            <a:endParaRPr lang="en-GB" sz="1900" dirty="0"/>
          </a:p>
        </p:txBody>
      </p:sp>
      <p:pic>
        <p:nvPicPr>
          <p:cNvPr id="1026" name="Picture 2">
            <a:extLst>
              <a:ext uri="{FF2B5EF4-FFF2-40B4-BE49-F238E27FC236}">
                <a16:creationId xmlns:a16="http://schemas.microsoft.com/office/drawing/2014/main" id="{F1AA5C10-C323-42A2-8C34-B977426B1AC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506" r="-2" b="11621"/>
          <a:stretch/>
        </p:blipFill>
        <p:spPr bwMode="auto">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20559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71506" y="683462"/>
            <a:ext cx="3985902" cy="344564"/>
          </a:xfrm>
        </p:spPr>
        <p:txBody>
          <a:bodyPr>
            <a:normAutofit fontScale="90000"/>
          </a:bodyPr>
          <a:lstStyle/>
          <a:p>
            <a:r>
              <a:rPr lang="en-GB" b="1" dirty="0">
                <a:latin typeface="Times New Roman" panose="02020603050405020304" pitchFamily="18" charset="0"/>
                <a:cs typeface="Times New Roman" panose="02020603050405020304" pitchFamily="18" charset="0"/>
              </a:rPr>
              <a:t>The </a:t>
            </a:r>
            <a:r>
              <a:rPr lang="en-GB" b="1" dirty="0" err="1">
                <a:latin typeface="Times New Roman" panose="02020603050405020304" pitchFamily="18" charset="0"/>
                <a:cs typeface="Times New Roman" panose="02020603050405020304" pitchFamily="18" charset="0"/>
              </a:rPr>
              <a:t>Mabinogion</a:t>
            </a:r>
            <a:endParaRPr lang="en-GB"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32475" y="1207901"/>
            <a:ext cx="4324933" cy="4380208"/>
          </a:xfrm>
        </p:spPr>
        <p:txBody>
          <a:bodyPr anchor="t">
            <a:noAutofit/>
          </a:bodyPr>
          <a:lstStyle/>
          <a:p>
            <a:r>
              <a:rPr lang="en-GB" dirty="0">
                <a:latin typeface="Times New Roman" panose="02020603050405020304" pitchFamily="18" charset="0"/>
                <a:cs typeface="Times New Roman" panose="02020603050405020304" pitchFamily="18" charset="0"/>
              </a:rPr>
              <a:t>The White Book of </a:t>
            </a:r>
            <a:r>
              <a:rPr lang="en-GB" dirty="0" err="1">
                <a:latin typeface="Times New Roman" panose="02020603050405020304" pitchFamily="18" charset="0"/>
                <a:cs typeface="Times New Roman" panose="02020603050405020304" pitchFamily="18" charset="0"/>
              </a:rPr>
              <a:t>Rhydderch</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c.</a:t>
            </a:r>
            <a:r>
              <a:rPr lang="en-GB" dirty="0">
                <a:latin typeface="Times New Roman" panose="02020603050405020304" pitchFamily="18" charset="0"/>
                <a:cs typeface="Times New Roman" panose="02020603050405020304" pitchFamily="18" charset="0"/>
              </a:rPr>
              <a:t> 1350 (Aberystwyth, NLW MSS </a:t>
            </a:r>
            <a:r>
              <a:rPr lang="en-GB" dirty="0" err="1">
                <a:latin typeface="Times New Roman" panose="02020603050405020304" pitchFamily="18" charset="0"/>
                <a:cs typeface="Times New Roman" panose="02020603050405020304" pitchFamily="18" charset="0"/>
              </a:rPr>
              <a:t>Peniarth</a:t>
            </a:r>
            <a:r>
              <a:rPr lang="en-GB" dirty="0">
                <a:latin typeface="Times New Roman" panose="02020603050405020304" pitchFamily="18" charset="0"/>
                <a:cs typeface="Times New Roman" panose="02020603050405020304" pitchFamily="18" charset="0"/>
              </a:rPr>
              <a:t> 4 and 5)</a:t>
            </a:r>
          </a:p>
          <a:p>
            <a:r>
              <a:rPr lang="en-GB" dirty="0">
                <a:latin typeface="Times New Roman" panose="02020603050405020304" pitchFamily="18" charset="0"/>
                <a:cs typeface="Times New Roman" panose="02020603050405020304" pitchFamily="18" charset="0"/>
              </a:rPr>
              <a:t>The Red Book of </a:t>
            </a:r>
            <a:r>
              <a:rPr lang="en-GB" dirty="0" err="1">
                <a:latin typeface="Times New Roman" panose="02020603050405020304" pitchFamily="18" charset="0"/>
                <a:cs typeface="Times New Roman" panose="02020603050405020304" pitchFamily="18" charset="0"/>
              </a:rPr>
              <a:t>Hergest</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c</a:t>
            </a:r>
            <a:r>
              <a:rPr lang="en-GB" dirty="0">
                <a:latin typeface="Times New Roman" panose="02020603050405020304" pitchFamily="18" charset="0"/>
                <a:cs typeface="Times New Roman" panose="02020603050405020304" pitchFamily="18" charset="0"/>
              </a:rPr>
              <a:t>. 1400 (Oxford, Bodleian Library, MS Jesus College 111)</a:t>
            </a:r>
          </a:p>
          <a:p>
            <a:r>
              <a:rPr lang="en-GB" dirty="0">
                <a:latin typeface="Times New Roman" panose="02020603050405020304" pitchFamily="18" charset="0"/>
                <a:cs typeface="Times New Roman" panose="02020603050405020304" pitchFamily="18" charset="0"/>
              </a:rPr>
              <a:t>Fragments of second and third branch </a:t>
            </a:r>
            <a:r>
              <a:rPr lang="en-GB" dirty="0" err="1">
                <a:latin typeface="Times New Roman" panose="02020603050405020304" pitchFamily="18" charset="0"/>
                <a:cs typeface="Times New Roman" panose="02020603050405020304" pitchFamily="18" charset="0"/>
              </a:rPr>
              <a:t>Peniarth</a:t>
            </a:r>
            <a:r>
              <a:rPr lang="en-GB" dirty="0">
                <a:latin typeface="Times New Roman" panose="02020603050405020304" pitchFamily="18" charset="0"/>
                <a:cs typeface="Times New Roman" panose="02020603050405020304" pitchFamily="18" charset="0"/>
              </a:rPr>
              <a:t> 6 </a:t>
            </a:r>
            <a:r>
              <a:rPr lang="en-GB" i="1" dirty="0">
                <a:latin typeface="Times New Roman" panose="02020603050405020304" pitchFamily="18" charset="0"/>
                <a:cs typeface="Times New Roman" panose="02020603050405020304" pitchFamily="18" charset="0"/>
              </a:rPr>
              <a:t>c</a:t>
            </a:r>
            <a:r>
              <a:rPr lang="en-GB" dirty="0">
                <a:latin typeface="Times New Roman" panose="02020603050405020304" pitchFamily="18" charset="0"/>
                <a:cs typeface="Times New Roman" panose="02020603050405020304" pitchFamily="18" charset="0"/>
              </a:rPr>
              <a:t>. 1250</a:t>
            </a:r>
          </a:p>
          <a:p>
            <a:r>
              <a:rPr lang="en-GB" sz="1100" dirty="0">
                <a:latin typeface="Times New Roman" panose="02020603050405020304" pitchFamily="18" charset="0"/>
                <a:cs typeface="Times New Roman" panose="02020603050405020304" pitchFamily="18" charset="0"/>
              </a:rPr>
              <a:t>Image: Aberystwyth, NLW, MS  </a:t>
            </a:r>
            <a:r>
              <a:rPr lang="en-GB" sz="1100" dirty="0" err="1">
                <a:latin typeface="Times New Roman" panose="02020603050405020304" pitchFamily="18" charset="0"/>
                <a:cs typeface="Times New Roman" panose="02020603050405020304" pitchFamily="18" charset="0"/>
              </a:rPr>
              <a:t>Peniarth</a:t>
            </a:r>
            <a:r>
              <a:rPr lang="en-GB" sz="1100" dirty="0">
                <a:latin typeface="Times New Roman" panose="02020603050405020304" pitchFamily="18" charset="0"/>
                <a:cs typeface="Times New Roman" panose="02020603050405020304" pitchFamily="18" charset="0"/>
              </a:rPr>
              <a:t> 4, f. 45r Wikimedia commons, beginning of ‘The Dream of the Emperor </a:t>
            </a:r>
            <a:r>
              <a:rPr lang="en-GB" sz="1100" dirty="0" err="1">
                <a:latin typeface="Times New Roman" panose="02020603050405020304" pitchFamily="18" charset="0"/>
                <a:cs typeface="Times New Roman" panose="02020603050405020304" pitchFamily="18" charset="0"/>
              </a:rPr>
              <a:t>Maxen</a:t>
            </a:r>
            <a:r>
              <a:rPr lang="en-GB" sz="1100" dirty="0">
                <a:latin typeface="Times New Roman" panose="02020603050405020304" pitchFamily="18" charset="0"/>
                <a:cs typeface="Times New Roman" panose="02020603050405020304" pitchFamily="18" charset="0"/>
              </a:rPr>
              <a:t>’</a:t>
            </a:r>
          </a:p>
          <a:p>
            <a:endParaRPr lang="en-GB" sz="2400" dirty="0">
              <a:latin typeface="Times New Roman" panose="02020603050405020304" pitchFamily="18" charset="0"/>
              <a:cs typeface="Times New Roman" panose="02020603050405020304" pitchFamily="18" charset="0"/>
            </a:endParaRPr>
          </a:p>
        </p:txBody>
      </p:sp>
      <p:sp>
        <p:nvSpPr>
          <p:cNvPr id="9"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937085" y="855744"/>
            <a:ext cx="4206915" cy="4380209"/>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2">
            <a:extLst>
              <a:ext uri="{FF2B5EF4-FFF2-40B4-BE49-F238E27FC236}">
                <a16:creationId xmlns:a16="http://schemas.microsoft.com/office/drawing/2014/main" id="{402FADFF-DDF0-4C70-A986-75D23DECF20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138" r="5177" b="-1"/>
          <a:stretch/>
        </p:blipFill>
        <p:spPr bwMode="auto">
          <a:xfrm>
            <a:off x="5062606" y="857249"/>
            <a:ext cx="4081394" cy="4241205"/>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86975222"/>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32C9B4-FF2B-47E8-B4F7-FF9AA4AEFBBF}"/>
              </a:ext>
            </a:extLst>
          </p:cNvPr>
          <p:cNvSpPr>
            <a:spLocks noGrp="1"/>
          </p:cNvSpPr>
          <p:nvPr>
            <p:ph type="title"/>
          </p:nvPr>
        </p:nvSpPr>
        <p:spPr>
          <a:xfrm>
            <a:off x="4716869" y="1459744"/>
            <a:ext cx="3944780" cy="994172"/>
          </a:xfrm>
        </p:spPr>
        <p:txBody>
          <a:bodyPr vert="horz" lIns="68580" tIns="34290" rIns="68580" bIns="34290" rtlCol="0" anchor="ctr">
            <a:normAutofit/>
          </a:bodyPr>
          <a:lstStyle/>
          <a:p>
            <a:endParaRPr lang="en-US"/>
          </a:p>
        </p:txBody>
      </p:sp>
      <p:sp>
        <p:nvSpPr>
          <p:cNvPr id="10" name="Freeform: Shape 9">
            <a:extLst>
              <a:ext uri="{FF2B5EF4-FFF2-40B4-BE49-F238E27FC236}">
                <a16:creationId xmlns:a16="http://schemas.microsoft.com/office/drawing/2014/main" id="{357DD0D3-F869-46D0-944C-6EC60E19E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4602612" cy="394119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dirty="0"/>
          </a:p>
        </p:txBody>
      </p:sp>
      <p:pic>
        <p:nvPicPr>
          <p:cNvPr id="5" name="Picture 2">
            <a:extLst>
              <a:ext uri="{FF2B5EF4-FFF2-40B4-BE49-F238E27FC236}">
                <a16:creationId xmlns:a16="http://schemas.microsoft.com/office/drawing/2014/main" id="{14644F34-6826-4EE3-9123-69C40ADF3A58}"/>
              </a:ext>
            </a:extLst>
          </p:cNvPr>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rcRect r="-2" b="3393"/>
          <a:stretch/>
        </p:blipFill>
        <p:spPr bwMode="auto">
          <a:xfrm>
            <a:off x="1" y="857252"/>
            <a:ext cx="4397791" cy="3738686"/>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a:noFill/>
          <a:extLst>
            <a:ext uri="{909E8E84-426E-40DD-AFC4-6F175D3DCCD1}">
              <a14:hiddenFill xmlns:a14="http://schemas.microsoft.com/office/drawing/2010/main">
                <a:solidFill>
                  <a:srgbClr val="FFFFFF"/>
                </a:solidFill>
              </a14:hiddenFill>
            </a:ext>
          </a:extLst>
        </p:spPr>
      </p:pic>
      <p:sp>
        <p:nvSpPr>
          <p:cNvPr id="4" name="Content Placeholder 3">
            <a:extLst>
              <a:ext uri="{FF2B5EF4-FFF2-40B4-BE49-F238E27FC236}">
                <a16:creationId xmlns:a16="http://schemas.microsoft.com/office/drawing/2014/main" id="{1C8F0547-339B-4C32-8E69-44660B1EE0EE}"/>
              </a:ext>
            </a:extLst>
          </p:cNvPr>
          <p:cNvSpPr>
            <a:spLocks noGrp="1"/>
          </p:cNvSpPr>
          <p:nvPr>
            <p:ph sz="half" idx="2"/>
          </p:nvPr>
        </p:nvSpPr>
        <p:spPr>
          <a:xfrm>
            <a:off x="4397791" y="1459744"/>
            <a:ext cx="4263863" cy="4198106"/>
          </a:xfrm>
        </p:spPr>
        <p:txBody>
          <a:bodyPr vert="horz" lIns="68580" tIns="34290" rIns="68580" bIns="34290" rtlCol="0" anchor="t">
            <a:normAutofit fontScale="70000" lnSpcReduction="20000"/>
          </a:bodyPr>
          <a:lstStyle/>
          <a:p>
            <a:r>
              <a:rPr lang="en-US" dirty="0"/>
              <a:t>‘there is general agreement that the texts are much older than the manuscripts, and the consensus of opinion is that the </a:t>
            </a:r>
            <a:r>
              <a:rPr lang="en-US" i="1" dirty="0" err="1"/>
              <a:t>Pedeir</a:t>
            </a:r>
            <a:r>
              <a:rPr lang="en-US" i="1" dirty="0"/>
              <a:t> </a:t>
            </a:r>
            <a:r>
              <a:rPr lang="en-US" i="1" dirty="0" err="1"/>
              <a:t>Keinc</a:t>
            </a:r>
            <a:r>
              <a:rPr lang="en-US" i="1" dirty="0"/>
              <a:t> </a:t>
            </a:r>
            <a:r>
              <a:rPr lang="en-US" dirty="0"/>
              <a:t>[Four Branches] appeared in a written form for the first time between about 1050 and 1120’ (Sioned Davies, </a:t>
            </a:r>
            <a:r>
              <a:rPr lang="en-US" i="1" dirty="0"/>
              <a:t>The Four Branches</a:t>
            </a:r>
            <a:r>
              <a:rPr lang="en-US" dirty="0"/>
              <a:t>, p. 9) written down between end of C11th and beginning of C14th (Davies intro to trans. p. xvii)</a:t>
            </a:r>
          </a:p>
          <a:p>
            <a:r>
              <a:rPr lang="en-US" i="1" dirty="0" err="1"/>
              <a:t>Cyfarwydd</a:t>
            </a:r>
            <a:r>
              <a:rPr lang="en-US" dirty="0"/>
              <a:t> = professional storyteller drawing on traditional sources and wider body of material than survives today</a:t>
            </a:r>
          </a:p>
          <a:p>
            <a:r>
              <a:rPr lang="en-US" dirty="0"/>
              <a:t>Oral tradition – aurality and performance</a:t>
            </a:r>
          </a:p>
        </p:txBody>
      </p:sp>
    </p:spTree>
    <p:extLst>
      <p:ext uri="{BB962C8B-B14F-4D97-AF65-F5344CB8AC3E}">
        <p14:creationId xmlns:p14="http://schemas.microsoft.com/office/powerpoint/2010/main" val="1471749601"/>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55006F82-50D2-401C-BE85-FFEA1C1963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857250"/>
            <a:ext cx="9141714" cy="51435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73" name="Rectangle 72">
            <a:extLst>
              <a:ext uri="{FF2B5EF4-FFF2-40B4-BE49-F238E27FC236}">
                <a16:creationId xmlns:a16="http://schemas.microsoft.com/office/drawing/2014/main" id="{32034F32-09B4-47B4-B550-1F1CE3D53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1714" cy="51435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nvGrpSpPr>
          <p:cNvPr id="75" name="Group 74">
            <a:extLst>
              <a:ext uri="{FF2B5EF4-FFF2-40B4-BE49-F238E27FC236}">
                <a16:creationId xmlns:a16="http://schemas.microsoft.com/office/drawing/2014/main" id="{DE281959-4C2A-43BA-8C83-11E748D31C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413815"/>
            <a:ext cx="9036547" cy="3069980"/>
            <a:chOff x="1" y="2075420"/>
            <a:chExt cx="12048729" cy="4093306"/>
          </a:xfrm>
        </p:grpSpPr>
        <p:sp>
          <p:nvSpPr>
            <p:cNvPr id="76" name="Oval 75">
              <a:extLst>
                <a:ext uri="{FF2B5EF4-FFF2-40B4-BE49-F238E27FC236}">
                  <a16:creationId xmlns:a16="http://schemas.microsoft.com/office/drawing/2014/main" id="{085BD03E-6111-486E-A44E-13DE7D69D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77" name="Oval 76">
              <a:extLst>
                <a:ext uri="{FF2B5EF4-FFF2-40B4-BE49-F238E27FC236}">
                  <a16:creationId xmlns:a16="http://schemas.microsoft.com/office/drawing/2014/main" id="{1AEAC14A-07C6-4D53-B462-9F09A96B7E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78" name="Oval 77">
              <a:extLst>
                <a:ext uri="{FF2B5EF4-FFF2-40B4-BE49-F238E27FC236}">
                  <a16:creationId xmlns:a16="http://schemas.microsoft.com/office/drawing/2014/main" id="{4EE382AD-4EFB-4F1D-87D8-BBAFF1A147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79" name="Oval 78">
              <a:extLst>
                <a:ext uri="{FF2B5EF4-FFF2-40B4-BE49-F238E27FC236}">
                  <a16:creationId xmlns:a16="http://schemas.microsoft.com/office/drawing/2014/main" id="{7F9C3030-DD76-46ED-8C3D-5E6B155D7B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80" name="Oval 79">
              <a:extLst>
                <a:ext uri="{FF2B5EF4-FFF2-40B4-BE49-F238E27FC236}">
                  <a16:creationId xmlns:a16="http://schemas.microsoft.com/office/drawing/2014/main" id="{3774AC63-66CE-4E5C-9DAF-71E4E0C042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81" name="Oval 80">
              <a:extLst>
                <a:ext uri="{FF2B5EF4-FFF2-40B4-BE49-F238E27FC236}">
                  <a16:creationId xmlns:a16="http://schemas.microsoft.com/office/drawing/2014/main" id="{374276B0-1AE1-4BAA-A117-B597012605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sp>
        <p:nvSpPr>
          <p:cNvPr id="2" name="Title 1">
            <a:extLst>
              <a:ext uri="{FF2B5EF4-FFF2-40B4-BE49-F238E27FC236}">
                <a16:creationId xmlns:a16="http://schemas.microsoft.com/office/drawing/2014/main" id="{F002EE29-475F-44E2-A574-627FDAAD47BE}"/>
              </a:ext>
            </a:extLst>
          </p:cNvPr>
          <p:cNvSpPr>
            <a:spLocks noGrp="1"/>
          </p:cNvSpPr>
          <p:nvPr>
            <p:ph type="title"/>
          </p:nvPr>
        </p:nvSpPr>
        <p:spPr>
          <a:xfrm>
            <a:off x="3944135" y="1330452"/>
            <a:ext cx="4400787" cy="726948"/>
          </a:xfrm>
          <a:noFill/>
        </p:spPr>
        <p:txBody>
          <a:bodyPr vert="horz" lIns="68580" tIns="34290" rIns="68580" bIns="34290" rtlCol="0" anchor="b">
            <a:normAutofit fontScale="90000"/>
          </a:bodyPr>
          <a:lstStyle/>
          <a:p>
            <a:r>
              <a:rPr lang="en-US" sz="3600" dirty="0">
                <a:solidFill>
                  <a:schemeClr val="bg1"/>
                </a:solidFill>
              </a:rPr>
              <a:t>What does </a:t>
            </a:r>
            <a:r>
              <a:rPr lang="en-US" sz="3600" dirty="0" err="1">
                <a:solidFill>
                  <a:schemeClr val="bg1"/>
                </a:solidFill>
              </a:rPr>
              <a:t>Mabinogion</a:t>
            </a:r>
            <a:r>
              <a:rPr lang="en-US" sz="3600" dirty="0">
                <a:solidFill>
                  <a:schemeClr val="bg1"/>
                </a:solidFill>
              </a:rPr>
              <a:t> mean?</a:t>
            </a:r>
          </a:p>
        </p:txBody>
      </p:sp>
      <p:sp>
        <p:nvSpPr>
          <p:cNvPr id="83" name="Rectangle 82">
            <a:extLst>
              <a:ext uri="{FF2B5EF4-FFF2-40B4-BE49-F238E27FC236}">
                <a16:creationId xmlns:a16="http://schemas.microsoft.com/office/drawing/2014/main" id="{4FCECCE4-3046-4A76-B4C0-767A6251C6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828610" y="1639204"/>
            <a:ext cx="2097346" cy="533439"/>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nvGrpSpPr>
          <p:cNvPr id="85" name="Group 84">
            <a:extLst>
              <a:ext uri="{FF2B5EF4-FFF2-40B4-BE49-F238E27FC236}">
                <a16:creationId xmlns:a16="http://schemas.microsoft.com/office/drawing/2014/main" id="{D6F309B0-04E5-4883-9605-1364452C68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444654" y="1095434"/>
            <a:ext cx="411480" cy="411755"/>
            <a:chOff x="7029447" y="3514725"/>
            <a:chExt cx="1285875" cy="549007"/>
          </a:xfrm>
        </p:grpSpPr>
        <p:cxnSp>
          <p:nvCxnSpPr>
            <p:cNvPr id="86" name="Straight Connector 85">
              <a:extLst>
                <a:ext uri="{FF2B5EF4-FFF2-40B4-BE49-F238E27FC236}">
                  <a16:creationId xmlns:a16="http://schemas.microsoft.com/office/drawing/2014/main" id="{E11AE0B5-579B-4455-9159-4E4F0A8CCE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7D011DD2-D339-42A2-B916-5E9494D4A42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BE43332E-2051-4B76-BC37-83CA62919D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6B80359C-87A2-4B25-838D-8F833616F6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91" name="Rectangle 90">
            <a:extLst>
              <a:ext uri="{FF2B5EF4-FFF2-40B4-BE49-F238E27FC236}">
                <a16:creationId xmlns:a16="http://schemas.microsoft.com/office/drawing/2014/main" id="{096F20E2-F42F-4B71-8BC5-478533FE1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5462839"/>
            <a:ext cx="4571998" cy="533439"/>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nvGrpSpPr>
          <p:cNvPr id="93" name="Group 92">
            <a:extLst>
              <a:ext uri="{FF2B5EF4-FFF2-40B4-BE49-F238E27FC236}">
                <a16:creationId xmlns:a16="http://schemas.microsoft.com/office/drawing/2014/main" id="{34039184-A11C-46AE-854D-8B22944360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462259" y="5312671"/>
            <a:ext cx="964406" cy="411755"/>
            <a:chOff x="7029447" y="3514725"/>
            <a:chExt cx="1285875" cy="549007"/>
          </a:xfrm>
        </p:grpSpPr>
        <p:cxnSp>
          <p:nvCxnSpPr>
            <p:cNvPr id="94" name="Straight Connector 93">
              <a:extLst>
                <a:ext uri="{FF2B5EF4-FFF2-40B4-BE49-F238E27FC236}">
                  <a16:creationId xmlns:a16="http://schemas.microsoft.com/office/drawing/2014/main" id="{3D2F1956-BECA-4651-82AD-00D7D7F59DA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A3F1C39C-42B5-430D-84F0-7018DD01CE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BA7D71D2-799A-4C6D-AD0E-D7BCF15E9F2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5C9B72C0-DA11-4A2F-BADC-5BD946CFD0D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2050" name="Picture 2">
            <a:extLst>
              <a:ext uri="{FF2B5EF4-FFF2-40B4-BE49-F238E27FC236}">
                <a16:creationId xmlns:a16="http://schemas.microsoft.com/office/drawing/2014/main" id="{81522236-4508-47A1-8132-BDAA2336100F}"/>
              </a:ext>
            </a:extLst>
          </p:cNvPr>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rcRect l="4735"/>
          <a:stretch/>
        </p:blipFill>
        <p:spPr bwMode="auto">
          <a:xfrm>
            <a:off x="521557" y="1386878"/>
            <a:ext cx="3018374" cy="4073638"/>
          </a:xfrm>
          <a:prstGeom prst="rect">
            <a:avLst/>
          </a:prstGeom>
          <a:noFill/>
          <a:extLst>
            <a:ext uri="{909E8E84-426E-40DD-AFC4-6F175D3DCCD1}">
              <a14:hiddenFill xmlns:a14="http://schemas.microsoft.com/office/drawing/2010/main">
                <a:solidFill>
                  <a:srgbClr val="FFFFFF"/>
                </a:solidFill>
              </a14:hiddenFill>
            </a:ext>
          </a:extLst>
        </p:spPr>
      </p:pic>
      <p:grpSp>
        <p:nvGrpSpPr>
          <p:cNvPr id="99" name="Group 98">
            <a:extLst>
              <a:ext uri="{FF2B5EF4-FFF2-40B4-BE49-F238E27FC236}">
                <a16:creationId xmlns:a16="http://schemas.microsoft.com/office/drawing/2014/main" id="{2219C598-7B69-490E-97B6-4E4DC4964F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21541" y="1494862"/>
            <a:ext cx="228600" cy="322326"/>
            <a:chOff x="215328" y="-46937"/>
            <a:chExt cx="304800" cy="2773841"/>
          </a:xfrm>
        </p:grpSpPr>
        <p:cxnSp>
          <p:nvCxnSpPr>
            <p:cNvPr id="100" name="Straight Connector 99">
              <a:extLst>
                <a:ext uri="{FF2B5EF4-FFF2-40B4-BE49-F238E27FC236}">
                  <a16:creationId xmlns:a16="http://schemas.microsoft.com/office/drawing/2014/main" id="{EF504F69-53C8-4088-9C6A-56FFDA3318E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F5EDE870-C63A-4D06-A144-9652B7D895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4CB714C2-8F44-4A42-BA66-2516AFA814E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B844F522-4E10-42B1-840D-5959A9639E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4" name="Content Placeholder 3">
            <a:extLst>
              <a:ext uri="{FF2B5EF4-FFF2-40B4-BE49-F238E27FC236}">
                <a16:creationId xmlns:a16="http://schemas.microsoft.com/office/drawing/2014/main" id="{5F500E73-DE51-4838-BFF6-80626C98DE8C}"/>
              </a:ext>
            </a:extLst>
          </p:cNvPr>
          <p:cNvSpPr>
            <a:spLocks noGrp="1"/>
          </p:cNvSpPr>
          <p:nvPr>
            <p:ph sz="half" idx="2"/>
          </p:nvPr>
        </p:nvSpPr>
        <p:spPr>
          <a:xfrm>
            <a:off x="3944134" y="2148010"/>
            <a:ext cx="5199866" cy="3690263"/>
          </a:xfrm>
          <a:noFill/>
        </p:spPr>
        <p:txBody>
          <a:bodyPr vert="horz" lIns="68580" tIns="34290" rIns="68580" bIns="34290" rtlCol="0" anchor="t">
            <a:normAutofit/>
          </a:bodyPr>
          <a:lstStyle/>
          <a:p>
            <a:r>
              <a:rPr lang="en-US" sz="1800" dirty="0">
                <a:solidFill>
                  <a:schemeClr val="bg1"/>
                </a:solidFill>
              </a:rPr>
              <a:t>Translations: William Owen </a:t>
            </a:r>
            <a:r>
              <a:rPr lang="en-US" sz="1800" dirty="0" err="1">
                <a:solidFill>
                  <a:schemeClr val="bg1"/>
                </a:solidFill>
              </a:rPr>
              <a:t>Pughe</a:t>
            </a:r>
            <a:r>
              <a:rPr lang="en-US" sz="1800" dirty="0">
                <a:solidFill>
                  <a:schemeClr val="bg1"/>
                </a:solidFill>
              </a:rPr>
              <a:t> (journals 1795, 1821, 1824), Lady Charlotte Guest (1838-45)</a:t>
            </a:r>
          </a:p>
          <a:p>
            <a:r>
              <a:rPr lang="en-US" sz="1800" dirty="0" err="1">
                <a:solidFill>
                  <a:schemeClr val="bg1"/>
                </a:solidFill>
              </a:rPr>
              <a:t>Mabinogi</a:t>
            </a:r>
            <a:r>
              <a:rPr lang="en-US" sz="1800" dirty="0">
                <a:solidFill>
                  <a:schemeClr val="bg1"/>
                </a:solidFill>
              </a:rPr>
              <a:t> – 11 tales (Guest 12 </a:t>
            </a:r>
            <a:r>
              <a:rPr lang="en-US" sz="1800" i="1" dirty="0" err="1">
                <a:solidFill>
                  <a:schemeClr val="bg1"/>
                </a:solidFill>
              </a:rPr>
              <a:t>Ystoria</a:t>
            </a:r>
            <a:r>
              <a:rPr lang="en-US" sz="1800" i="1" dirty="0">
                <a:solidFill>
                  <a:schemeClr val="bg1"/>
                </a:solidFill>
              </a:rPr>
              <a:t> Taliesin</a:t>
            </a:r>
            <a:r>
              <a:rPr lang="en-US" sz="1800" dirty="0">
                <a:solidFill>
                  <a:schemeClr val="bg1"/>
                </a:solidFill>
              </a:rPr>
              <a:t>) – scribal error, end of First Branch ‘and so ends this branch of the </a:t>
            </a:r>
            <a:r>
              <a:rPr lang="en-US" sz="1800" dirty="0" err="1">
                <a:solidFill>
                  <a:schemeClr val="bg1"/>
                </a:solidFill>
              </a:rPr>
              <a:t>Mabinogion</a:t>
            </a:r>
            <a:r>
              <a:rPr lang="en-US" sz="1800" dirty="0">
                <a:solidFill>
                  <a:schemeClr val="bg1"/>
                </a:solidFill>
              </a:rPr>
              <a:t>’ (-ion common plural ending in Welsh)</a:t>
            </a:r>
          </a:p>
          <a:p>
            <a:r>
              <a:rPr lang="en-US" sz="1800" dirty="0">
                <a:solidFill>
                  <a:schemeClr val="bg1"/>
                </a:solidFill>
              </a:rPr>
              <a:t>Mab – tale of boyhood/youth of hero – </a:t>
            </a:r>
            <a:r>
              <a:rPr lang="en-US" sz="1800" dirty="0" err="1">
                <a:solidFill>
                  <a:schemeClr val="bg1"/>
                </a:solidFill>
              </a:rPr>
              <a:t>Pryderi</a:t>
            </a:r>
            <a:r>
              <a:rPr lang="en-US" sz="1800" dirty="0">
                <a:solidFill>
                  <a:schemeClr val="bg1"/>
                </a:solidFill>
              </a:rPr>
              <a:t> (Mabon) </a:t>
            </a:r>
            <a:r>
              <a:rPr lang="en-US" sz="1800" i="1" dirty="0" err="1">
                <a:solidFill>
                  <a:schemeClr val="bg1"/>
                </a:solidFill>
              </a:rPr>
              <a:t>Mabinogi</a:t>
            </a:r>
            <a:r>
              <a:rPr lang="en-US" sz="1800" i="1" dirty="0">
                <a:solidFill>
                  <a:schemeClr val="bg1"/>
                </a:solidFill>
              </a:rPr>
              <a:t> </a:t>
            </a:r>
            <a:r>
              <a:rPr lang="en-US" sz="1800" i="1" dirty="0" err="1">
                <a:solidFill>
                  <a:schemeClr val="bg1"/>
                </a:solidFill>
              </a:rPr>
              <a:t>Iessu</a:t>
            </a:r>
            <a:r>
              <a:rPr lang="en-US" sz="1800" i="1" dirty="0">
                <a:solidFill>
                  <a:schemeClr val="bg1"/>
                </a:solidFill>
              </a:rPr>
              <a:t> Grist </a:t>
            </a:r>
            <a:r>
              <a:rPr lang="en-US" sz="1800" dirty="0">
                <a:solidFill>
                  <a:schemeClr val="bg1"/>
                </a:solidFill>
              </a:rPr>
              <a:t>– apocryphal legend narrating birth and boyhood of Christ – popular in Middle Ages</a:t>
            </a:r>
          </a:p>
          <a:p>
            <a:r>
              <a:rPr lang="en-US" sz="1800" dirty="0">
                <a:solidFill>
                  <a:schemeClr val="bg1"/>
                </a:solidFill>
              </a:rPr>
              <a:t>No titles in original – </a:t>
            </a:r>
            <a:r>
              <a:rPr lang="en-US" sz="1800" i="1" dirty="0" err="1">
                <a:solidFill>
                  <a:schemeClr val="bg1"/>
                </a:solidFill>
              </a:rPr>
              <a:t>Branwen</a:t>
            </a:r>
            <a:r>
              <a:rPr lang="en-US" sz="1800" dirty="0">
                <a:solidFill>
                  <a:schemeClr val="bg1"/>
                </a:solidFill>
              </a:rPr>
              <a:t> &gt; </a:t>
            </a:r>
            <a:r>
              <a:rPr lang="en-US" sz="1800" i="1" dirty="0" err="1">
                <a:solidFill>
                  <a:schemeClr val="bg1"/>
                </a:solidFill>
              </a:rPr>
              <a:t>Bendigeiduran</a:t>
            </a:r>
            <a:r>
              <a:rPr lang="en-US" sz="1800" i="1" dirty="0">
                <a:solidFill>
                  <a:schemeClr val="bg1"/>
                </a:solidFill>
              </a:rPr>
              <a:t> </a:t>
            </a:r>
            <a:r>
              <a:rPr lang="en-US" sz="1800" i="1" dirty="0" err="1">
                <a:solidFill>
                  <a:schemeClr val="bg1"/>
                </a:solidFill>
              </a:rPr>
              <a:t>Uab</a:t>
            </a:r>
            <a:r>
              <a:rPr lang="en-US" sz="1800" i="1" dirty="0">
                <a:solidFill>
                  <a:schemeClr val="bg1"/>
                </a:solidFill>
              </a:rPr>
              <a:t> Ll</a:t>
            </a:r>
            <a:r>
              <a:rPr lang="en-US" sz="1800" dirty="0">
                <a:solidFill>
                  <a:schemeClr val="bg1"/>
                </a:solidFill>
              </a:rPr>
              <a:t>y</a:t>
            </a:r>
            <a:r>
              <a:rPr lang="en-US" sz="1800" i="1" dirty="0">
                <a:solidFill>
                  <a:schemeClr val="bg1"/>
                </a:solidFill>
              </a:rPr>
              <a:t>r</a:t>
            </a:r>
            <a:r>
              <a:rPr lang="en-US" sz="1800" dirty="0">
                <a:solidFill>
                  <a:schemeClr val="bg1"/>
                </a:solidFill>
              </a:rPr>
              <a:t> (ed. Ian Hughes)</a:t>
            </a:r>
          </a:p>
          <a:p>
            <a:endParaRPr lang="en-US" sz="1050" dirty="0">
              <a:solidFill>
                <a:schemeClr val="bg1"/>
              </a:solidFill>
            </a:endParaRPr>
          </a:p>
        </p:txBody>
      </p:sp>
    </p:spTree>
    <p:extLst>
      <p:ext uri="{BB962C8B-B14F-4D97-AF65-F5344CB8AC3E}">
        <p14:creationId xmlns:p14="http://schemas.microsoft.com/office/powerpoint/2010/main" val="36089956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55006F82-50D2-401C-BE85-FFEA1C1963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857250"/>
            <a:ext cx="9141714" cy="51435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73" name="Rectangle 72">
            <a:extLst>
              <a:ext uri="{FF2B5EF4-FFF2-40B4-BE49-F238E27FC236}">
                <a16:creationId xmlns:a16="http://schemas.microsoft.com/office/drawing/2014/main" id="{32034F32-09B4-47B4-B550-1F1CE3D53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1714" cy="51435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nvGrpSpPr>
          <p:cNvPr id="75" name="Group 74">
            <a:extLst>
              <a:ext uri="{FF2B5EF4-FFF2-40B4-BE49-F238E27FC236}">
                <a16:creationId xmlns:a16="http://schemas.microsoft.com/office/drawing/2014/main" id="{DE281959-4C2A-43BA-8C83-11E748D31C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413815"/>
            <a:ext cx="9036547" cy="3069980"/>
            <a:chOff x="1" y="2075420"/>
            <a:chExt cx="12048729" cy="4093306"/>
          </a:xfrm>
        </p:grpSpPr>
        <p:sp>
          <p:nvSpPr>
            <p:cNvPr id="76" name="Oval 75">
              <a:extLst>
                <a:ext uri="{FF2B5EF4-FFF2-40B4-BE49-F238E27FC236}">
                  <a16:creationId xmlns:a16="http://schemas.microsoft.com/office/drawing/2014/main" id="{085BD03E-6111-486E-A44E-13DE7D69D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77" name="Oval 76">
              <a:extLst>
                <a:ext uri="{FF2B5EF4-FFF2-40B4-BE49-F238E27FC236}">
                  <a16:creationId xmlns:a16="http://schemas.microsoft.com/office/drawing/2014/main" id="{1AEAC14A-07C6-4D53-B462-9F09A96B7E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78" name="Oval 77">
              <a:extLst>
                <a:ext uri="{FF2B5EF4-FFF2-40B4-BE49-F238E27FC236}">
                  <a16:creationId xmlns:a16="http://schemas.microsoft.com/office/drawing/2014/main" id="{4EE382AD-4EFB-4F1D-87D8-BBAFF1A147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79" name="Oval 78">
              <a:extLst>
                <a:ext uri="{FF2B5EF4-FFF2-40B4-BE49-F238E27FC236}">
                  <a16:creationId xmlns:a16="http://schemas.microsoft.com/office/drawing/2014/main" id="{7F9C3030-DD76-46ED-8C3D-5E6B155D7B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80" name="Oval 79">
              <a:extLst>
                <a:ext uri="{FF2B5EF4-FFF2-40B4-BE49-F238E27FC236}">
                  <a16:creationId xmlns:a16="http://schemas.microsoft.com/office/drawing/2014/main" id="{3774AC63-66CE-4E5C-9DAF-71E4E0C042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81" name="Oval 80">
              <a:extLst>
                <a:ext uri="{FF2B5EF4-FFF2-40B4-BE49-F238E27FC236}">
                  <a16:creationId xmlns:a16="http://schemas.microsoft.com/office/drawing/2014/main" id="{374276B0-1AE1-4BAA-A117-B597012605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sp>
        <p:nvSpPr>
          <p:cNvPr id="2" name="Title 1">
            <a:extLst>
              <a:ext uri="{FF2B5EF4-FFF2-40B4-BE49-F238E27FC236}">
                <a16:creationId xmlns:a16="http://schemas.microsoft.com/office/drawing/2014/main" id="{F002EE29-475F-44E2-A574-627FDAAD47BE}"/>
              </a:ext>
            </a:extLst>
          </p:cNvPr>
          <p:cNvSpPr>
            <a:spLocks noGrp="1"/>
          </p:cNvSpPr>
          <p:nvPr>
            <p:ph type="title"/>
          </p:nvPr>
        </p:nvSpPr>
        <p:spPr>
          <a:xfrm>
            <a:off x="3944135" y="1330452"/>
            <a:ext cx="4400787" cy="211272"/>
          </a:xfrm>
          <a:noFill/>
        </p:spPr>
        <p:txBody>
          <a:bodyPr vert="horz" lIns="68580" tIns="34290" rIns="68580" bIns="34290" rtlCol="0" anchor="b">
            <a:noAutofit/>
          </a:bodyPr>
          <a:lstStyle/>
          <a:p>
            <a:r>
              <a:rPr lang="en-US" sz="3600" dirty="0">
                <a:solidFill>
                  <a:schemeClr val="bg1"/>
                </a:solidFill>
              </a:rPr>
              <a:t>Translations</a:t>
            </a:r>
          </a:p>
        </p:txBody>
      </p:sp>
      <p:sp>
        <p:nvSpPr>
          <p:cNvPr id="83" name="Rectangle 82">
            <a:extLst>
              <a:ext uri="{FF2B5EF4-FFF2-40B4-BE49-F238E27FC236}">
                <a16:creationId xmlns:a16="http://schemas.microsoft.com/office/drawing/2014/main" id="{4FCECCE4-3046-4A76-B4C0-767A6251C6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828610" y="1639204"/>
            <a:ext cx="2097346" cy="533439"/>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nvGrpSpPr>
          <p:cNvPr id="85" name="Group 84">
            <a:extLst>
              <a:ext uri="{FF2B5EF4-FFF2-40B4-BE49-F238E27FC236}">
                <a16:creationId xmlns:a16="http://schemas.microsoft.com/office/drawing/2014/main" id="{D6F309B0-04E5-4883-9605-1364452C68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444654" y="1095434"/>
            <a:ext cx="411480" cy="411755"/>
            <a:chOff x="7029447" y="3514725"/>
            <a:chExt cx="1285875" cy="549007"/>
          </a:xfrm>
        </p:grpSpPr>
        <p:cxnSp>
          <p:nvCxnSpPr>
            <p:cNvPr id="86" name="Straight Connector 85">
              <a:extLst>
                <a:ext uri="{FF2B5EF4-FFF2-40B4-BE49-F238E27FC236}">
                  <a16:creationId xmlns:a16="http://schemas.microsoft.com/office/drawing/2014/main" id="{E11AE0B5-579B-4455-9159-4E4F0A8CCE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7D011DD2-D339-42A2-B916-5E9494D4A42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BE43332E-2051-4B76-BC37-83CA62919D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6B80359C-87A2-4B25-838D-8F833616F6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91" name="Rectangle 90">
            <a:extLst>
              <a:ext uri="{FF2B5EF4-FFF2-40B4-BE49-F238E27FC236}">
                <a16:creationId xmlns:a16="http://schemas.microsoft.com/office/drawing/2014/main" id="{096F20E2-F42F-4B71-8BC5-478533FE1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5462839"/>
            <a:ext cx="4571998" cy="533439"/>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nvGrpSpPr>
          <p:cNvPr id="93" name="Group 92">
            <a:extLst>
              <a:ext uri="{FF2B5EF4-FFF2-40B4-BE49-F238E27FC236}">
                <a16:creationId xmlns:a16="http://schemas.microsoft.com/office/drawing/2014/main" id="{34039184-A11C-46AE-854D-8B22944360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462259" y="5312671"/>
            <a:ext cx="964406" cy="411755"/>
            <a:chOff x="7029447" y="3514725"/>
            <a:chExt cx="1285875" cy="549007"/>
          </a:xfrm>
        </p:grpSpPr>
        <p:cxnSp>
          <p:nvCxnSpPr>
            <p:cNvPr id="94" name="Straight Connector 93">
              <a:extLst>
                <a:ext uri="{FF2B5EF4-FFF2-40B4-BE49-F238E27FC236}">
                  <a16:creationId xmlns:a16="http://schemas.microsoft.com/office/drawing/2014/main" id="{3D2F1956-BECA-4651-82AD-00D7D7F59DA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A3F1C39C-42B5-430D-84F0-7018DD01CE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BA7D71D2-799A-4C6D-AD0E-D7BCF15E9F2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5C9B72C0-DA11-4A2F-BADC-5BD946CFD0D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2050" name="Picture 2">
            <a:extLst>
              <a:ext uri="{FF2B5EF4-FFF2-40B4-BE49-F238E27FC236}">
                <a16:creationId xmlns:a16="http://schemas.microsoft.com/office/drawing/2014/main" id="{81522236-4508-47A1-8132-BDAA2336100F}"/>
              </a:ext>
            </a:extLst>
          </p:cNvPr>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rcRect l="4735"/>
          <a:stretch/>
        </p:blipFill>
        <p:spPr bwMode="auto">
          <a:xfrm>
            <a:off x="521557" y="1386878"/>
            <a:ext cx="3018374" cy="4073638"/>
          </a:xfrm>
          <a:prstGeom prst="rect">
            <a:avLst/>
          </a:prstGeom>
          <a:noFill/>
          <a:extLst>
            <a:ext uri="{909E8E84-426E-40DD-AFC4-6F175D3DCCD1}">
              <a14:hiddenFill xmlns:a14="http://schemas.microsoft.com/office/drawing/2010/main">
                <a:solidFill>
                  <a:srgbClr val="FFFFFF"/>
                </a:solidFill>
              </a14:hiddenFill>
            </a:ext>
          </a:extLst>
        </p:spPr>
      </p:pic>
      <p:grpSp>
        <p:nvGrpSpPr>
          <p:cNvPr id="99" name="Group 98">
            <a:extLst>
              <a:ext uri="{FF2B5EF4-FFF2-40B4-BE49-F238E27FC236}">
                <a16:creationId xmlns:a16="http://schemas.microsoft.com/office/drawing/2014/main" id="{2219C598-7B69-490E-97B6-4E4DC4964F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21541" y="1494862"/>
            <a:ext cx="228600" cy="322326"/>
            <a:chOff x="215328" y="-46937"/>
            <a:chExt cx="304800" cy="2773841"/>
          </a:xfrm>
        </p:grpSpPr>
        <p:cxnSp>
          <p:nvCxnSpPr>
            <p:cNvPr id="100" name="Straight Connector 99">
              <a:extLst>
                <a:ext uri="{FF2B5EF4-FFF2-40B4-BE49-F238E27FC236}">
                  <a16:creationId xmlns:a16="http://schemas.microsoft.com/office/drawing/2014/main" id="{EF504F69-53C8-4088-9C6A-56FFDA3318E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F5EDE870-C63A-4D06-A144-9652B7D895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4CB714C2-8F44-4A42-BA66-2516AFA814E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B844F522-4E10-42B1-840D-5959A9639E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4" name="Content Placeholder 3">
            <a:extLst>
              <a:ext uri="{FF2B5EF4-FFF2-40B4-BE49-F238E27FC236}">
                <a16:creationId xmlns:a16="http://schemas.microsoft.com/office/drawing/2014/main" id="{5F500E73-DE51-4838-BFF6-80626C98DE8C}"/>
              </a:ext>
            </a:extLst>
          </p:cNvPr>
          <p:cNvSpPr>
            <a:spLocks noGrp="1"/>
          </p:cNvSpPr>
          <p:nvPr>
            <p:ph sz="half" idx="2"/>
          </p:nvPr>
        </p:nvSpPr>
        <p:spPr>
          <a:xfrm>
            <a:off x="3944134" y="1694125"/>
            <a:ext cx="4985771" cy="4073638"/>
          </a:xfrm>
          <a:noFill/>
        </p:spPr>
        <p:txBody>
          <a:bodyPr vert="horz" lIns="68580" tIns="34290" rIns="68580" bIns="34290" rtlCol="0" anchor="t">
            <a:normAutofit lnSpcReduction="10000"/>
          </a:bodyPr>
          <a:lstStyle/>
          <a:p>
            <a:r>
              <a:rPr lang="en-US" sz="1800" dirty="0">
                <a:solidFill>
                  <a:schemeClr val="bg1"/>
                </a:solidFill>
              </a:rPr>
              <a:t>Translations: William Owen </a:t>
            </a:r>
            <a:r>
              <a:rPr lang="en-US" sz="1800" dirty="0" err="1">
                <a:solidFill>
                  <a:schemeClr val="bg1"/>
                </a:solidFill>
              </a:rPr>
              <a:t>Pughe</a:t>
            </a:r>
            <a:r>
              <a:rPr lang="en-US" sz="1800" dirty="0">
                <a:solidFill>
                  <a:schemeClr val="bg1"/>
                </a:solidFill>
              </a:rPr>
              <a:t> (journals 1795, 1821, 1824), translated the tales but largely unpublished; Lady Charlotte Guest (published in 7 vols 1838-45), Gwyn Jones and Thomas Jones(1948) Everyman, Jeffrey </a:t>
            </a:r>
            <a:r>
              <a:rPr lang="en-US" sz="1800" dirty="0" err="1">
                <a:solidFill>
                  <a:schemeClr val="bg1"/>
                </a:solidFill>
              </a:rPr>
              <a:t>Gantz</a:t>
            </a:r>
            <a:r>
              <a:rPr lang="en-US" sz="1800">
                <a:solidFill>
                  <a:schemeClr val="bg1"/>
                </a:solidFill>
              </a:rPr>
              <a:t> (1976) Penguin</a:t>
            </a:r>
            <a:r>
              <a:rPr lang="en-US" sz="1800" dirty="0">
                <a:solidFill>
                  <a:schemeClr val="bg1"/>
                </a:solidFill>
              </a:rPr>
              <a:t>.</a:t>
            </a:r>
          </a:p>
          <a:p>
            <a:r>
              <a:rPr lang="en-US" sz="1800" dirty="0">
                <a:solidFill>
                  <a:schemeClr val="bg1"/>
                </a:solidFill>
              </a:rPr>
              <a:t>Lady Charlotte Guest (1812-1895), an Englishwoman from Lincolnshire who learnt Welsh and various other languages; she was an accomplished linguist , married to John Josiah Guest (ironworks at </a:t>
            </a:r>
            <a:r>
              <a:rPr lang="en-US" sz="1800" dirty="0" err="1">
                <a:solidFill>
                  <a:schemeClr val="bg1"/>
                </a:solidFill>
              </a:rPr>
              <a:t>Dowlais</a:t>
            </a:r>
            <a:r>
              <a:rPr lang="en-US" sz="1800" dirty="0">
                <a:solidFill>
                  <a:schemeClr val="bg1"/>
                </a:solidFill>
              </a:rPr>
              <a:t>) – had 10 children; a philanthropist who was keen to provide education for the working classes. John Jones (</a:t>
            </a:r>
            <a:r>
              <a:rPr lang="en-US" sz="1800" dirty="0" err="1">
                <a:solidFill>
                  <a:schemeClr val="bg1"/>
                </a:solidFill>
              </a:rPr>
              <a:t>Tegid</a:t>
            </a:r>
            <a:r>
              <a:rPr lang="en-US" sz="1800" dirty="0">
                <a:solidFill>
                  <a:schemeClr val="bg1"/>
                </a:solidFill>
              </a:rPr>
              <a:t>) borrowed a copy of the Red Book of </a:t>
            </a:r>
            <a:r>
              <a:rPr lang="en-US" sz="1800" dirty="0" err="1">
                <a:solidFill>
                  <a:schemeClr val="bg1"/>
                </a:solidFill>
              </a:rPr>
              <a:t>Hergest</a:t>
            </a:r>
            <a:r>
              <a:rPr lang="en-US" sz="1800" dirty="0">
                <a:solidFill>
                  <a:schemeClr val="bg1"/>
                </a:solidFill>
              </a:rPr>
              <a:t> for her and the volumes contained his transcriptions and her translations. 1877 edition – only English trans.</a:t>
            </a:r>
          </a:p>
        </p:txBody>
      </p:sp>
    </p:spTree>
    <p:extLst>
      <p:ext uri="{BB962C8B-B14F-4D97-AF65-F5344CB8AC3E}">
        <p14:creationId xmlns:p14="http://schemas.microsoft.com/office/powerpoint/2010/main" val="40535757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55006F82-50D2-401C-BE85-FFEA1C1963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857250"/>
            <a:ext cx="9141714" cy="51435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73" name="Rectangle 72">
            <a:extLst>
              <a:ext uri="{FF2B5EF4-FFF2-40B4-BE49-F238E27FC236}">
                <a16:creationId xmlns:a16="http://schemas.microsoft.com/office/drawing/2014/main" id="{32034F32-09B4-47B4-B550-1F1CE3D53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1714" cy="51435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nvGrpSpPr>
          <p:cNvPr id="75" name="Group 74">
            <a:extLst>
              <a:ext uri="{FF2B5EF4-FFF2-40B4-BE49-F238E27FC236}">
                <a16:creationId xmlns:a16="http://schemas.microsoft.com/office/drawing/2014/main" id="{DE281959-4C2A-43BA-8C83-11E748D31C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413815"/>
            <a:ext cx="9036547" cy="3069980"/>
            <a:chOff x="1" y="2075420"/>
            <a:chExt cx="12048729" cy="4093306"/>
          </a:xfrm>
        </p:grpSpPr>
        <p:sp>
          <p:nvSpPr>
            <p:cNvPr id="76" name="Oval 75">
              <a:extLst>
                <a:ext uri="{FF2B5EF4-FFF2-40B4-BE49-F238E27FC236}">
                  <a16:creationId xmlns:a16="http://schemas.microsoft.com/office/drawing/2014/main" id="{085BD03E-6111-486E-A44E-13DE7D69D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77" name="Oval 76">
              <a:extLst>
                <a:ext uri="{FF2B5EF4-FFF2-40B4-BE49-F238E27FC236}">
                  <a16:creationId xmlns:a16="http://schemas.microsoft.com/office/drawing/2014/main" id="{1AEAC14A-07C6-4D53-B462-9F09A96B7E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78" name="Oval 77">
              <a:extLst>
                <a:ext uri="{FF2B5EF4-FFF2-40B4-BE49-F238E27FC236}">
                  <a16:creationId xmlns:a16="http://schemas.microsoft.com/office/drawing/2014/main" id="{4EE382AD-4EFB-4F1D-87D8-BBAFF1A147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79" name="Oval 78">
              <a:extLst>
                <a:ext uri="{FF2B5EF4-FFF2-40B4-BE49-F238E27FC236}">
                  <a16:creationId xmlns:a16="http://schemas.microsoft.com/office/drawing/2014/main" id="{7F9C3030-DD76-46ED-8C3D-5E6B155D7B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80" name="Oval 79">
              <a:extLst>
                <a:ext uri="{FF2B5EF4-FFF2-40B4-BE49-F238E27FC236}">
                  <a16:creationId xmlns:a16="http://schemas.microsoft.com/office/drawing/2014/main" id="{3774AC63-66CE-4E5C-9DAF-71E4E0C042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81" name="Oval 80">
              <a:extLst>
                <a:ext uri="{FF2B5EF4-FFF2-40B4-BE49-F238E27FC236}">
                  <a16:creationId xmlns:a16="http://schemas.microsoft.com/office/drawing/2014/main" id="{374276B0-1AE1-4BAA-A117-B597012605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sp>
        <p:nvSpPr>
          <p:cNvPr id="2" name="Title 1">
            <a:extLst>
              <a:ext uri="{FF2B5EF4-FFF2-40B4-BE49-F238E27FC236}">
                <a16:creationId xmlns:a16="http://schemas.microsoft.com/office/drawing/2014/main" id="{F002EE29-475F-44E2-A574-627FDAAD47BE}"/>
              </a:ext>
            </a:extLst>
          </p:cNvPr>
          <p:cNvSpPr>
            <a:spLocks noGrp="1"/>
          </p:cNvSpPr>
          <p:nvPr>
            <p:ph type="title"/>
          </p:nvPr>
        </p:nvSpPr>
        <p:spPr>
          <a:xfrm>
            <a:off x="3944135" y="1330452"/>
            <a:ext cx="4400787" cy="211272"/>
          </a:xfrm>
          <a:noFill/>
        </p:spPr>
        <p:txBody>
          <a:bodyPr vert="horz" lIns="68580" tIns="34290" rIns="68580" bIns="34290" rtlCol="0" anchor="b">
            <a:noAutofit/>
          </a:bodyPr>
          <a:lstStyle/>
          <a:p>
            <a:r>
              <a:rPr lang="en-US" sz="3600" dirty="0">
                <a:solidFill>
                  <a:schemeClr val="bg1"/>
                </a:solidFill>
              </a:rPr>
              <a:t>Lady Charlotte Guest</a:t>
            </a:r>
          </a:p>
        </p:txBody>
      </p:sp>
      <p:sp>
        <p:nvSpPr>
          <p:cNvPr id="83" name="Rectangle 82">
            <a:extLst>
              <a:ext uri="{FF2B5EF4-FFF2-40B4-BE49-F238E27FC236}">
                <a16:creationId xmlns:a16="http://schemas.microsoft.com/office/drawing/2014/main" id="{4FCECCE4-3046-4A76-B4C0-767A6251C6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828610" y="1639204"/>
            <a:ext cx="2097346" cy="533439"/>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nvGrpSpPr>
          <p:cNvPr id="85" name="Group 84">
            <a:extLst>
              <a:ext uri="{FF2B5EF4-FFF2-40B4-BE49-F238E27FC236}">
                <a16:creationId xmlns:a16="http://schemas.microsoft.com/office/drawing/2014/main" id="{D6F309B0-04E5-4883-9605-1364452C68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444654" y="1095434"/>
            <a:ext cx="411480" cy="411755"/>
            <a:chOff x="7029447" y="3514725"/>
            <a:chExt cx="1285875" cy="549007"/>
          </a:xfrm>
        </p:grpSpPr>
        <p:cxnSp>
          <p:nvCxnSpPr>
            <p:cNvPr id="86" name="Straight Connector 85">
              <a:extLst>
                <a:ext uri="{FF2B5EF4-FFF2-40B4-BE49-F238E27FC236}">
                  <a16:creationId xmlns:a16="http://schemas.microsoft.com/office/drawing/2014/main" id="{E11AE0B5-579B-4455-9159-4E4F0A8CCE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7D011DD2-D339-42A2-B916-5E9494D4A42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BE43332E-2051-4B76-BC37-83CA62919D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6B80359C-87A2-4B25-838D-8F833616F6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91" name="Rectangle 90">
            <a:extLst>
              <a:ext uri="{FF2B5EF4-FFF2-40B4-BE49-F238E27FC236}">
                <a16:creationId xmlns:a16="http://schemas.microsoft.com/office/drawing/2014/main" id="{096F20E2-F42F-4B71-8BC5-478533FE1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5462839"/>
            <a:ext cx="4571998" cy="533439"/>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nvGrpSpPr>
          <p:cNvPr id="93" name="Group 92">
            <a:extLst>
              <a:ext uri="{FF2B5EF4-FFF2-40B4-BE49-F238E27FC236}">
                <a16:creationId xmlns:a16="http://schemas.microsoft.com/office/drawing/2014/main" id="{34039184-A11C-46AE-854D-8B22944360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462259" y="5312671"/>
            <a:ext cx="964406" cy="411755"/>
            <a:chOff x="7029447" y="3514725"/>
            <a:chExt cx="1285875" cy="549007"/>
          </a:xfrm>
        </p:grpSpPr>
        <p:cxnSp>
          <p:nvCxnSpPr>
            <p:cNvPr id="94" name="Straight Connector 93">
              <a:extLst>
                <a:ext uri="{FF2B5EF4-FFF2-40B4-BE49-F238E27FC236}">
                  <a16:creationId xmlns:a16="http://schemas.microsoft.com/office/drawing/2014/main" id="{3D2F1956-BECA-4651-82AD-00D7D7F59DA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A3F1C39C-42B5-430D-84F0-7018DD01CE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BA7D71D2-799A-4C6D-AD0E-D7BCF15E9F2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5C9B72C0-DA11-4A2F-BADC-5BD946CFD0D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2050" name="Picture 2">
            <a:extLst>
              <a:ext uri="{FF2B5EF4-FFF2-40B4-BE49-F238E27FC236}">
                <a16:creationId xmlns:a16="http://schemas.microsoft.com/office/drawing/2014/main" id="{81522236-4508-47A1-8132-BDAA2336100F}"/>
              </a:ext>
            </a:extLst>
          </p:cNvPr>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rcRect l="4735"/>
          <a:stretch/>
        </p:blipFill>
        <p:spPr bwMode="auto">
          <a:xfrm>
            <a:off x="521557" y="1386878"/>
            <a:ext cx="3018374" cy="4073638"/>
          </a:xfrm>
          <a:prstGeom prst="rect">
            <a:avLst/>
          </a:prstGeom>
          <a:noFill/>
          <a:extLst>
            <a:ext uri="{909E8E84-426E-40DD-AFC4-6F175D3DCCD1}">
              <a14:hiddenFill xmlns:a14="http://schemas.microsoft.com/office/drawing/2010/main">
                <a:solidFill>
                  <a:srgbClr val="FFFFFF"/>
                </a:solidFill>
              </a14:hiddenFill>
            </a:ext>
          </a:extLst>
        </p:spPr>
      </p:pic>
      <p:grpSp>
        <p:nvGrpSpPr>
          <p:cNvPr id="99" name="Group 98">
            <a:extLst>
              <a:ext uri="{FF2B5EF4-FFF2-40B4-BE49-F238E27FC236}">
                <a16:creationId xmlns:a16="http://schemas.microsoft.com/office/drawing/2014/main" id="{2219C598-7B69-490E-97B6-4E4DC4964F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21541" y="1494862"/>
            <a:ext cx="228600" cy="322326"/>
            <a:chOff x="215328" y="-46937"/>
            <a:chExt cx="304800" cy="2773841"/>
          </a:xfrm>
        </p:grpSpPr>
        <p:cxnSp>
          <p:nvCxnSpPr>
            <p:cNvPr id="100" name="Straight Connector 99">
              <a:extLst>
                <a:ext uri="{FF2B5EF4-FFF2-40B4-BE49-F238E27FC236}">
                  <a16:creationId xmlns:a16="http://schemas.microsoft.com/office/drawing/2014/main" id="{EF504F69-53C8-4088-9C6A-56FFDA3318E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F5EDE870-C63A-4D06-A144-9652B7D895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4CB714C2-8F44-4A42-BA66-2516AFA814E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B844F522-4E10-42B1-840D-5959A9639E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4" name="Content Placeholder 3">
            <a:extLst>
              <a:ext uri="{FF2B5EF4-FFF2-40B4-BE49-F238E27FC236}">
                <a16:creationId xmlns:a16="http://schemas.microsoft.com/office/drawing/2014/main" id="{5F500E73-DE51-4838-BFF6-80626C98DE8C}"/>
              </a:ext>
            </a:extLst>
          </p:cNvPr>
          <p:cNvSpPr>
            <a:spLocks noGrp="1"/>
          </p:cNvSpPr>
          <p:nvPr>
            <p:ph sz="half" idx="2"/>
          </p:nvPr>
        </p:nvSpPr>
        <p:spPr>
          <a:xfrm>
            <a:off x="3944134" y="1694125"/>
            <a:ext cx="4985771" cy="4073638"/>
          </a:xfrm>
          <a:noFill/>
        </p:spPr>
        <p:txBody>
          <a:bodyPr vert="horz" lIns="68580" tIns="34290" rIns="68580" bIns="34290" rtlCol="0" anchor="t">
            <a:normAutofit/>
          </a:bodyPr>
          <a:lstStyle/>
          <a:p>
            <a:r>
              <a:rPr lang="en-US" sz="2400" dirty="0">
                <a:solidFill>
                  <a:schemeClr val="bg1"/>
                </a:solidFill>
              </a:rPr>
              <a:t>‘The Cymric nation…has strong claims to be considered the cradle of European Romance</a:t>
            </a:r>
            <a:r>
              <a:rPr lang="en-US" sz="1800" dirty="0">
                <a:solidFill>
                  <a:schemeClr val="bg1"/>
                </a:solidFill>
              </a:rPr>
              <a:t>’</a:t>
            </a:r>
          </a:p>
          <a:p>
            <a:endParaRPr lang="en-US" sz="1800" dirty="0">
              <a:solidFill>
                <a:schemeClr val="bg1"/>
              </a:solidFill>
            </a:endParaRPr>
          </a:p>
          <a:p>
            <a:r>
              <a:rPr lang="en-US" sz="2400" dirty="0">
                <a:solidFill>
                  <a:schemeClr val="bg1"/>
                </a:solidFill>
              </a:rPr>
              <a:t>The tales were also translated into French and German in C19th</a:t>
            </a:r>
          </a:p>
        </p:txBody>
      </p:sp>
    </p:spTree>
    <p:extLst>
      <p:ext uri="{BB962C8B-B14F-4D97-AF65-F5344CB8AC3E}">
        <p14:creationId xmlns:p14="http://schemas.microsoft.com/office/powerpoint/2010/main" val="1035098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EF085B8-A2C0-4A6F-B663-CCC56F3CD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4757"/>
            <a:ext cx="9144000" cy="5145993"/>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1" name="Freeform 13">
            <a:extLst>
              <a:ext uri="{FF2B5EF4-FFF2-40B4-BE49-F238E27FC236}">
                <a16:creationId xmlns:a16="http://schemas.microsoft.com/office/drawing/2014/main" id="{2658F6D6-96E0-421A-96D6-3DF404008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8840066" cy="51435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3" name="Freeform 11">
            <a:extLst>
              <a:ext uri="{FF2B5EF4-FFF2-40B4-BE49-F238E27FC236}">
                <a16:creationId xmlns:a16="http://schemas.microsoft.com/office/drawing/2014/main" id="{3CF62545-93A0-4FD5-9B48-48DCA794CB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2686050" cy="51435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sp>
        <p:nvSpPr>
          <p:cNvPr id="2" name="Title 1">
            <a:extLst>
              <a:ext uri="{FF2B5EF4-FFF2-40B4-BE49-F238E27FC236}">
                <a16:creationId xmlns:a16="http://schemas.microsoft.com/office/drawing/2014/main" id="{BA1C6E05-FC21-4342-A72A-06C206A8EB64}"/>
              </a:ext>
            </a:extLst>
          </p:cNvPr>
          <p:cNvSpPr>
            <a:spLocks noGrp="1"/>
          </p:cNvSpPr>
          <p:nvPr>
            <p:ph type="title"/>
          </p:nvPr>
        </p:nvSpPr>
        <p:spPr>
          <a:xfrm>
            <a:off x="628650" y="1131094"/>
            <a:ext cx="7886700" cy="632807"/>
          </a:xfrm>
        </p:spPr>
        <p:txBody>
          <a:bodyPr>
            <a:normAutofit fontScale="90000"/>
          </a:bodyPr>
          <a:lstStyle/>
          <a:p>
            <a:r>
              <a:rPr lang="en-GB" dirty="0"/>
              <a:t>11 tales:</a:t>
            </a:r>
          </a:p>
        </p:txBody>
      </p:sp>
      <p:sp>
        <p:nvSpPr>
          <p:cNvPr id="3" name="Content Placeholder 2">
            <a:extLst>
              <a:ext uri="{FF2B5EF4-FFF2-40B4-BE49-F238E27FC236}">
                <a16:creationId xmlns:a16="http://schemas.microsoft.com/office/drawing/2014/main" id="{6C76ABAE-DE83-4D71-A0B9-D0324F6DF2E1}"/>
              </a:ext>
            </a:extLst>
          </p:cNvPr>
          <p:cNvSpPr>
            <a:spLocks noGrp="1"/>
          </p:cNvSpPr>
          <p:nvPr>
            <p:ph sz="half" idx="1"/>
          </p:nvPr>
        </p:nvSpPr>
        <p:spPr>
          <a:xfrm>
            <a:off x="628650" y="1984753"/>
            <a:ext cx="3822701" cy="3505220"/>
          </a:xfrm>
        </p:spPr>
        <p:txBody>
          <a:bodyPr>
            <a:normAutofit fontScale="77500" lnSpcReduction="20000"/>
          </a:bodyPr>
          <a:lstStyle/>
          <a:p>
            <a:pPr marL="0" indent="0">
              <a:buNone/>
            </a:pPr>
            <a:r>
              <a:rPr lang="en-GB" i="1" dirty="0" err="1"/>
              <a:t>Pedeir</a:t>
            </a:r>
            <a:r>
              <a:rPr lang="en-GB" i="1" dirty="0"/>
              <a:t> </a:t>
            </a:r>
            <a:r>
              <a:rPr lang="en-GB" i="1" dirty="0" err="1"/>
              <a:t>Keinc</a:t>
            </a:r>
            <a:r>
              <a:rPr lang="en-GB" i="1" dirty="0"/>
              <a:t> y </a:t>
            </a:r>
            <a:r>
              <a:rPr lang="en-GB" i="1" dirty="0" err="1"/>
              <a:t>Mabinogi</a:t>
            </a:r>
            <a:endParaRPr lang="en-GB" i="1" dirty="0"/>
          </a:p>
          <a:p>
            <a:r>
              <a:rPr lang="en-GB" dirty="0"/>
              <a:t>The First Branch of the </a:t>
            </a:r>
            <a:r>
              <a:rPr lang="en-GB" dirty="0" err="1"/>
              <a:t>Mabinogi</a:t>
            </a:r>
            <a:r>
              <a:rPr lang="en-GB" dirty="0"/>
              <a:t> (</a:t>
            </a:r>
            <a:r>
              <a:rPr lang="en-GB" dirty="0" err="1"/>
              <a:t>Pwyll</a:t>
            </a:r>
            <a:r>
              <a:rPr lang="en-GB" dirty="0"/>
              <a:t>)</a:t>
            </a:r>
          </a:p>
          <a:p>
            <a:r>
              <a:rPr lang="en-GB" dirty="0"/>
              <a:t>The Second Branch of the </a:t>
            </a:r>
            <a:r>
              <a:rPr lang="en-GB" dirty="0" err="1"/>
              <a:t>Mabinogi</a:t>
            </a:r>
            <a:r>
              <a:rPr lang="en-GB" dirty="0"/>
              <a:t> (</a:t>
            </a:r>
            <a:r>
              <a:rPr lang="en-GB" dirty="0" err="1"/>
              <a:t>Branwen</a:t>
            </a:r>
            <a:r>
              <a:rPr lang="en-GB" dirty="0"/>
              <a:t>)</a:t>
            </a:r>
          </a:p>
          <a:p>
            <a:r>
              <a:rPr lang="en-GB" dirty="0"/>
              <a:t>The Third Branch of the </a:t>
            </a:r>
            <a:r>
              <a:rPr lang="en-GB" dirty="0" err="1"/>
              <a:t>Mabinogi</a:t>
            </a:r>
            <a:r>
              <a:rPr lang="en-GB" dirty="0"/>
              <a:t> (Manawydan)</a:t>
            </a:r>
          </a:p>
          <a:p>
            <a:r>
              <a:rPr lang="en-GB" dirty="0"/>
              <a:t>The Fourth Branch of the </a:t>
            </a:r>
            <a:r>
              <a:rPr lang="en-GB" dirty="0" err="1"/>
              <a:t>Mabinogi</a:t>
            </a:r>
            <a:r>
              <a:rPr lang="en-GB" dirty="0"/>
              <a:t> (Math)</a:t>
            </a:r>
          </a:p>
        </p:txBody>
      </p:sp>
      <p:sp>
        <p:nvSpPr>
          <p:cNvPr id="4" name="Content Placeholder 3">
            <a:extLst>
              <a:ext uri="{FF2B5EF4-FFF2-40B4-BE49-F238E27FC236}">
                <a16:creationId xmlns:a16="http://schemas.microsoft.com/office/drawing/2014/main" id="{266DBC3C-892C-4828-911B-E1102018A32E}"/>
              </a:ext>
            </a:extLst>
          </p:cNvPr>
          <p:cNvSpPr>
            <a:spLocks noGrp="1"/>
          </p:cNvSpPr>
          <p:nvPr>
            <p:ph sz="half" idx="2"/>
          </p:nvPr>
        </p:nvSpPr>
        <p:spPr>
          <a:xfrm>
            <a:off x="4451351" y="1763902"/>
            <a:ext cx="4388715" cy="3726071"/>
          </a:xfrm>
        </p:spPr>
        <p:txBody>
          <a:bodyPr>
            <a:normAutofit fontScale="77500" lnSpcReduction="20000"/>
          </a:bodyPr>
          <a:lstStyle/>
          <a:p>
            <a:pPr marL="0" indent="0">
              <a:buNone/>
            </a:pPr>
            <a:r>
              <a:rPr lang="en-GB" i="1" dirty="0"/>
              <a:t>The three romances (cf. Chrétien de Troyes Perceval, Yvain, </a:t>
            </a:r>
            <a:r>
              <a:rPr lang="en-GB" i="1" dirty="0" err="1"/>
              <a:t>Erec</a:t>
            </a:r>
            <a:r>
              <a:rPr lang="en-GB" i="1" dirty="0"/>
              <a:t> et </a:t>
            </a:r>
            <a:r>
              <a:rPr lang="en-GB" i="1" dirty="0" err="1"/>
              <a:t>Enide</a:t>
            </a:r>
            <a:r>
              <a:rPr lang="en-GB" i="1" dirty="0"/>
              <a:t>)</a:t>
            </a:r>
          </a:p>
          <a:p>
            <a:pPr marL="0" indent="0">
              <a:buNone/>
            </a:pPr>
            <a:r>
              <a:rPr lang="en-GB" dirty="0" err="1"/>
              <a:t>Peredur</a:t>
            </a:r>
            <a:r>
              <a:rPr lang="en-GB" dirty="0"/>
              <a:t> son of </a:t>
            </a:r>
            <a:r>
              <a:rPr lang="en-GB" dirty="0" err="1"/>
              <a:t>Efrog</a:t>
            </a:r>
            <a:endParaRPr lang="en-GB" dirty="0"/>
          </a:p>
          <a:p>
            <a:pPr marL="0" indent="0">
              <a:buNone/>
            </a:pPr>
            <a:r>
              <a:rPr lang="en-GB" dirty="0"/>
              <a:t>The Lady of the Well (Owain)</a:t>
            </a:r>
          </a:p>
          <a:p>
            <a:pPr marL="0" indent="0">
              <a:buNone/>
            </a:pPr>
            <a:r>
              <a:rPr lang="en-GB" dirty="0"/>
              <a:t>Geraint son of </a:t>
            </a:r>
            <a:r>
              <a:rPr lang="en-GB" dirty="0" err="1"/>
              <a:t>Erbin</a:t>
            </a:r>
            <a:endParaRPr lang="en-GB" dirty="0"/>
          </a:p>
          <a:p>
            <a:pPr marL="0" indent="0">
              <a:buNone/>
            </a:pPr>
            <a:r>
              <a:rPr lang="en-GB" dirty="0"/>
              <a:t>How </a:t>
            </a:r>
            <a:r>
              <a:rPr lang="en-GB" dirty="0" err="1"/>
              <a:t>Culhwch</a:t>
            </a:r>
            <a:r>
              <a:rPr lang="en-GB" dirty="0"/>
              <a:t>  Won Olwen</a:t>
            </a:r>
          </a:p>
          <a:p>
            <a:pPr marL="0" indent="0">
              <a:buNone/>
            </a:pPr>
            <a:r>
              <a:rPr lang="en-GB" dirty="0"/>
              <a:t>The Dream of the Emperor </a:t>
            </a:r>
            <a:r>
              <a:rPr lang="en-GB" dirty="0" err="1"/>
              <a:t>Maxen</a:t>
            </a:r>
            <a:endParaRPr lang="en-GB" dirty="0"/>
          </a:p>
          <a:p>
            <a:pPr marL="0" indent="0">
              <a:buNone/>
            </a:pPr>
            <a:r>
              <a:rPr lang="en-GB" dirty="0" err="1"/>
              <a:t>Rhonabwy’s</a:t>
            </a:r>
            <a:r>
              <a:rPr lang="en-GB" dirty="0"/>
              <a:t> Dream</a:t>
            </a:r>
          </a:p>
          <a:p>
            <a:pPr marL="0" indent="0">
              <a:buNone/>
            </a:pPr>
            <a:r>
              <a:rPr lang="en-GB" dirty="0" err="1"/>
              <a:t>Lludd</a:t>
            </a:r>
            <a:r>
              <a:rPr lang="en-GB" dirty="0"/>
              <a:t> and </a:t>
            </a:r>
            <a:r>
              <a:rPr lang="en-GB" dirty="0" err="1"/>
              <a:t>Llefelys</a:t>
            </a:r>
            <a:endParaRPr lang="en-GB" dirty="0"/>
          </a:p>
        </p:txBody>
      </p:sp>
    </p:spTree>
    <p:extLst>
      <p:ext uri="{BB962C8B-B14F-4D97-AF65-F5344CB8AC3E}">
        <p14:creationId xmlns:p14="http://schemas.microsoft.com/office/powerpoint/2010/main" val="1584856264"/>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A50941-163A-4E6C-A783-0DC0505B0E8F}"/>
              </a:ext>
            </a:extLst>
          </p:cNvPr>
          <p:cNvSpPr>
            <a:spLocks noGrp="1"/>
          </p:cNvSpPr>
          <p:nvPr>
            <p:ph type="title"/>
          </p:nvPr>
        </p:nvSpPr>
        <p:spPr>
          <a:xfrm>
            <a:off x="561975" y="1961388"/>
            <a:ext cx="2928748" cy="3435858"/>
          </a:xfrm>
        </p:spPr>
        <p:txBody>
          <a:bodyPr anchor="t">
            <a:normAutofit/>
          </a:bodyPr>
          <a:lstStyle/>
          <a:p>
            <a:r>
              <a:rPr lang="en-GB" sz="4050" i="1" dirty="0" err="1"/>
              <a:t>Ystorya</a:t>
            </a:r>
            <a:r>
              <a:rPr lang="en-GB" sz="4050" i="1" dirty="0"/>
              <a:t> Taliesin</a:t>
            </a:r>
          </a:p>
        </p:txBody>
      </p:sp>
      <p:sp>
        <p:nvSpPr>
          <p:cNvPr id="3" name="Content Placeholder 2">
            <a:extLst>
              <a:ext uri="{FF2B5EF4-FFF2-40B4-BE49-F238E27FC236}">
                <a16:creationId xmlns:a16="http://schemas.microsoft.com/office/drawing/2014/main" id="{3BECB416-B183-4A7A-BD82-548745B7A926}"/>
              </a:ext>
            </a:extLst>
          </p:cNvPr>
          <p:cNvSpPr>
            <a:spLocks noGrp="1"/>
          </p:cNvSpPr>
          <p:nvPr>
            <p:ph idx="1"/>
          </p:nvPr>
        </p:nvSpPr>
        <p:spPr>
          <a:xfrm>
            <a:off x="2473341" y="1221582"/>
            <a:ext cx="6377767" cy="4517635"/>
          </a:xfrm>
        </p:spPr>
        <p:txBody>
          <a:bodyPr>
            <a:normAutofit fontScale="77500" lnSpcReduction="20000"/>
          </a:bodyPr>
          <a:lstStyle/>
          <a:p>
            <a:r>
              <a:rPr lang="en-GB" dirty="0"/>
              <a:t>Included by Lady Charlotte Guest but later excluded from the collection</a:t>
            </a:r>
          </a:p>
          <a:p>
            <a:r>
              <a:rPr lang="en-GB" dirty="0"/>
              <a:t>Not found in the White Book of </a:t>
            </a:r>
            <a:r>
              <a:rPr lang="en-GB" dirty="0" err="1"/>
              <a:t>Rhydderch</a:t>
            </a:r>
            <a:r>
              <a:rPr lang="en-GB" dirty="0"/>
              <a:t> or the Red Book of </a:t>
            </a:r>
            <a:r>
              <a:rPr lang="en-GB" dirty="0" err="1"/>
              <a:t>Hergest</a:t>
            </a:r>
            <a:r>
              <a:rPr lang="en-GB" dirty="0"/>
              <a:t> but in a manuscript chronicle written by Elis </a:t>
            </a:r>
            <a:r>
              <a:rPr lang="en-GB" dirty="0" err="1"/>
              <a:t>Gruffydd</a:t>
            </a:r>
            <a:r>
              <a:rPr lang="en-GB" dirty="0"/>
              <a:t> in the C16th; ed. and trans. Patrick Ford</a:t>
            </a:r>
          </a:p>
          <a:p>
            <a:r>
              <a:rPr lang="en-GB" dirty="0"/>
              <a:t>Originally known as Gwion </a:t>
            </a:r>
            <a:r>
              <a:rPr lang="en-GB" dirty="0" err="1"/>
              <a:t>bach</a:t>
            </a:r>
            <a:r>
              <a:rPr lang="en-GB" dirty="0"/>
              <a:t>, he was the witch </a:t>
            </a:r>
            <a:r>
              <a:rPr lang="en-GB" dirty="0" err="1"/>
              <a:t>Ceridwen’s</a:t>
            </a:r>
            <a:r>
              <a:rPr lang="en-GB" dirty="0"/>
              <a:t> servant, swallowed a drop of liquid as he stirred her cauldron; she chased him and, after much shape shifting he became a grain and she transformed herself into a hen and ate him; later reborn as Taliesin – foster son of </a:t>
            </a:r>
            <a:r>
              <a:rPr lang="en-GB" dirty="0" err="1"/>
              <a:t>Elffin</a:t>
            </a:r>
            <a:r>
              <a:rPr lang="en-GB" dirty="0"/>
              <a:t> and greatest poet in Wales. He is referred to in other early sources such as the </a:t>
            </a:r>
            <a:r>
              <a:rPr lang="en-GB" dirty="0" err="1"/>
              <a:t>Gododdin</a:t>
            </a:r>
            <a:r>
              <a:rPr lang="en-GB" dirty="0"/>
              <a:t>. C6th poet? Book of Taliesin – poetry to </a:t>
            </a:r>
            <a:r>
              <a:rPr lang="en-GB" dirty="0" err="1"/>
              <a:t>Urien</a:t>
            </a:r>
            <a:r>
              <a:rPr lang="en-GB" dirty="0"/>
              <a:t> </a:t>
            </a:r>
            <a:r>
              <a:rPr lang="en-GB" dirty="0" err="1"/>
              <a:t>Rheged</a:t>
            </a:r>
            <a:r>
              <a:rPr lang="en-GB" dirty="0"/>
              <a:t> – ed. and trans. </a:t>
            </a:r>
            <a:r>
              <a:rPr lang="en-GB" dirty="0" err="1"/>
              <a:t>Marged</a:t>
            </a:r>
            <a:r>
              <a:rPr lang="en-GB" dirty="0"/>
              <a:t> Haycock. </a:t>
            </a:r>
          </a:p>
          <a:p>
            <a:endParaRPr lang="en-GB" sz="1500" dirty="0"/>
          </a:p>
        </p:txBody>
      </p:sp>
      <p:grpSp>
        <p:nvGrpSpPr>
          <p:cNvPr id="8" name="Group 7">
            <a:extLst>
              <a:ext uri="{FF2B5EF4-FFF2-40B4-BE49-F238E27FC236}">
                <a16:creationId xmlns:a16="http://schemas.microsoft.com/office/drawing/2014/main" id="{DDAE397D-2F47-480F-95CA-D5EDB24333C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5" y="857250"/>
            <a:ext cx="9438086" cy="5139929"/>
            <a:chOff x="-417513" y="0"/>
            <a:chExt cx="12584114" cy="6853238"/>
          </a:xfrm>
        </p:grpSpPr>
        <p:sp>
          <p:nvSpPr>
            <p:cNvPr id="9" name="Freeform 5">
              <a:extLst>
                <a:ext uri="{FF2B5EF4-FFF2-40B4-BE49-F238E27FC236}">
                  <a16:creationId xmlns:a16="http://schemas.microsoft.com/office/drawing/2014/main" id="{BD66E0D2-4D47-45F5-9F6C-04DF950CBB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sz="1350" dirty="0"/>
            </a:p>
          </p:txBody>
        </p:sp>
        <p:sp>
          <p:nvSpPr>
            <p:cNvPr id="10" name="Freeform 6">
              <a:extLst>
                <a:ext uri="{FF2B5EF4-FFF2-40B4-BE49-F238E27FC236}">
                  <a16:creationId xmlns:a16="http://schemas.microsoft.com/office/drawing/2014/main" id="{C36CD79E-81FA-41B2-9A38-E0E26BCBE8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 name="Freeform 7">
              <a:extLst>
                <a:ext uri="{FF2B5EF4-FFF2-40B4-BE49-F238E27FC236}">
                  <a16:creationId xmlns:a16="http://schemas.microsoft.com/office/drawing/2014/main" id="{58CF2E87-8DCB-4A21-A926-1879E39DE7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8">
              <a:extLst>
                <a:ext uri="{FF2B5EF4-FFF2-40B4-BE49-F238E27FC236}">
                  <a16:creationId xmlns:a16="http://schemas.microsoft.com/office/drawing/2014/main" id="{E8EBCED8-09A7-4078-908F-87C5C90943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3" name="Freeform 9">
              <a:extLst>
                <a:ext uri="{FF2B5EF4-FFF2-40B4-BE49-F238E27FC236}">
                  <a16:creationId xmlns:a16="http://schemas.microsoft.com/office/drawing/2014/main" id="{881B8E24-1A3B-4288-834C-5C75EE612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 name="Freeform 10">
              <a:extLst>
                <a:ext uri="{FF2B5EF4-FFF2-40B4-BE49-F238E27FC236}">
                  <a16:creationId xmlns:a16="http://schemas.microsoft.com/office/drawing/2014/main" id="{CE6C6947-62CC-47B5-8006-0DBB11057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11">
              <a:extLst>
                <a:ext uri="{FF2B5EF4-FFF2-40B4-BE49-F238E27FC236}">
                  <a16:creationId xmlns:a16="http://schemas.microsoft.com/office/drawing/2014/main" id="{5A3EA873-FF38-49B1-AA18-6CAA8278A7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2">
              <a:extLst>
                <a:ext uri="{FF2B5EF4-FFF2-40B4-BE49-F238E27FC236}">
                  <a16:creationId xmlns:a16="http://schemas.microsoft.com/office/drawing/2014/main" id="{2B74FB34-BB05-4313-9474-A4F9B27A5F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3">
              <a:extLst>
                <a:ext uri="{FF2B5EF4-FFF2-40B4-BE49-F238E27FC236}">
                  <a16:creationId xmlns:a16="http://schemas.microsoft.com/office/drawing/2014/main" id="{3673863D-063E-49A6-9856-52014BB4D6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4">
              <a:extLst>
                <a:ext uri="{FF2B5EF4-FFF2-40B4-BE49-F238E27FC236}">
                  <a16:creationId xmlns:a16="http://schemas.microsoft.com/office/drawing/2014/main" id="{59E7384A-6379-482C-8070-680EA33AF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5">
              <a:extLst>
                <a:ext uri="{FF2B5EF4-FFF2-40B4-BE49-F238E27FC236}">
                  <a16:creationId xmlns:a16="http://schemas.microsoft.com/office/drawing/2014/main" id="{C6A49E1B-06B5-467F-97A5-EE77945A7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6">
              <a:extLst>
                <a:ext uri="{FF2B5EF4-FFF2-40B4-BE49-F238E27FC236}">
                  <a16:creationId xmlns:a16="http://schemas.microsoft.com/office/drawing/2014/main" id="{C67D60A3-4CE7-453B-97D1-08DD83271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7">
              <a:extLst>
                <a:ext uri="{FF2B5EF4-FFF2-40B4-BE49-F238E27FC236}">
                  <a16:creationId xmlns:a16="http://schemas.microsoft.com/office/drawing/2014/main" id="{1333C1DC-BC77-4584-B472-AE19C4A09F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8">
              <a:extLst>
                <a:ext uri="{FF2B5EF4-FFF2-40B4-BE49-F238E27FC236}">
                  <a16:creationId xmlns:a16="http://schemas.microsoft.com/office/drawing/2014/main" id="{30CC34F2-2D02-4DC8-8951-5E29E08662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9">
              <a:extLst>
                <a:ext uri="{FF2B5EF4-FFF2-40B4-BE49-F238E27FC236}">
                  <a16:creationId xmlns:a16="http://schemas.microsoft.com/office/drawing/2014/main" id="{C77A3E1B-1C72-4437-A8A1-FC659C9E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20">
              <a:extLst>
                <a:ext uri="{FF2B5EF4-FFF2-40B4-BE49-F238E27FC236}">
                  <a16:creationId xmlns:a16="http://schemas.microsoft.com/office/drawing/2014/main" id="{4EE3E561-115A-4994-832B-FB79E44989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5" name="Freeform 21">
              <a:extLst>
                <a:ext uri="{FF2B5EF4-FFF2-40B4-BE49-F238E27FC236}">
                  <a16:creationId xmlns:a16="http://schemas.microsoft.com/office/drawing/2014/main" id="{D389D14E-E715-4844-8E58-ED5A66AB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6" name="Freeform 22">
              <a:extLst>
                <a:ext uri="{FF2B5EF4-FFF2-40B4-BE49-F238E27FC236}">
                  <a16:creationId xmlns:a16="http://schemas.microsoft.com/office/drawing/2014/main" id="{4208B28A-82FB-48D4-9087-806354C858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3">
              <a:extLst>
                <a:ext uri="{FF2B5EF4-FFF2-40B4-BE49-F238E27FC236}">
                  <a16:creationId xmlns:a16="http://schemas.microsoft.com/office/drawing/2014/main" id="{1330334B-C28B-49CB-8643-6EF9462306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4">
              <a:extLst>
                <a:ext uri="{FF2B5EF4-FFF2-40B4-BE49-F238E27FC236}">
                  <a16:creationId xmlns:a16="http://schemas.microsoft.com/office/drawing/2014/main" id="{F221AA9B-1DD9-4FC4-947F-90C0582F71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5">
              <a:extLst>
                <a:ext uri="{FF2B5EF4-FFF2-40B4-BE49-F238E27FC236}">
                  <a16:creationId xmlns:a16="http://schemas.microsoft.com/office/drawing/2014/main" id="{9214B596-B3CC-43CB-A72A-2ADABBE5B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31" name="Isosceles Triangle 30">
            <a:extLst>
              <a:ext uri="{FF2B5EF4-FFF2-40B4-BE49-F238E27FC236}">
                <a16:creationId xmlns:a16="http://schemas.microsoft.com/office/drawing/2014/main" id="{64F9BF67-14D7-4F9D-A8E4-4BB8DE3512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31419" y="1856023"/>
            <a:ext cx="144937" cy="124946"/>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sz="1200" dirty="0"/>
          </a:p>
        </p:txBody>
      </p:sp>
    </p:spTree>
    <p:extLst>
      <p:ext uri="{BB962C8B-B14F-4D97-AF65-F5344CB8AC3E}">
        <p14:creationId xmlns:p14="http://schemas.microsoft.com/office/powerpoint/2010/main" val="3706216497"/>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65CDE2-194C-4A17-9E3C-017E8A8970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a:extLst>
              <a:ext uri="{FF2B5EF4-FFF2-40B4-BE49-F238E27FC236}">
                <a16:creationId xmlns:a16="http://schemas.microsoft.com/office/drawing/2014/main" id="{390EF06A-7FE3-43EF-941D-6B9975398DFC}"/>
              </a:ext>
            </a:extLst>
          </p:cNvPr>
          <p:cNvSpPr>
            <a:spLocks noGrp="1"/>
          </p:cNvSpPr>
          <p:nvPr>
            <p:ph type="title"/>
          </p:nvPr>
        </p:nvSpPr>
        <p:spPr>
          <a:xfrm>
            <a:off x="707457" y="1391451"/>
            <a:ext cx="7807893" cy="895150"/>
          </a:xfrm>
        </p:spPr>
        <p:txBody>
          <a:bodyPr>
            <a:normAutofit/>
          </a:bodyPr>
          <a:lstStyle/>
          <a:p>
            <a:endParaRPr lang="en-GB">
              <a:solidFill>
                <a:srgbClr val="FFFFFF"/>
              </a:solidFill>
            </a:endParaRPr>
          </a:p>
        </p:txBody>
      </p:sp>
      <p:cxnSp>
        <p:nvCxnSpPr>
          <p:cNvPr id="10" name="Straight Connector 9">
            <a:extLst>
              <a:ext uri="{FF2B5EF4-FFF2-40B4-BE49-F238E27FC236}">
                <a16:creationId xmlns:a16="http://schemas.microsoft.com/office/drawing/2014/main" id="{F2AE495E-2AAF-4BC1-87A5-331009D828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1476993"/>
            <a:ext cx="0" cy="685800"/>
          </a:xfrm>
          <a:prstGeom prst="line">
            <a:avLst/>
          </a:prstGeom>
          <a:ln w="19050">
            <a:solidFill>
              <a:schemeClr val="tx1">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FEF4185-02CD-47CF-BE89-BA1AC5932EC2}"/>
              </a:ext>
            </a:extLst>
          </p:cNvPr>
          <p:cNvSpPr>
            <a:spLocks noGrp="1"/>
          </p:cNvSpPr>
          <p:nvPr>
            <p:ph idx="1"/>
          </p:nvPr>
        </p:nvSpPr>
        <p:spPr>
          <a:xfrm>
            <a:off x="707457" y="2394886"/>
            <a:ext cx="7807893" cy="3095087"/>
          </a:xfrm>
        </p:spPr>
        <p:txBody>
          <a:bodyPr>
            <a:normAutofit/>
          </a:bodyPr>
          <a:lstStyle/>
          <a:p>
            <a:r>
              <a:rPr lang="en-GB" sz="1800" dirty="0">
                <a:solidFill>
                  <a:srgbClr val="FFFFFF"/>
                </a:solidFill>
              </a:rPr>
              <a:t>Eric Hamp in 1975 argued that the </a:t>
            </a:r>
            <a:r>
              <a:rPr lang="en-GB" sz="1800" dirty="0" err="1">
                <a:solidFill>
                  <a:srgbClr val="FFFFFF"/>
                </a:solidFill>
              </a:rPr>
              <a:t>Mabinogi</a:t>
            </a:r>
            <a:r>
              <a:rPr lang="en-GB" sz="1800" dirty="0">
                <a:solidFill>
                  <a:srgbClr val="FFFFFF"/>
                </a:solidFill>
              </a:rPr>
              <a:t> was a collection of material pertaining to the god </a:t>
            </a:r>
            <a:r>
              <a:rPr lang="en-GB" sz="1800" dirty="0" err="1">
                <a:solidFill>
                  <a:srgbClr val="FFFFFF"/>
                </a:solidFill>
              </a:rPr>
              <a:t>Maponos</a:t>
            </a:r>
            <a:r>
              <a:rPr lang="en-GB" sz="1800" dirty="0">
                <a:solidFill>
                  <a:srgbClr val="FFFFFF"/>
                </a:solidFill>
              </a:rPr>
              <a:t> (or Mabon). In </a:t>
            </a:r>
            <a:r>
              <a:rPr lang="en-GB" sz="1800" i="1" dirty="0">
                <a:solidFill>
                  <a:srgbClr val="FFFFFF"/>
                </a:solidFill>
              </a:rPr>
              <a:t>How </a:t>
            </a:r>
            <a:r>
              <a:rPr lang="en-GB" sz="1800" i="1" dirty="0" err="1">
                <a:solidFill>
                  <a:srgbClr val="FFFFFF"/>
                </a:solidFill>
              </a:rPr>
              <a:t>Culhwch</a:t>
            </a:r>
            <a:r>
              <a:rPr lang="en-GB" sz="1800" i="1" dirty="0">
                <a:solidFill>
                  <a:srgbClr val="FFFFFF"/>
                </a:solidFill>
              </a:rPr>
              <a:t> Won Olwen </a:t>
            </a:r>
            <a:r>
              <a:rPr lang="en-GB" sz="1800" dirty="0">
                <a:solidFill>
                  <a:srgbClr val="FFFFFF"/>
                </a:solidFill>
              </a:rPr>
              <a:t>Mabon is stolen from his mother </a:t>
            </a:r>
            <a:r>
              <a:rPr lang="en-GB" sz="1800" dirty="0" err="1">
                <a:solidFill>
                  <a:srgbClr val="FFFFFF"/>
                </a:solidFill>
              </a:rPr>
              <a:t>Modron’s</a:t>
            </a:r>
            <a:r>
              <a:rPr lang="en-GB" sz="1800" dirty="0">
                <a:solidFill>
                  <a:srgbClr val="FFFFFF"/>
                </a:solidFill>
              </a:rPr>
              <a:t> bed and in 1953 W. J. </a:t>
            </a:r>
            <a:r>
              <a:rPr lang="en-GB" sz="1800" dirty="0" err="1">
                <a:solidFill>
                  <a:srgbClr val="FFFFFF"/>
                </a:solidFill>
              </a:rPr>
              <a:t>Gruffydd</a:t>
            </a:r>
            <a:r>
              <a:rPr lang="en-GB" sz="1800" dirty="0">
                <a:solidFill>
                  <a:srgbClr val="FFFFFF"/>
                </a:solidFill>
              </a:rPr>
              <a:t> identified </a:t>
            </a:r>
            <a:r>
              <a:rPr lang="en-GB" sz="1800" dirty="0" err="1">
                <a:solidFill>
                  <a:srgbClr val="FFFFFF"/>
                </a:solidFill>
              </a:rPr>
              <a:t>Pryderi</a:t>
            </a:r>
            <a:r>
              <a:rPr lang="en-GB" sz="1800" dirty="0">
                <a:solidFill>
                  <a:srgbClr val="FFFFFF"/>
                </a:solidFill>
              </a:rPr>
              <a:t> with Mabon and Rhiannon with </a:t>
            </a:r>
            <a:r>
              <a:rPr lang="en-GB" sz="1800" dirty="0" err="1">
                <a:solidFill>
                  <a:srgbClr val="FFFFFF"/>
                </a:solidFill>
              </a:rPr>
              <a:t>Modron</a:t>
            </a:r>
            <a:r>
              <a:rPr lang="en-GB" sz="1800" dirty="0">
                <a:solidFill>
                  <a:srgbClr val="FFFFFF"/>
                </a:solidFill>
              </a:rPr>
              <a:t>. He restructured the original and argued that there were originally 4 tales relating the conception, youthful exploits, exile and death of the hero Mabon.</a:t>
            </a:r>
          </a:p>
          <a:p>
            <a:r>
              <a:rPr lang="en-GB" sz="1800" dirty="0">
                <a:solidFill>
                  <a:srgbClr val="FFFFFF"/>
                </a:solidFill>
              </a:rPr>
              <a:t>Why did </a:t>
            </a:r>
            <a:r>
              <a:rPr lang="en-GB" sz="1800" dirty="0" err="1">
                <a:solidFill>
                  <a:srgbClr val="FFFFFF"/>
                </a:solidFill>
              </a:rPr>
              <a:t>Gruffydd</a:t>
            </a:r>
            <a:r>
              <a:rPr lang="en-GB" sz="1800" dirty="0">
                <a:solidFill>
                  <a:srgbClr val="FFFFFF"/>
                </a:solidFill>
              </a:rPr>
              <a:t> feel the need to alter the tales? How complete are they? What is your reaction/response to the Four Branches or the Fourth Branch?</a:t>
            </a:r>
          </a:p>
        </p:txBody>
      </p:sp>
    </p:spTree>
    <p:extLst>
      <p:ext uri="{BB962C8B-B14F-4D97-AF65-F5344CB8AC3E}">
        <p14:creationId xmlns:p14="http://schemas.microsoft.com/office/powerpoint/2010/main" val="1730329541"/>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37" name="Straight Connector 136">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72000"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sp>
        <p:nvSpPr>
          <p:cNvPr id="139" name="Rectangle 138">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83551" y="4633546"/>
            <a:ext cx="8579094"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F62905-05F8-434B-AA39-5A4613FEDBFC}"/>
              </a:ext>
            </a:extLst>
          </p:cNvPr>
          <p:cNvSpPr>
            <a:spLocks noGrp="1"/>
          </p:cNvSpPr>
          <p:nvPr>
            <p:ph type="title"/>
          </p:nvPr>
        </p:nvSpPr>
        <p:spPr>
          <a:xfrm>
            <a:off x="395653" y="4756638"/>
            <a:ext cx="8354891" cy="930447"/>
          </a:xfrm>
        </p:spPr>
        <p:txBody>
          <a:bodyPr vert="horz" lIns="91440" tIns="45720" rIns="91440" bIns="45720" rtlCol="0" anchor="b">
            <a:normAutofit/>
          </a:bodyPr>
          <a:lstStyle/>
          <a:p>
            <a:pPr algn="ctr"/>
            <a:r>
              <a:rPr lang="en-US" sz="1100" dirty="0">
                <a:solidFill>
                  <a:srgbClr val="FFFFFF"/>
                </a:solidFill>
              </a:rPr>
              <a:t>Image on left: By Owen Cook - Own work, CC BY-SA 4.0, </a:t>
            </a:r>
            <a:r>
              <a:rPr lang="en-US" sz="1100" dirty="0">
                <a:solidFill>
                  <a:srgbClr val="FFFFFF"/>
                </a:solidFill>
                <a:hlinkClick r:id="rId2"/>
              </a:rPr>
              <a:t>https://commons.wikimedia.org/w/index.php?curid=3372584</a:t>
            </a:r>
            <a:br>
              <a:rPr lang="en-US" sz="1100" dirty="0">
                <a:solidFill>
                  <a:srgbClr val="FFFFFF"/>
                </a:solidFill>
              </a:rPr>
            </a:br>
            <a:r>
              <a:rPr lang="en-US" sz="3600" dirty="0">
                <a:solidFill>
                  <a:srgbClr val="FFFFFF"/>
                </a:solidFill>
              </a:rPr>
              <a:t>Rhiannon = </a:t>
            </a:r>
            <a:r>
              <a:rPr lang="en-US" sz="3600" dirty="0" err="1">
                <a:solidFill>
                  <a:srgbClr val="FFFFFF"/>
                </a:solidFill>
              </a:rPr>
              <a:t>Epona</a:t>
            </a:r>
            <a:r>
              <a:rPr lang="en-US" sz="3600" dirty="0">
                <a:solidFill>
                  <a:srgbClr val="FFFFFF"/>
                </a:solidFill>
              </a:rPr>
              <a:t>?</a:t>
            </a:r>
          </a:p>
        </p:txBody>
      </p:sp>
      <p:pic>
        <p:nvPicPr>
          <p:cNvPr id="2052" name="Picture 4">
            <a:extLst>
              <a:ext uri="{FF2B5EF4-FFF2-40B4-BE49-F238E27FC236}">
                <a16:creationId xmlns:a16="http://schemas.microsoft.com/office/drawing/2014/main" id="{DB1C56E2-29AE-4C9F-8D27-2DC5B832F241}"/>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tretch>
            <a:fillRect/>
          </a:stretch>
        </p:blipFill>
        <p:spPr bwMode="auto">
          <a:xfrm>
            <a:off x="497056" y="307731"/>
            <a:ext cx="3577885" cy="3997637"/>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See the source image">
            <a:extLst>
              <a:ext uri="{FF2B5EF4-FFF2-40B4-BE49-F238E27FC236}">
                <a16:creationId xmlns:a16="http://schemas.microsoft.com/office/drawing/2014/main" id="{DD1F5940-6588-4E33-A370-CACFBFB7AACF}"/>
              </a:ext>
            </a:extLst>
          </p:cNvPr>
          <p:cNvPicPr>
            <a:picLocks noGrp="1" noChangeAspect="1" noChangeArrowheads="1"/>
          </p:cNvPicPr>
          <p:nvPr>
            <p:ph sz="half" idx="1"/>
          </p:nvPr>
        </p:nvPicPr>
        <p:blipFill>
          <a:blip r:embed="rId4">
            <a:extLst>
              <a:ext uri="{28A0092B-C50C-407E-A947-70E740481C1C}">
                <a14:useLocalDpi xmlns:a14="http://schemas.microsoft.com/office/drawing/2010/main" val="0"/>
              </a:ext>
            </a:extLst>
          </a:blip>
          <a:stretch>
            <a:fillRect/>
          </a:stretch>
        </p:blipFill>
        <p:spPr bwMode="auto">
          <a:xfrm>
            <a:off x="4859182" y="307731"/>
            <a:ext cx="3997637" cy="3997637"/>
          </a:xfrm>
          <a:prstGeom prst="rect">
            <a:avLst/>
          </a:prstGeom>
          <a:noFill/>
          <a:extLst>
            <a:ext uri="{909E8E84-426E-40DD-AFC4-6F175D3DCCD1}">
              <a14:hiddenFill xmlns:a14="http://schemas.microsoft.com/office/drawing/2010/main">
                <a:solidFill>
                  <a:srgbClr val="FFFFFF"/>
                </a:solidFill>
              </a14:hiddenFill>
            </a:ext>
          </a:extLst>
        </p:spPr>
      </p:pic>
      <p:cxnSp>
        <p:nvCxnSpPr>
          <p:cNvPr id="141" name="Straight Connector 140">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57350" y="5738691"/>
            <a:ext cx="58293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233449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 y="85725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3531870" cy="51435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57250"/>
            <a:ext cx="2463248" cy="51435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B9C7213-BC94-49DF-92A0-D9476ECEFEEC}"/>
              </a:ext>
            </a:extLst>
          </p:cNvPr>
          <p:cNvSpPr>
            <a:spLocks noGrp="1"/>
          </p:cNvSpPr>
          <p:nvPr>
            <p:ph type="title"/>
          </p:nvPr>
        </p:nvSpPr>
        <p:spPr>
          <a:xfrm>
            <a:off x="603504" y="1337310"/>
            <a:ext cx="2462022" cy="3943350"/>
          </a:xfrm>
        </p:spPr>
        <p:txBody>
          <a:bodyPr>
            <a:normAutofit/>
          </a:bodyPr>
          <a:lstStyle/>
          <a:p>
            <a:r>
              <a:rPr lang="en-GB" sz="2550" dirty="0">
                <a:solidFill>
                  <a:schemeClr val="bg1"/>
                </a:solidFill>
              </a:rPr>
              <a:t>Nikolai Tolstoy, </a:t>
            </a:r>
            <a:r>
              <a:rPr lang="en-GB" sz="2550" i="1" dirty="0">
                <a:solidFill>
                  <a:schemeClr val="bg1"/>
                </a:solidFill>
              </a:rPr>
              <a:t>The Oldest British Prose Literature. The Compilation of the Four Branches of the </a:t>
            </a:r>
            <a:r>
              <a:rPr lang="en-GB" sz="2550" i="1" dirty="0" err="1">
                <a:solidFill>
                  <a:schemeClr val="bg1"/>
                </a:solidFill>
              </a:rPr>
              <a:t>Mabinogi</a:t>
            </a:r>
            <a:r>
              <a:rPr lang="en-GB" sz="2550" dirty="0">
                <a:solidFill>
                  <a:schemeClr val="bg1"/>
                </a:solidFill>
              </a:rPr>
              <a:t> (Lampeter: Edwin </a:t>
            </a:r>
            <a:r>
              <a:rPr lang="en-GB" sz="2550" dirty="0" err="1">
                <a:solidFill>
                  <a:schemeClr val="bg1"/>
                </a:solidFill>
              </a:rPr>
              <a:t>Mellen</a:t>
            </a:r>
            <a:r>
              <a:rPr lang="en-GB" sz="2550" dirty="0">
                <a:solidFill>
                  <a:schemeClr val="bg1"/>
                </a:solidFill>
              </a:rPr>
              <a:t>, 2009) </a:t>
            </a:r>
          </a:p>
        </p:txBody>
      </p:sp>
      <p:sp>
        <p:nvSpPr>
          <p:cNvPr id="3" name="Content Placeholder 2">
            <a:extLst>
              <a:ext uri="{FF2B5EF4-FFF2-40B4-BE49-F238E27FC236}">
                <a16:creationId xmlns:a16="http://schemas.microsoft.com/office/drawing/2014/main" id="{BF561D88-F23E-4482-B004-E02D4168BFF9}"/>
              </a:ext>
            </a:extLst>
          </p:cNvPr>
          <p:cNvSpPr>
            <a:spLocks noGrp="1"/>
          </p:cNvSpPr>
          <p:nvPr>
            <p:ph idx="1"/>
          </p:nvPr>
        </p:nvSpPr>
        <p:spPr>
          <a:xfrm>
            <a:off x="3531870" y="855931"/>
            <a:ext cx="5453869" cy="5143500"/>
          </a:xfrm>
        </p:spPr>
        <p:txBody>
          <a:bodyPr anchor="ctr">
            <a:normAutofit/>
          </a:bodyPr>
          <a:lstStyle/>
          <a:p>
            <a:pPr marL="0" indent="0">
              <a:buNone/>
            </a:pPr>
            <a:r>
              <a:rPr lang="en-GB" sz="1800" i="1" dirty="0" err="1"/>
              <a:t>Pedeir</a:t>
            </a:r>
            <a:r>
              <a:rPr lang="en-GB" sz="1800" i="1" dirty="0"/>
              <a:t> </a:t>
            </a:r>
            <a:r>
              <a:rPr lang="en-GB" sz="1800" i="1" dirty="0" err="1"/>
              <a:t>Keinc</a:t>
            </a:r>
            <a:r>
              <a:rPr lang="en-GB" sz="1800" i="1" dirty="0"/>
              <a:t> y </a:t>
            </a:r>
            <a:r>
              <a:rPr lang="en-GB" sz="1800" i="1" dirty="0" err="1"/>
              <a:t>Mabinogi</a:t>
            </a:r>
            <a:r>
              <a:rPr lang="en-GB" sz="1800" i="1" dirty="0"/>
              <a:t> </a:t>
            </a:r>
            <a:r>
              <a:rPr lang="en-GB" sz="1800" dirty="0"/>
              <a:t>represent a skilful literary composition constructed from a mélange of disparate elements. Much of its underlying structure reflects pagan myths of the British people before their conversion to Christianity, which were preserved in the traditional lore of the Welsh bards, heirs to their predecessors the druids. At some point the stories cam to be recast in their present form they (or they component elements) underwent a thorough process of euhemerization under the influence of Christianity…During the prolonged process of oral transmission over successive generations, these stories inevitably came to be misinterpreted, modified, duplicated, ‘corrected’, interpolated and otherwise altered from the original versions.</a:t>
            </a:r>
          </a:p>
          <a:p>
            <a:pPr marL="0" indent="0">
              <a:buNone/>
            </a:pPr>
            <a:r>
              <a:rPr lang="en-GB" sz="1800" dirty="0">
                <a:highlight>
                  <a:srgbClr val="FFFF00"/>
                </a:highlight>
              </a:rPr>
              <a:t>Take care not to assume the stories are older than we can prove just because we want them to be ancient</a:t>
            </a:r>
          </a:p>
        </p:txBody>
      </p:sp>
    </p:spTree>
    <p:extLst>
      <p:ext uri="{BB962C8B-B14F-4D97-AF65-F5344CB8AC3E}">
        <p14:creationId xmlns:p14="http://schemas.microsoft.com/office/powerpoint/2010/main" val="13865855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65CDE2-194C-4A17-9E3C-017E8A8970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a:extLst>
              <a:ext uri="{FF2B5EF4-FFF2-40B4-BE49-F238E27FC236}">
                <a16:creationId xmlns:a16="http://schemas.microsoft.com/office/drawing/2014/main" id="{5794D240-4B5E-4E14-8F0C-A0C9D4D3DFBA}"/>
              </a:ext>
            </a:extLst>
          </p:cNvPr>
          <p:cNvSpPr>
            <a:spLocks noGrp="1"/>
          </p:cNvSpPr>
          <p:nvPr>
            <p:ph type="title"/>
          </p:nvPr>
        </p:nvSpPr>
        <p:spPr>
          <a:xfrm>
            <a:off x="707457" y="1391451"/>
            <a:ext cx="7807893" cy="895150"/>
          </a:xfrm>
        </p:spPr>
        <p:txBody>
          <a:bodyPr>
            <a:normAutofit/>
          </a:bodyPr>
          <a:lstStyle/>
          <a:p>
            <a:r>
              <a:rPr lang="en-GB">
                <a:solidFill>
                  <a:srgbClr val="FFFFFF"/>
                </a:solidFill>
              </a:rPr>
              <a:t>Sioned Davies, intro to trans. p. x</a:t>
            </a:r>
          </a:p>
        </p:txBody>
      </p:sp>
      <p:cxnSp>
        <p:nvCxnSpPr>
          <p:cNvPr id="10" name="Straight Connector 9">
            <a:extLst>
              <a:ext uri="{FF2B5EF4-FFF2-40B4-BE49-F238E27FC236}">
                <a16:creationId xmlns:a16="http://schemas.microsoft.com/office/drawing/2014/main" id="{F2AE495E-2AAF-4BC1-87A5-331009D828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1476993"/>
            <a:ext cx="0" cy="685800"/>
          </a:xfrm>
          <a:prstGeom prst="line">
            <a:avLst/>
          </a:prstGeom>
          <a:ln w="19050">
            <a:solidFill>
              <a:schemeClr val="tx1">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5EC3226-AB09-4A3F-A909-DCC380DF1FEB}"/>
              </a:ext>
            </a:extLst>
          </p:cNvPr>
          <p:cNvSpPr>
            <a:spLocks noGrp="1"/>
          </p:cNvSpPr>
          <p:nvPr>
            <p:ph idx="1"/>
          </p:nvPr>
        </p:nvSpPr>
        <p:spPr>
          <a:xfrm>
            <a:off x="707457" y="2394886"/>
            <a:ext cx="7807893" cy="3095087"/>
          </a:xfrm>
        </p:spPr>
        <p:txBody>
          <a:bodyPr>
            <a:normAutofit/>
          </a:bodyPr>
          <a:lstStyle/>
          <a:p>
            <a:pPr marL="0" indent="0">
              <a:buNone/>
            </a:pPr>
            <a:r>
              <a:rPr lang="en-GB" sz="1800">
                <a:solidFill>
                  <a:srgbClr val="FFFFFF"/>
                </a:solidFill>
              </a:rPr>
              <a:t>Of the eleven tales, it is clear that four of them form a distinct group, generally known as ‘The Four Branches of the </a:t>
            </a:r>
            <a:r>
              <a:rPr lang="en-GB" sz="1800" i="1">
                <a:solidFill>
                  <a:srgbClr val="FFFFFF"/>
                </a:solidFill>
              </a:rPr>
              <a:t>Mabinogi</a:t>
            </a:r>
            <a:r>
              <a:rPr lang="en-GB" sz="1800">
                <a:solidFill>
                  <a:srgbClr val="FFFFFF"/>
                </a:solidFill>
              </a:rPr>
              <a:t>’. These are the Mabinogi proper, as it were, so called because each one ends with the same formula in both the White and the Red Books: ‘and so ends this branch of the Mabinogi.’ They are the only tales in the corpus that refer to themselves as mabinogi, divided into ‘branches’, a term used in medieval French narrative also to denote a textual division…even so, the link between them is fairly tenuous.’</a:t>
            </a:r>
          </a:p>
          <a:p>
            <a:endParaRPr lang="en-GB" sz="1800">
              <a:solidFill>
                <a:srgbClr val="FFFFFF"/>
              </a:solidFill>
            </a:endParaRPr>
          </a:p>
          <a:p>
            <a:pPr marL="0" indent="0">
              <a:buNone/>
            </a:pPr>
            <a:r>
              <a:rPr lang="en-GB" sz="1800">
                <a:solidFill>
                  <a:srgbClr val="FFFFFF"/>
                </a:solidFill>
              </a:rPr>
              <a:t>How are the tales linked?</a:t>
            </a:r>
          </a:p>
          <a:p>
            <a:endParaRPr lang="en-GB" sz="1800">
              <a:solidFill>
                <a:srgbClr val="FFFFFF"/>
              </a:solidFill>
            </a:endParaRPr>
          </a:p>
        </p:txBody>
      </p:sp>
    </p:spTree>
    <p:extLst>
      <p:ext uri="{BB962C8B-B14F-4D97-AF65-F5344CB8AC3E}">
        <p14:creationId xmlns:p14="http://schemas.microsoft.com/office/powerpoint/2010/main" val="1366492725"/>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E50D3-8515-43F0-AA9B-0FE62839C317}"/>
              </a:ext>
            </a:extLst>
          </p:cNvPr>
          <p:cNvSpPr>
            <a:spLocks noGrp="1"/>
          </p:cNvSpPr>
          <p:nvPr>
            <p:ph type="title"/>
          </p:nvPr>
        </p:nvSpPr>
        <p:spPr>
          <a:xfrm>
            <a:off x="665226" y="1961388"/>
            <a:ext cx="734044" cy="3435858"/>
          </a:xfrm>
        </p:spPr>
        <p:txBody>
          <a:bodyPr anchor="t">
            <a:normAutofit/>
          </a:bodyPr>
          <a:lstStyle/>
          <a:p>
            <a:endParaRPr lang="en-GB" sz="4050" dirty="0"/>
          </a:p>
        </p:txBody>
      </p:sp>
      <p:sp>
        <p:nvSpPr>
          <p:cNvPr id="3" name="Content Placeholder 2">
            <a:extLst>
              <a:ext uri="{FF2B5EF4-FFF2-40B4-BE49-F238E27FC236}">
                <a16:creationId xmlns:a16="http://schemas.microsoft.com/office/drawing/2014/main" id="{F69D2337-6112-4AA1-BAA3-23872288964D}"/>
              </a:ext>
            </a:extLst>
          </p:cNvPr>
          <p:cNvSpPr>
            <a:spLocks noGrp="1"/>
          </p:cNvSpPr>
          <p:nvPr>
            <p:ph idx="1"/>
          </p:nvPr>
        </p:nvSpPr>
        <p:spPr>
          <a:xfrm>
            <a:off x="2293620" y="1961388"/>
            <a:ext cx="6258306" cy="3435858"/>
          </a:xfrm>
        </p:spPr>
        <p:txBody>
          <a:bodyPr>
            <a:normAutofit/>
          </a:bodyPr>
          <a:lstStyle/>
          <a:p>
            <a:pPr marL="0" indent="0">
              <a:buNone/>
            </a:pPr>
            <a:r>
              <a:rPr lang="en-GB" sz="1800" dirty="0"/>
              <a:t>To what extent are the Four Branches moral tales?</a:t>
            </a:r>
          </a:p>
          <a:p>
            <a:pPr marL="0" indent="0">
              <a:buNone/>
            </a:pPr>
            <a:r>
              <a:rPr lang="en-GB" sz="1800" dirty="0"/>
              <a:t>Why do they remain relevant today and to what do you attribute their enduring popularity?</a:t>
            </a:r>
          </a:p>
          <a:p>
            <a:pPr marL="0" indent="0">
              <a:buNone/>
            </a:pPr>
            <a:r>
              <a:rPr lang="en-GB" sz="1800" dirty="0"/>
              <a:t>Christine James writing in Welsh in Barn compared the themes in the Four Branches to modern soap operas – marital problems, infertility, childbirth, arranged marriages, friendship, deception, adultery, incest, rape and abuse are all present in the tales.</a:t>
            </a:r>
          </a:p>
          <a:p>
            <a:pPr marL="0" indent="0">
              <a:buNone/>
            </a:pPr>
            <a:r>
              <a:rPr lang="en-GB" sz="1800" dirty="0"/>
              <a:t>What do you consider to be the main themes?</a:t>
            </a:r>
          </a:p>
        </p:txBody>
      </p:sp>
      <p:grpSp>
        <p:nvGrpSpPr>
          <p:cNvPr id="8" name="Group 7">
            <a:extLst>
              <a:ext uri="{FF2B5EF4-FFF2-40B4-BE49-F238E27FC236}">
                <a16:creationId xmlns:a16="http://schemas.microsoft.com/office/drawing/2014/main" id="{DDAE397D-2F47-480F-95CA-D5EDB24333C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5" y="857250"/>
            <a:ext cx="9438086" cy="5139929"/>
            <a:chOff x="-417513" y="0"/>
            <a:chExt cx="12584114" cy="6853238"/>
          </a:xfrm>
        </p:grpSpPr>
        <p:sp>
          <p:nvSpPr>
            <p:cNvPr id="9" name="Freeform 5">
              <a:extLst>
                <a:ext uri="{FF2B5EF4-FFF2-40B4-BE49-F238E27FC236}">
                  <a16:creationId xmlns:a16="http://schemas.microsoft.com/office/drawing/2014/main" id="{BD66E0D2-4D47-45F5-9F6C-04DF950CBB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sz="1350" dirty="0"/>
            </a:p>
          </p:txBody>
        </p:sp>
        <p:sp>
          <p:nvSpPr>
            <p:cNvPr id="10" name="Freeform 6">
              <a:extLst>
                <a:ext uri="{FF2B5EF4-FFF2-40B4-BE49-F238E27FC236}">
                  <a16:creationId xmlns:a16="http://schemas.microsoft.com/office/drawing/2014/main" id="{C36CD79E-81FA-41B2-9A38-E0E26BCBE8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 name="Freeform 7">
              <a:extLst>
                <a:ext uri="{FF2B5EF4-FFF2-40B4-BE49-F238E27FC236}">
                  <a16:creationId xmlns:a16="http://schemas.microsoft.com/office/drawing/2014/main" id="{58CF2E87-8DCB-4A21-A926-1879E39DE7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8">
              <a:extLst>
                <a:ext uri="{FF2B5EF4-FFF2-40B4-BE49-F238E27FC236}">
                  <a16:creationId xmlns:a16="http://schemas.microsoft.com/office/drawing/2014/main" id="{E8EBCED8-09A7-4078-908F-87C5C90943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3" name="Freeform 9">
              <a:extLst>
                <a:ext uri="{FF2B5EF4-FFF2-40B4-BE49-F238E27FC236}">
                  <a16:creationId xmlns:a16="http://schemas.microsoft.com/office/drawing/2014/main" id="{881B8E24-1A3B-4288-834C-5C75EE612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 name="Freeform 10">
              <a:extLst>
                <a:ext uri="{FF2B5EF4-FFF2-40B4-BE49-F238E27FC236}">
                  <a16:creationId xmlns:a16="http://schemas.microsoft.com/office/drawing/2014/main" id="{CE6C6947-62CC-47B5-8006-0DBB11057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11">
              <a:extLst>
                <a:ext uri="{FF2B5EF4-FFF2-40B4-BE49-F238E27FC236}">
                  <a16:creationId xmlns:a16="http://schemas.microsoft.com/office/drawing/2014/main" id="{5A3EA873-FF38-49B1-AA18-6CAA8278A7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2">
              <a:extLst>
                <a:ext uri="{FF2B5EF4-FFF2-40B4-BE49-F238E27FC236}">
                  <a16:creationId xmlns:a16="http://schemas.microsoft.com/office/drawing/2014/main" id="{2B74FB34-BB05-4313-9474-A4F9B27A5F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3">
              <a:extLst>
                <a:ext uri="{FF2B5EF4-FFF2-40B4-BE49-F238E27FC236}">
                  <a16:creationId xmlns:a16="http://schemas.microsoft.com/office/drawing/2014/main" id="{3673863D-063E-49A6-9856-52014BB4D6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4">
              <a:extLst>
                <a:ext uri="{FF2B5EF4-FFF2-40B4-BE49-F238E27FC236}">
                  <a16:creationId xmlns:a16="http://schemas.microsoft.com/office/drawing/2014/main" id="{59E7384A-6379-482C-8070-680EA33AF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5">
              <a:extLst>
                <a:ext uri="{FF2B5EF4-FFF2-40B4-BE49-F238E27FC236}">
                  <a16:creationId xmlns:a16="http://schemas.microsoft.com/office/drawing/2014/main" id="{C6A49E1B-06B5-467F-97A5-EE77945A7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6">
              <a:extLst>
                <a:ext uri="{FF2B5EF4-FFF2-40B4-BE49-F238E27FC236}">
                  <a16:creationId xmlns:a16="http://schemas.microsoft.com/office/drawing/2014/main" id="{C67D60A3-4CE7-453B-97D1-08DD83271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7">
              <a:extLst>
                <a:ext uri="{FF2B5EF4-FFF2-40B4-BE49-F238E27FC236}">
                  <a16:creationId xmlns:a16="http://schemas.microsoft.com/office/drawing/2014/main" id="{1333C1DC-BC77-4584-B472-AE19C4A09F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8">
              <a:extLst>
                <a:ext uri="{FF2B5EF4-FFF2-40B4-BE49-F238E27FC236}">
                  <a16:creationId xmlns:a16="http://schemas.microsoft.com/office/drawing/2014/main" id="{30CC34F2-2D02-4DC8-8951-5E29E08662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9">
              <a:extLst>
                <a:ext uri="{FF2B5EF4-FFF2-40B4-BE49-F238E27FC236}">
                  <a16:creationId xmlns:a16="http://schemas.microsoft.com/office/drawing/2014/main" id="{C77A3E1B-1C72-4437-A8A1-FC659C9E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20">
              <a:extLst>
                <a:ext uri="{FF2B5EF4-FFF2-40B4-BE49-F238E27FC236}">
                  <a16:creationId xmlns:a16="http://schemas.microsoft.com/office/drawing/2014/main" id="{4EE3E561-115A-4994-832B-FB79E44989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5" name="Freeform 21">
              <a:extLst>
                <a:ext uri="{FF2B5EF4-FFF2-40B4-BE49-F238E27FC236}">
                  <a16:creationId xmlns:a16="http://schemas.microsoft.com/office/drawing/2014/main" id="{D389D14E-E715-4844-8E58-ED5A66AB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6" name="Freeform 22">
              <a:extLst>
                <a:ext uri="{FF2B5EF4-FFF2-40B4-BE49-F238E27FC236}">
                  <a16:creationId xmlns:a16="http://schemas.microsoft.com/office/drawing/2014/main" id="{4208B28A-82FB-48D4-9087-806354C858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3">
              <a:extLst>
                <a:ext uri="{FF2B5EF4-FFF2-40B4-BE49-F238E27FC236}">
                  <a16:creationId xmlns:a16="http://schemas.microsoft.com/office/drawing/2014/main" id="{1330334B-C28B-49CB-8643-6EF9462306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4">
              <a:extLst>
                <a:ext uri="{FF2B5EF4-FFF2-40B4-BE49-F238E27FC236}">
                  <a16:creationId xmlns:a16="http://schemas.microsoft.com/office/drawing/2014/main" id="{F221AA9B-1DD9-4FC4-947F-90C0582F71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5">
              <a:extLst>
                <a:ext uri="{FF2B5EF4-FFF2-40B4-BE49-F238E27FC236}">
                  <a16:creationId xmlns:a16="http://schemas.microsoft.com/office/drawing/2014/main" id="{9214B596-B3CC-43CB-A72A-2ADABBE5B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31" name="Isosceles Triangle 30">
            <a:extLst>
              <a:ext uri="{FF2B5EF4-FFF2-40B4-BE49-F238E27FC236}">
                <a16:creationId xmlns:a16="http://schemas.microsoft.com/office/drawing/2014/main" id="{64F9BF67-14D7-4F9D-A8E4-4BB8DE3512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31419" y="1856023"/>
            <a:ext cx="144937" cy="124946"/>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sz="1200" dirty="0"/>
          </a:p>
        </p:txBody>
      </p:sp>
    </p:spTree>
    <p:extLst>
      <p:ext uri="{BB962C8B-B14F-4D97-AF65-F5344CB8AC3E}">
        <p14:creationId xmlns:p14="http://schemas.microsoft.com/office/powerpoint/2010/main" val="2464316103"/>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237140-D802-408B-BEFD-B6A21A0B5665}"/>
              </a:ext>
            </a:extLst>
          </p:cNvPr>
          <p:cNvSpPr>
            <a:spLocks noGrp="1"/>
          </p:cNvSpPr>
          <p:nvPr>
            <p:ph type="title"/>
          </p:nvPr>
        </p:nvSpPr>
        <p:spPr>
          <a:xfrm>
            <a:off x="4885341" y="-675455"/>
            <a:ext cx="3630007" cy="2664295"/>
          </a:xfrm>
        </p:spPr>
        <p:txBody>
          <a:bodyPr vert="horz" lIns="91440" tIns="45720" rIns="91440" bIns="45720" rtlCol="0" anchor="ctr">
            <a:normAutofit/>
          </a:bodyPr>
          <a:lstStyle/>
          <a:p>
            <a:pPr algn="l">
              <a:lnSpc>
                <a:spcPct val="90000"/>
              </a:lnSpc>
            </a:pPr>
            <a:r>
              <a:rPr lang="en-US" sz="4100" dirty="0"/>
              <a:t>Arthur: Primary Sources</a:t>
            </a:r>
          </a:p>
        </p:txBody>
      </p:sp>
      <p:pic>
        <p:nvPicPr>
          <p:cNvPr id="5" name="Content Placeholder 4">
            <a:extLst>
              <a:ext uri="{FF2B5EF4-FFF2-40B4-BE49-F238E27FC236}">
                <a16:creationId xmlns:a16="http://schemas.microsoft.com/office/drawing/2014/main" id="{BAB06D36-D066-41D2-A89C-3F3A7CC8E84F}"/>
              </a:ext>
            </a:extLst>
          </p:cNvPr>
          <p:cNvPicPr>
            <a:picLocks noGrp="1" noChangeAspect="1"/>
          </p:cNvPicPr>
          <p:nvPr>
            <p:ph sz="half" idx="1"/>
          </p:nvPr>
        </p:nvPicPr>
        <p:blipFill rotWithShape="1">
          <a:blip r:embed="rId2" cstate="print">
            <a:extLst>
              <a:ext uri="{28A0092B-C50C-407E-A947-70E740481C1C}">
                <a14:useLocalDpi xmlns:a14="http://schemas.microsoft.com/office/drawing/2010/main" val="0"/>
              </a:ext>
            </a:extLst>
          </a:blip>
          <a:srcRect l="28091" r="15889" b="2"/>
          <a:stretch/>
        </p:blipFill>
        <p:spPr>
          <a:xfrm>
            <a:off x="20" y="10"/>
            <a:ext cx="4587406"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4" name="Content Placeholder 3">
            <a:extLst>
              <a:ext uri="{FF2B5EF4-FFF2-40B4-BE49-F238E27FC236}">
                <a16:creationId xmlns:a16="http://schemas.microsoft.com/office/drawing/2014/main" id="{D2154A1A-9F11-46CA-886B-4763AE590DE1}"/>
              </a:ext>
            </a:extLst>
          </p:cNvPr>
          <p:cNvSpPr>
            <a:spLocks noGrp="1"/>
          </p:cNvSpPr>
          <p:nvPr>
            <p:ph sz="half" idx="2"/>
          </p:nvPr>
        </p:nvSpPr>
        <p:spPr>
          <a:xfrm>
            <a:off x="4258659" y="1268760"/>
            <a:ext cx="4885341" cy="5224115"/>
          </a:xfrm>
        </p:spPr>
        <p:txBody>
          <a:bodyPr vert="horz" lIns="91440" tIns="45720" rIns="91440" bIns="45720" rtlCol="0">
            <a:noAutofit/>
          </a:bodyPr>
          <a:lstStyle/>
          <a:p>
            <a:r>
              <a:rPr lang="en-GB" sz="2400" dirty="0"/>
              <a:t>Internet Medieval Sourcebook, ed. Paul Halsall http://sourcebooks.fordham.edu</a:t>
            </a:r>
            <a:endParaRPr lang="en-GB" sz="2400" dirty="0">
              <a:hlinkClick r:id="rId3"/>
            </a:endParaRPr>
          </a:p>
          <a:p>
            <a:pPr marL="0" indent="0">
              <a:buNone/>
            </a:pPr>
            <a:r>
              <a:rPr lang="en-GB" sz="2400" dirty="0">
                <a:hlinkClick r:id="rId3"/>
              </a:rPr>
              <a:t>Internet History Sourcebooks (fordham.edu)</a:t>
            </a:r>
            <a:endParaRPr lang="en-GB" sz="2400" dirty="0"/>
          </a:p>
          <a:p>
            <a:pPr indent="-228600">
              <a:lnSpc>
                <a:spcPct val="90000"/>
              </a:lnSpc>
            </a:pPr>
            <a:r>
              <a:rPr lang="en-US" sz="2400" dirty="0" err="1"/>
              <a:t>Nerys</a:t>
            </a:r>
            <a:r>
              <a:rPr lang="en-US" sz="2400" dirty="0"/>
              <a:t> Ann Jones (ed. and trans.), </a:t>
            </a:r>
            <a:r>
              <a:rPr lang="en-US" sz="2400" i="1" dirty="0"/>
              <a:t>Arthur in Early Welsh Poetry</a:t>
            </a:r>
            <a:r>
              <a:rPr lang="en-US" sz="2400" dirty="0"/>
              <a:t> (Cambridge: MHRA, 2019)</a:t>
            </a:r>
          </a:p>
          <a:p>
            <a:pPr indent="-228600">
              <a:lnSpc>
                <a:spcPct val="90000"/>
              </a:lnSpc>
            </a:pPr>
            <a:r>
              <a:rPr lang="en-GB" sz="2400" dirty="0"/>
              <a:t>Sioned Davies (trans.), </a:t>
            </a:r>
            <a:r>
              <a:rPr lang="en-GB" sz="2400" i="1" dirty="0"/>
              <a:t>The </a:t>
            </a:r>
            <a:r>
              <a:rPr lang="en-GB" sz="2400" i="1" dirty="0" err="1"/>
              <a:t>Mabinogion</a:t>
            </a:r>
            <a:r>
              <a:rPr lang="en-GB" sz="2400" i="1" dirty="0"/>
              <a:t> </a:t>
            </a:r>
            <a:r>
              <a:rPr lang="en-GB" sz="2400" dirty="0"/>
              <a:t>(Oxford: Oxford University Press, 2007)</a:t>
            </a:r>
          </a:p>
          <a:p>
            <a:pPr indent="-228600">
              <a:lnSpc>
                <a:spcPct val="90000"/>
              </a:lnSpc>
            </a:pPr>
            <a:r>
              <a:rPr lang="en-GB" sz="2400" dirty="0"/>
              <a:t>Geoffrey of Monmouth, </a:t>
            </a:r>
            <a:r>
              <a:rPr lang="en-GB" sz="2400" i="1" dirty="0"/>
              <a:t>History of the Kings of Britain </a:t>
            </a:r>
            <a:r>
              <a:rPr lang="en-GB" sz="2400" dirty="0"/>
              <a:t>(trans.) Aaron Thompson (Cambridge: Ontario, 1999)</a:t>
            </a:r>
          </a:p>
          <a:p>
            <a:pPr indent="-228600">
              <a:lnSpc>
                <a:spcPct val="90000"/>
              </a:lnSpc>
            </a:pPr>
            <a:endParaRPr lang="en-US" sz="2400" dirty="0"/>
          </a:p>
        </p:txBody>
      </p:sp>
    </p:spTree>
    <p:extLst>
      <p:ext uri="{BB962C8B-B14F-4D97-AF65-F5344CB8AC3E}">
        <p14:creationId xmlns:p14="http://schemas.microsoft.com/office/powerpoint/2010/main" val="36818883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Secondary Sources </a:t>
            </a:r>
          </a:p>
        </p:txBody>
      </p:sp>
      <p:sp>
        <p:nvSpPr>
          <p:cNvPr id="3" name="Content Placeholder 2"/>
          <p:cNvSpPr>
            <a:spLocks noGrp="1"/>
          </p:cNvSpPr>
          <p:nvPr>
            <p:ph idx="1"/>
          </p:nvPr>
        </p:nvSpPr>
        <p:spPr/>
        <p:txBody>
          <a:bodyPr>
            <a:normAutofit fontScale="77500" lnSpcReduction="20000"/>
          </a:bodyPr>
          <a:lstStyle/>
          <a:p>
            <a:pPr marL="0" indent="0">
              <a:buNone/>
            </a:pPr>
            <a:r>
              <a:rPr lang="en-GB" sz="3200" dirty="0">
                <a:effectLst/>
                <a:ea typeface="Times New Roman" panose="02020603050405020304" pitchFamily="18" charset="0"/>
              </a:rPr>
              <a:t>Byfield, Catherine E., ‘Character and Conflict in the Four Branches of the </a:t>
            </a:r>
            <a:r>
              <a:rPr lang="en-GB" sz="3200" dirty="0" err="1">
                <a:effectLst/>
                <a:ea typeface="Times New Roman" panose="02020603050405020304" pitchFamily="18" charset="0"/>
              </a:rPr>
              <a:t>Mabinogi</a:t>
            </a:r>
            <a:r>
              <a:rPr lang="en-GB" sz="3200" dirty="0">
                <a:effectLst/>
                <a:ea typeface="Times New Roman" panose="02020603050405020304" pitchFamily="18" charset="0"/>
              </a:rPr>
              <a:t>’, </a:t>
            </a:r>
            <a:r>
              <a:rPr lang="en-GB" sz="3200" i="1" dirty="0">
                <a:effectLst/>
                <a:ea typeface="Times New Roman" panose="02020603050405020304" pitchFamily="18" charset="0"/>
              </a:rPr>
              <a:t>Bulletin of the Board of Celtic Studies</a:t>
            </a:r>
            <a:r>
              <a:rPr lang="en-GB" sz="3200" dirty="0">
                <a:effectLst/>
                <a:ea typeface="Times New Roman" panose="02020603050405020304" pitchFamily="18" charset="0"/>
              </a:rPr>
              <a:t> 40 (1993), 51-72.</a:t>
            </a:r>
          </a:p>
          <a:p>
            <a:pPr marL="0" indent="0">
              <a:buNone/>
            </a:pPr>
            <a:r>
              <a:rPr lang="en-GB" dirty="0"/>
              <a:t>Charles-Edwards, T., ‘The Arthur of History’ in </a:t>
            </a:r>
            <a:r>
              <a:rPr lang="en-GB" i="1" dirty="0"/>
              <a:t>The Arthur of the Welsh,</a:t>
            </a:r>
            <a:r>
              <a:rPr lang="en-GB" dirty="0"/>
              <a:t> eds. R. Bromwich </a:t>
            </a:r>
            <a:r>
              <a:rPr lang="en-GB" i="1" dirty="0"/>
              <a:t>et al</a:t>
            </a:r>
            <a:r>
              <a:rPr lang="en-GB" dirty="0"/>
              <a:t>. (Cardiff, 1991), pp. 15-32.</a:t>
            </a:r>
          </a:p>
          <a:p>
            <a:pPr marL="0" indent="0">
              <a:buNone/>
            </a:pPr>
            <a:r>
              <a:rPr lang="en-GB" dirty="0" err="1"/>
              <a:t>Dumville</a:t>
            </a:r>
            <a:r>
              <a:rPr lang="en-GB" dirty="0"/>
              <a:t>, D.N. ‘"</a:t>
            </a:r>
            <a:r>
              <a:rPr lang="en-GB" dirty="0" err="1"/>
              <a:t>Nennius</a:t>
            </a:r>
            <a:r>
              <a:rPr lang="en-GB" dirty="0"/>
              <a:t>" and the </a:t>
            </a:r>
            <a:r>
              <a:rPr lang="en-GB" i="1" dirty="0" err="1"/>
              <a:t>Historia</a:t>
            </a:r>
            <a:r>
              <a:rPr lang="en-GB" i="1" dirty="0"/>
              <a:t> </a:t>
            </a:r>
            <a:r>
              <a:rPr lang="en-GB" i="1" dirty="0" err="1"/>
              <a:t>Brittonum</a:t>
            </a:r>
            <a:r>
              <a:rPr lang="en-GB" dirty="0"/>
              <a:t>’, </a:t>
            </a:r>
            <a:r>
              <a:rPr lang="en-GB" i="1" dirty="0" err="1"/>
              <a:t>Studia</a:t>
            </a:r>
            <a:r>
              <a:rPr lang="en-GB" i="1" dirty="0"/>
              <a:t> </a:t>
            </a:r>
            <a:r>
              <a:rPr lang="en-GB" i="1" dirty="0" err="1"/>
              <a:t>Celtica</a:t>
            </a:r>
            <a:r>
              <a:rPr lang="en-GB" dirty="0"/>
              <a:t> 10/11 (1975/76), pp. 78-95. </a:t>
            </a:r>
            <a:r>
              <a:rPr lang="en-GB" dirty="0" err="1"/>
              <a:t>Dumville</a:t>
            </a:r>
            <a:r>
              <a:rPr lang="en-GB" dirty="0"/>
              <a:t>, D.N., ‘Celtic-Latin Texts in Northern England, c. 1150-c. 1250’, </a:t>
            </a:r>
            <a:r>
              <a:rPr lang="en-GB" i="1" dirty="0" err="1"/>
              <a:t>Celtica</a:t>
            </a:r>
            <a:r>
              <a:rPr lang="en-GB" dirty="0"/>
              <a:t> 12 (1977), pp. 19-49.</a:t>
            </a:r>
          </a:p>
          <a:p>
            <a:pPr marL="0" indent="0">
              <a:buNone/>
            </a:pPr>
            <a:r>
              <a:rPr lang="en-GB" dirty="0"/>
              <a:t>Haycock, </a:t>
            </a:r>
            <a:r>
              <a:rPr lang="en-GB" dirty="0" err="1"/>
              <a:t>Marged</a:t>
            </a:r>
            <a:r>
              <a:rPr lang="en-GB" dirty="0"/>
              <a:t> (ed. and trans.), ‘“</a:t>
            </a:r>
            <a:r>
              <a:rPr lang="en-GB" dirty="0" err="1"/>
              <a:t>Preiddeu</a:t>
            </a:r>
            <a:r>
              <a:rPr lang="en-GB" dirty="0"/>
              <a:t> </a:t>
            </a:r>
            <a:r>
              <a:rPr lang="en-GB" dirty="0" err="1"/>
              <a:t>Annwn</a:t>
            </a:r>
            <a:r>
              <a:rPr lang="en-GB" dirty="0"/>
              <a:t>” and the Figure of Taliesin’, </a:t>
            </a:r>
            <a:r>
              <a:rPr lang="en-GB" i="1" dirty="0"/>
              <a:t>Studia </a:t>
            </a:r>
            <a:r>
              <a:rPr lang="en-GB" i="1" dirty="0" err="1"/>
              <a:t>Celtica</a:t>
            </a:r>
            <a:r>
              <a:rPr lang="en-GB" dirty="0"/>
              <a:t> 18/19 (1983/84),  60-77</a:t>
            </a:r>
          </a:p>
          <a:p>
            <a:pPr marL="0" indent="0">
              <a:buNone/>
            </a:pPr>
            <a:endParaRPr lang="en-GB" dirty="0"/>
          </a:p>
        </p:txBody>
      </p:sp>
    </p:spTree>
    <p:extLst>
      <p:ext uri="{BB962C8B-B14F-4D97-AF65-F5344CB8AC3E}">
        <p14:creationId xmlns:p14="http://schemas.microsoft.com/office/powerpoint/2010/main" val="24422347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Secondary Sources 2</a:t>
            </a:r>
          </a:p>
        </p:txBody>
      </p:sp>
      <p:sp>
        <p:nvSpPr>
          <p:cNvPr id="3" name="Content Placeholder 2"/>
          <p:cNvSpPr>
            <a:spLocks noGrp="1"/>
          </p:cNvSpPr>
          <p:nvPr>
            <p:ph idx="1"/>
          </p:nvPr>
        </p:nvSpPr>
        <p:spPr>
          <a:xfrm>
            <a:off x="457200" y="1600200"/>
            <a:ext cx="8229600" cy="4853136"/>
          </a:xfrm>
        </p:spPr>
        <p:txBody>
          <a:bodyPr>
            <a:normAutofit fontScale="70000" lnSpcReduction="20000"/>
          </a:bodyPr>
          <a:lstStyle/>
          <a:p>
            <a:pPr marL="0" indent="0">
              <a:buNone/>
            </a:pPr>
            <a:r>
              <a:rPr lang="en-GB" sz="3300" dirty="0"/>
              <a:t>Jackson, K.H., ‘The Arthur of History’, in R.S. Loomis (ed.), </a:t>
            </a:r>
            <a:r>
              <a:rPr lang="en-GB" sz="3300" i="1" dirty="0"/>
              <a:t>Arthurian Literature in the Middle Ages</a:t>
            </a:r>
            <a:r>
              <a:rPr lang="en-GB" sz="3300" dirty="0"/>
              <a:t> (Oxford, 1959), pp. 1-11.</a:t>
            </a:r>
          </a:p>
          <a:p>
            <a:pPr marL="0" indent="0">
              <a:buNone/>
            </a:pPr>
            <a:r>
              <a:rPr lang="en-GB" sz="3300" dirty="0"/>
              <a:t>Lloyd, Morgan, C. and </a:t>
            </a:r>
            <a:r>
              <a:rPr lang="en-GB" sz="3300" dirty="0" err="1"/>
              <a:t>Poppe</a:t>
            </a:r>
            <a:r>
              <a:rPr lang="en-GB" sz="3300" dirty="0"/>
              <a:t>, E. (eds), Arthur in the Celtic Languages: The Arthurian Legend in Celtic Literatures (Cardiff: University of Wales Press, 2019)</a:t>
            </a:r>
            <a:r>
              <a:rPr lang="en-GB" sz="2000" dirty="0">
                <a:hlinkClick r:id="rId2"/>
              </a:rPr>
              <a:t> Arthur in the Celtic languages : the Arthurian legend in Celtic literatures and traditions - University of Wales Trinity Saint David (uwtsd.ac.uk)</a:t>
            </a:r>
            <a:endParaRPr lang="en-GB" sz="3300" dirty="0"/>
          </a:p>
          <a:p>
            <a:pPr marL="0" indent="0">
              <a:buNone/>
            </a:pPr>
            <a:r>
              <a:rPr lang="en-GB" sz="3300" dirty="0" err="1"/>
              <a:t>Padel</a:t>
            </a:r>
            <a:r>
              <a:rPr lang="en-GB" sz="3300" dirty="0"/>
              <a:t>, O.J., ‘The Nature of Arthur’, </a:t>
            </a:r>
            <a:r>
              <a:rPr lang="en-GB" sz="3300" i="1" dirty="0"/>
              <a:t>Cambrian Medieval Celtic Studies</a:t>
            </a:r>
            <a:r>
              <a:rPr lang="en-GB" sz="3300" dirty="0"/>
              <a:t> 27 (1994), pp. 1-31. </a:t>
            </a:r>
          </a:p>
          <a:p>
            <a:pPr marL="0" indent="0">
              <a:buNone/>
            </a:pPr>
            <a:r>
              <a:rPr lang="en-GB" sz="3300" dirty="0"/>
              <a:t>Roberts, B.F., </a:t>
            </a:r>
            <a:r>
              <a:rPr lang="en-GB" sz="3300" i="1" dirty="0"/>
              <a:t>‘</a:t>
            </a:r>
            <a:r>
              <a:rPr lang="en-GB" sz="3300" i="1" dirty="0" err="1"/>
              <a:t>Culhwch</a:t>
            </a:r>
            <a:r>
              <a:rPr lang="en-GB" sz="3300" i="1" dirty="0"/>
              <a:t> ac Olwen, </a:t>
            </a:r>
            <a:r>
              <a:rPr lang="en-GB" sz="3300" dirty="0"/>
              <a:t>the Triads, Saints’ Lives’, in </a:t>
            </a:r>
            <a:r>
              <a:rPr lang="en-GB" sz="3300" i="1" dirty="0"/>
              <a:t>The Arthur of the Welsh,</a:t>
            </a:r>
            <a:r>
              <a:rPr lang="en-GB" sz="3300" dirty="0"/>
              <a:t> eds. R. Bromwich </a:t>
            </a:r>
            <a:r>
              <a:rPr lang="en-GB" sz="3300" i="1" dirty="0"/>
              <a:t>et al</a:t>
            </a:r>
            <a:r>
              <a:rPr lang="en-GB" sz="3300" dirty="0"/>
              <a:t>. (Cardiff, 1991), pp. 73-95.</a:t>
            </a:r>
          </a:p>
          <a:p>
            <a:pPr marL="0" indent="0">
              <a:buNone/>
            </a:pPr>
            <a:r>
              <a:rPr lang="en-GB" sz="3300" dirty="0">
                <a:effectLst/>
                <a:ea typeface="Times New Roman" panose="02020603050405020304" pitchFamily="18" charset="0"/>
              </a:rPr>
              <a:t>Valente, R. L., ‘Gwydion and </a:t>
            </a:r>
            <a:r>
              <a:rPr lang="en-GB" sz="3300" dirty="0" err="1">
                <a:effectLst/>
                <a:ea typeface="Times New Roman" panose="02020603050405020304" pitchFamily="18" charset="0"/>
              </a:rPr>
              <a:t>Aranrhod</a:t>
            </a:r>
            <a:r>
              <a:rPr lang="en-GB" sz="3300" dirty="0">
                <a:effectLst/>
                <a:ea typeface="Times New Roman" panose="02020603050405020304" pitchFamily="18" charset="0"/>
              </a:rPr>
              <a:t>: Crossing the Borders of Gender in </a:t>
            </a:r>
            <a:r>
              <a:rPr lang="en-GB" sz="3300" i="1" dirty="0">
                <a:effectLst/>
                <a:ea typeface="Times New Roman" panose="02020603050405020304" pitchFamily="18" charset="0"/>
              </a:rPr>
              <a:t>Math</a:t>
            </a:r>
            <a:r>
              <a:rPr lang="en-GB" sz="3300" dirty="0">
                <a:effectLst/>
                <a:ea typeface="Times New Roman" panose="02020603050405020304" pitchFamily="18" charset="0"/>
              </a:rPr>
              <a:t>', </a:t>
            </a:r>
            <a:r>
              <a:rPr lang="en-GB" sz="3300" i="1" dirty="0">
                <a:effectLst/>
                <a:ea typeface="Times New Roman" panose="02020603050405020304" pitchFamily="18" charset="0"/>
              </a:rPr>
              <a:t>Bulletin of the Board of Celtic Studies</a:t>
            </a:r>
            <a:r>
              <a:rPr lang="en-GB" sz="3300" dirty="0">
                <a:effectLst/>
                <a:ea typeface="Times New Roman" panose="02020603050405020304" pitchFamily="18" charset="0"/>
              </a:rPr>
              <a:t> 35 (1988), 1-9.</a:t>
            </a:r>
          </a:p>
          <a:p>
            <a:pPr marL="0" indent="0">
              <a:buNone/>
            </a:pPr>
            <a:r>
              <a:rPr lang="en-GB" sz="3300" dirty="0">
                <a:effectLst/>
                <a:ea typeface="Times New Roman" panose="02020603050405020304" pitchFamily="18" charset="0"/>
              </a:rPr>
              <a:t>Winward, Fiona, ‘Some Aspects of the Women in </a:t>
            </a:r>
            <a:r>
              <a:rPr lang="en-GB" sz="3300" i="1" dirty="0">
                <a:effectLst/>
                <a:ea typeface="Times New Roman" panose="02020603050405020304" pitchFamily="18" charset="0"/>
              </a:rPr>
              <a:t>The Four Branches</a:t>
            </a:r>
            <a:r>
              <a:rPr lang="en-GB" sz="3300" dirty="0">
                <a:effectLst/>
                <a:ea typeface="Times New Roman" panose="02020603050405020304" pitchFamily="18" charset="0"/>
              </a:rPr>
              <a:t>', </a:t>
            </a:r>
            <a:r>
              <a:rPr lang="en-GB" sz="3300" i="1" dirty="0">
                <a:effectLst/>
                <a:ea typeface="Times New Roman" panose="02020603050405020304" pitchFamily="18" charset="0"/>
              </a:rPr>
              <a:t>Cambrian Medieval Celtic Studies</a:t>
            </a:r>
            <a:r>
              <a:rPr lang="en-GB" sz="3300" dirty="0">
                <a:effectLst/>
                <a:ea typeface="Times New Roman" panose="02020603050405020304" pitchFamily="18" charset="0"/>
              </a:rPr>
              <a:t> 34 (1997), 77-106.</a:t>
            </a:r>
          </a:p>
          <a:p>
            <a:pPr marL="0" indent="0">
              <a:buNone/>
            </a:pPr>
            <a:endParaRPr lang="en-GB" sz="3200" dirty="0">
              <a:effectLst/>
              <a:ea typeface="Times New Roman" panose="02020603050405020304" pitchFamily="18" charset="0"/>
            </a:endParaRPr>
          </a:p>
          <a:p>
            <a:pPr marL="0" indent="0">
              <a:buNone/>
            </a:pPr>
            <a:endParaRPr lang="en-GB" dirty="0"/>
          </a:p>
          <a:p>
            <a:endParaRPr lang="en-GB" dirty="0"/>
          </a:p>
        </p:txBody>
      </p:sp>
    </p:spTree>
    <p:extLst>
      <p:ext uri="{BB962C8B-B14F-4D97-AF65-F5344CB8AC3E}">
        <p14:creationId xmlns:p14="http://schemas.microsoft.com/office/powerpoint/2010/main" val="34989669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B18368-80E2-489D-8471-1B3752099207}"/>
              </a:ext>
            </a:extLst>
          </p:cNvPr>
          <p:cNvSpPr>
            <a:spLocks noGrp="1"/>
          </p:cNvSpPr>
          <p:nvPr>
            <p:ph type="title"/>
          </p:nvPr>
        </p:nvSpPr>
        <p:spPr/>
        <p:txBody>
          <a:bodyPr/>
          <a:lstStyle/>
          <a:p>
            <a:r>
              <a:rPr lang="en-GB" dirty="0"/>
              <a:t>Useful sources: People/Characters</a:t>
            </a:r>
          </a:p>
        </p:txBody>
      </p:sp>
      <p:sp>
        <p:nvSpPr>
          <p:cNvPr id="3" name="Content Placeholder 2">
            <a:extLst>
              <a:ext uri="{FF2B5EF4-FFF2-40B4-BE49-F238E27FC236}">
                <a16:creationId xmlns:a16="http://schemas.microsoft.com/office/drawing/2014/main" id="{42A3C56F-7DF1-48D3-9097-BD00BD40E471}"/>
              </a:ext>
            </a:extLst>
          </p:cNvPr>
          <p:cNvSpPr>
            <a:spLocks noGrp="1"/>
          </p:cNvSpPr>
          <p:nvPr>
            <p:ph idx="1"/>
          </p:nvPr>
        </p:nvSpPr>
        <p:spPr>
          <a:xfrm>
            <a:off x="457200" y="1600200"/>
            <a:ext cx="8229600" cy="4983162"/>
          </a:xfrm>
        </p:spPr>
        <p:txBody>
          <a:bodyPr>
            <a:normAutofit fontScale="85000" lnSpcReduction="20000"/>
          </a:bodyPr>
          <a:lstStyle/>
          <a:p>
            <a:r>
              <a:rPr lang="en-GB" dirty="0"/>
              <a:t>Peter C. </a:t>
            </a:r>
            <a:r>
              <a:rPr lang="en-GB" dirty="0" err="1"/>
              <a:t>Bartrum</a:t>
            </a:r>
            <a:r>
              <a:rPr lang="en-GB" dirty="0"/>
              <a:t>, </a:t>
            </a:r>
            <a:r>
              <a:rPr lang="en-GB" i="1" dirty="0"/>
              <a:t>A Welsh Classical Dictionary, </a:t>
            </a:r>
            <a:r>
              <a:rPr lang="en-GB" dirty="0"/>
              <a:t>available on the NLW website</a:t>
            </a:r>
            <a:endParaRPr lang="en-GB" dirty="0">
              <a:hlinkClick r:id="rId2"/>
            </a:endParaRPr>
          </a:p>
          <a:p>
            <a:pPr marL="0" indent="0">
              <a:buNone/>
            </a:pPr>
            <a:r>
              <a:rPr lang="en-GB" dirty="0">
                <a:hlinkClick r:id="rId2"/>
              </a:rPr>
              <a:t>A Welsh Classical Dictionary | The National Library of Wales</a:t>
            </a:r>
            <a:endParaRPr lang="en-GB" dirty="0"/>
          </a:p>
          <a:p>
            <a:r>
              <a:rPr lang="en-GB" i="1" dirty="0"/>
              <a:t>Early Peoples of Britain and Ireland: An </a:t>
            </a:r>
            <a:r>
              <a:rPr lang="en-GB" i="1" dirty="0" err="1"/>
              <a:t>Encyclopedia</a:t>
            </a:r>
            <a:r>
              <a:rPr lang="en-GB" dirty="0"/>
              <a:t>, ed. Christopher A. Snyder, 2 vols (Oxford: Greenwood Publishing, 2008)</a:t>
            </a:r>
          </a:p>
          <a:p>
            <a:r>
              <a:rPr lang="en-GB" dirty="0"/>
              <a:t>The Oxford Dictionary of National Biography (available online via UWTSD library website electronic resources)</a:t>
            </a:r>
          </a:p>
          <a:p>
            <a:r>
              <a:rPr lang="en-GB" i="1" dirty="0"/>
              <a:t>Celtic Culture: A Historical </a:t>
            </a:r>
            <a:r>
              <a:rPr lang="en-GB" i="1" dirty="0" err="1"/>
              <a:t>Encyclopedia</a:t>
            </a:r>
            <a:r>
              <a:rPr lang="en-GB" dirty="0"/>
              <a:t>, ed. John T. Koch (Santa Barbara: ABC Clio, 2006)</a:t>
            </a:r>
          </a:p>
          <a:p>
            <a:pPr marL="0" indent="0">
              <a:buNone/>
            </a:pPr>
            <a:r>
              <a:rPr lang="en-GB" dirty="0">
                <a:hlinkClick r:id="rId3"/>
              </a:rPr>
              <a:t>Celtic culture a historical </a:t>
            </a:r>
            <a:r>
              <a:rPr lang="en-GB" dirty="0" err="1">
                <a:hlinkClick r:id="rId3"/>
              </a:rPr>
              <a:t>encyclopedia</a:t>
            </a:r>
            <a:r>
              <a:rPr lang="en-GB" dirty="0">
                <a:hlinkClick r:id="rId3"/>
              </a:rPr>
              <a:t>. Volume 1, A-</a:t>
            </a:r>
            <a:r>
              <a:rPr lang="en-GB" dirty="0" err="1">
                <a:hlinkClick r:id="rId3"/>
              </a:rPr>
              <a:t>Celti</a:t>
            </a:r>
            <a:r>
              <a:rPr lang="en-GB" dirty="0">
                <a:hlinkClick r:id="rId3"/>
              </a:rPr>
              <a:t> - University of Wales Trinity Saint David (uwtsd.ac.uk)</a:t>
            </a:r>
            <a:endParaRPr lang="en-GB" dirty="0"/>
          </a:p>
        </p:txBody>
      </p:sp>
    </p:spTree>
    <p:extLst>
      <p:ext uri="{BB962C8B-B14F-4D97-AF65-F5344CB8AC3E}">
        <p14:creationId xmlns:p14="http://schemas.microsoft.com/office/powerpoint/2010/main" val="42713356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CD79F-0D46-458C-AC7C-1268EF3FE39A}"/>
              </a:ext>
            </a:extLst>
          </p:cNvPr>
          <p:cNvSpPr>
            <a:spLocks noGrp="1"/>
          </p:cNvSpPr>
          <p:nvPr>
            <p:ph type="title"/>
          </p:nvPr>
        </p:nvSpPr>
        <p:spPr/>
        <p:txBody>
          <a:bodyPr/>
          <a:lstStyle/>
          <a:p>
            <a:r>
              <a:rPr lang="en-GB" dirty="0"/>
              <a:t>Useful sources: Motifs</a:t>
            </a:r>
          </a:p>
        </p:txBody>
      </p:sp>
      <p:sp>
        <p:nvSpPr>
          <p:cNvPr id="3" name="Content Placeholder 2">
            <a:extLst>
              <a:ext uri="{FF2B5EF4-FFF2-40B4-BE49-F238E27FC236}">
                <a16:creationId xmlns:a16="http://schemas.microsoft.com/office/drawing/2014/main" id="{CD65DFCE-31F7-49C9-B624-2424819ECEFE}"/>
              </a:ext>
            </a:extLst>
          </p:cNvPr>
          <p:cNvSpPr>
            <a:spLocks noGrp="1"/>
          </p:cNvSpPr>
          <p:nvPr>
            <p:ph idx="1"/>
          </p:nvPr>
        </p:nvSpPr>
        <p:spPr/>
        <p:txBody>
          <a:bodyPr>
            <a:normAutofit fontScale="92500" lnSpcReduction="20000"/>
          </a:bodyPr>
          <a:lstStyle/>
          <a:p>
            <a:r>
              <a:rPr lang="en-GB" dirty="0"/>
              <a:t>Stith Thompson, </a:t>
            </a:r>
            <a:r>
              <a:rPr lang="en-GB" i="1" dirty="0"/>
              <a:t>Motif-Index of Folk Literature </a:t>
            </a:r>
            <a:r>
              <a:rPr lang="en-GB" dirty="0"/>
              <a:t>available online on the Internet Archive </a:t>
            </a:r>
          </a:p>
          <a:p>
            <a:pPr marL="0" indent="0">
              <a:buNone/>
            </a:pPr>
            <a:r>
              <a:rPr lang="en-GB" dirty="0">
                <a:hlinkClick r:id="rId2"/>
              </a:rPr>
              <a:t>Motif-Index of Folk-Literature : Stith Thompson : Free Download, Borrow, and Streaming : Internet Archive</a:t>
            </a:r>
            <a:endParaRPr lang="en-GB" dirty="0"/>
          </a:p>
          <a:p>
            <a:pPr marL="0" indent="0">
              <a:buNone/>
            </a:pPr>
            <a:endParaRPr lang="en-GB" dirty="0"/>
          </a:p>
          <a:p>
            <a:pPr marL="0" indent="0">
              <a:buNone/>
            </a:pPr>
            <a:r>
              <a:rPr lang="en-GB" dirty="0"/>
              <a:t>Watch this programme on The </a:t>
            </a:r>
            <a:r>
              <a:rPr lang="en-GB" dirty="0" err="1"/>
              <a:t>Mabinogion</a:t>
            </a:r>
            <a:r>
              <a:rPr lang="en-GB" dirty="0"/>
              <a:t>, presented by Cerys Matthews (30 mins)</a:t>
            </a:r>
          </a:p>
          <a:p>
            <a:pPr marL="0" indent="0">
              <a:buNone/>
            </a:pPr>
            <a:r>
              <a:rPr lang="en-GB" dirty="0">
                <a:hlinkClick r:id="rId3"/>
              </a:rPr>
              <a:t>The Secret Life of Books: The </a:t>
            </a:r>
            <a:r>
              <a:rPr lang="en-GB" dirty="0" err="1">
                <a:hlinkClick r:id="rId3"/>
              </a:rPr>
              <a:t>Mabinogion</a:t>
            </a:r>
            <a:r>
              <a:rPr lang="en-GB" dirty="0">
                <a:hlinkClick r:id="rId3"/>
              </a:rPr>
              <a:t> - Cerys Matthews - YouTube</a:t>
            </a:r>
            <a:endParaRPr lang="en-GB" dirty="0"/>
          </a:p>
        </p:txBody>
      </p:sp>
    </p:spTree>
    <p:extLst>
      <p:ext uri="{BB962C8B-B14F-4D97-AF65-F5344CB8AC3E}">
        <p14:creationId xmlns:p14="http://schemas.microsoft.com/office/powerpoint/2010/main" val="3747114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CEEF62C05E3CE948847BA126F0AAA57B" ma:contentTypeVersion="13" ma:contentTypeDescription="Create a new document." ma:contentTypeScope="" ma:versionID="08efd9e2ffb5f8a5111d7448d8c5df66">
  <xsd:schema xmlns:xsd="http://www.w3.org/2001/XMLSchema" xmlns:xs="http://www.w3.org/2001/XMLSchema" xmlns:p="http://schemas.microsoft.com/office/2006/metadata/properties" xmlns:ns3="23b19444-a407-4d64-bb54-26f24f987b4b" xmlns:ns4="917ebe23-77a0-4db3-9660-de977ba204ce" targetNamespace="http://schemas.microsoft.com/office/2006/metadata/properties" ma:root="true" ma:fieldsID="6aaa3cd8a20a2b4ddc845a701017a0af" ns3:_="" ns4:_="">
    <xsd:import namespace="23b19444-a407-4d64-bb54-26f24f987b4b"/>
    <xsd:import namespace="917ebe23-77a0-4db3-9660-de977ba204ce"/>
    <xsd:element name="properties">
      <xsd:complexType>
        <xsd:sequence>
          <xsd:element name="documentManagement">
            <xsd:complexType>
              <xsd:all>
                <xsd:element ref="ns3:MediaServiceMetadata" minOccurs="0"/>
                <xsd:element ref="ns3:MediaServiceFastMetadata" minOccurs="0"/>
                <xsd:element ref="ns3:MediaServiceDateTaken" minOccurs="0"/>
                <xsd:element ref="ns4:SharedWithUsers" minOccurs="0"/>
                <xsd:element ref="ns4:SharedWithDetails" minOccurs="0"/>
                <xsd:element ref="ns4:SharingHintHash" minOccurs="0"/>
                <xsd:element ref="ns3:MediaServiceAutoKeyPoints" minOccurs="0"/>
                <xsd:element ref="ns3:MediaServiceKeyPoints" minOccurs="0"/>
                <xsd:element ref="ns3:MediaServiceAutoTags" minOccurs="0"/>
                <xsd:element ref="ns3:MediaServiceGenerationTime" minOccurs="0"/>
                <xsd:element ref="ns3:MediaServiceEventHashCode"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3b19444-a407-4d64-bb54-26f24f987b4b"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AutoTags" ma:index="16" nillable="true" ma:displayName="Tags" ma:internalName="MediaServiceAutoTags"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Location" ma:index="20"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17ebe23-77a0-4db3-9660-de977ba204ce"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SharingHintHash" ma:index="13"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A3F8391-363B-4965-9C8D-BA35C1FC11A7}">
  <ds:schemaRefs>
    <ds:schemaRef ds:uri="http://schemas.microsoft.com/sharepoint/v3/contenttype/forms"/>
  </ds:schemaRefs>
</ds:datastoreItem>
</file>

<file path=customXml/itemProps2.xml><?xml version="1.0" encoding="utf-8"?>
<ds:datastoreItem xmlns:ds="http://schemas.openxmlformats.org/officeDocument/2006/customXml" ds:itemID="{774275D8-046E-4788-A4FD-D7FA24F283B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3b19444-a407-4d64-bb54-26f24f987b4b"/>
    <ds:schemaRef ds:uri="917ebe23-77a0-4db3-9660-de977ba204c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60526F9-C264-458D-B625-6934BDD54820}">
  <ds:schemaRefs>
    <ds:schemaRef ds:uri="http://purl.org/dc/dcmitype/"/>
    <ds:schemaRef ds:uri="http://schemas.microsoft.com/office/2006/metadata/properties"/>
    <ds:schemaRef ds:uri="http://purl.org/dc/terms/"/>
    <ds:schemaRef ds:uri="http://purl.org/dc/elements/1.1/"/>
    <ds:schemaRef ds:uri="917ebe23-77a0-4db3-9660-de977ba204ce"/>
    <ds:schemaRef ds:uri="http://schemas.microsoft.com/office/2006/documentManagement/types"/>
    <ds:schemaRef ds:uri="http://schemas.microsoft.com/office/infopath/2007/PartnerControls"/>
    <ds:schemaRef ds:uri="http://schemas.openxmlformats.org/package/2006/metadata/core-properties"/>
    <ds:schemaRef ds:uri="23b19444-a407-4d64-bb54-26f24f987b4b"/>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2039</TotalTime>
  <Words>2295</Words>
  <Application>Microsoft Office PowerPoint</Application>
  <PresentationFormat>On-screen Show (4:3)</PresentationFormat>
  <Paragraphs>116</Paragraphs>
  <Slides>25</Slides>
  <Notes>0</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25</vt:i4>
      </vt:variant>
    </vt:vector>
  </HeadingPairs>
  <TitlesOfParts>
    <vt:vector size="33" baseType="lpstr">
      <vt:lpstr>Arial</vt:lpstr>
      <vt:lpstr>Calibri</vt:lpstr>
      <vt:lpstr>Calibri Light</vt:lpstr>
      <vt:lpstr>Roboto</vt:lpstr>
      <vt:lpstr>Times New Roman</vt:lpstr>
      <vt:lpstr>Office Theme</vt:lpstr>
      <vt:lpstr>Office Theme</vt:lpstr>
      <vt:lpstr>Office Theme</vt:lpstr>
      <vt:lpstr>Myths and Mythology: Medieval Sources Prof. Jane Cartwright Howard Pyle [Public domain], via Wikimedia Commons</vt:lpstr>
      <vt:lpstr>What is a myth?</vt:lpstr>
      <vt:lpstr>PowerPoint Presentation</vt:lpstr>
      <vt:lpstr>PowerPoint Presentation</vt:lpstr>
      <vt:lpstr>PowerPoint Presentation</vt:lpstr>
      <vt:lpstr>What will we study in our sessions?</vt:lpstr>
      <vt:lpstr>Heroic Humans: Arthur</vt:lpstr>
      <vt:lpstr>Myths Made Modern</vt:lpstr>
      <vt:lpstr>The Mabinogion</vt:lpstr>
      <vt:lpstr>PowerPoint Presentation</vt:lpstr>
      <vt:lpstr>What does Mabinogion mean?</vt:lpstr>
      <vt:lpstr>Translations</vt:lpstr>
      <vt:lpstr>Lady Charlotte Guest</vt:lpstr>
      <vt:lpstr>11 tales:</vt:lpstr>
      <vt:lpstr>Ystorya Taliesin</vt:lpstr>
      <vt:lpstr>PowerPoint Presentation</vt:lpstr>
      <vt:lpstr>Image on left: By Owen Cook - Own work, CC BY-SA 4.0, https://commons.wikimedia.org/w/index.php?curid=3372584 Rhiannon = Epona?</vt:lpstr>
      <vt:lpstr>Nikolai Tolstoy, The Oldest British Prose Literature. The Compilation of the Four Branches of the Mabinogi (Lampeter: Edwin Mellen, 2009) </vt:lpstr>
      <vt:lpstr>Sioned Davies, intro to trans. p. x</vt:lpstr>
      <vt:lpstr>PowerPoint Presentation</vt:lpstr>
      <vt:lpstr>Arthur: Primary Sources</vt:lpstr>
      <vt:lpstr>Secondary Sources </vt:lpstr>
      <vt:lpstr>Secondary Sources 2</vt:lpstr>
      <vt:lpstr>Useful sources: People/Characters</vt:lpstr>
      <vt:lpstr>Useful sources: Motifs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Arthurian Literature in Wales Prof. Jane Cartwright</dc:title>
  <dc:creator>user</dc:creator>
  <cp:lastModifiedBy>Jane Cartwright</cp:lastModifiedBy>
  <cp:revision>43</cp:revision>
  <dcterms:created xsi:type="dcterms:W3CDTF">2017-12-12T18:53:47Z</dcterms:created>
  <dcterms:modified xsi:type="dcterms:W3CDTF">2021-12-12T18:29:26Z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0x010100CEEF62C05E3CE948847BA126F0AAA57B</vt:lpwstr>
  </property>
</Properties>
</file>