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8288000" cy="10287000"/>
  <p:notesSz cx="6858000" cy="9144000"/>
  <p:embeddedFontLst>
    <p:embeddedFont>
      <p:font typeface="Poppins" charset="1" panose="00000500000000000000"/>
      <p:regular r:id="rId20"/>
    </p:embeddedFont>
    <p:embeddedFont>
      <p:font typeface="Heading Now 61-68 Bold" charset="1" panose="00000000000000000000"/>
      <p:regular r:id="rId21"/>
    </p:embeddedFont>
    <p:embeddedFont>
      <p:font typeface="Heading Now 31-38" charset="1" panose="00000000000000000000"/>
      <p:regular r:id="rId22"/>
    </p:embeddedFont>
    <p:embeddedFont>
      <p:font typeface="Poppins Bold" charset="1" panose="00000800000000000000"/>
      <p:regular r:id="rId23"/>
    </p:embeddedFont>
    <p:embeddedFont>
      <p:font typeface="Aileron" charset="1" panose="00000500000000000000"/>
      <p:regular r:id="rId24"/>
    </p:embeddedFont>
    <p:embeddedFont>
      <p:font typeface="Aileron Bold" charset="1" panose="00000800000000000000"/>
      <p:regular r:id="rId25"/>
    </p:embeddedFont>
    <p:embeddedFont>
      <p:font typeface="Heading Now 31-38 Bold" charset="1" panose="0000000000000000000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Relationship Id="rId3" Target="../media/image5.png" Type="http://schemas.openxmlformats.org/officeDocument/2006/relationships/image"/><Relationship Id="rId4" Target="../media/image6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7.png" Type="http://schemas.openxmlformats.org/officeDocument/2006/relationships/image"/><Relationship Id="rId4" Target="../media/image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9.png" Type="http://schemas.openxmlformats.org/officeDocument/2006/relationships/image"/><Relationship Id="rId4" Target="../media/image10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Relationship Id="rId3" Target="../media/image1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Relationship Id="rId3" Target="../media/image5.png" Type="http://schemas.openxmlformats.org/officeDocument/2006/relationships/image"/><Relationship Id="rId4" Target="../media/image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2.png" Type="http://schemas.openxmlformats.org/officeDocument/2006/relationships/image"/><Relationship Id="rId4" Target="../media/image13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12.png" Type="http://schemas.openxmlformats.org/officeDocument/2006/relationships/image"/><Relationship Id="rId4" Target="../media/image13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Relationship Id="rId3" Target="../media/image14.png" Type="http://schemas.openxmlformats.org/officeDocument/2006/relationships/image"/><Relationship Id="rId4" Target="../media/image15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2109" t="0" r="-82109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954146" y="6421958"/>
            <a:ext cx="9287565" cy="4816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52"/>
              </a:lnSpc>
            </a:pPr>
            <a:r>
              <a:rPr lang="en-US" sz="2680">
                <a:solidFill>
                  <a:srgbClr val="FFF4DB"/>
                </a:solidFill>
                <a:latin typeface="Poppins"/>
                <a:ea typeface="Poppins"/>
                <a:cs typeface="Poppins"/>
                <a:sym typeface="Poppins"/>
              </a:rPr>
              <a:t>Alex Driving School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54146" y="2645326"/>
            <a:ext cx="11068814" cy="17192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125"/>
              </a:lnSpc>
            </a:pPr>
            <a:r>
              <a:rPr lang="en-US" sz="12053" b="true">
                <a:solidFill>
                  <a:srgbClr val="FFF4DB"/>
                </a:solidFill>
                <a:latin typeface="Heading Now 61-68 Bold"/>
                <a:ea typeface="Heading Now 61-68 Bold"/>
                <a:cs typeface="Heading Now 61-68 Bold"/>
                <a:sym typeface="Heading Now 61-68 Bold"/>
              </a:rPr>
              <a:t>PITCH DECK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54146" y="3929835"/>
            <a:ext cx="10761727" cy="27394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123"/>
              </a:lnSpc>
            </a:pPr>
            <a:r>
              <a:rPr lang="en-US" sz="19194">
                <a:solidFill>
                  <a:srgbClr val="FFF4DB"/>
                </a:solidFill>
                <a:latin typeface="Heading Now 31-38"/>
                <a:ea typeface="Heading Now 31-38"/>
                <a:cs typeface="Heading Now 31-38"/>
                <a:sym typeface="Heading Now 31-38"/>
              </a:rPr>
              <a:t>PRESENTATION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0181973" y="1485645"/>
            <a:ext cx="7077327" cy="7735643"/>
          </a:xfrm>
          <a:custGeom>
            <a:avLst/>
            <a:gdLst/>
            <a:ahLst/>
            <a:cxnLst/>
            <a:rect r="r" b="b" t="t" l="l"/>
            <a:pathLst>
              <a:path h="7735643" w="7077327">
                <a:moveTo>
                  <a:pt x="0" y="0"/>
                </a:moveTo>
                <a:lnTo>
                  <a:pt x="7077327" y="0"/>
                </a:lnTo>
                <a:lnTo>
                  <a:pt x="7077327" y="7735643"/>
                </a:lnTo>
                <a:lnTo>
                  <a:pt x="0" y="773564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998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F1EACD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F1EACD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F1EACD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F1EACD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777911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777911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1EACD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906157" y="2128860"/>
            <a:ext cx="7027158" cy="1419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9999" b="true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CONTENTS PAGE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06157" y="3861488"/>
            <a:ext cx="15435742" cy="43809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3 - BRINGING THE BUSINESS PROPOSITION TO LIFE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4 - BUSINESS AIM &amp; SMART OBJECTIVES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5 - UNIQUE SELLING POINT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6 - MARKET RESEARCH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7- HUMAN RESOURCES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8 - FINANCIAL OVERVIEW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9 - SWOT SUMMARY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10 - MARKETING STRATEGY &amp; BRANDING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11 - HOW THE £100K INVESTMENT WILL BE USED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12 - VDATA ANALYSIS</a:t>
            </a:r>
          </a:p>
          <a:p>
            <a:pPr algn="l" marL="490667" indent="-245333" lvl="1">
              <a:lnSpc>
                <a:spcPts val="3181"/>
              </a:lnSpc>
              <a:buFont typeface="Arial"/>
              <a:buChar char="•"/>
            </a:pPr>
            <a:r>
              <a:rPr lang="en-US" sz="2272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13 - VDATA ANALYSIS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646992" y="2033610"/>
            <a:ext cx="8829899" cy="6823104"/>
          </a:xfrm>
          <a:custGeom>
            <a:avLst/>
            <a:gdLst/>
            <a:ahLst/>
            <a:cxnLst/>
            <a:rect r="r" b="b" t="t" l="l"/>
            <a:pathLst>
              <a:path h="6823104" w="8829899">
                <a:moveTo>
                  <a:pt x="0" y="0"/>
                </a:moveTo>
                <a:lnTo>
                  <a:pt x="8829899" y="0"/>
                </a:lnTo>
                <a:lnTo>
                  <a:pt x="8829899" y="6823104"/>
                </a:lnTo>
                <a:lnTo>
                  <a:pt x="0" y="68231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06157" y="2128860"/>
            <a:ext cx="7027158" cy="35337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9999" b="true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BRINGING THE BUSINESS PROPOSITION TO LIFE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6695332"/>
            <a:ext cx="6782073" cy="25629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ALEX DRIVING SCHOOL IS A CARDIFF‑BASED DRIVING INSTRUCTION SERVICE DESIGNED FOR TODAY’S LEARNERS: BUSY YOUNG ADULTS, ANXIOUS FIRST‑TIME DRIVERS, AND STUDENTS WHO NEED A LICENCE FOR WORK PLACEMENTS, COMMUTING, AND INDEPENDENCE. WE OFFER MANUAL AND AUTOMATIC LESSONS, THEORY PREPARATION, REFRESHER SESSIONS, PASS PLUS, INTENSIVE COURSES, AND MOCK TESTS, ALL DELIVERED IN DUAL‑CONTROLLED VEHICLES.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OUR MISSION IS SIMPLE: TO DEVELOP CONFIDENT, RESPONSIBLE DRIVERS THROUGH PERSONALISED, HIGH‑QUALITY INSTRUCTION.</a:t>
            </a:r>
          </a:p>
          <a:p>
            <a:pPr algn="just" marL="0" indent="0" lvl="0">
              <a:lnSpc>
                <a:spcPts val="205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1785" t="0" r="-82433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720083" y="1685328"/>
            <a:ext cx="7539217" cy="6620803"/>
          </a:xfrm>
          <a:custGeom>
            <a:avLst/>
            <a:gdLst/>
            <a:ahLst/>
            <a:cxnLst/>
            <a:rect r="r" b="b" t="t" l="l"/>
            <a:pathLst>
              <a:path h="6620803" w="7539217">
                <a:moveTo>
                  <a:pt x="0" y="0"/>
                </a:moveTo>
                <a:lnTo>
                  <a:pt x="7539217" y="0"/>
                </a:lnTo>
                <a:lnTo>
                  <a:pt x="7539217" y="6620803"/>
                </a:lnTo>
                <a:lnTo>
                  <a:pt x="0" y="662080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E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X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DRIVI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N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G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 </a:t>
            </a:r>
            <a:r>
              <a:rPr lang="en-US" b="true" sz="1757" strike="noStrike" u="none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1451397"/>
            <a:ext cx="8115300" cy="2476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399"/>
              </a:lnSpc>
              <a:spcBef>
                <a:spcPct val="0"/>
              </a:spcBef>
            </a:pPr>
            <a:r>
              <a:rPr lang="en-US" b="true" sz="9999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BUSIN</a:t>
            </a:r>
            <a:r>
              <a:rPr lang="en-US" b="true" sz="9999" strike="noStrike" u="none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ESS </a:t>
            </a:r>
            <a:r>
              <a:rPr lang="en-US" b="true" sz="9999" strike="noStrike" u="none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AIM &amp; SMART OBJECTIVES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5174296"/>
            <a:ext cx="7724054" cy="27243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756"/>
              </a:lnSpc>
            </a:pPr>
            <a:r>
              <a:rPr lang="en-US" sz="1969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OUR AIM IS TO BECOME CARDIFF’S MOST TRUSTED LOCAL DRIVING SCHOOL WITHIN THREE YEARS.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  <a:r>
              <a:rPr lang="en-US" sz="1969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TO ACHIEVE THIS, WE HAVE SET CL</a:t>
            </a:r>
            <a:r>
              <a:rPr lang="en-US" sz="1969" strike="noStrike" u="none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EAR SMART OBJECTIVES: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  <a:r>
              <a:rPr lang="en-US" sz="1969" strike="noStrike" u="none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•  ENROL 60 ACTIVE STUDENTS IN YEAR 1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  <a:r>
              <a:rPr lang="en-US" sz="1969" strike="noStrike" u="none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•  ACHIEVE 40+ 5‑STAR REVIEWS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  <a:r>
              <a:rPr lang="en-US" sz="1969" strike="noStrike" u="none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•  GENERATE £45,000 REVENUE IN YEAR 1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  <a:r>
              <a:rPr lang="en-US" sz="1969" strike="noStrike" u="none">
                <a:solidFill>
                  <a:srgbClr val="F1EACD"/>
                </a:solidFill>
                <a:latin typeface="Aileron"/>
                <a:ea typeface="Aileron"/>
                <a:cs typeface="Aileron"/>
                <a:sym typeface="Aileron"/>
              </a:rPr>
              <a:t>•  REACH AN 80% PASS RATE</a:t>
            </a:r>
          </a:p>
          <a:p>
            <a:pPr algn="just" marL="0" indent="0" lvl="0">
              <a:lnSpc>
                <a:spcPts val="2756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2109" t="0" r="-82109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9144000" y="1678123"/>
            <a:ext cx="8217464" cy="7216427"/>
          </a:xfrm>
          <a:custGeom>
            <a:avLst/>
            <a:gdLst/>
            <a:ahLst/>
            <a:cxnLst/>
            <a:rect r="r" b="b" t="t" l="l"/>
            <a:pathLst>
              <a:path h="7216427" w="8217464">
                <a:moveTo>
                  <a:pt x="0" y="0"/>
                </a:moveTo>
                <a:lnTo>
                  <a:pt x="8217464" y="0"/>
                </a:lnTo>
                <a:lnTo>
                  <a:pt x="8217464" y="7216428"/>
                </a:lnTo>
                <a:lnTo>
                  <a:pt x="0" y="72164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ALEX DRIVING 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1801948"/>
            <a:ext cx="8880235" cy="17822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520"/>
              </a:lnSpc>
              <a:spcBef>
                <a:spcPct val="0"/>
              </a:spcBef>
            </a:pPr>
            <a:r>
              <a:rPr lang="en-US" b="true" sz="12524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UNIQUE SELLING POINT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4409556"/>
            <a:ext cx="6976767" cy="2947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OUR UNIQUE SELLING POINT IS OUR STRUCTURED PROGRESS TRACKING, DVSA‑ALIGNED LESSON PLANS, AND SPECIALISATION IN ANXIETY‑AWARE COACHING—A MAJOR GAP IN THE CARDIFF MARKET, WHERE 68% OF SURVEYED LEARNERS PREFER INSTRUCTORS TRAINED TO SUPPORT NERVOUS DRIVERS.</a:t>
            </a:r>
          </a:p>
          <a:p>
            <a:pPr algn="just">
              <a:lnSpc>
                <a:spcPts val="2380"/>
              </a:lnSpc>
            </a:pPr>
          </a:p>
          <a:p>
            <a:pPr algn="just" marL="0" indent="0" lvl="0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THE BUSINESS IS BASED IN CARDIFF, COVERING AREAS SUCH AS CANTON, RIVERSIDE, CATHAYS, AND CARDIFF CENTRAL—HIGH‑DENSITY STUDENT ZONES WITH STRONG DEMAND.</a:t>
            </a:r>
          </a:p>
          <a:p>
            <a:pPr algn="just" marL="0" indent="0" lvl="0">
              <a:lnSpc>
                <a:spcPts val="2380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849379" y="2940318"/>
            <a:ext cx="10859145" cy="19831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1760"/>
              </a:lnSpc>
              <a:spcBef>
                <a:spcPct val="0"/>
              </a:spcBef>
            </a:pPr>
            <a:r>
              <a:rPr lang="en-US" b="true" sz="14000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MARKET</a:t>
            </a:r>
            <a:r>
              <a:rPr lang="en-US" b="true" sz="14000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 RESEARCH</a:t>
            </a:r>
          </a:p>
        </p:txBody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3"/>
          <a:stretch>
            <a:fillRect/>
          </a:stretch>
        </p:blipFill>
        <p:spPr>
          <a:xfrm rot="0">
            <a:off x="972359" y="3414666"/>
            <a:ext cx="5296689" cy="5349259"/>
          </a:xfrm>
          <a:prstGeom prst="rect">
            <a:avLst/>
          </a:prstGeom>
        </p:spPr>
      </p:pic>
      <p:sp>
        <p:nvSpPr>
          <p:cNvPr name="TextBox 5" id="5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2323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18131" y="2097719"/>
            <a:ext cx="6563975" cy="2649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199"/>
              </a:lnSpc>
              <a:spcBef>
                <a:spcPct val="0"/>
              </a:spcBef>
            </a:pPr>
            <a:r>
              <a:rPr lang="en-US" sz="15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PRIMARY RESEARCH WITH 20 CARDIFF RESIDENTS (17–30) REVEALED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323232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323232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418131" y="2399302"/>
            <a:ext cx="6483309" cy="11767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339"/>
              </a:lnSpc>
            </a:pPr>
            <a:r>
              <a:rPr lang="en-US" sz="16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72% ARE FRUSTRATED BY LONG TEST WAITING TIMES</a:t>
            </a:r>
          </a:p>
          <a:p>
            <a:pPr algn="just">
              <a:lnSpc>
                <a:spcPts val="2339"/>
              </a:lnSpc>
            </a:pPr>
            <a:r>
              <a:rPr lang="en-US" sz="16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80% rely heavily on Google reviews</a:t>
            </a:r>
          </a:p>
          <a:p>
            <a:pPr algn="just">
              <a:lnSpc>
                <a:spcPts val="2339"/>
              </a:lnSpc>
            </a:pPr>
            <a:r>
              <a:rPr lang="en-US" sz="16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65% are students or recent graduates</a:t>
            </a:r>
          </a:p>
          <a:p>
            <a:pPr algn="just" marL="0" indent="0" lvl="0">
              <a:lnSpc>
                <a:spcPts val="2339"/>
              </a:lnSpc>
              <a:spcBef>
                <a:spcPct val="0"/>
              </a:spcBef>
            </a:pPr>
            <a:r>
              <a:rPr lang="en-US" sz="16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68% want instructors specialising in nervous drivers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144000" y="6101464"/>
            <a:ext cx="5732987" cy="2979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SECONDARY RESEARCH SHOWS: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144000" y="6403047"/>
            <a:ext cx="5662534" cy="9621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619"/>
              </a:lnSpc>
            </a:pPr>
            <a:r>
              <a:rPr lang="en-US" sz="18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UK LESSON PRICES AVERAGE £35–£40/HOUR</a:t>
            </a:r>
          </a:p>
          <a:p>
            <a:pPr algn="just">
              <a:lnSpc>
                <a:spcPts val="2619"/>
              </a:lnSpc>
            </a:pPr>
            <a:r>
              <a:rPr lang="en-US" sz="18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Cardiff has persistent test backlogs</a:t>
            </a:r>
          </a:p>
          <a:p>
            <a:pPr algn="just" marL="0" indent="0" lvl="0">
              <a:lnSpc>
                <a:spcPts val="2619"/>
              </a:lnSpc>
              <a:spcBef>
                <a:spcPct val="0"/>
              </a:spcBef>
            </a:pPr>
            <a:r>
              <a:rPr lang="en-US" sz="18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•  Demand for driving lessons remains high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144000" y="7705906"/>
            <a:ext cx="5732987" cy="6122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THIS VALIDATES THE PRICING AT £37/HOUR AND OUR STUDENT‑FOCUSED POSITIONING.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646992" y="2033610"/>
            <a:ext cx="8829899" cy="6823104"/>
          </a:xfrm>
          <a:custGeom>
            <a:avLst/>
            <a:gdLst/>
            <a:ahLst/>
            <a:cxnLst/>
            <a:rect r="r" b="b" t="t" l="l"/>
            <a:pathLst>
              <a:path h="6823104" w="8829899">
                <a:moveTo>
                  <a:pt x="0" y="0"/>
                </a:moveTo>
                <a:lnTo>
                  <a:pt x="8829899" y="0"/>
                </a:lnTo>
                <a:lnTo>
                  <a:pt x="8829899" y="6823104"/>
                </a:lnTo>
                <a:lnTo>
                  <a:pt x="0" y="68231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906157" y="2128860"/>
            <a:ext cx="7027158" cy="1419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9999" b="true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HUMAN RESOURCES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778763" y="5848534"/>
            <a:ext cx="7545606" cy="1713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290"/>
              </a:lnSpc>
            </a:pPr>
            <a:r>
              <a:rPr lang="en-US" sz="1636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YEAR 1 STRUCTURE:</a:t>
            </a:r>
          </a:p>
          <a:p>
            <a:pPr algn="just">
              <a:lnSpc>
                <a:spcPts val="2290"/>
              </a:lnSpc>
            </a:pPr>
            <a:r>
              <a:rPr lang="en-US" sz="1636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OWNER AS LEAD INSTRUCTOR</a:t>
            </a:r>
          </a:p>
          <a:p>
            <a:pPr algn="just">
              <a:lnSpc>
                <a:spcPts val="2290"/>
              </a:lnSpc>
            </a:pPr>
            <a:r>
              <a:rPr lang="en-US" sz="1636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FREELANCE ACCOUNTANT</a:t>
            </a:r>
          </a:p>
          <a:p>
            <a:pPr algn="just">
              <a:lnSpc>
                <a:spcPts val="2290"/>
              </a:lnSpc>
            </a:pPr>
            <a:r>
              <a:rPr lang="en-US" sz="1636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PART‑TIME INSTRUCTOR ADDED MID‑YEAR TO REDUCE WAITING TIMES AND INCREASE CAPACITY</a:t>
            </a:r>
          </a:p>
          <a:p>
            <a:pPr algn="just" marL="0" indent="0" lvl="0">
              <a:lnSpc>
                <a:spcPts val="229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2109" t="0" r="-82109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533158" y="1471742"/>
            <a:ext cx="4019596" cy="3953821"/>
          </a:xfrm>
          <a:custGeom>
            <a:avLst/>
            <a:gdLst/>
            <a:ahLst/>
            <a:cxnLst/>
            <a:rect r="r" b="b" t="t" l="l"/>
            <a:pathLst>
              <a:path h="3953821" w="4019596">
                <a:moveTo>
                  <a:pt x="0" y="0"/>
                </a:moveTo>
                <a:lnTo>
                  <a:pt x="4019597" y="0"/>
                </a:lnTo>
                <a:lnTo>
                  <a:pt x="4019597" y="3953821"/>
                </a:lnTo>
                <a:lnTo>
                  <a:pt x="0" y="39538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110560" y="1467588"/>
            <a:ext cx="7860871" cy="41659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4044"/>
              </a:lnSpc>
            </a:pPr>
            <a:r>
              <a:rPr lang="en-US" sz="16719" b="true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FINANCIAL OVERVIEW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580163" y="2921231"/>
            <a:ext cx="4329327" cy="10167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759"/>
              </a:lnSpc>
              <a:spcBef>
                <a:spcPct val="0"/>
              </a:spcBef>
            </a:pPr>
            <a:r>
              <a:rPr lang="en-US" sz="19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Start‑up costs total £17,900, funded through £7,900 personal savings and a £10,000 loan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110560" y="5660841"/>
            <a:ext cx="14237007" cy="26505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072"/>
              </a:lnSpc>
            </a:pPr>
            <a:r>
              <a:rPr lang="en-US" sz="2194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PROJECTED YEAR 1 PERFORMANCE:</a:t>
            </a:r>
          </a:p>
          <a:p>
            <a:pPr algn="just">
              <a:lnSpc>
                <a:spcPts val="3072"/>
              </a:lnSpc>
            </a:pPr>
            <a:r>
              <a:rPr lang="en-US" sz="2194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•  £44,400 REVENUE</a:t>
            </a:r>
          </a:p>
          <a:p>
            <a:pPr algn="just">
              <a:lnSpc>
                <a:spcPts val="3072"/>
              </a:lnSpc>
            </a:pPr>
            <a:r>
              <a:rPr lang="en-US" sz="2194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•  £1,100 MONTHLY COSTS</a:t>
            </a:r>
          </a:p>
          <a:p>
            <a:pPr algn="just">
              <a:lnSpc>
                <a:spcPts val="3072"/>
              </a:lnSpc>
            </a:pPr>
            <a:r>
              <a:rPr lang="en-US" sz="2194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•  £2,600 MONTHLY SURPLUS</a:t>
            </a:r>
          </a:p>
          <a:p>
            <a:pPr algn="just">
              <a:lnSpc>
                <a:spcPts val="3072"/>
              </a:lnSpc>
            </a:pPr>
          </a:p>
          <a:p>
            <a:pPr algn="just" marL="0" indent="0" lvl="0">
              <a:lnSpc>
                <a:spcPts val="3072"/>
              </a:lnSpc>
              <a:spcBef>
                <a:spcPct val="0"/>
              </a:spcBef>
            </a:pPr>
            <a:r>
              <a:rPr lang="en-US" sz="2194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THIS DEMONSTRATES STRONG EARLY PROFITABILITY AND SCALABILITY.</a:t>
            </a:r>
          </a:p>
          <a:p>
            <a:pPr algn="just" marL="0" indent="0" lvl="0">
              <a:lnSpc>
                <a:spcPts val="3072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ALEX DRIVING SCHOOL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2109" t="0" r="-82109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2194184" y="1492705"/>
            <a:ext cx="4019596" cy="3953821"/>
          </a:xfrm>
          <a:custGeom>
            <a:avLst/>
            <a:gdLst/>
            <a:ahLst/>
            <a:cxnLst/>
            <a:rect r="r" b="b" t="t" l="l"/>
            <a:pathLst>
              <a:path h="3953821" w="4019596">
                <a:moveTo>
                  <a:pt x="0" y="0"/>
                </a:moveTo>
                <a:lnTo>
                  <a:pt x="4019597" y="0"/>
                </a:lnTo>
                <a:lnTo>
                  <a:pt x="4019597" y="3953821"/>
                </a:lnTo>
                <a:lnTo>
                  <a:pt x="0" y="395382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110560" y="1467588"/>
            <a:ext cx="7860871" cy="41659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4044"/>
              </a:lnSpc>
            </a:pPr>
            <a:r>
              <a:rPr lang="en-US" sz="16719" b="true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SWOT SUMMARY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491758" y="6071717"/>
            <a:ext cx="9988640" cy="20244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179"/>
              </a:lnSpc>
            </a:pPr>
            <a:r>
              <a:rPr lang="en-US" sz="22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Strengths: student focus, low overheads, high demand</a:t>
            </a:r>
          </a:p>
          <a:p>
            <a:pPr algn="just">
              <a:lnSpc>
                <a:spcPts val="3179"/>
              </a:lnSpc>
            </a:pPr>
            <a:r>
              <a:rPr lang="en-US" sz="22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Weaknesses: new brand, single vehicle</a:t>
            </a:r>
          </a:p>
          <a:p>
            <a:pPr algn="just">
              <a:lnSpc>
                <a:spcPts val="3179"/>
              </a:lnSpc>
            </a:pPr>
            <a:r>
              <a:rPr lang="en-US" sz="22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Opportunities: social media marketing, student population growth</a:t>
            </a:r>
          </a:p>
          <a:p>
            <a:pPr algn="just">
              <a:lnSpc>
                <a:spcPts val="3179"/>
              </a:lnSpc>
            </a:pPr>
            <a:r>
              <a:rPr lang="en-US" sz="22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Threats: competition, fuel price volatility, regulatory changes</a:t>
            </a:r>
          </a:p>
          <a:p>
            <a:pPr algn="just" marL="0" indent="0" lvl="0">
              <a:lnSpc>
                <a:spcPts val="3599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ALEX DRIVING SCHOOL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906157" y="2128860"/>
            <a:ext cx="7027158" cy="2476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9999" b="true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MARKETING STRATEGY &amp; BRANDING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06157" y="4810075"/>
            <a:ext cx="5965413" cy="10199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OUR 12‑MONTH MARKETING STRATEGY FOCUSES ON VISIBILITY, TRUST, AND STUDENT ENGAGEMENT.</a:t>
            </a:r>
          </a:p>
          <a:p>
            <a:pPr algn="just">
              <a:lnSpc>
                <a:spcPts val="2059"/>
              </a:lnSpc>
            </a:pPr>
          </a:p>
          <a:p>
            <a:pPr algn="just" marL="0" indent="0" lvl="0">
              <a:lnSpc>
                <a:spcPts val="2059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028700" y="6258108"/>
            <a:ext cx="5732987" cy="2979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BRANDING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6527456"/>
            <a:ext cx="5965413" cy="15342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WE WILL USE: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A PROFESSIONALLY DESIGNED LOGO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A BRANDED VEHICLE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BUSINESS CARDS AND FLYERS DISTRIBUTED AT CARDIFF UNIVERSITY, CARDIFF MET, AND STUDENT ACCOMMODATIONS</a:t>
            </a:r>
          </a:p>
          <a:p>
            <a:pPr algn="just" marL="0" indent="0" lvl="0">
              <a:lnSpc>
                <a:spcPts val="2059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0036651" y="3530706"/>
            <a:ext cx="5732987" cy="6122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79"/>
              </a:lnSpc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DIGITAL MARKETING</a:t>
            </a:r>
          </a:p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0036651" y="3800053"/>
            <a:ext cx="5965413" cy="12770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OUR DIGITAL STRATEGY INCLUDES: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INSTAGRAM &amp; FACEBOOK ADS TARGETING AGES 17–25 IN CARDIFF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A GOOGLE MY BUSINESS PROFILE TO DRIVE REVIEWS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A STUDENT REFERRAL SCHEME (£20 DISCOUNT PER REFERRAL)</a:t>
            </a:r>
          </a:p>
          <a:p>
            <a:pPr algn="just">
              <a:lnSpc>
                <a:spcPts val="2059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036651" y="6032795"/>
            <a:ext cx="5732987" cy="6122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79"/>
              </a:lnSpc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ACTUAL MARKETING EXAMPLES</a:t>
            </a:r>
          </a:p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0036651" y="6302143"/>
            <a:ext cx="5965413" cy="17914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FLYERS OFFERING 20% STUDENT DISCOUNT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BUSINESS CARDS WITH CONTACT DETAILS AND BRANDING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INSTAGRAM POSTS PROMOTING “PASS CONFIDENTLY WITH ALEX DRIVING SCHOOL”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UNIVERSITY PR COLLABORATION: ROAD SAFETY WORKSHOP AT CARDIFF UNIVERSITY</a:t>
            </a:r>
          </a:p>
          <a:p>
            <a:pPr algn="just">
              <a:lnSpc>
                <a:spcPts val="2059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036651" y="8623564"/>
            <a:ext cx="5732987" cy="12408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79"/>
              </a:lnSpc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THESE MATERIALS CREATE A CONSISTENT, TRUSTWORTHY BRAND THAT APPEALS DIRECTLY TO STUDENTS.</a:t>
            </a:r>
          </a:p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320742">
            <a:off x="3791069" y="-4116644"/>
            <a:ext cx="10705862" cy="18520287"/>
          </a:xfrm>
          <a:custGeom>
            <a:avLst/>
            <a:gdLst/>
            <a:ahLst/>
            <a:cxnLst/>
            <a:rect r="r" b="b" t="t" l="l"/>
            <a:pathLst>
              <a:path h="18520287" w="10705862">
                <a:moveTo>
                  <a:pt x="10284266" y="0"/>
                </a:moveTo>
                <a:lnTo>
                  <a:pt x="10705862" y="18283140"/>
                </a:lnTo>
                <a:lnTo>
                  <a:pt x="421596" y="18520288"/>
                </a:lnTo>
                <a:lnTo>
                  <a:pt x="0" y="237148"/>
                </a:lnTo>
                <a:lnTo>
                  <a:pt x="10284266" y="0"/>
                </a:lnTo>
                <a:close/>
              </a:path>
            </a:pathLst>
          </a:custGeom>
          <a:blipFill>
            <a:blip r:embed="rId2"/>
            <a:stretch>
              <a:fillRect l="-94160" t="0" r="-9416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344347" y="2638074"/>
            <a:ext cx="4702362" cy="5945515"/>
          </a:xfrm>
          <a:custGeom>
            <a:avLst/>
            <a:gdLst/>
            <a:ahLst/>
            <a:cxnLst/>
            <a:rect r="r" b="b" t="t" l="l"/>
            <a:pathLst>
              <a:path h="5945515" w="4702362">
                <a:moveTo>
                  <a:pt x="0" y="0"/>
                </a:moveTo>
                <a:lnTo>
                  <a:pt x="4702362" y="0"/>
                </a:lnTo>
                <a:lnTo>
                  <a:pt x="4702362" y="5945515"/>
                </a:lnTo>
                <a:lnTo>
                  <a:pt x="0" y="59455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1368235"/>
            <a:ext cx="15945363" cy="1179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972"/>
              </a:lnSpc>
              <a:spcBef>
                <a:spcPct val="0"/>
              </a:spcBef>
            </a:pPr>
            <a:r>
              <a:rPr lang="en-US" b="true" sz="8301">
                <a:solidFill>
                  <a:srgbClr val="3A4F43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HOW THE £100K INVESTMENT WILL BE USED (MONTHS 12–24)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3091758"/>
            <a:ext cx="10246110" cy="9265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79"/>
              </a:lnSpc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THE £100K INVESTMENT WILL ACCELERATE EXPANSION AND TRANSFORM ALEX DRIVING SCHOOL FROM A SINGLE‑VEHICLE OPERATION INTO A SCALABLE, MULTI‑INSTRUCTOR BUSINESS.</a:t>
            </a:r>
          </a:p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4076116"/>
            <a:ext cx="5732987" cy="2979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  <a:r>
              <a:rPr lang="en-US" sz="1770">
                <a:solidFill>
                  <a:srgbClr val="323232"/>
                </a:solidFill>
                <a:latin typeface="Aileron"/>
                <a:ea typeface="Aileron"/>
                <a:cs typeface="Aileron"/>
                <a:sym typeface="Aileron"/>
              </a:rPr>
              <a:t>ACTION PLAN FOR MONTHS 12-24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4621689"/>
            <a:ext cx="7143465" cy="41060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1. FLEET EXPANSION – £45,000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Purchas</a:t>
            </a: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E TWO ADDITIONAL DUAL‑CONTROLLED VEHICLES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INSURANCE, BRANDING, AND MAINTENANCE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THIS INCREASES CAPACITY FROM 25 HOURS/WEEK TO OVER 70 HOURS/WEEK.</a:t>
            </a:r>
          </a:p>
          <a:p>
            <a:pPr algn="just">
              <a:lnSpc>
                <a:spcPts val="2059"/>
              </a:lnSpc>
            </a:pP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2. HIRING &amp; TRAINING – £20,000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RECRUIT TWO FULL‑TIME INSTRUCTORS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PROVIDE ANXIETY‑AWARE COACHING CERTIFICATION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FUND ONBOARDING, UNIFORMS, AND EQUIPMENT</a:t>
            </a:r>
          </a:p>
          <a:p>
            <a:pPr algn="just">
              <a:lnSpc>
                <a:spcPts val="2059"/>
              </a:lnSpc>
            </a:pP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3. MARKETING &amp; BRAND GROWTH – £15,000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PROFESSIONAL VIDEO CAMPAIGNS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TIKTOK AND INSTAGRAM AD BUDGET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UNIVERSITY PARTNERSHIPS AND SPONSORSHIPS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SEO‑OPTIMISED WEBSITE UPGRADE</a:t>
            </a:r>
          </a:p>
          <a:p>
            <a:pPr algn="just" marL="0" indent="0" lvl="0">
              <a:lnSpc>
                <a:spcPts val="2059"/>
              </a:lnSpc>
              <a:spcBef>
                <a:spcPct val="0"/>
              </a:spcBef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8172165" y="5761792"/>
            <a:ext cx="7143465" cy="38488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4. TECHNOLOGY &amp; SYSTEMS – £10,000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Bo</a:t>
            </a: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OKING AND SCHEDULING SOFTWARE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STUDENT PROGRESS‑TRACKING APP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DASHCAMS FOR TRAINING ANALYSIS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5. CONTINGENCY &amp; OPERATING BUFFER – £10,000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FUEL FLUCTUATIONS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UNEXPECTED REPAIRS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SEASONAL DEMAND CHANGES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PROJECTED OUTCOME OF INVESTMENT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INCREASE STUDENT CAPACITY BY 200%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GROW ANNUAL REVENUE FROM £44K → £120K+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ESTABLISH ALEX DRIVING SCHOOL AS CARDIFF’S LEADING STUDENT‑FOCUSED DRIVING SCHOOL</a:t>
            </a:r>
          </a:p>
          <a:p>
            <a:pPr algn="just">
              <a:lnSpc>
                <a:spcPts val="2059"/>
              </a:lnSpc>
            </a:pPr>
            <a:r>
              <a:rPr lang="en-US" sz="1470">
                <a:solidFill>
                  <a:srgbClr val="3A4F43"/>
                </a:solidFill>
                <a:latin typeface="Aileron"/>
                <a:ea typeface="Aileron"/>
                <a:cs typeface="Aileron"/>
                <a:sym typeface="Aileron"/>
              </a:rPr>
              <a:t>•  PREPARE FOR TRANSITION INTO A LIMITED COMPANY</a:t>
            </a:r>
          </a:p>
          <a:p>
            <a:pPr algn="just" marL="0" indent="0" lvl="0">
              <a:lnSpc>
                <a:spcPts val="2059"/>
              </a:lnSpc>
              <a:spcBef>
                <a:spcPct val="0"/>
              </a:spcBef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ALEX</a:t>
            </a: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 DRIVING SCHOOL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3A4F4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1785" t="0" r="-82433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87719" y="1553707"/>
            <a:ext cx="14493334" cy="1419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399"/>
              </a:lnSpc>
              <a:spcBef>
                <a:spcPct val="0"/>
              </a:spcBef>
            </a:pPr>
            <a:r>
              <a:rPr lang="en-US" b="true" sz="9999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VDATA</a:t>
            </a:r>
            <a:r>
              <a:rPr lang="en-US" b="true" sz="9999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 ANALYSIS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ALEX DRIVING 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172968" y="2944356"/>
            <a:ext cx="13699431" cy="5411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199"/>
              </a:lnSpc>
            </a:pPr>
            <a:r>
              <a:rPr lang="en-US" sz="15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Below are the most meaningful trends from your responses, supported by direct citations from the uploaded document.</a:t>
            </a:r>
          </a:p>
          <a:p>
            <a:pPr algn="just" marL="0" indent="0" lvl="0">
              <a:lnSpc>
                <a:spcPts val="2199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4142577"/>
            <a:ext cx="8425308" cy="3144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619"/>
              </a:lnSpc>
              <a:spcBef>
                <a:spcPct val="0"/>
              </a:spcBef>
            </a:pP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INSIGHT 1: </a:t>
            </a: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ANXIETY AND LONG WAITING TIMES ARE MAJOR CONCERNS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4752285"/>
            <a:ext cx="6779308" cy="3089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ACROSS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 MULTIPLE RESPONSES, LEARNERS REPEATEDLY MENTIONED DRIVING ANXIETY, LONG EXAM WAITING TIMES, AND FINDING A GOOD INSTRUCTOR.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EXAMPLES FROM OUR DATA: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“DRIVING ANXIETY, LONG WAIT TIMES FOR EXAM”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“FINDING A GOOD INSTRUCTOR, THE CARDIFF TRAFFIC IS INTIMIDATING”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“COST OF LESSONS, FINDING A GOOD INSTRUCTOR”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THIS CONFIRMS THE USP—ANXIETY‑AWARE COACHING AND STRUCTURED PROGRESS TRACKING—IS STRONGLY ALIGNED WITH WHAT LEARNERS WANT.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IMPACT ON OWN BUSINESS: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EMPHASISE CALM, SUPPORTIVE TEACHING IN ON OUR WEBSITE AND MARKETING.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HIGHLIGHT PROGRESS REPORTS AND CONFIDENCE‑BUILDING METHODS.</a:t>
            </a:r>
          </a:p>
          <a:p>
            <a:pPr algn="just" marL="0" indent="0" lvl="0">
              <a:lnSpc>
                <a:spcPts val="1919"/>
              </a:lnSpc>
              <a:spcBef>
                <a:spcPct val="0"/>
              </a:spcBef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OFFER MOCK TESTS TO REDUCE EXAM ANXIETY.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454008" y="4142577"/>
            <a:ext cx="8425308" cy="6382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619"/>
              </a:lnSpc>
            </a:pP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INSIGHT 2: E</a:t>
            </a: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XPECTED PRICE PER HOUR IS £30–£35</a:t>
            </a:r>
          </a:p>
          <a:p>
            <a:pPr algn="just" marL="0" indent="0" lvl="0">
              <a:lnSpc>
                <a:spcPts val="2619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454008" y="4672202"/>
            <a:ext cx="6779308" cy="28512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EVERY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 RESPONDENT WHO ANSWERED THE PRICING QUESTION SELECTED £30–£35.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EXAMPLES: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“£30–£35”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“C30–C35” (MULTIPLE ENTRIES)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THIS VALIDATES OUR CHOSEN PRICE OF £37/HOUR, WHICH IS SLIGHTLY ABOVE EXPECTATIONS BUT JUSTIFIED BY OUR USP AND MARKET RESEARCH.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IMPACT ON OWR BUSINESS: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OFFER STUDENT DISCOUNTS AND BLOCK BOOKING DEALS TO STAY COMPETITIVE.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CLEAR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LY COMMUNICATE THE VALUE BEHIND OUR PRICING (DVSA‑ALIGNED LESSONS, PROGRESS TRACKING)</a:t>
            </a:r>
          </a:p>
          <a:p>
            <a:pPr algn="just" marL="0" indent="0" lvl="0">
              <a:lnSpc>
                <a:spcPts val="191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81785" t="0" r="-82433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887719" y="1553707"/>
            <a:ext cx="14493334" cy="1419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399"/>
              </a:lnSpc>
              <a:spcBef>
                <a:spcPct val="0"/>
              </a:spcBef>
            </a:pPr>
            <a:r>
              <a:rPr lang="en-US" b="true" sz="9999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VDATA</a:t>
            </a:r>
            <a:r>
              <a:rPr lang="en-US" b="true" sz="9999">
                <a:solidFill>
                  <a:srgbClr val="FFF4DB"/>
                </a:solidFill>
                <a:latin typeface="Heading Now 31-38 Bold"/>
                <a:ea typeface="Heading Now 31-38 Bold"/>
                <a:cs typeface="Heading Now 31-38 Bold"/>
                <a:sym typeface="Heading Now 31-38 Bold"/>
              </a:rPr>
              <a:t> ANALYSIS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6572128" y="674119"/>
            <a:ext cx="5143745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ALEX DRIVING SCHOOL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4744827" y="674119"/>
            <a:ext cx="2514473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9/3/2026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674119"/>
            <a:ext cx="5184008" cy="344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47"/>
              </a:lnSpc>
              <a:spcBef>
                <a:spcPct val="0"/>
              </a:spcBef>
            </a:pPr>
            <a:r>
              <a:rPr lang="en-US" b="true" sz="1757">
                <a:solidFill>
                  <a:srgbClr val="EEDCC2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8975427"/>
            <a:ext cx="326095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Presented By: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3759245" y="8975427"/>
            <a:ext cx="2454536" cy="275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18"/>
              </a:lnSpc>
            </a:pPr>
            <a:r>
              <a:rPr lang="en-US" sz="1908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Website: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9270356"/>
            <a:ext cx="3260956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Alexandru Mihalcea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3759245" y="9270356"/>
            <a:ext cx="3500055" cy="3402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1"/>
              </a:lnSpc>
            </a:pPr>
            <a:r>
              <a:rPr lang="en-US" sz="2397" b="true">
                <a:solidFill>
                  <a:srgbClr val="FFF4DB"/>
                </a:solidFill>
                <a:latin typeface="Aileron Bold"/>
                <a:ea typeface="Aileron Bold"/>
                <a:cs typeface="Aileron Bold"/>
                <a:sym typeface="Aileron Bold"/>
              </a:rPr>
              <a:t>alexdrivingschool.com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172968" y="2944356"/>
            <a:ext cx="13699431" cy="5411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199"/>
              </a:lnSpc>
            </a:pPr>
            <a:r>
              <a:rPr lang="en-US" sz="1570">
                <a:solidFill>
                  <a:srgbClr val="FFF4DB"/>
                </a:solidFill>
                <a:latin typeface="Aileron"/>
                <a:ea typeface="Aileron"/>
                <a:cs typeface="Aileron"/>
                <a:sym typeface="Aileron"/>
              </a:rPr>
              <a:t>Below are the most meaningful trends from your responses, supported by direct citations from the uploaded document.</a:t>
            </a:r>
          </a:p>
          <a:p>
            <a:pPr algn="just" marL="0" indent="0" lvl="0">
              <a:lnSpc>
                <a:spcPts val="2199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4385301"/>
            <a:ext cx="8425308" cy="9621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0" indent="0" lvl="0">
              <a:lnSpc>
                <a:spcPts val="2619"/>
              </a:lnSpc>
              <a:spcBef>
                <a:spcPct val="0"/>
              </a:spcBef>
            </a:pP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INSIGHT 3: GOOGL</a:t>
            </a:r>
            <a:r>
              <a:rPr lang="en-US" sz="18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 AND WORD‑OF‑MOUTH ARE THE TOP WAYS LEARNERS FIND INSTRUCTORS</a:t>
            </a:r>
          </a:p>
          <a:p>
            <a:pPr algn="just" marL="0" indent="0" lvl="0">
              <a:lnSpc>
                <a:spcPts val="2619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5242078"/>
            <a:ext cx="6779308" cy="26131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OUR 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DATA SHOWS: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“GOOGLE, WORD TO MOUTH, SOCIAL MEDIA”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“WORD TO MOUTH”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“GOOGLE, SOCIAL MEDIA”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TH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IS MATCHES NATIONAL TRENDS SHOWING THAT 80% OF LEARNERS CHECK GOOGLE REVIEWS BEFORE BOOKING.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IMPACT ON OUR BUSINESS: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PRIORITISE GOOGLE MY BUSINESS OPTIMISATION.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ENCOU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RAGE STUDENTS TO LEAVE 5‑STAR REVIEWS.</a:t>
            </a:r>
          </a:p>
          <a:p>
            <a:pPr algn="just" marL="295947" indent="-147974" lvl="1">
              <a:lnSpc>
                <a:spcPts val="1919"/>
              </a:lnSpc>
              <a:spcBef>
                <a:spcPct val="0"/>
              </a:spcBef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US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 INSTAGRAM/FACEBOOK FOR VISIBILITY.</a:t>
            </a:r>
          </a:p>
          <a:p>
            <a:pPr algn="just" marL="0" indent="0" lvl="0">
              <a:lnSpc>
                <a:spcPts val="1919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9454008" y="5409533"/>
            <a:ext cx="8425308" cy="6122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2479"/>
              </a:lnSpc>
            </a:pPr>
            <a:r>
              <a:rPr lang="en-US" sz="17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INSIGHT 4: S</a:t>
            </a:r>
            <a:r>
              <a:rPr lang="en-US" sz="17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TUDENT DISCOUNTS STRONGLY INFLUENCE CHOICE</a:t>
            </a:r>
          </a:p>
          <a:p>
            <a:pPr algn="just" marL="0" indent="0" lvl="0">
              <a:lnSpc>
                <a:spcPts val="2479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9454008" y="6022821"/>
            <a:ext cx="6779308" cy="16606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MOST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 RESPONDENTS RATED STUDENT DISCOUNTS AS 5/5 IMPORTANCE.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THIS CONFIRMS THAT OUR TARGET AUDIENCE IS PRICE‑SENSITIVE AND RESPONDS WELL TO INCENTIVES.</a:t>
            </a:r>
          </a:p>
          <a:p>
            <a:pPr algn="just">
              <a:lnSpc>
                <a:spcPts val="1919"/>
              </a:lnSpc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IMPACT ON OUR BUSINESS: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PROMOTE 20% STUDENT DISCOUNT CAMPAIGNS.</a:t>
            </a:r>
          </a:p>
          <a:p>
            <a:pPr algn="just" marL="295947" indent="-147974" lvl="1">
              <a:lnSpc>
                <a:spcPts val="1919"/>
              </a:lnSpc>
              <a:buFont typeface="Arial"/>
              <a:buChar char="•"/>
            </a:pP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USE REF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ERRA</a:t>
            </a:r>
            <a:r>
              <a:rPr lang="en-US" sz="1370">
                <a:solidFill>
                  <a:srgbClr val="EEDCC2"/>
                </a:solidFill>
                <a:latin typeface="Aileron"/>
                <a:ea typeface="Aileron"/>
                <a:cs typeface="Aileron"/>
                <a:sym typeface="Aileron"/>
              </a:rPr>
              <a:t>L SCHEMES (“£20 OFF FOR EVERY FRIEND YOU REFER”).</a:t>
            </a:r>
          </a:p>
          <a:p>
            <a:pPr algn="just" marL="0" indent="0" lvl="0">
              <a:lnSpc>
                <a:spcPts val="191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solidFill>
          <a:srgbClr val="3A4F4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66897" y="2427784"/>
            <a:ext cx="14584515" cy="53361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75"/>
              </a:lnSpc>
              <a:spcBef>
                <a:spcPct val="0"/>
              </a:spcBef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 LIST</a:t>
            </a:r>
          </a:p>
          <a:p>
            <a:pPr algn="l">
              <a:lnSpc>
                <a:spcPts val="3275"/>
              </a:lnSpc>
              <a:spcBef>
                <a:spcPct val="0"/>
              </a:spcBef>
            </a:pPr>
          </a:p>
          <a:p>
            <a:pPr algn="l">
              <a:lnSpc>
                <a:spcPts val="3275"/>
              </a:lnSpc>
              <a:spcBef>
                <a:spcPct val="0"/>
              </a:spcBef>
            </a:pP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BBC NEWS (2023) DRIVING TEST BACKLOG CONTINUES ACROSS UK.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DVSA (2023) PRACTICAL DRIVING TEST STATISTICS.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GOV.UK (2024) SET UP AS A SOLE TRADER.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KOTLER, P. &amp; KELLER, K. (2016) MARKETING MANAGEMENT.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RAC (2024) AVERAGE COST OF DRIVING LESSONS IN UK.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ONS (2023) UK POPULATION STATISTICS.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INDEED (2024) RECRUITMENT PLATFORM STATISTICS.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MINTEL (2023) UK AUTOMOTIVE SERVICES REPORT.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STATISTA (2024) UK DRIVING LICENCE OWNERSHIP DATA.</a:t>
            </a:r>
          </a:p>
          <a:p>
            <a:pPr algn="l" marL="436585" indent="-218292" lvl="1">
              <a:lnSpc>
                <a:spcPts val="3275"/>
              </a:lnSpc>
              <a:buAutoNum type="arabicPeriod" startAt="1"/>
            </a:pPr>
            <a:r>
              <a:rPr lang="en-US" b="true" sz="2022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AA (2024) DRIVING LESSON PRICING.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DAHCt-2eQLQ</dc:identifier>
  <dcterms:modified xsi:type="dcterms:W3CDTF">2011-08-01T06:04:30Z</dcterms:modified>
  <cp:revision>1</cp:revision>
  <dc:title>Green Business Pitch Deck Presentation</dc:title>
</cp:coreProperties>
</file>