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4" r:id="rId9"/>
    <p:sldId id="27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FEADB9-ADDA-4DD8-AB74-3C685234E14A}" type="doc">
      <dgm:prSet loTypeId="urn:microsoft.com/office/officeart/2008/layout/Lin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43BEDF-8F20-44C0-98D9-11595ACF95D7}">
      <dgm:prSet/>
      <dgm:spPr/>
      <dgm:t>
        <a:bodyPr/>
        <a:lstStyle/>
        <a:p>
          <a:r>
            <a:rPr lang="en-GB"/>
            <a:t>[1] 	E. von Faber, </a:t>
          </a:r>
          <a:r>
            <a:rPr lang="en-GB" i="1"/>
            <a:t>Managing IT Service Security: Methods and Recipes for User Organizations 	and Providers Along the Supply Chain</a:t>
          </a:r>
          <a:r>
            <a:rPr lang="en-GB"/>
            <a:t>. Germany: Springer Nature Switzerland, 2024.</a:t>
          </a:r>
          <a:endParaRPr lang="en-US"/>
        </a:p>
      </dgm:t>
    </dgm:pt>
    <dgm:pt modelId="{942DBF8A-1EFF-4636-840D-E072743D8545}" type="parTrans" cxnId="{A1CAC036-F00A-4E76-87E8-55F45BA56756}">
      <dgm:prSet/>
      <dgm:spPr/>
      <dgm:t>
        <a:bodyPr/>
        <a:lstStyle/>
        <a:p>
          <a:endParaRPr lang="en-US"/>
        </a:p>
      </dgm:t>
    </dgm:pt>
    <dgm:pt modelId="{91C8863A-7903-4F5E-B9A1-4831E852C68B}" type="sibTrans" cxnId="{A1CAC036-F00A-4E76-87E8-55F45BA56756}">
      <dgm:prSet/>
      <dgm:spPr/>
      <dgm:t>
        <a:bodyPr/>
        <a:lstStyle/>
        <a:p>
          <a:endParaRPr lang="en-US"/>
        </a:p>
      </dgm:t>
    </dgm:pt>
    <dgm:pt modelId="{9B39D808-77F3-4FCF-9912-9D5AF5A9FE66}">
      <dgm:prSet/>
      <dgm:spPr/>
      <dgm:t>
        <a:bodyPr/>
        <a:lstStyle/>
        <a:p>
          <a:r>
            <a:rPr lang="en-GB"/>
            <a:t>[2]	 A. Ahmed, Elngar, R. Kumar, and S. Srivastav, </a:t>
          </a:r>
          <a:r>
            <a:rPr lang="en-GB" i="1"/>
            <a:t>Effective Strategies for Combatting Social 	Engineering in Cybersecurity</a:t>
          </a:r>
          <a:r>
            <a:rPr lang="en-GB"/>
            <a:t>. United States: IGI Global Scientific Publishing, 2024.</a:t>
          </a:r>
          <a:endParaRPr lang="en-US"/>
        </a:p>
      </dgm:t>
    </dgm:pt>
    <dgm:pt modelId="{22CE1935-5387-478D-8532-DD1CAC0728CE}" type="parTrans" cxnId="{91E04923-8B77-45A2-BABC-91E13B252FB7}">
      <dgm:prSet/>
      <dgm:spPr/>
      <dgm:t>
        <a:bodyPr/>
        <a:lstStyle/>
        <a:p>
          <a:endParaRPr lang="en-US"/>
        </a:p>
      </dgm:t>
    </dgm:pt>
    <dgm:pt modelId="{F61635FF-3493-4F38-B7F7-CACB0E41F899}" type="sibTrans" cxnId="{91E04923-8B77-45A2-BABC-91E13B252FB7}">
      <dgm:prSet/>
      <dgm:spPr/>
      <dgm:t>
        <a:bodyPr/>
        <a:lstStyle/>
        <a:p>
          <a:endParaRPr lang="en-US"/>
        </a:p>
      </dgm:t>
    </dgm:pt>
    <dgm:pt modelId="{BB332EFB-3A16-41A6-A2BE-56FED8AA3CA4}">
      <dgm:prSet/>
      <dgm:spPr/>
      <dgm:t>
        <a:bodyPr/>
        <a:lstStyle/>
        <a:p>
          <a:r>
            <a:rPr lang="en-GB" dirty="0"/>
            <a:t>[3]	 M. Fanti, </a:t>
          </a:r>
          <a:r>
            <a:rPr lang="en-GB" i="1" dirty="0"/>
            <a:t>Implementing Multifactor Authentication: Protect Your Applications from 	Cyberattacks with the Help of MFA</a:t>
          </a:r>
          <a:r>
            <a:rPr lang="en-GB" dirty="0"/>
            <a:t>. Birmingham, U.K. </a:t>
          </a:r>
          <a:r>
            <a:rPr lang="en-GB" dirty="0" err="1"/>
            <a:t>Packt</a:t>
          </a:r>
          <a:r>
            <a:rPr lang="en-GB" dirty="0"/>
            <a:t> Publishing, 2023.</a:t>
          </a:r>
          <a:endParaRPr lang="en-US" dirty="0"/>
        </a:p>
      </dgm:t>
    </dgm:pt>
    <dgm:pt modelId="{90823432-4D3C-4CB6-9406-2672A6499FC6}" type="parTrans" cxnId="{509CDCFA-16D3-4FD2-870B-ECE34C8022B0}">
      <dgm:prSet/>
      <dgm:spPr/>
      <dgm:t>
        <a:bodyPr/>
        <a:lstStyle/>
        <a:p>
          <a:endParaRPr lang="en-US"/>
        </a:p>
      </dgm:t>
    </dgm:pt>
    <dgm:pt modelId="{160855A1-D2C8-4E14-922D-8FE5365A04C0}" type="sibTrans" cxnId="{509CDCFA-16D3-4FD2-870B-ECE34C8022B0}">
      <dgm:prSet/>
      <dgm:spPr/>
      <dgm:t>
        <a:bodyPr/>
        <a:lstStyle/>
        <a:p>
          <a:endParaRPr lang="en-US"/>
        </a:p>
      </dgm:t>
    </dgm:pt>
    <dgm:pt modelId="{E3649E6F-8553-4528-A037-64A96AFFB40C}">
      <dgm:prSet/>
      <dgm:spPr/>
      <dgm:t>
        <a:bodyPr/>
        <a:lstStyle/>
        <a:p>
          <a:r>
            <a:rPr lang="en-GB" dirty="0"/>
            <a:t>[4]	 J. S. Shin and T. Liu, </a:t>
          </a:r>
          <a:r>
            <a:rPr lang="en-GB" i="1" dirty="0"/>
            <a:t>Password Authentication for Web and Mobile Apps: The Developer’s 	Guide to Building Secure User Authentication</a:t>
          </a:r>
          <a:r>
            <a:rPr lang="en-GB" dirty="0"/>
            <a:t>. London, U.K.: Developer Press, 2022.</a:t>
          </a:r>
          <a:endParaRPr lang="en-US" dirty="0"/>
        </a:p>
      </dgm:t>
    </dgm:pt>
    <dgm:pt modelId="{700D621D-8509-40CD-A24E-72F7EDB473EB}" type="parTrans" cxnId="{1D898338-F3C7-4228-940F-4470A45F5586}">
      <dgm:prSet/>
      <dgm:spPr/>
      <dgm:t>
        <a:bodyPr/>
        <a:lstStyle/>
        <a:p>
          <a:endParaRPr lang="en-US"/>
        </a:p>
      </dgm:t>
    </dgm:pt>
    <dgm:pt modelId="{F2179BD4-13A2-46F0-B8DC-40BC20A12ECB}" type="sibTrans" cxnId="{1D898338-F3C7-4228-940F-4470A45F5586}">
      <dgm:prSet/>
      <dgm:spPr/>
      <dgm:t>
        <a:bodyPr/>
        <a:lstStyle/>
        <a:p>
          <a:endParaRPr lang="en-US"/>
        </a:p>
      </dgm:t>
    </dgm:pt>
    <dgm:pt modelId="{8FE6B332-84C4-46D6-A1BF-50566CCC12C2}">
      <dgm:prSet/>
      <dgm:spPr/>
      <dgm:t>
        <a:bodyPr/>
        <a:lstStyle/>
        <a:p>
          <a:r>
            <a:rPr lang="en-GB"/>
            <a:t>[5]	 J. R. Vacca, </a:t>
          </a:r>
          <a:r>
            <a:rPr lang="en-GB" i="1"/>
            <a:t>Computer and Information Security Handbook</a:t>
          </a:r>
          <a:r>
            <a:rPr lang="en-GB"/>
            <a:t>. Netherlands: Morgan Kaufmann, 	2024.</a:t>
          </a:r>
          <a:endParaRPr lang="en-US"/>
        </a:p>
      </dgm:t>
    </dgm:pt>
    <dgm:pt modelId="{AEA2B414-0D1B-41D3-B38D-FC3E1074AB9A}" type="parTrans" cxnId="{7776C285-ABB2-4FFF-AA86-C7438F09BFB4}">
      <dgm:prSet/>
      <dgm:spPr/>
      <dgm:t>
        <a:bodyPr/>
        <a:lstStyle/>
        <a:p>
          <a:endParaRPr lang="en-US"/>
        </a:p>
      </dgm:t>
    </dgm:pt>
    <dgm:pt modelId="{AB3BC27C-D798-46C4-9652-822942ACF7F7}" type="sibTrans" cxnId="{7776C285-ABB2-4FFF-AA86-C7438F09BFB4}">
      <dgm:prSet/>
      <dgm:spPr/>
      <dgm:t>
        <a:bodyPr/>
        <a:lstStyle/>
        <a:p>
          <a:endParaRPr lang="en-US"/>
        </a:p>
      </dgm:t>
    </dgm:pt>
    <dgm:pt modelId="{C47A01B1-2A74-4879-9134-7BAAA08CA0B0}">
      <dgm:prSet/>
      <dgm:spPr/>
      <dgm:t>
        <a:bodyPr/>
        <a:lstStyle/>
        <a:p>
          <a:r>
            <a:rPr lang="en-GB" dirty="0"/>
            <a:t>[6]	 J. Edwards and G. Weaver, </a:t>
          </a:r>
          <a:r>
            <a:rPr lang="en-GB" i="1" dirty="0"/>
            <a:t>Building Effective Privacy Programs: Cybersecurity from Principles 	to  Practice</a:t>
          </a:r>
          <a:r>
            <a:rPr lang="en-GB" dirty="0"/>
            <a:t>. United Kingdom: John Wiley &amp; Sons, Limited, 2025.</a:t>
          </a:r>
          <a:endParaRPr lang="en-US" dirty="0"/>
        </a:p>
      </dgm:t>
    </dgm:pt>
    <dgm:pt modelId="{82659511-47EE-463B-B6A0-A8894B82BEFF}" type="parTrans" cxnId="{8FF0D3D6-4A23-4CA0-A44C-D2107E458D0F}">
      <dgm:prSet/>
      <dgm:spPr/>
      <dgm:t>
        <a:bodyPr/>
        <a:lstStyle/>
        <a:p>
          <a:endParaRPr lang="en-US"/>
        </a:p>
      </dgm:t>
    </dgm:pt>
    <dgm:pt modelId="{CFCCCCD3-36C8-4E2B-94D9-EC643CD90BE8}" type="sibTrans" cxnId="{8FF0D3D6-4A23-4CA0-A44C-D2107E458D0F}">
      <dgm:prSet/>
      <dgm:spPr/>
      <dgm:t>
        <a:bodyPr/>
        <a:lstStyle/>
        <a:p>
          <a:endParaRPr lang="en-US"/>
        </a:p>
      </dgm:t>
    </dgm:pt>
    <dgm:pt modelId="{D0BF2247-9612-4F78-956F-3719C11B2ABB}">
      <dgm:prSet/>
      <dgm:spPr/>
      <dgm:t>
        <a:bodyPr/>
        <a:lstStyle/>
        <a:p>
          <a:r>
            <a:rPr lang="en-GB" dirty="0"/>
            <a:t>[7]	 M. Chapple, J. Shelley, and J. M. Stewart, </a:t>
          </a:r>
          <a:r>
            <a:rPr lang="en-GB" i="1" dirty="0"/>
            <a:t>Information Security and Privacy Quick Reference: 	The  Essential Handbook for Every CISO, CSO, and Chief Privacy Officer</a:t>
          </a:r>
          <a:r>
            <a:rPr lang="en-GB" dirty="0"/>
            <a:t>. United States: 	Wiley, 2025.</a:t>
          </a:r>
          <a:endParaRPr lang="en-US" dirty="0"/>
        </a:p>
      </dgm:t>
    </dgm:pt>
    <dgm:pt modelId="{D4EFD3AE-9577-4392-ADB3-5E59728DC9B1}" type="parTrans" cxnId="{95FCA5C8-EB08-44EA-A7B1-383CB504EC78}">
      <dgm:prSet/>
      <dgm:spPr/>
      <dgm:t>
        <a:bodyPr/>
        <a:lstStyle/>
        <a:p>
          <a:endParaRPr lang="en-US"/>
        </a:p>
      </dgm:t>
    </dgm:pt>
    <dgm:pt modelId="{95C92B0B-264C-48D6-8E5B-763247DA216F}" type="sibTrans" cxnId="{95FCA5C8-EB08-44EA-A7B1-383CB504EC78}">
      <dgm:prSet/>
      <dgm:spPr/>
      <dgm:t>
        <a:bodyPr/>
        <a:lstStyle/>
        <a:p>
          <a:endParaRPr lang="en-US"/>
        </a:p>
      </dgm:t>
    </dgm:pt>
    <dgm:pt modelId="{36D89CF2-8614-49A8-A3AC-4EC8AD242909}" type="pres">
      <dgm:prSet presAssocID="{BFFEADB9-ADDA-4DD8-AB74-3C685234E14A}" presName="vert0" presStyleCnt="0">
        <dgm:presLayoutVars>
          <dgm:dir/>
          <dgm:animOne val="branch"/>
          <dgm:animLvl val="lvl"/>
        </dgm:presLayoutVars>
      </dgm:prSet>
      <dgm:spPr/>
    </dgm:pt>
    <dgm:pt modelId="{8D5C92A0-DE93-44DD-834A-FBC3B83E6E9E}" type="pres">
      <dgm:prSet presAssocID="{8243BEDF-8F20-44C0-98D9-11595ACF95D7}" presName="thickLine" presStyleLbl="alignNode1" presStyleIdx="0" presStyleCnt="7"/>
      <dgm:spPr/>
    </dgm:pt>
    <dgm:pt modelId="{56C33BDD-6C40-4F7D-883F-8EEB5FD9E36C}" type="pres">
      <dgm:prSet presAssocID="{8243BEDF-8F20-44C0-98D9-11595ACF95D7}" presName="horz1" presStyleCnt="0"/>
      <dgm:spPr/>
    </dgm:pt>
    <dgm:pt modelId="{52178DDC-195D-450D-894A-344FDF59EB09}" type="pres">
      <dgm:prSet presAssocID="{8243BEDF-8F20-44C0-98D9-11595ACF95D7}" presName="tx1" presStyleLbl="revTx" presStyleIdx="0" presStyleCnt="7"/>
      <dgm:spPr/>
    </dgm:pt>
    <dgm:pt modelId="{2337BA88-9042-4798-9554-2E36F5B027EE}" type="pres">
      <dgm:prSet presAssocID="{8243BEDF-8F20-44C0-98D9-11595ACF95D7}" presName="vert1" presStyleCnt="0"/>
      <dgm:spPr/>
    </dgm:pt>
    <dgm:pt modelId="{BD86133B-1760-4519-A8EC-B961AE0F1FDA}" type="pres">
      <dgm:prSet presAssocID="{9B39D808-77F3-4FCF-9912-9D5AF5A9FE66}" presName="thickLine" presStyleLbl="alignNode1" presStyleIdx="1" presStyleCnt="7"/>
      <dgm:spPr/>
    </dgm:pt>
    <dgm:pt modelId="{F70B955E-9AE9-4E77-9D49-547CDD3110E6}" type="pres">
      <dgm:prSet presAssocID="{9B39D808-77F3-4FCF-9912-9D5AF5A9FE66}" presName="horz1" presStyleCnt="0"/>
      <dgm:spPr/>
    </dgm:pt>
    <dgm:pt modelId="{3DFCA842-E7B7-4B08-83DC-203F35045DAB}" type="pres">
      <dgm:prSet presAssocID="{9B39D808-77F3-4FCF-9912-9D5AF5A9FE66}" presName="tx1" presStyleLbl="revTx" presStyleIdx="1" presStyleCnt="7"/>
      <dgm:spPr/>
    </dgm:pt>
    <dgm:pt modelId="{7F702CED-0F0A-4D16-9648-40661841755E}" type="pres">
      <dgm:prSet presAssocID="{9B39D808-77F3-4FCF-9912-9D5AF5A9FE66}" presName="vert1" presStyleCnt="0"/>
      <dgm:spPr/>
    </dgm:pt>
    <dgm:pt modelId="{FD1D0F44-C7E2-4B7E-BFAE-4BA66E76E5E0}" type="pres">
      <dgm:prSet presAssocID="{BB332EFB-3A16-41A6-A2BE-56FED8AA3CA4}" presName="thickLine" presStyleLbl="alignNode1" presStyleIdx="2" presStyleCnt="7"/>
      <dgm:spPr/>
    </dgm:pt>
    <dgm:pt modelId="{573F1C4C-0B0E-4A19-9264-DF7111832D9F}" type="pres">
      <dgm:prSet presAssocID="{BB332EFB-3A16-41A6-A2BE-56FED8AA3CA4}" presName="horz1" presStyleCnt="0"/>
      <dgm:spPr/>
    </dgm:pt>
    <dgm:pt modelId="{A2498E6C-515B-460A-9266-5422D6341BA3}" type="pres">
      <dgm:prSet presAssocID="{BB332EFB-3A16-41A6-A2BE-56FED8AA3CA4}" presName="tx1" presStyleLbl="revTx" presStyleIdx="2" presStyleCnt="7"/>
      <dgm:spPr/>
    </dgm:pt>
    <dgm:pt modelId="{248608FA-BF20-4AA8-8B85-1C336E2C6EC0}" type="pres">
      <dgm:prSet presAssocID="{BB332EFB-3A16-41A6-A2BE-56FED8AA3CA4}" presName="vert1" presStyleCnt="0"/>
      <dgm:spPr/>
    </dgm:pt>
    <dgm:pt modelId="{37C57161-0DCA-4DCB-BE37-549512BCFBAE}" type="pres">
      <dgm:prSet presAssocID="{E3649E6F-8553-4528-A037-64A96AFFB40C}" presName="thickLine" presStyleLbl="alignNode1" presStyleIdx="3" presStyleCnt="7"/>
      <dgm:spPr/>
    </dgm:pt>
    <dgm:pt modelId="{6D69FFBA-8149-4878-9D4A-078832F65ADD}" type="pres">
      <dgm:prSet presAssocID="{E3649E6F-8553-4528-A037-64A96AFFB40C}" presName="horz1" presStyleCnt="0"/>
      <dgm:spPr/>
    </dgm:pt>
    <dgm:pt modelId="{46A5416B-2BDD-4F83-878C-36BD21553B09}" type="pres">
      <dgm:prSet presAssocID="{E3649E6F-8553-4528-A037-64A96AFFB40C}" presName="tx1" presStyleLbl="revTx" presStyleIdx="3" presStyleCnt="7"/>
      <dgm:spPr/>
    </dgm:pt>
    <dgm:pt modelId="{78CCDE49-4078-4003-AB48-EB8EF4385454}" type="pres">
      <dgm:prSet presAssocID="{E3649E6F-8553-4528-A037-64A96AFFB40C}" presName="vert1" presStyleCnt="0"/>
      <dgm:spPr/>
    </dgm:pt>
    <dgm:pt modelId="{3159C4A6-4F61-4A98-9448-942750BF560F}" type="pres">
      <dgm:prSet presAssocID="{8FE6B332-84C4-46D6-A1BF-50566CCC12C2}" presName="thickLine" presStyleLbl="alignNode1" presStyleIdx="4" presStyleCnt="7"/>
      <dgm:spPr/>
    </dgm:pt>
    <dgm:pt modelId="{A806147A-7168-452F-A1D7-FA6FC23AE9D8}" type="pres">
      <dgm:prSet presAssocID="{8FE6B332-84C4-46D6-A1BF-50566CCC12C2}" presName="horz1" presStyleCnt="0"/>
      <dgm:spPr/>
    </dgm:pt>
    <dgm:pt modelId="{FD4EBB56-D75E-419D-BA80-7DDD9665AA13}" type="pres">
      <dgm:prSet presAssocID="{8FE6B332-84C4-46D6-A1BF-50566CCC12C2}" presName="tx1" presStyleLbl="revTx" presStyleIdx="4" presStyleCnt="7"/>
      <dgm:spPr/>
    </dgm:pt>
    <dgm:pt modelId="{146CBDEE-617F-4657-A741-640174319A5C}" type="pres">
      <dgm:prSet presAssocID="{8FE6B332-84C4-46D6-A1BF-50566CCC12C2}" presName="vert1" presStyleCnt="0"/>
      <dgm:spPr/>
    </dgm:pt>
    <dgm:pt modelId="{EA47BC5D-6502-4806-B54B-1F83CE7F5118}" type="pres">
      <dgm:prSet presAssocID="{C47A01B1-2A74-4879-9134-7BAAA08CA0B0}" presName="thickLine" presStyleLbl="alignNode1" presStyleIdx="5" presStyleCnt="7"/>
      <dgm:spPr/>
    </dgm:pt>
    <dgm:pt modelId="{FCAD0046-46E4-44F6-9E0D-8FEA1432D0E9}" type="pres">
      <dgm:prSet presAssocID="{C47A01B1-2A74-4879-9134-7BAAA08CA0B0}" presName="horz1" presStyleCnt="0"/>
      <dgm:spPr/>
    </dgm:pt>
    <dgm:pt modelId="{0A476029-1C2A-466C-B1EA-AA5CD8C8C6F5}" type="pres">
      <dgm:prSet presAssocID="{C47A01B1-2A74-4879-9134-7BAAA08CA0B0}" presName="tx1" presStyleLbl="revTx" presStyleIdx="5" presStyleCnt="7"/>
      <dgm:spPr/>
    </dgm:pt>
    <dgm:pt modelId="{BA17B267-69BA-41FA-99DA-03AFBD1AEF76}" type="pres">
      <dgm:prSet presAssocID="{C47A01B1-2A74-4879-9134-7BAAA08CA0B0}" presName="vert1" presStyleCnt="0"/>
      <dgm:spPr/>
    </dgm:pt>
    <dgm:pt modelId="{D1A6D49E-F412-4B21-BCFA-E560FCC0C59B}" type="pres">
      <dgm:prSet presAssocID="{D0BF2247-9612-4F78-956F-3719C11B2ABB}" presName="thickLine" presStyleLbl="alignNode1" presStyleIdx="6" presStyleCnt="7"/>
      <dgm:spPr/>
    </dgm:pt>
    <dgm:pt modelId="{3155DE4D-3FBA-4DC7-8B1F-18384875C886}" type="pres">
      <dgm:prSet presAssocID="{D0BF2247-9612-4F78-956F-3719C11B2ABB}" presName="horz1" presStyleCnt="0"/>
      <dgm:spPr/>
    </dgm:pt>
    <dgm:pt modelId="{C8903192-7928-48D9-9C69-E4E2E4F4395A}" type="pres">
      <dgm:prSet presAssocID="{D0BF2247-9612-4F78-956F-3719C11B2ABB}" presName="tx1" presStyleLbl="revTx" presStyleIdx="6" presStyleCnt="7"/>
      <dgm:spPr/>
    </dgm:pt>
    <dgm:pt modelId="{3943970F-358D-4FB1-A438-FA2DFB5DDD80}" type="pres">
      <dgm:prSet presAssocID="{D0BF2247-9612-4F78-956F-3719C11B2ABB}" presName="vert1" presStyleCnt="0"/>
      <dgm:spPr/>
    </dgm:pt>
  </dgm:ptLst>
  <dgm:cxnLst>
    <dgm:cxn modelId="{1B5E0E0D-D0BA-40EF-9F1C-9559CA93471C}" type="presOf" srcId="{8243BEDF-8F20-44C0-98D9-11595ACF95D7}" destId="{52178DDC-195D-450D-894A-344FDF59EB09}" srcOrd="0" destOrd="0" presId="urn:microsoft.com/office/officeart/2008/layout/LinedList"/>
    <dgm:cxn modelId="{4B222211-E726-436A-ADCA-D4215AE1E56E}" type="presOf" srcId="{9B39D808-77F3-4FCF-9912-9D5AF5A9FE66}" destId="{3DFCA842-E7B7-4B08-83DC-203F35045DAB}" srcOrd="0" destOrd="0" presId="urn:microsoft.com/office/officeart/2008/layout/LinedList"/>
    <dgm:cxn modelId="{EA5A071F-AAE9-49CD-99CB-5D094E74A66F}" type="presOf" srcId="{E3649E6F-8553-4528-A037-64A96AFFB40C}" destId="{46A5416B-2BDD-4F83-878C-36BD21553B09}" srcOrd="0" destOrd="0" presId="urn:microsoft.com/office/officeart/2008/layout/LinedList"/>
    <dgm:cxn modelId="{91E04923-8B77-45A2-BABC-91E13B252FB7}" srcId="{BFFEADB9-ADDA-4DD8-AB74-3C685234E14A}" destId="{9B39D808-77F3-4FCF-9912-9D5AF5A9FE66}" srcOrd="1" destOrd="0" parTransId="{22CE1935-5387-478D-8532-DD1CAC0728CE}" sibTransId="{F61635FF-3493-4F38-B7F7-CACB0E41F899}"/>
    <dgm:cxn modelId="{A1CAC036-F00A-4E76-87E8-55F45BA56756}" srcId="{BFFEADB9-ADDA-4DD8-AB74-3C685234E14A}" destId="{8243BEDF-8F20-44C0-98D9-11595ACF95D7}" srcOrd="0" destOrd="0" parTransId="{942DBF8A-1EFF-4636-840D-E072743D8545}" sibTransId="{91C8863A-7903-4F5E-B9A1-4831E852C68B}"/>
    <dgm:cxn modelId="{1D898338-F3C7-4228-940F-4470A45F5586}" srcId="{BFFEADB9-ADDA-4DD8-AB74-3C685234E14A}" destId="{E3649E6F-8553-4528-A037-64A96AFFB40C}" srcOrd="3" destOrd="0" parTransId="{700D621D-8509-40CD-A24E-72F7EDB473EB}" sibTransId="{F2179BD4-13A2-46F0-B8DC-40BC20A12ECB}"/>
    <dgm:cxn modelId="{7776C285-ABB2-4FFF-AA86-C7438F09BFB4}" srcId="{BFFEADB9-ADDA-4DD8-AB74-3C685234E14A}" destId="{8FE6B332-84C4-46D6-A1BF-50566CCC12C2}" srcOrd="4" destOrd="0" parTransId="{AEA2B414-0D1B-41D3-B38D-FC3E1074AB9A}" sibTransId="{AB3BC27C-D798-46C4-9652-822942ACF7F7}"/>
    <dgm:cxn modelId="{124E3189-CEB1-4F52-B999-98C9090AB517}" type="presOf" srcId="{C47A01B1-2A74-4879-9134-7BAAA08CA0B0}" destId="{0A476029-1C2A-466C-B1EA-AA5CD8C8C6F5}" srcOrd="0" destOrd="0" presId="urn:microsoft.com/office/officeart/2008/layout/LinedList"/>
    <dgm:cxn modelId="{BBE38C9E-7EC5-46A5-BB08-B64052AB7A54}" type="presOf" srcId="{BFFEADB9-ADDA-4DD8-AB74-3C685234E14A}" destId="{36D89CF2-8614-49A8-A3AC-4EC8AD242909}" srcOrd="0" destOrd="0" presId="urn:microsoft.com/office/officeart/2008/layout/LinedList"/>
    <dgm:cxn modelId="{F7CE33C5-4689-464C-AF07-E992ED96395B}" type="presOf" srcId="{BB332EFB-3A16-41A6-A2BE-56FED8AA3CA4}" destId="{A2498E6C-515B-460A-9266-5422D6341BA3}" srcOrd="0" destOrd="0" presId="urn:microsoft.com/office/officeart/2008/layout/LinedList"/>
    <dgm:cxn modelId="{95FCA5C8-EB08-44EA-A7B1-383CB504EC78}" srcId="{BFFEADB9-ADDA-4DD8-AB74-3C685234E14A}" destId="{D0BF2247-9612-4F78-956F-3719C11B2ABB}" srcOrd="6" destOrd="0" parTransId="{D4EFD3AE-9577-4392-ADB3-5E59728DC9B1}" sibTransId="{95C92B0B-264C-48D6-8E5B-763247DA216F}"/>
    <dgm:cxn modelId="{8FF0D3D6-4A23-4CA0-A44C-D2107E458D0F}" srcId="{BFFEADB9-ADDA-4DD8-AB74-3C685234E14A}" destId="{C47A01B1-2A74-4879-9134-7BAAA08CA0B0}" srcOrd="5" destOrd="0" parTransId="{82659511-47EE-463B-B6A0-A8894B82BEFF}" sibTransId="{CFCCCCD3-36C8-4E2B-94D9-EC643CD90BE8}"/>
    <dgm:cxn modelId="{6AB991F0-C55E-4013-962A-A88E16AEE860}" type="presOf" srcId="{D0BF2247-9612-4F78-956F-3719C11B2ABB}" destId="{C8903192-7928-48D9-9C69-E4E2E4F4395A}" srcOrd="0" destOrd="0" presId="urn:microsoft.com/office/officeart/2008/layout/LinedList"/>
    <dgm:cxn modelId="{509CDCFA-16D3-4FD2-870B-ECE34C8022B0}" srcId="{BFFEADB9-ADDA-4DD8-AB74-3C685234E14A}" destId="{BB332EFB-3A16-41A6-A2BE-56FED8AA3CA4}" srcOrd="2" destOrd="0" parTransId="{90823432-4D3C-4CB6-9406-2672A6499FC6}" sibTransId="{160855A1-D2C8-4E14-922D-8FE5365A04C0}"/>
    <dgm:cxn modelId="{2723B9FD-C0F1-4C8A-BD02-0519B647A751}" type="presOf" srcId="{8FE6B332-84C4-46D6-A1BF-50566CCC12C2}" destId="{FD4EBB56-D75E-419D-BA80-7DDD9665AA13}" srcOrd="0" destOrd="0" presId="urn:microsoft.com/office/officeart/2008/layout/LinedList"/>
    <dgm:cxn modelId="{E3BAFB14-6D4F-41D1-A628-FF4F3E4DD91F}" type="presParOf" srcId="{36D89CF2-8614-49A8-A3AC-4EC8AD242909}" destId="{8D5C92A0-DE93-44DD-834A-FBC3B83E6E9E}" srcOrd="0" destOrd="0" presId="urn:microsoft.com/office/officeart/2008/layout/LinedList"/>
    <dgm:cxn modelId="{A00838BF-6AE9-432C-A1D6-58C05AF27DBB}" type="presParOf" srcId="{36D89CF2-8614-49A8-A3AC-4EC8AD242909}" destId="{56C33BDD-6C40-4F7D-883F-8EEB5FD9E36C}" srcOrd="1" destOrd="0" presId="urn:microsoft.com/office/officeart/2008/layout/LinedList"/>
    <dgm:cxn modelId="{7470B99A-88F0-480F-94B0-7F44BC8BCAE6}" type="presParOf" srcId="{56C33BDD-6C40-4F7D-883F-8EEB5FD9E36C}" destId="{52178DDC-195D-450D-894A-344FDF59EB09}" srcOrd="0" destOrd="0" presId="urn:microsoft.com/office/officeart/2008/layout/LinedList"/>
    <dgm:cxn modelId="{353D5D3C-9413-46CE-898A-1723A44853CB}" type="presParOf" srcId="{56C33BDD-6C40-4F7D-883F-8EEB5FD9E36C}" destId="{2337BA88-9042-4798-9554-2E36F5B027EE}" srcOrd="1" destOrd="0" presId="urn:microsoft.com/office/officeart/2008/layout/LinedList"/>
    <dgm:cxn modelId="{A67A90E2-F382-4B8D-9F44-0691F6B671A5}" type="presParOf" srcId="{36D89CF2-8614-49A8-A3AC-4EC8AD242909}" destId="{BD86133B-1760-4519-A8EC-B961AE0F1FDA}" srcOrd="2" destOrd="0" presId="urn:microsoft.com/office/officeart/2008/layout/LinedList"/>
    <dgm:cxn modelId="{F5CF5FB8-F166-4573-8455-B0BE353386E7}" type="presParOf" srcId="{36D89CF2-8614-49A8-A3AC-4EC8AD242909}" destId="{F70B955E-9AE9-4E77-9D49-547CDD3110E6}" srcOrd="3" destOrd="0" presId="urn:microsoft.com/office/officeart/2008/layout/LinedList"/>
    <dgm:cxn modelId="{23BC0672-809B-476B-A141-D6D59BA91CCF}" type="presParOf" srcId="{F70B955E-9AE9-4E77-9D49-547CDD3110E6}" destId="{3DFCA842-E7B7-4B08-83DC-203F35045DAB}" srcOrd="0" destOrd="0" presId="urn:microsoft.com/office/officeart/2008/layout/LinedList"/>
    <dgm:cxn modelId="{B4B3B059-D207-40E5-8BB2-D12290A28E19}" type="presParOf" srcId="{F70B955E-9AE9-4E77-9D49-547CDD3110E6}" destId="{7F702CED-0F0A-4D16-9648-40661841755E}" srcOrd="1" destOrd="0" presId="urn:microsoft.com/office/officeart/2008/layout/LinedList"/>
    <dgm:cxn modelId="{95393483-BE6C-4412-BAF1-13E4C8463A29}" type="presParOf" srcId="{36D89CF2-8614-49A8-A3AC-4EC8AD242909}" destId="{FD1D0F44-C7E2-4B7E-BFAE-4BA66E76E5E0}" srcOrd="4" destOrd="0" presId="urn:microsoft.com/office/officeart/2008/layout/LinedList"/>
    <dgm:cxn modelId="{CE34A3A1-7674-45FA-A05C-841700461371}" type="presParOf" srcId="{36D89CF2-8614-49A8-A3AC-4EC8AD242909}" destId="{573F1C4C-0B0E-4A19-9264-DF7111832D9F}" srcOrd="5" destOrd="0" presId="urn:microsoft.com/office/officeart/2008/layout/LinedList"/>
    <dgm:cxn modelId="{6486C904-A8BB-40D9-AC2C-05853D51237B}" type="presParOf" srcId="{573F1C4C-0B0E-4A19-9264-DF7111832D9F}" destId="{A2498E6C-515B-460A-9266-5422D6341BA3}" srcOrd="0" destOrd="0" presId="urn:microsoft.com/office/officeart/2008/layout/LinedList"/>
    <dgm:cxn modelId="{9D6B909F-28A2-4CA7-BD5F-2C6C8326BEDE}" type="presParOf" srcId="{573F1C4C-0B0E-4A19-9264-DF7111832D9F}" destId="{248608FA-BF20-4AA8-8B85-1C336E2C6EC0}" srcOrd="1" destOrd="0" presId="urn:microsoft.com/office/officeart/2008/layout/LinedList"/>
    <dgm:cxn modelId="{DA2D1E03-E486-43F9-9D8B-2F715F13CE16}" type="presParOf" srcId="{36D89CF2-8614-49A8-A3AC-4EC8AD242909}" destId="{37C57161-0DCA-4DCB-BE37-549512BCFBAE}" srcOrd="6" destOrd="0" presId="urn:microsoft.com/office/officeart/2008/layout/LinedList"/>
    <dgm:cxn modelId="{BF27B1C5-774E-4E2B-AA0B-AF3DFBAE5D9D}" type="presParOf" srcId="{36D89CF2-8614-49A8-A3AC-4EC8AD242909}" destId="{6D69FFBA-8149-4878-9D4A-078832F65ADD}" srcOrd="7" destOrd="0" presId="urn:microsoft.com/office/officeart/2008/layout/LinedList"/>
    <dgm:cxn modelId="{569AB07C-7AC0-46C4-9BFA-6412C2C5BC0C}" type="presParOf" srcId="{6D69FFBA-8149-4878-9D4A-078832F65ADD}" destId="{46A5416B-2BDD-4F83-878C-36BD21553B09}" srcOrd="0" destOrd="0" presId="urn:microsoft.com/office/officeart/2008/layout/LinedList"/>
    <dgm:cxn modelId="{FA103A7A-9E88-4ABA-8158-CC0DDA122C8F}" type="presParOf" srcId="{6D69FFBA-8149-4878-9D4A-078832F65ADD}" destId="{78CCDE49-4078-4003-AB48-EB8EF4385454}" srcOrd="1" destOrd="0" presId="urn:microsoft.com/office/officeart/2008/layout/LinedList"/>
    <dgm:cxn modelId="{EEE772E7-E47C-4BE2-82DC-D449AAAC53BB}" type="presParOf" srcId="{36D89CF2-8614-49A8-A3AC-4EC8AD242909}" destId="{3159C4A6-4F61-4A98-9448-942750BF560F}" srcOrd="8" destOrd="0" presId="urn:microsoft.com/office/officeart/2008/layout/LinedList"/>
    <dgm:cxn modelId="{A9F4F6A9-4B8C-4F4E-AD61-BB40EF4F3875}" type="presParOf" srcId="{36D89CF2-8614-49A8-A3AC-4EC8AD242909}" destId="{A806147A-7168-452F-A1D7-FA6FC23AE9D8}" srcOrd="9" destOrd="0" presId="urn:microsoft.com/office/officeart/2008/layout/LinedList"/>
    <dgm:cxn modelId="{B3637794-16F9-4830-BC54-1C4FA3B8B3F5}" type="presParOf" srcId="{A806147A-7168-452F-A1D7-FA6FC23AE9D8}" destId="{FD4EBB56-D75E-419D-BA80-7DDD9665AA13}" srcOrd="0" destOrd="0" presId="urn:microsoft.com/office/officeart/2008/layout/LinedList"/>
    <dgm:cxn modelId="{4439E6B9-0D76-40CC-93A3-CE2356972A8D}" type="presParOf" srcId="{A806147A-7168-452F-A1D7-FA6FC23AE9D8}" destId="{146CBDEE-617F-4657-A741-640174319A5C}" srcOrd="1" destOrd="0" presId="urn:microsoft.com/office/officeart/2008/layout/LinedList"/>
    <dgm:cxn modelId="{C4183CDB-99C5-40DF-AC26-EA6B2DAD6668}" type="presParOf" srcId="{36D89CF2-8614-49A8-A3AC-4EC8AD242909}" destId="{EA47BC5D-6502-4806-B54B-1F83CE7F5118}" srcOrd="10" destOrd="0" presId="urn:microsoft.com/office/officeart/2008/layout/LinedList"/>
    <dgm:cxn modelId="{55ADB23D-ED12-4EEA-9D94-8438EABB7BDB}" type="presParOf" srcId="{36D89CF2-8614-49A8-A3AC-4EC8AD242909}" destId="{FCAD0046-46E4-44F6-9E0D-8FEA1432D0E9}" srcOrd="11" destOrd="0" presId="urn:microsoft.com/office/officeart/2008/layout/LinedList"/>
    <dgm:cxn modelId="{8B22D90B-2A49-4C05-80B5-5F7EE03D476E}" type="presParOf" srcId="{FCAD0046-46E4-44F6-9E0D-8FEA1432D0E9}" destId="{0A476029-1C2A-466C-B1EA-AA5CD8C8C6F5}" srcOrd="0" destOrd="0" presId="urn:microsoft.com/office/officeart/2008/layout/LinedList"/>
    <dgm:cxn modelId="{1E96B345-2F40-40BD-83C4-E25BC6F2019C}" type="presParOf" srcId="{FCAD0046-46E4-44F6-9E0D-8FEA1432D0E9}" destId="{BA17B267-69BA-41FA-99DA-03AFBD1AEF76}" srcOrd="1" destOrd="0" presId="urn:microsoft.com/office/officeart/2008/layout/LinedList"/>
    <dgm:cxn modelId="{48B6B257-3DAE-4ECF-8EC9-765C8E79411D}" type="presParOf" srcId="{36D89CF2-8614-49A8-A3AC-4EC8AD242909}" destId="{D1A6D49E-F412-4B21-BCFA-E560FCC0C59B}" srcOrd="12" destOrd="0" presId="urn:microsoft.com/office/officeart/2008/layout/LinedList"/>
    <dgm:cxn modelId="{1A66720D-5843-474A-8C0E-0FD6410D3CFA}" type="presParOf" srcId="{36D89CF2-8614-49A8-A3AC-4EC8AD242909}" destId="{3155DE4D-3FBA-4DC7-8B1F-18384875C886}" srcOrd="13" destOrd="0" presId="urn:microsoft.com/office/officeart/2008/layout/LinedList"/>
    <dgm:cxn modelId="{656F89A2-9DE2-44D9-ABF7-8AB1DCE82105}" type="presParOf" srcId="{3155DE4D-3FBA-4DC7-8B1F-18384875C886}" destId="{C8903192-7928-48D9-9C69-E4E2E4F4395A}" srcOrd="0" destOrd="0" presId="urn:microsoft.com/office/officeart/2008/layout/LinedList"/>
    <dgm:cxn modelId="{A566B3C8-2DA5-43D4-B199-42924FA07BC8}" type="presParOf" srcId="{3155DE4D-3FBA-4DC7-8B1F-18384875C886}" destId="{3943970F-358D-4FB1-A438-FA2DFB5DDD8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5C92A0-DE93-44DD-834A-FBC3B83E6E9E}">
      <dsp:nvSpPr>
        <dsp:cNvPr id="0" name=""/>
        <dsp:cNvSpPr/>
      </dsp:nvSpPr>
      <dsp:spPr>
        <a:xfrm>
          <a:off x="0" y="525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2178DDC-195D-450D-894A-344FDF59EB09}">
      <dsp:nvSpPr>
        <dsp:cNvPr id="0" name=""/>
        <dsp:cNvSpPr/>
      </dsp:nvSpPr>
      <dsp:spPr>
        <a:xfrm>
          <a:off x="0" y="525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[1] 	E. von Faber, </a:t>
          </a:r>
          <a:r>
            <a:rPr lang="en-GB" sz="1200" i="1" kern="1200"/>
            <a:t>Managing IT Service Security: Methods and Recipes for User Organizations 	and Providers Along the Supply Chain</a:t>
          </a:r>
          <a:r>
            <a:rPr lang="en-GB" sz="1200" kern="1200"/>
            <a:t>. Germany: Springer Nature Switzerland, 2024.</a:t>
          </a:r>
          <a:endParaRPr lang="en-US" sz="1200" kern="1200"/>
        </a:p>
      </dsp:txBody>
      <dsp:txXfrm>
        <a:off x="0" y="525"/>
        <a:ext cx="6714744" cy="614630"/>
      </dsp:txXfrm>
    </dsp:sp>
    <dsp:sp modelId="{BD86133B-1760-4519-A8EC-B961AE0F1FDA}">
      <dsp:nvSpPr>
        <dsp:cNvPr id="0" name=""/>
        <dsp:cNvSpPr/>
      </dsp:nvSpPr>
      <dsp:spPr>
        <a:xfrm>
          <a:off x="0" y="615155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FCA842-E7B7-4B08-83DC-203F35045DAB}">
      <dsp:nvSpPr>
        <dsp:cNvPr id="0" name=""/>
        <dsp:cNvSpPr/>
      </dsp:nvSpPr>
      <dsp:spPr>
        <a:xfrm>
          <a:off x="0" y="615155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[2]	 A. Ahmed, Elngar, R. Kumar, and S. Srivastav, </a:t>
          </a:r>
          <a:r>
            <a:rPr lang="en-GB" sz="1200" i="1" kern="1200"/>
            <a:t>Effective Strategies for Combatting Social 	Engineering in Cybersecurity</a:t>
          </a:r>
          <a:r>
            <a:rPr lang="en-GB" sz="1200" kern="1200"/>
            <a:t>. United States: IGI Global Scientific Publishing, 2024.</a:t>
          </a:r>
          <a:endParaRPr lang="en-US" sz="1200" kern="1200"/>
        </a:p>
      </dsp:txBody>
      <dsp:txXfrm>
        <a:off x="0" y="615155"/>
        <a:ext cx="6714744" cy="614630"/>
      </dsp:txXfrm>
    </dsp:sp>
    <dsp:sp modelId="{FD1D0F44-C7E2-4B7E-BFAE-4BA66E76E5E0}">
      <dsp:nvSpPr>
        <dsp:cNvPr id="0" name=""/>
        <dsp:cNvSpPr/>
      </dsp:nvSpPr>
      <dsp:spPr>
        <a:xfrm>
          <a:off x="0" y="1229786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498E6C-515B-460A-9266-5422D6341BA3}">
      <dsp:nvSpPr>
        <dsp:cNvPr id="0" name=""/>
        <dsp:cNvSpPr/>
      </dsp:nvSpPr>
      <dsp:spPr>
        <a:xfrm>
          <a:off x="0" y="1229786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[3]	 M. Fanti, </a:t>
          </a:r>
          <a:r>
            <a:rPr lang="en-GB" sz="1200" i="1" kern="1200" dirty="0"/>
            <a:t>Implementing Multifactor Authentication: Protect Your Applications from 	Cyberattacks with the Help of MFA</a:t>
          </a:r>
          <a:r>
            <a:rPr lang="en-GB" sz="1200" kern="1200" dirty="0"/>
            <a:t>. Birmingham, U.K. </a:t>
          </a:r>
          <a:r>
            <a:rPr lang="en-GB" sz="1200" kern="1200" dirty="0" err="1"/>
            <a:t>Packt</a:t>
          </a:r>
          <a:r>
            <a:rPr lang="en-GB" sz="1200" kern="1200" dirty="0"/>
            <a:t> Publishing, 2023.</a:t>
          </a:r>
          <a:endParaRPr lang="en-US" sz="1200" kern="1200" dirty="0"/>
        </a:p>
      </dsp:txBody>
      <dsp:txXfrm>
        <a:off x="0" y="1229786"/>
        <a:ext cx="6714744" cy="614630"/>
      </dsp:txXfrm>
    </dsp:sp>
    <dsp:sp modelId="{37C57161-0DCA-4DCB-BE37-549512BCFBAE}">
      <dsp:nvSpPr>
        <dsp:cNvPr id="0" name=""/>
        <dsp:cNvSpPr/>
      </dsp:nvSpPr>
      <dsp:spPr>
        <a:xfrm>
          <a:off x="0" y="1844417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A5416B-2BDD-4F83-878C-36BD21553B09}">
      <dsp:nvSpPr>
        <dsp:cNvPr id="0" name=""/>
        <dsp:cNvSpPr/>
      </dsp:nvSpPr>
      <dsp:spPr>
        <a:xfrm>
          <a:off x="0" y="1844417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[4]	 J. S. Shin and T. Liu, </a:t>
          </a:r>
          <a:r>
            <a:rPr lang="en-GB" sz="1200" i="1" kern="1200" dirty="0"/>
            <a:t>Password Authentication for Web and Mobile Apps: The Developer’s 	Guide to Building Secure User Authentication</a:t>
          </a:r>
          <a:r>
            <a:rPr lang="en-GB" sz="1200" kern="1200" dirty="0"/>
            <a:t>. London, U.K.: Developer Press, 2022.</a:t>
          </a:r>
          <a:endParaRPr lang="en-US" sz="1200" kern="1200" dirty="0"/>
        </a:p>
      </dsp:txBody>
      <dsp:txXfrm>
        <a:off x="0" y="1844417"/>
        <a:ext cx="6714744" cy="614630"/>
      </dsp:txXfrm>
    </dsp:sp>
    <dsp:sp modelId="{3159C4A6-4F61-4A98-9448-942750BF560F}">
      <dsp:nvSpPr>
        <dsp:cNvPr id="0" name=""/>
        <dsp:cNvSpPr/>
      </dsp:nvSpPr>
      <dsp:spPr>
        <a:xfrm>
          <a:off x="0" y="2459047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D4EBB56-D75E-419D-BA80-7DDD9665AA13}">
      <dsp:nvSpPr>
        <dsp:cNvPr id="0" name=""/>
        <dsp:cNvSpPr/>
      </dsp:nvSpPr>
      <dsp:spPr>
        <a:xfrm>
          <a:off x="0" y="2459047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[5]	 J. R. Vacca, </a:t>
          </a:r>
          <a:r>
            <a:rPr lang="en-GB" sz="1200" i="1" kern="1200"/>
            <a:t>Computer and Information Security Handbook</a:t>
          </a:r>
          <a:r>
            <a:rPr lang="en-GB" sz="1200" kern="1200"/>
            <a:t>. Netherlands: Morgan Kaufmann, 	2024.</a:t>
          </a:r>
          <a:endParaRPr lang="en-US" sz="1200" kern="1200"/>
        </a:p>
      </dsp:txBody>
      <dsp:txXfrm>
        <a:off x="0" y="2459047"/>
        <a:ext cx="6714744" cy="614630"/>
      </dsp:txXfrm>
    </dsp:sp>
    <dsp:sp modelId="{EA47BC5D-6502-4806-B54B-1F83CE7F5118}">
      <dsp:nvSpPr>
        <dsp:cNvPr id="0" name=""/>
        <dsp:cNvSpPr/>
      </dsp:nvSpPr>
      <dsp:spPr>
        <a:xfrm>
          <a:off x="0" y="3073678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A476029-1C2A-466C-B1EA-AA5CD8C8C6F5}">
      <dsp:nvSpPr>
        <dsp:cNvPr id="0" name=""/>
        <dsp:cNvSpPr/>
      </dsp:nvSpPr>
      <dsp:spPr>
        <a:xfrm>
          <a:off x="0" y="3073678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[6]	 J. Edwards and G. Weaver, </a:t>
          </a:r>
          <a:r>
            <a:rPr lang="en-GB" sz="1200" i="1" kern="1200" dirty="0"/>
            <a:t>Building Effective Privacy Programs: Cybersecurity from Principles 	to  Practice</a:t>
          </a:r>
          <a:r>
            <a:rPr lang="en-GB" sz="1200" kern="1200" dirty="0"/>
            <a:t>. United Kingdom: John Wiley &amp; Sons, Limited, 2025.</a:t>
          </a:r>
          <a:endParaRPr lang="en-US" sz="1200" kern="1200" dirty="0"/>
        </a:p>
      </dsp:txBody>
      <dsp:txXfrm>
        <a:off x="0" y="3073678"/>
        <a:ext cx="6714744" cy="614630"/>
      </dsp:txXfrm>
    </dsp:sp>
    <dsp:sp modelId="{D1A6D49E-F412-4B21-BCFA-E560FCC0C59B}">
      <dsp:nvSpPr>
        <dsp:cNvPr id="0" name=""/>
        <dsp:cNvSpPr/>
      </dsp:nvSpPr>
      <dsp:spPr>
        <a:xfrm>
          <a:off x="0" y="3688309"/>
          <a:ext cx="67147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903192-7928-48D9-9C69-E4E2E4F4395A}">
      <dsp:nvSpPr>
        <dsp:cNvPr id="0" name=""/>
        <dsp:cNvSpPr/>
      </dsp:nvSpPr>
      <dsp:spPr>
        <a:xfrm>
          <a:off x="0" y="3688309"/>
          <a:ext cx="6714744" cy="614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[7]	 M. Chapple, J. Shelley, and J. M. Stewart, </a:t>
          </a:r>
          <a:r>
            <a:rPr lang="en-GB" sz="1200" i="1" kern="1200" dirty="0"/>
            <a:t>Information Security and Privacy Quick Reference: 	The  Essential Handbook for Every CISO, CSO, and Chief Privacy Officer</a:t>
          </a:r>
          <a:r>
            <a:rPr lang="en-GB" sz="1200" kern="1200" dirty="0"/>
            <a:t>. United States: 	Wiley, 2025.</a:t>
          </a:r>
          <a:endParaRPr lang="en-US" sz="1200" kern="1200" dirty="0"/>
        </a:p>
      </dsp:txBody>
      <dsp:txXfrm>
        <a:off x="0" y="3688309"/>
        <a:ext cx="6714744" cy="614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5CB30-A943-4F05-BE7B-6C53BFFE9163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F59F4-A046-4ADF-9B25-5798A6BF9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865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BF59F4-A046-4ADF-9B25-5798A6BF9D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937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296DB-9B4B-4CD0-02D6-7888F003A2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152E33-A44B-FD13-4FAA-2569545FE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653B4-3169-8AD8-4DC7-FF761A0B3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64B87-2BC5-3797-0717-3FF71CDAC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F18B7-FD67-D24E-4F93-6511CAA22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33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8FB3C-85F7-37E4-81B6-261EF5823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68282-DE29-9283-072E-841E11C9A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DD52E-E59E-7FE6-74E7-C9D26EA3F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5A56A-DAE2-BDF0-B917-F939501D0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986AE-07CB-8C27-8681-7AA311EA6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07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14068-FD0A-B468-A458-60ECFEFE5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9B659C-561E-E059-8F0E-8CCAA123F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07254-C901-AF81-0DFC-09CBD6585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6D9C8-888B-7BB7-0312-556112CE5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F94E3E-124E-A726-2AA2-299C0DED6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16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E9616-7FE2-5E7E-AA34-D8952E1AC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9C62F-65B8-BB8B-4702-FB715A4FAF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35984-60AB-1412-DABD-CE2242A09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43328-E14D-AEBB-DDB3-B37AC54D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E3466-CBE1-4EFB-7E4D-E71842DF9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0A7CF6-CE00-C9AE-1D47-5EF93717A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6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20367-55B8-AF9A-1D9F-5574D34BC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900295-7D4A-7DBF-6B21-C76546486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914031-D9AA-7627-E9D8-76EE60CE6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34F094-8FA8-FCD3-2606-91864252FF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B4E6B-7223-24F2-59FC-A08E0E34EC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0B8DA3-9921-01F1-4867-E3C582B34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41B4BB-47E8-E166-8492-ED767DA73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1E941-996C-89C3-1D59-E6553AA59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6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4AF6E-F13F-DD54-6142-B478869CD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FE0E37-8BFE-875F-0D2D-EBCDB758C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9E5732-2457-E930-E349-671CE0D17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361D88-395D-856B-50E4-BA3FEFFD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5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6AB55D-4949-39CD-FEB9-0E0485A1A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8436EF-F1D6-1CB5-C40C-7ADE17BBF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57D3E8-88DE-68DE-A4B0-03D09CC4A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931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56D77-7650-FB25-7D60-0B375B87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71CF7-83C4-90C0-2737-4C1F02E7D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1DD8C-D871-3377-9F2E-48516D2A9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B079F9-C3D6-7185-C8A0-B61D7F455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EB91D-A5BF-BD19-DA1E-5511DF89E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423E0-0374-8D10-9ECD-513F2BB9A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51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3A9ED-4DC0-E78B-C122-84DCD2C63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940E98-8441-424D-A926-3709D42FD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1593C0-A39B-AFB1-3114-CABFE15632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ABA88-513F-8C27-054D-D76317B39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D8A8C3-4521-5062-B43A-C008AE1E1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63AAC-2374-D1BD-BF21-E849085FE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77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24945-D0A0-FCA3-B731-A2ABDC3F9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EE349E-833A-7E17-EF06-D5B7661D4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AD443-3D8F-42A7-FD2F-95049A36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8A4C3-9A8E-55B9-B2FD-440AAE0E8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8E981-B1C3-1288-EA00-D4DA8393C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97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6AA41E-DE8C-2460-414F-16B88B7812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68A0A-945D-622F-F336-6FBAE3162D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779AB-F5D8-A935-AC92-836D9C72E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57A90-FA71-2530-3BE6-32DDAE69B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AE426-6BDF-DBDB-9973-38E0CCFA6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929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92A9A4-BDD1-7305-031D-3378C1CF1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3FAB23-6A5C-D75C-855F-D1C21D4D0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2DCBA-3653-2BB5-E9AC-D9CCB9CC59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17CAFB-E0A7-4F74-A200-D46162CD5B95}" type="datetimeFigureOut">
              <a:rPr lang="en-GB" smtClean="0"/>
              <a:t>01/11/2025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8F1963-06F9-81C3-1EE0-8399F3B597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FFBB1-FDBD-202C-B8C6-00D9B4F82C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420D07-3AE4-4ECE-8CCC-6A6EDC990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017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ECF667-5C83-8D35-D554-CC6391D0CF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3000" b="1" dirty="0">
                <a:solidFill>
                  <a:srgbClr val="FFFFFF"/>
                </a:solidFill>
              </a:rPr>
              <a:t>Student Name. Amir Majeed</a:t>
            </a:r>
            <a:br>
              <a:rPr lang="en-US" sz="3000" dirty="0">
                <a:solidFill>
                  <a:srgbClr val="FFFFFF"/>
                </a:solidFill>
              </a:rPr>
            </a:br>
            <a:r>
              <a:rPr lang="en-US" sz="3000" b="1" dirty="0">
                <a:solidFill>
                  <a:srgbClr val="FFFFFF"/>
                </a:solidFill>
              </a:rPr>
              <a:t>Student ID. 2315812</a:t>
            </a:r>
            <a:br>
              <a:rPr lang="en-US" sz="3000" dirty="0">
                <a:solidFill>
                  <a:srgbClr val="FFFFFF"/>
                </a:solidFill>
              </a:rPr>
            </a:br>
            <a:r>
              <a:rPr lang="en-US" sz="3000" b="1" dirty="0">
                <a:solidFill>
                  <a:srgbClr val="FFFFFF"/>
                </a:solidFill>
              </a:rPr>
              <a:t>Module Title. Advance Cyber Security </a:t>
            </a:r>
            <a:br>
              <a:rPr lang="en-US" sz="3000" b="1" dirty="0">
                <a:solidFill>
                  <a:srgbClr val="FFFFFF"/>
                </a:solidFill>
              </a:rPr>
            </a:br>
            <a:r>
              <a:rPr lang="en-US" sz="3000" b="1" dirty="0">
                <a:solidFill>
                  <a:srgbClr val="FFFFFF"/>
                </a:solidFill>
              </a:rPr>
              <a:t>Module Code. ACCB6000</a:t>
            </a:r>
            <a:r>
              <a:rPr lang="en-US" sz="3000" b="1" i="1" dirty="0">
                <a:solidFill>
                  <a:srgbClr val="FFFFFF"/>
                </a:solidFill>
              </a:rPr>
              <a:t> </a:t>
            </a:r>
            <a:br>
              <a:rPr lang="en-US" sz="3000" dirty="0">
                <a:solidFill>
                  <a:srgbClr val="FFFFFF"/>
                </a:solidFill>
              </a:rPr>
            </a:br>
            <a:r>
              <a:rPr lang="en-US" sz="3000" b="1" dirty="0">
                <a:solidFill>
                  <a:srgbClr val="FFFFFF"/>
                </a:solidFill>
              </a:rPr>
              <a:t>Lecturer Name. Sana </a:t>
            </a:r>
            <a:r>
              <a:rPr lang="en-US" sz="3000" b="1" dirty="0" err="1">
                <a:solidFill>
                  <a:srgbClr val="FFFFFF"/>
                </a:solidFill>
              </a:rPr>
              <a:t>Jokhio</a:t>
            </a:r>
            <a:br>
              <a:rPr lang="en-US" sz="3000" dirty="0">
                <a:solidFill>
                  <a:srgbClr val="FFFFFF"/>
                </a:solidFill>
              </a:rPr>
            </a:br>
            <a:endParaRPr lang="en-US" sz="3000" dirty="0">
              <a:solidFill>
                <a:srgbClr val="FFFF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7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800880-C789-831C-5BD3-4426AFD4B0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6287" y="4121253"/>
            <a:ext cx="3125337" cy="1136843"/>
          </a:xfrm>
        </p:spPr>
        <p:txBody>
          <a:bodyPr>
            <a:normAutofit/>
          </a:bodyPr>
          <a:lstStyle/>
          <a:p>
            <a:r>
              <a:rPr lang="en-GB" sz="1800" b="1" dirty="0"/>
              <a:t>Slide 1: Initial network status shows machines connectivity</a:t>
            </a:r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85D53-ECE7-331B-7DC2-574B806A0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751" y="1808455"/>
            <a:ext cx="5708649" cy="321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92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E1A6CBC-9C9C-6F53-9207-666531C37D8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9" y="1589921"/>
            <a:ext cx="4192694" cy="2357239"/>
          </a:xfrm>
        </p:spPr>
      </p:pic>
      <p:pic>
        <p:nvPicPr>
          <p:cNvPr id="9" name="Content Placeholder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E827F1A-B0BA-651A-8163-C1803F46AA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042" y="4231373"/>
            <a:ext cx="4538655" cy="2357239"/>
          </a:xfr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6A85A4CD-E5AD-AB8F-D35E-3E722D7A91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766296"/>
            <a:ext cx="912512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Slide 2 : 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Vulnerability Assessment Report using website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AD77BF-1992-1E13-0235-E0579A97A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041" y="1306093"/>
            <a:ext cx="4538655" cy="2858995"/>
          </a:xfrm>
          <a:prstGeom prst="rect">
            <a:avLst/>
          </a:prstGeom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4656F36-0A06-D3AD-95E1-AFC78EF980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9" y="3947545"/>
            <a:ext cx="4215127" cy="264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66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4BFCCA4-109C-4B21-816E-144FE75C3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7AB1977-CD48-DBA5-B983-6569535A77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04073" y="664434"/>
            <a:ext cx="3895359" cy="184661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2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effectLst/>
              </a:rPr>
              <a:t>Slide 3: Screenshots of Ip address   configuration in the OS Terminal (security-focused OS), Test connectivity (ping) with Swansea and London Servers and Clients.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0059B5C0-FEC8-4370-AF45-02E3AEF6F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659144"/>
            <a:ext cx="3566160" cy="18288"/>
          </a:xfrm>
          <a:custGeom>
            <a:avLst/>
            <a:gdLst>
              <a:gd name="connsiteX0" fmla="*/ 0 w 3566160"/>
              <a:gd name="connsiteY0" fmla="*/ 0 h 18288"/>
              <a:gd name="connsiteX1" fmla="*/ 665683 w 3566160"/>
              <a:gd name="connsiteY1" fmla="*/ 0 h 18288"/>
              <a:gd name="connsiteX2" fmla="*/ 1331366 w 3566160"/>
              <a:gd name="connsiteY2" fmla="*/ 0 h 18288"/>
              <a:gd name="connsiteX3" fmla="*/ 1818742 w 3566160"/>
              <a:gd name="connsiteY3" fmla="*/ 0 h 18288"/>
              <a:gd name="connsiteX4" fmla="*/ 2413102 w 3566160"/>
              <a:gd name="connsiteY4" fmla="*/ 0 h 18288"/>
              <a:gd name="connsiteX5" fmla="*/ 2936138 w 3566160"/>
              <a:gd name="connsiteY5" fmla="*/ 0 h 18288"/>
              <a:gd name="connsiteX6" fmla="*/ 3566160 w 3566160"/>
              <a:gd name="connsiteY6" fmla="*/ 0 h 18288"/>
              <a:gd name="connsiteX7" fmla="*/ 3566160 w 3566160"/>
              <a:gd name="connsiteY7" fmla="*/ 18288 h 18288"/>
              <a:gd name="connsiteX8" fmla="*/ 2971800 w 3566160"/>
              <a:gd name="connsiteY8" fmla="*/ 18288 h 18288"/>
              <a:gd name="connsiteX9" fmla="*/ 2448763 w 3566160"/>
              <a:gd name="connsiteY9" fmla="*/ 18288 h 18288"/>
              <a:gd name="connsiteX10" fmla="*/ 1854403 w 3566160"/>
              <a:gd name="connsiteY10" fmla="*/ 18288 h 18288"/>
              <a:gd name="connsiteX11" fmla="*/ 1295705 w 3566160"/>
              <a:gd name="connsiteY11" fmla="*/ 18288 h 18288"/>
              <a:gd name="connsiteX12" fmla="*/ 772668 w 3566160"/>
              <a:gd name="connsiteY12" fmla="*/ 18288 h 18288"/>
              <a:gd name="connsiteX13" fmla="*/ 0 w 3566160"/>
              <a:gd name="connsiteY13" fmla="*/ 18288 h 18288"/>
              <a:gd name="connsiteX14" fmla="*/ 0 w 356616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66160" h="18288" fill="none" extrusionOk="0">
                <a:moveTo>
                  <a:pt x="0" y="0"/>
                </a:moveTo>
                <a:cubicBezTo>
                  <a:pt x="222644" y="15773"/>
                  <a:pt x="447078" y="-30288"/>
                  <a:pt x="665683" y="0"/>
                </a:cubicBezTo>
                <a:cubicBezTo>
                  <a:pt x="884288" y="30288"/>
                  <a:pt x="1132425" y="-6167"/>
                  <a:pt x="1331366" y="0"/>
                </a:cubicBezTo>
                <a:cubicBezTo>
                  <a:pt x="1530307" y="6167"/>
                  <a:pt x="1680942" y="17562"/>
                  <a:pt x="1818742" y="0"/>
                </a:cubicBezTo>
                <a:cubicBezTo>
                  <a:pt x="1956542" y="-17562"/>
                  <a:pt x="2130227" y="23032"/>
                  <a:pt x="2413102" y="0"/>
                </a:cubicBezTo>
                <a:cubicBezTo>
                  <a:pt x="2695977" y="-23032"/>
                  <a:pt x="2679988" y="-13260"/>
                  <a:pt x="2936138" y="0"/>
                </a:cubicBezTo>
                <a:cubicBezTo>
                  <a:pt x="3192288" y="13260"/>
                  <a:pt x="3378668" y="16268"/>
                  <a:pt x="3566160" y="0"/>
                </a:cubicBezTo>
                <a:cubicBezTo>
                  <a:pt x="3566199" y="7328"/>
                  <a:pt x="3566779" y="9982"/>
                  <a:pt x="3566160" y="18288"/>
                </a:cubicBezTo>
                <a:cubicBezTo>
                  <a:pt x="3315478" y="45899"/>
                  <a:pt x="3188272" y="-7574"/>
                  <a:pt x="2971800" y="18288"/>
                </a:cubicBezTo>
                <a:cubicBezTo>
                  <a:pt x="2755328" y="44150"/>
                  <a:pt x="2598570" y="34692"/>
                  <a:pt x="2448763" y="18288"/>
                </a:cubicBezTo>
                <a:cubicBezTo>
                  <a:pt x="2298956" y="1884"/>
                  <a:pt x="2011344" y="-7043"/>
                  <a:pt x="1854403" y="18288"/>
                </a:cubicBezTo>
                <a:cubicBezTo>
                  <a:pt x="1697462" y="43619"/>
                  <a:pt x="1444994" y="618"/>
                  <a:pt x="1295705" y="18288"/>
                </a:cubicBezTo>
                <a:cubicBezTo>
                  <a:pt x="1146416" y="35958"/>
                  <a:pt x="965401" y="42167"/>
                  <a:pt x="772668" y="18288"/>
                </a:cubicBezTo>
                <a:cubicBezTo>
                  <a:pt x="579935" y="-5591"/>
                  <a:pt x="352420" y="-19381"/>
                  <a:pt x="0" y="18288"/>
                </a:cubicBezTo>
                <a:cubicBezTo>
                  <a:pt x="-593" y="9736"/>
                  <a:pt x="244" y="6610"/>
                  <a:pt x="0" y="0"/>
                </a:cubicBezTo>
                <a:close/>
              </a:path>
              <a:path w="3566160" h="18288" stroke="0" extrusionOk="0">
                <a:moveTo>
                  <a:pt x="0" y="0"/>
                </a:moveTo>
                <a:cubicBezTo>
                  <a:pt x="169947" y="-5008"/>
                  <a:pt x="340602" y="-17518"/>
                  <a:pt x="594360" y="0"/>
                </a:cubicBezTo>
                <a:cubicBezTo>
                  <a:pt x="848118" y="17518"/>
                  <a:pt x="997921" y="8866"/>
                  <a:pt x="1224382" y="0"/>
                </a:cubicBezTo>
                <a:cubicBezTo>
                  <a:pt x="1450843" y="-8866"/>
                  <a:pt x="1572343" y="8392"/>
                  <a:pt x="1783080" y="0"/>
                </a:cubicBezTo>
                <a:cubicBezTo>
                  <a:pt x="1993817" y="-8392"/>
                  <a:pt x="2266728" y="2126"/>
                  <a:pt x="2448763" y="0"/>
                </a:cubicBezTo>
                <a:cubicBezTo>
                  <a:pt x="2630798" y="-2126"/>
                  <a:pt x="2815508" y="-13843"/>
                  <a:pt x="3043123" y="0"/>
                </a:cubicBezTo>
                <a:cubicBezTo>
                  <a:pt x="3270738" y="13843"/>
                  <a:pt x="3420568" y="2184"/>
                  <a:pt x="3566160" y="0"/>
                </a:cubicBezTo>
                <a:cubicBezTo>
                  <a:pt x="3566487" y="8595"/>
                  <a:pt x="3566088" y="13110"/>
                  <a:pt x="3566160" y="18288"/>
                </a:cubicBezTo>
                <a:cubicBezTo>
                  <a:pt x="3421748" y="9323"/>
                  <a:pt x="3176383" y="-3939"/>
                  <a:pt x="2971800" y="18288"/>
                </a:cubicBezTo>
                <a:cubicBezTo>
                  <a:pt x="2767217" y="40515"/>
                  <a:pt x="2590769" y="4336"/>
                  <a:pt x="2306117" y="18288"/>
                </a:cubicBezTo>
                <a:cubicBezTo>
                  <a:pt x="2021465" y="32240"/>
                  <a:pt x="1860727" y="-9280"/>
                  <a:pt x="1676095" y="18288"/>
                </a:cubicBezTo>
                <a:cubicBezTo>
                  <a:pt x="1491463" y="45856"/>
                  <a:pt x="1329173" y="5765"/>
                  <a:pt x="1153058" y="18288"/>
                </a:cubicBezTo>
                <a:cubicBezTo>
                  <a:pt x="976943" y="30811"/>
                  <a:pt x="895178" y="4751"/>
                  <a:pt x="665683" y="18288"/>
                </a:cubicBezTo>
                <a:cubicBezTo>
                  <a:pt x="436189" y="31825"/>
                  <a:pt x="302924" y="2002"/>
                  <a:pt x="0" y="18288"/>
                </a:cubicBezTo>
                <a:cubicBezTo>
                  <a:pt x="822" y="10564"/>
                  <a:pt x="-23" y="457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44897650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Content Placeholder 13" descr="A screenshot of a computer">
            <a:extLst>
              <a:ext uri="{FF2B5EF4-FFF2-40B4-BE49-F238E27FC236}">
                <a16:creationId xmlns:a16="http://schemas.microsoft.com/office/drawing/2014/main" id="{93F9AA3A-A411-C919-8287-E037F96FAF4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3464967"/>
            <a:ext cx="3895725" cy="2069603"/>
          </a:xfrm>
        </p:spPr>
      </p:pic>
      <p:pic>
        <p:nvPicPr>
          <p:cNvPr id="8" name="Content Placeholder 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4AD121E-8BAF-1FDA-BA6F-C18EF99539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24" y="482691"/>
            <a:ext cx="3099816" cy="2028358"/>
          </a:xfrm>
          <a:prstGeom prst="rect">
            <a:avLst/>
          </a:prstGeom>
        </p:spPr>
      </p:pic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8611D3-8E85-5E49-B1A0-1CCA345E8B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88" y="482691"/>
            <a:ext cx="3785616" cy="2006376"/>
          </a:xfrm>
          <a:prstGeom prst="rect">
            <a:avLst/>
          </a:prstGeom>
        </p:spPr>
      </p:pic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E399E30-4EA7-8563-A912-83BF30B8B9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24" y="3464967"/>
            <a:ext cx="3099816" cy="2069603"/>
          </a:xfrm>
          <a:prstGeom prst="rect">
            <a:avLst/>
          </a:prstGeom>
        </p:spPr>
      </p:pic>
      <p:pic>
        <p:nvPicPr>
          <p:cNvPr id="6" name="Content Placeholder 5" descr="A computer screen shot of a computer screen&#10;&#10;AI-generated content may be incorrect.">
            <a:extLst>
              <a:ext uri="{FF2B5EF4-FFF2-40B4-BE49-F238E27FC236}">
                <a16:creationId xmlns:a16="http://schemas.microsoft.com/office/drawing/2014/main" id="{E22E338F-F07E-F2D5-85CE-C33C3D8888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88" y="3464967"/>
            <a:ext cx="3785616" cy="2069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899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C12C61C1-27AA-8305-CFBC-CD3CB43DD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43240"/>
            <a:ext cx="6904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Slide 4: Summarizing the information gathered using website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Content Placeholder 1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EB2B009-6709-51D3-3516-7D69C2E7600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49077"/>
            <a:ext cx="5181600" cy="2904433"/>
          </a:xfrm>
        </p:spPr>
      </p:pic>
      <p:pic>
        <p:nvPicPr>
          <p:cNvPr id="17" name="Content Placeholder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E81958D-CE06-1A5F-2387-DE945904357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50978"/>
            <a:ext cx="5181600" cy="2900631"/>
          </a:xfrm>
        </p:spPr>
      </p:pic>
    </p:spTree>
    <p:extLst>
      <p:ext uri="{BB962C8B-B14F-4D97-AF65-F5344CB8AC3E}">
        <p14:creationId xmlns:p14="http://schemas.microsoft.com/office/powerpoint/2010/main" val="1900672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5B76EAEA-39A0-A078-BAD6-740B6AD5EB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57189"/>
            <a:ext cx="10515600" cy="205704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3600" b="1" i="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Slide 5: Present the  Vulnerabilities using we</a:t>
            </a:r>
            <a:r>
              <a:rPr lang="en-US" alt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</a:t>
            </a:r>
            <a:r>
              <a:rPr kumimoji="0" lang="en-US" altLang="en-US" sz="3600" b="1" i="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site. </a:t>
            </a:r>
          </a:p>
        </p:txBody>
      </p:sp>
      <p:pic>
        <p:nvPicPr>
          <p:cNvPr id="9" name="Content Placeholder 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A84F7A9-D1D6-FF7B-F8DE-4AED09A6E1F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99" y="3347154"/>
            <a:ext cx="3797536" cy="2392446"/>
          </a:xfrm>
          <a:prstGeom prst="rect">
            <a:avLst/>
          </a:prstGeom>
        </p:spPr>
      </p:pic>
      <p:pic>
        <p:nvPicPr>
          <p:cNvPr id="11" name="Content Placeholder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33578F6-6320-2F27-6DAD-67EE348FCC4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386" y="3351901"/>
            <a:ext cx="3797536" cy="2382953"/>
          </a:xfrm>
          <a:prstGeom prst="rect">
            <a:avLst/>
          </a:prstGeom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90906DC-A0E5-4D77-5FA7-BA39B09C4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673" y="3356647"/>
            <a:ext cx="3797536" cy="237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03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C4623E6-627E-C889-D44A-9AB36EDEFD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98181" y="557189"/>
            <a:ext cx="9795637" cy="110485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3600" b="1" i="0" u="none" strike="noStrike" cap="none" normalizeH="0" baseline="0">
                <a:ln>
                  <a:noFill/>
                </a:ln>
                <a:effectLst/>
              </a:rPr>
              <a:t>Slide 6: Highlights of Exploitation &amp; Post Exploitation using Website</a:t>
            </a:r>
          </a:p>
        </p:txBody>
      </p:sp>
      <p:pic>
        <p:nvPicPr>
          <p:cNvPr id="9" name="Content Placeholder 8" descr="A computer screen shot of a computer screen&#10;&#10;AI-generated content may be incorrect.">
            <a:extLst>
              <a:ext uri="{FF2B5EF4-FFF2-40B4-BE49-F238E27FC236}">
                <a16:creationId xmlns:a16="http://schemas.microsoft.com/office/drawing/2014/main" id="{6F36AAD4-DC67-1F71-CDFB-A460B66AE8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99" y="3342407"/>
            <a:ext cx="3797536" cy="2401941"/>
          </a:xfrm>
          <a:prstGeom prst="rect">
            <a:avLst/>
          </a:prstGeom>
        </p:spPr>
      </p:pic>
      <p:pic>
        <p:nvPicPr>
          <p:cNvPr id="7" name="Content Placeholder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1AF199B-2AD5-4026-BF6E-5EF3478645E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386" y="3347154"/>
            <a:ext cx="3797536" cy="2392446"/>
          </a:xfrm>
          <a:prstGeom prst="rect">
            <a:avLst/>
          </a:prstGeom>
        </p:spPr>
      </p:pic>
      <p:pic>
        <p:nvPicPr>
          <p:cNvPr id="11" name="Picture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FD92FA4-9FFE-B257-5CD3-1A80A50052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673" y="3356647"/>
            <a:ext cx="3797536" cy="237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71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038ED-2C3D-FA56-4FF6-1E39E1F24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4402"/>
            <a:ext cx="10515600" cy="458885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Implementing Security Measures</a:t>
            </a:r>
            <a:endParaRPr lang="en-GB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8AF9A-3502-58BD-079E-D8EAAFE500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51139"/>
            <a:ext cx="5157787" cy="553935"/>
          </a:xfrm>
        </p:spPr>
        <p:txBody>
          <a:bodyPr>
            <a:normAutofit/>
          </a:bodyPr>
          <a:lstStyle/>
          <a:p>
            <a:r>
              <a:rPr lang="en-GB" sz="1800" dirty="0"/>
              <a:t>1.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Multi-Factor Authentication MFA</a:t>
            </a:r>
            <a:endParaRPr lang="en-GB" sz="1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9C59F2-2920-DC82-8B48-72ED2CD8EFC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 order to obtain access, MFA needs user to supply two or more verification factors [2].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Its role in security, even in the event its password hacked it greatly lower the chance of unwanted access [3].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 Enforce MFA for all user logins by combining biometric or onetime codes given by email or SMS with password [4].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64AB07-89D4-8AEC-0D9D-20294D76AB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51139"/>
            <a:ext cx="5183188" cy="553936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2. Regular Patch Management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BB3A2A-E8CC-C363-2A82-CD61BB65CDD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Utilising the most recent security patches to keep system and software updated [5].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Its role is to prevent the exploitation of known vulnerabilities [6].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: Plan automatic upgrades and keep an eye on patch distribution for all apps and devices[7].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5BDF075-857D-17D8-99B6-8D340D3718FA}"/>
              </a:ext>
            </a:extLst>
          </p:cNvPr>
          <p:cNvSpPr txBox="1">
            <a:spLocks/>
          </p:cNvSpPr>
          <p:nvPr/>
        </p:nvSpPr>
        <p:spPr>
          <a:xfrm>
            <a:off x="839788" y="715273"/>
            <a:ext cx="8127231" cy="13900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1600" dirty="0">
                <a:latin typeface="Arial" panose="020B0604020202020204" pitchFamily="34" charset="0"/>
              </a:rPr>
              <a:t>Preventive security measures are protections you implement before an attack occurs.</a:t>
            </a:r>
            <a:br>
              <a:rPr lang="en-US" altLang="en-US" sz="1600" dirty="0">
                <a:latin typeface="Arial" panose="020B0604020202020204" pitchFamily="34" charset="0"/>
              </a:rPr>
            </a:br>
            <a:r>
              <a:rPr lang="en-US" altLang="en-US" sz="1600" dirty="0">
                <a:latin typeface="Arial" panose="020B0604020202020204" pitchFamily="34" charset="0"/>
              </a:rPr>
              <a:t>Making it more difficult for someone to attack, abuse, or misuse the network is their way of lowering the likelihood of a security issue. Consider them as security measures, such as firewalls, password, and regulations, intended to prevent dangers sooner rather than later [1].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8B28CC-2ADE-35F3-9816-B914D9153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019" y="573287"/>
            <a:ext cx="2876550" cy="12358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518EE5-4928-F855-8D0F-183294F01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742" y="4828816"/>
            <a:ext cx="2571750" cy="13608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84C1B80-676A-0176-C728-B9443D55F6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1294" y="4828816"/>
            <a:ext cx="4356615" cy="136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54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93394DA-E684-47C2-9020-13225823F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F05D34-9745-EFC5-10CA-3C9154B94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/>
              <a:t>References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1C7283-C4F8-61AF-7DED-64E10C5E6A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75" r="37345" b="2"/>
          <a:stretch>
            <a:fillRect/>
          </a:stretch>
        </p:blipFill>
        <p:spPr>
          <a:xfrm>
            <a:off x="7989293" y="1904282"/>
            <a:ext cx="3423093" cy="422480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701D66A-A24A-DEA7-5332-D2E5BBA606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415374"/>
              </p:ext>
            </p:extLst>
          </p:nvPr>
        </p:nvGraphicFramePr>
        <p:xfrm>
          <a:off x="838200" y="1825625"/>
          <a:ext cx="6714744" cy="4303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16464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1743</TotalTime>
  <Words>568</Words>
  <Application>Microsoft Office PowerPoint</Application>
  <PresentationFormat>Widescreen</PresentationFormat>
  <Paragraphs>26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Wingdings</vt:lpstr>
      <vt:lpstr>Office Theme</vt:lpstr>
      <vt:lpstr>Student Name. Amir Majeed Student ID. 2315812 Module Title. Advance Cyber Security  Module Code. ACCB6000  Lecturer Name. Sana Jokhio </vt:lpstr>
      <vt:lpstr>PowerPoint Presentation</vt:lpstr>
      <vt:lpstr> Slide 2 : Vulnerability Assessment Report using website</vt:lpstr>
      <vt:lpstr>Slide 3: Screenshots of Ip address   configuration in the OS Terminal (security-focused OS), Test connectivity (ping) with Swansea and London Servers and Clients.</vt:lpstr>
      <vt:lpstr>Slide 4: Summarizing the information gathered using website</vt:lpstr>
      <vt:lpstr>Slide 5: Present the  Vulnerabilities using website. </vt:lpstr>
      <vt:lpstr>Slide 6: Highlights of Exploitation &amp; Post Exploitation using Website</vt:lpstr>
      <vt:lpstr>Implementing Security Measures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Amir Majeed (2315812)</dc:creator>
  <cp:lastModifiedBy>Amir Majeed (2315812)</cp:lastModifiedBy>
  <cp:revision>16</cp:revision>
  <dcterms:created xsi:type="dcterms:W3CDTF">2025-10-26T20:50:12Z</dcterms:created>
  <dcterms:modified xsi:type="dcterms:W3CDTF">2025-11-03T01:31:22Z</dcterms:modified>
</cp:coreProperties>
</file>