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72" r:id="rId4"/>
    <p:sldId id="264" r:id="rId5"/>
    <p:sldId id="258" r:id="rId6"/>
    <p:sldId id="265" r:id="rId7"/>
    <p:sldId id="266" r:id="rId8"/>
    <p:sldId id="259" r:id="rId9"/>
    <p:sldId id="267" r:id="rId10"/>
    <p:sldId id="268" r:id="rId11"/>
    <p:sldId id="260" r:id="rId12"/>
    <p:sldId id="269" r:id="rId13"/>
    <p:sldId id="273" r:id="rId14"/>
    <p:sldId id="270" r:id="rId15"/>
    <p:sldId id="271" r:id="rId16"/>
    <p:sldId id="261" r:id="rId17"/>
    <p:sldId id="262" r:id="rId18"/>
    <p:sldId id="274" r:id="rId19"/>
    <p:sldId id="263"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94BFB-14A0-949F-60EC-DF5491D7FEAE}" v="1100" dt="2026-04-22T14:14:59.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082AA-4B30-4EB9-8912-D6AB4ADAF39A}" type="datetimeFigureOut">
              <a:t>4/22/2026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A8D36-5300-4F34-9236-43BA665F1632}" type="slidenum">
              <a:t>‹#›</a:t>
            </a:fld>
            <a:endParaRPr lang="en-GB"/>
          </a:p>
        </p:txBody>
      </p:sp>
    </p:spTree>
    <p:extLst>
      <p:ext uri="{BB962C8B-B14F-4D97-AF65-F5344CB8AC3E}">
        <p14:creationId xmlns:p14="http://schemas.microsoft.com/office/powerpoint/2010/main" val="521966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investigates the relationship between countermovement depth and countermovement jump height using laboratory‑based biomechanical data. The results are interpreted in the context of contemporary biomechanical theory and recent literature, with practical applications for athletic performance and rehabilitation (Markovic et al., 2004; Anicic et al., 2023).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a:t>
            </a:fld>
            <a:endParaRPr lang="en-GB"/>
          </a:p>
        </p:txBody>
      </p:sp>
    </p:spTree>
    <p:extLst>
      <p:ext uri="{BB962C8B-B14F-4D97-AF65-F5344CB8AC3E}">
        <p14:creationId xmlns:p14="http://schemas.microsoft.com/office/powerpoint/2010/main" val="2095272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countermovement jump is one of the most widely used assessments of lower‑limb power and neuromuscular function in both athletic monitoring and clinical or rehabilitation settings, </a:t>
            </a:r>
            <a:r>
              <a:rPr lang="en-US"/>
              <a:t>due to</a:t>
            </a:r>
            <a:r>
              <a:rPr lang="en-US" dirty="0"/>
              <a:t> its simplicity, reliability, and strong biomechanical relevance to explosive sporting actions (McMahon et al., 2022). </a:t>
            </a:r>
            <a:endParaRPr lang="en-US"/>
          </a:p>
          <a:p>
            <a:endParaRPr lang="en-US" dirty="0"/>
          </a:p>
          <a:p>
            <a:r>
              <a:rPr lang="en-US"/>
              <a:t>Jump height is often used as the primary outcome measure, however, contemporary research increasingly highlights that jump height alone provides only a partial representation of underlying movement mechanics.</a:t>
            </a:r>
          </a:p>
          <a:p>
            <a:endParaRPr lang="en-US" dirty="0"/>
          </a:p>
          <a:p>
            <a:r>
              <a:rPr lang="en-US" dirty="0"/>
              <a:t>Performance during the CMJ is underpinned by the stretch-shortening cycle, in which an active eccentric phase precedes concentric propulsion, enhancing force output through mechanisms including increased muscle pre‑activation, elastic energy storage within the muscle tendon unit, and </a:t>
            </a:r>
            <a:r>
              <a:rPr lang="en-GB" dirty="0"/>
              <a:t>favourable</a:t>
            </a:r>
            <a:r>
              <a:rPr lang="en-US"/>
              <a:t> force velocity conditions at take‑off (Komi, 2000). </a:t>
            </a:r>
            <a:endParaRPr lang="en-US" dirty="0"/>
          </a:p>
          <a:p>
            <a:endParaRPr lang="en-US" dirty="0"/>
          </a:p>
          <a:p>
            <a:r>
              <a:rPr lang="en-US" dirty="0"/>
              <a:t>From a mechanical perspective, effective </a:t>
            </a:r>
            <a:r>
              <a:rPr lang="en-US" dirty="0" err="1"/>
              <a:t>utilisation</a:t>
            </a:r>
            <a:r>
              <a:rPr lang="en-US" dirty="0"/>
              <a:t> of the stretch-shortening cycle enables the performer to generate greater impulse and </a:t>
            </a:r>
            <a:r>
              <a:rPr lang="en-US"/>
              <a:t>achieve</a:t>
            </a:r>
            <a:r>
              <a:rPr lang="en-US" dirty="0"/>
              <a:t> a higher take‑off velocity.</a:t>
            </a:r>
            <a:endParaRPr lang="en-US">
              <a:ea typeface="Calibri"/>
              <a:cs typeface="Calibri"/>
            </a:endParaRPr>
          </a:p>
          <a:p>
            <a:endParaRPr lang="en-US" dirty="0"/>
          </a:p>
          <a:p>
            <a:r>
              <a:rPr lang="en-US" dirty="0"/>
              <a:t>Importantly, recent biomechanical research </a:t>
            </a:r>
            <a:r>
              <a:rPr lang="en-US" dirty="0" err="1"/>
              <a:t>emphasises</a:t>
            </a:r>
            <a:r>
              <a:rPr lang="en-US" dirty="0"/>
              <a:t> that CMJ performance is strongly influenced by jump strategy variables, such as countermovement depth, phase timing, and force-time characteristics, rather than being determined solely by maximal output measures like jump height (Anicic et al., 2023). </a:t>
            </a:r>
          </a:p>
          <a:p>
            <a:endParaRPr lang="en-US"/>
          </a:p>
          <a:p>
            <a:r>
              <a:rPr lang="en-US" dirty="0"/>
              <a:t>Countermovement depth has been shown to influence both the </a:t>
            </a:r>
            <a:r>
              <a:rPr lang="en-US"/>
              <a:t>size</a:t>
            </a:r>
            <a:r>
              <a:rPr lang="en-US" dirty="0"/>
              <a:t> of vertical impulse and the efficiency with which force is applied, suggesting that how an individual jumps may be as important as how high they jump. This contemporary perspective provides the rationale for examining countermovement depth as a determinant of CMJ performance in the present study.</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2</a:t>
            </a:fld>
            <a:endParaRPr lang="en-GB"/>
          </a:p>
        </p:txBody>
      </p:sp>
    </p:spTree>
    <p:extLst>
      <p:ext uri="{BB962C8B-B14F-4D97-AF65-F5344CB8AC3E}">
        <p14:creationId xmlns:p14="http://schemas.microsoft.com/office/powerpoint/2010/main" val="3182412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Simulation and empirical work suggests that deeper countermovement increase vertical impulse through longer force application times (Bobbert et al., 1996). However, contemporary studies show that this relationship is non‑linear, with evidence of an </a:t>
            </a:r>
            <a:r>
              <a:rPr lang="en-US" dirty="0" err="1"/>
              <a:t>individualised</a:t>
            </a:r>
            <a:r>
              <a:rPr lang="en-US" dirty="0"/>
              <a:t>/optimal countermovement depth rather than a universally deeper‑is‑better approach (</a:t>
            </a:r>
            <a:r>
              <a:rPr lang="en-US" dirty="0" err="1"/>
              <a:t>Pommerell</a:t>
            </a:r>
            <a:r>
              <a:rPr lang="en-US" dirty="0"/>
              <a:t> et al., 2024).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rPr lang="en-GB"/>
              <a:t>3</a:t>
            </a:fld>
            <a:endParaRPr lang="en-GB"/>
          </a:p>
        </p:txBody>
      </p:sp>
    </p:spTree>
    <p:extLst>
      <p:ext uri="{BB962C8B-B14F-4D97-AF65-F5344CB8AC3E}">
        <p14:creationId xmlns:p14="http://schemas.microsoft.com/office/powerpoint/2010/main" val="1979012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was to quantify the relationship between countermovement depth and CMJ height using kinematic and force‑platform data. It was </a:t>
            </a:r>
            <a:r>
              <a:rPr lang="en-GB"/>
              <a:t>hypothesised</a:t>
            </a:r>
            <a:r>
              <a:rPr lang="en-US" dirty="0"/>
              <a:t> that greater countermovement depth would be associated with increased jump height due to enhanced impulse generation; however, this relationship was expected to be moderate, reflecting diminishing returns at extreme depths and the contribution of added force–velocity and neuromuscular factors (Bobbert et al., 1996; </a:t>
            </a:r>
            <a:r>
              <a:rPr lang="en-US" dirty="0" err="1"/>
              <a:t>Pommerell</a:t>
            </a:r>
            <a:r>
              <a:rPr lang="en-US" dirty="0"/>
              <a:t> et al., 2024).</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4</a:t>
            </a:fld>
            <a:endParaRPr lang="en-GB"/>
          </a:p>
        </p:txBody>
      </p:sp>
    </p:spTree>
    <p:extLst>
      <p:ext uri="{BB962C8B-B14F-4D97-AF65-F5344CB8AC3E}">
        <p14:creationId xmlns:p14="http://schemas.microsoft.com/office/powerpoint/2010/main" val="2146096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a:t>
            </a:r>
            <a:r>
              <a:rPr lang="en-US"/>
              <a:t>stood for a range of activity levels, allowing examination of different movement strategies and neuromuscular capabilities. Including diverse groups increases ecological validity, although it may increase inter‑individual variability (Cormack et al., 2008).</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5</a:t>
            </a:fld>
            <a:endParaRPr lang="en-GB"/>
          </a:p>
        </p:txBody>
      </p:sp>
    </p:spTree>
    <p:extLst>
      <p:ext uri="{BB962C8B-B14F-4D97-AF65-F5344CB8AC3E}">
        <p14:creationId xmlns:p14="http://schemas.microsoft.com/office/powerpoint/2010/main" val="2780737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Participants performed maximal countermovement jumps on a force platform with arms constrained to </a:t>
            </a:r>
            <a:r>
              <a:rPr lang="en-US" dirty="0" err="1"/>
              <a:t>minimise</a:t>
            </a:r>
            <a:r>
              <a:rPr lang="en-US" dirty="0"/>
              <a:t> upper‑limb contributions. This testing protocol is widely accepted for isolating lower‑limb biomechanics and ensuring reliable measurement of CMJ variables (Markovic et al., 2004; Anicic et al., 2023).</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6</a:t>
            </a:fld>
            <a:endParaRPr lang="en-GB"/>
          </a:p>
        </p:txBody>
      </p:sp>
    </p:spTree>
    <p:extLst>
      <p:ext uri="{BB962C8B-B14F-4D97-AF65-F5344CB8AC3E}">
        <p14:creationId xmlns:p14="http://schemas.microsoft.com/office/powerpoint/2010/main" val="4224491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Jump height was calculated from flight time derived from vertical ground reaction force data, a validated and reliable method when clear take‑off and landing thresholds are used (McMahon et al., 2022). Pearson correlation analysis was used to quantify the linear association between countermovement depth and jump height.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7</a:t>
            </a:fld>
            <a:endParaRPr lang="en-GB"/>
          </a:p>
        </p:txBody>
      </p:sp>
    </p:spTree>
    <p:extLst>
      <p:ext uri="{BB962C8B-B14F-4D97-AF65-F5344CB8AC3E}">
        <p14:creationId xmlns:p14="http://schemas.microsoft.com/office/powerpoint/2010/main" val="4022771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Depth mean – on average, participants lowered their </a:t>
            </a:r>
            <a:r>
              <a:rPr lang="en-GB" dirty="0"/>
              <a:t>centre</a:t>
            </a:r>
            <a:r>
              <a:rPr lang="en-US" dirty="0"/>
              <a:t> of mass by 24cm during the countermovement phase. </a:t>
            </a:r>
          </a:p>
          <a:p>
            <a:r>
              <a:rPr lang="en-US">
                <a:ea typeface="Calibri"/>
                <a:cs typeface="Calibri"/>
              </a:rPr>
              <a:t>Depth SD – most participants depths were within 4cm of the mean.</a:t>
            </a:r>
            <a:endParaRPr lang="en-US" dirty="0"/>
          </a:p>
          <a:p>
            <a:endParaRPr lang="en-US" dirty="0">
              <a:ea typeface="Calibri" panose="020F0502020204030204"/>
              <a:cs typeface="Calibri" panose="020F0502020204030204"/>
            </a:endParaRPr>
          </a:p>
          <a:p>
            <a:r>
              <a:rPr lang="en-US">
                <a:ea typeface="Calibri" panose="020F0502020204030204"/>
                <a:cs typeface="Calibri" panose="020F0502020204030204"/>
              </a:rPr>
              <a:t>Jump height mean – on average, participants jumped 46cm.</a:t>
            </a:r>
            <a:endParaRPr lang="en-US" dirty="0">
              <a:ea typeface="Calibri" panose="020F0502020204030204"/>
              <a:cs typeface="Calibri" panose="020F0502020204030204"/>
            </a:endParaRPr>
          </a:p>
          <a:p>
            <a:r>
              <a:rPr lang="en-US" dirty="0">
                <a:ea typeface="Calibri" panose="020F0502020204030204"/>
                <a:cs typeface="Calibri" panose="020F0502020204030204"/>
              </a:rPr>
              <a:t>Jump height SD - ± 14 cm meant jump height varied </a:t>
            </a:r>
            <a:r>
              <a:rPr lang="en-US">
                <a:ea typeface="Calibri" panose="020F0502020204030204"/>
                <a:cs typeface="Calibri" panose="020F0502020204030204"/>
              </a:rPr>
              <a:t>significantly between individuals.</a:t>
            </a:r>
          </a:p>
          <a:p>
            <a:endParaRPr lang="en-US" dirty="0">
              <a:ea typeface="Calibri" panose="020F0502020204030204"/>
              <a:cs typeface="Calibri" panose="020F0502020204030204"/>
            </a:endParaRPr>
          </a:p>
          <a:p>
            <a:r>
              <a:rPr lang="en-US" dirty="0"/>
              <a:t>The mean ± SD values indicate that countermovement depth was relatively consistent across participants, whereas jump height showed much greater variability, highlighting that jump performance is influenced by multiple biomechanical factors beyond depth alone.</a:t>
            </a:r>
          </a:p>
          <a:p>
            <a:endParaRPr lang="en-US" dirty="0">
              <a:ea typeface="Calibri" panose="020F0502020204030204"/>
              <a:cs typeface="Calibri" panose="020F0502020204030204"/>
            </a:endParaRPr>
          </a:p>
          <a:p>
            <a:endParaRPr lang="en-US" dirty="0"/>
          </a:p>
          <a:p>
            <a:r>
              <a:rPr lang="en-US" dirty="0"/>
              <a:t>The descriptive data revealed wide variability across participants, reflecting differences in neuromuscular capacity and movement strategy. Contemporary literature highlights that such variability is expected and meaningful when </a:t>
            </a:r>
            <a:r>
              <a:rPr lang="en-US" dirty="0" err="1"/>
              <a:t>analysing</a:t>
            </a:r>
            <a:r>
              <a:rPr lang="en-US" dirty="0"/>
              <a:t> jump strategy rather than performance alone (Anicic et al., 2023).</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8</a:t>
            </a:fld>
            <a:endParaRPr lang="en-GB"/>
          </a:p>
        </p:txBody>
      </p:sp>
    </p:spTree>
    <p:extLst>
      <p:ext uri="{BB962C8B-B14F-4D97-AF65-F5344CB8AC3E}">
        <p14:creationId xmlns:p14="http://schemas.microsoft.com/office/powerpoint/2010/main" val="1145777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moderate, statistically significant positive correlation was observed between countermovement depth and jump height (r = 0.46, p &lt; 0.05), indicating that greater countermovement depth tended to be associated with higher jumps, although depth alone did not fully explain performance variability</a:t>
            </a:r>
          </a:p>
          <a:p>
            <a:endParaRPr lang="en-US"/>
          </a:p>
          <a:p>
            <a:r>
              <a:rPr lang="en-US" dirty="0"/>
              <a:t>This aligns with </a:t>
            </a:r>
            <a:r>
              <a:rPr lang="en-US"/>
              <a:t>prior</a:t>
            </a:r>
            <a:r>
              <a:rPr lang="en-US" dirty="0"/>
              <a:t> findings and mechanistic theory linking depth to impulse generation (Bobbert et al., 1996; Merrigan et al., 2022).</a:t>
            </a:r>
            <a:endParaRPr lang="en-US" dirty="0">
              <a:ea typeface="Calibri"/>
              <a:cs typeface="Calibri"/>
            </a:endParaRPr>
          </a:p>
          <a:p>
            <a:endParaRPr lang="en-US" dirty="0">
              <a:ea typeface="Calibri"/>
              <a:cs typeface="Calibri"/>
            </a:endParaRPr>
          </a:p>
          <a:p>
            <a:r>
              <a:rPr lang="en-US" dirty="0">
                <a:ea typeface="Calibri"/>
                <a:cs typeface="Calibri"/>
              </a:rPr>
              <a:t>However, while depth was significantly associated with jump height, causality cannot be inferred, and </a:t>
            </a:r>
            <a:r>
              <a:rPr lang="en-US">
                <a:ea typeface="Calibri"/>
                <a:cs typeface="Calibri"/>
              </a:rPr>
              <a:t>other</a:t>
            </a:r>
            <a:r>
              <a:rPr lang="en-US" dirty="0">
                <a:ea typeface="Calibri"/>
                <a:cs typeface="Calibri"/>
              </a:rPr>
              <a:t> factors such as rate of force development and movement efficiency contributed.</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9</a:t>
            </a:fld>
            <a:endParaRPr lang="en-GB"/>
          </a:p>
        </p:txBody>
      </p:sp>
    </p:spTree>
    <p:extLst>
      <p:ext uri="{BB962C8B-B14F-4D97-AF65-F5344CB8AC3E}">
        <p14:creationId xmlns:p14="http://schemas.microsoft.com/office/powerpoint/2010/main" val="2279817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 clear positive trend is present, the dispersion around the regression line </a:t>
            </a:r>
            <a:r>
              <a:rPr lang="en-US"/>
              <a:t>shows</a:t>
            </a:r>
            <a:r>
              <a:rPr lang="en-US" dirty="0"/>
              <a:t> that countermovement depth accounts for only a moderate proportion of jump height variability. </a:t>
            </a:r>
          </a:p>
          <a:p>
            <a:endParaRPr lang="en-US" dirty="0"/>
          </a:p>
          <a:p>
            <a:r>
              <a:rPr lang="en-US"/>
              <a:t>This suggests that other</a:t>
            </a:r>
            <a:r>
              <a:rPr lang="en-US" dirty="0"/>
              <a:t> variables, particularly force time characteristics and velocity‑based metrics influence CMJ performance and mediate how depth is converted into vertical impulse (Anicic et al., 2023; Merrigan et al., 2022).</a:t>
            </a:r>
            <a:endParaRPr lang="en-US">
              <a:ea typeface="Calibri"/>
              <a:cs typeface="Calibri"/>
            </a:endParaRPr>
          </a:p>
          <a:p>
            <a:endParaRPr lang="en-US" dirty="0">
              <a:ea typeface="Calibri"/>
              <a:cs typeface="Calibri"/>
            </a:endParaRPr>
          </a:p>
          <a:p>
            <a:r>
              <a:rPr lang="en-US" dirty="0"/>
              <a:t>This aligns with recent evidence showing that best jump performance arises from an individualised interaction between countermovement depth, movement velocity, and force application, rather than maximal depth only (</a:t>
            </a:r>
            <a:r>
              <a:rPr lang="en-US" dirty="0" err="1"/>
              <a:t>Pommerell</a:t>
            </a:r>
            <a:r>
              <a:rPr lang="en-US" dirty="0"/>
              <a:t> et al., 2024).</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10</a:t>
            </a:fld>
            <a:endParaRPr lang="en-GB"/>
          </a:p>
        </p:txBody>
      </p:sp>
    </p:spTree>
    <p:extLst>
      <p:ext uri="{BB962C8B-B14F-4D97-AF65-F5344CB8AC3E}">
        <p14:creationId xmlns:p14="http://schemas.microsoft.com/office/powerpoint/2010/main" val="3600999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Deeper countermovement's increase push‑off distance and time for force development, enhancing vertical impulse and facilitating greater jump height (Bobbert et al., 1996). </a:t>
            </a:r>
            <a:endParaRPr lang="en-US" dirty="0"/>
          </a:p>
          <a:p>
            <a:endParaRPr lang="en-GB" dirty="0"/>
          </a:p>
          <a:p>
            <a:r>
              <a:rPr lang="en-GB"/>
              <a:t>While this supports stretch-shortening cycle theory (Komi, 2000), contemporary evidence shows that depth interacts with force‑time and velocity characteristics, meaning deeper </a:t>
            </a:r>
            <a:r>
              <a:rPr lang="en-GB" dirty="0" err="1"/>
              <a:t>countermovements</a:t>
            </a:r>
            <a:r>
              <a:rPr lang="en-GB" dirty="0"/>
              <a:t> only enhance performance when sufficient rate of force development is achieved (Merrigan et al., 2022).</a:t>
            </a:r>
            <a:endParaRPr lang="en-GB"/>
          </a:p>
          <a:p>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11</a:t>
            </a:fld>
            <a:endParaRPr lang="en-GB"/>
          </a:p>
        </p:txBody>
      </p:sp>
    </p:spTree>
    <p:extLst>
      <p:ext uri="{BB962C8B-B14F-4D97-AF65-F5344CB8AC3E}">
        <p14:creationId xmlns:p14="http://schemas.microsoft.com/office/powerpoint/2010/main" val="1818518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Recent high‑resolution force‑platform studies show a quadratic relationship between countermovement depth and jump height, confirming that excessive depth can reduce performance efficiency (</a:t>
            </a:r>
            <a:r>
              <a:rPr lang="en-US" dirty="0" err="1"/>
              <a:t>Pommerell</a:t>
            </a:r>
            <a:r>
              <a:rPr lang="en-US" dirty="0"/>
              <a:t> et al., 2024). This aligns with the present findings, where the deepest </a:t>
            </a:r>
            <a:r>
              <a:rPr lang="en-US"/>
              <a:t>countermovement did</a:t>
            </a:r>
            <a:r>
              <a:rPr lang="en-US" dirty="0"/>
              <a:t> not consistently produce the highest jumps.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12</a:t>
            </a:fld>
            <a:endParaRPr lang="en-GB"/>
          </a:p>
        </p:txBody>
      </p:sp>
    </p:spTree>
    <p:extLst>
      <p:ext uri="{BB962C8B-B14F-4D97-AF65-F5344CB8AC3E}">
        <p14:creationId xmlns:p14="http://schemas.microsoft.com/office/powerpoint/2010/main" val="3249319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Physiological evidence says that stretch-shortening cycle enhancement is not solely attributable to tendon recoil or stretch reflexes. </a:t>
            </a:r>
            <a:endParaRPr lang="en-US"/>
          </a:p>
          <a:p>
            <a:endParaRPr lang="en-US"/>
          </a:p>
          <a:p>
            <a:r>
              <a:rPr lang="en-US"/>
              <a:t>Muscle‑level mechanisms such as cross‑bridge kinetics and residual force enhancement significantly contribute to performance (</a:t>
            </a:r>
            <a:r>
              <a:rPr lang="en-US" err="1"/>
              <a:t>Fukutani</a:t>
            </a:r>
            <a:r>
              <a:rPr lang="en-US" dirty="0"/>
              <a:t> et al., 2021). </a:t>
            </a:r>
          </a:p>
          <a:p>
            <a:endParaRPr lang="en-US" dirty="0"/>
          </a:p>
          <a:p>
            <a:r>
              <a:rPr lang="en-US"/>
              <a:t>This supports the interpretation that movement efficiency and neuromuscular control may be more influential than depth alone.</a:t>
            </a:r>
            <a:endParaRPr lang="en-US">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rPr lang="en-GB"/>
              <a:t>13</a:t>
            </a:fld>
            <a:endParaRPr lang="en-GB"/>
          </a:p>
        </p:txBody>
      </p:sp>
    </p:spTree>
    <p:extLst>
      <p:ext uri="{BB962C8B-B14F-4D97-AF65-F5344CB8AC3E}">
        <p14:creationId xmlns:p14="http://schemas.microsoft.com/office/powerpoint/2010/main" val="3321093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lower‑limb injury, individuals often adopt deeper, slower countermovement's as a protective strategy. While early in rehabilitation, failure to progress toward faster stretch-shortening cycle </a:t>
            </a:r>
            <a:r>
              <a:rPr lang="en-US" dirty="0" err="1"/>
              <a:t>utilisation</a:t>
            </a:r>
            <a:r>
              <a:rPr lang="en-US" dirty="0"/>
              <a:t> may increase joint loading and limit return‑to‑sport readiness (Paterno et al., 2010). </a:t>
            </a:r>
            <a:endParaRPr lang="en-US"/>
          </a:p>
          <a:p>
            <a:endParaRPr lang="en-US" dirty="0"/>
          </a:p>
          <a:p>
            <a:r>
              <a:rPr lang="en-US"/>
              <a:t>Monitoring countermovement strategy alongside jump height is therefore recommended (Anicic et al.,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14</a:t>
            </a:fld>
            <a:endParaRPr lang="en-GB"/>
          </a:p>
        </p:txBody>
      </p:sp>
    </p:spTree>
    <p:extLst>
      <p:ext uri="{BB962C8B-B14F-4D97-AF65-F5344CB8AC3E}">
        <p14:creationId xmlns:p14="http://schemas.microsoft.com/office/powerpoint/2010/main" val="26055286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integration of kinetic and kinematic data strengthens biomechanical interpretation. </a:t>
            </a:r>
            <a:endParaRPr lang="en-US"/>
          </a:p>
          <a:p>
            <a:endParaRPr lang="en-US"/>
          </a:p>
          <a:p>
            <a:r>
              <a:rPr lang="en-US" dirty="0"/>
              <a:t>However, the modest sample size and cross‑sectional nature limit generalisability and prevent causal inference, consistent with limitations noted in applied CMJ research (Cormack et al., 2008).</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15</a:t>
            </a:fld>
            <a:endParaRPr lang="en-GB"/>
          </a:p>
        </p:txBody>
      </p:sp>
    </p:spTree>
    <p:extLst>
      <p:ext uri="{BB962C8B-B14F-4D97-AF65-F5344CB8AC3E}">
        <p14:creationId xmlns:p14="http://schemas.microsoft.com/office/powerpoint/2010/main" val="4024601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Countermovement depth was moderately associated with jump height; however, excessive depth did not guarantee superior performance. </a:t>
            </a:r>
            <a:endParaRPr lang="en-US"/>
          </a:p>
          <a:p>
            <a:endParaRPr lang="en-US"/>
          </a:p>
          <a:p>
            <a:r>
              <a:rPr lang="en-US" dirty="0"/>
              <a:t>These findings align with contemporary evidence supporting an </a:t>
            </a:r>
            <a:r>
              <a:rPr lang="en-US" dirty="0" err="1"/>
              <a:t>individualised</a:t>
            </a:r>
            <a:r>
              <a:rPr lang="en-US" dirty="0"/>
              <a:t> jump strategy rather than maximal depth (</a:t>
            </a:r>
            <a:r>
              <a:rPr lang="en-US" dirty="0" err="1"/>
              <a:t>Pommerell</a:t>
            </a:r>
            <a:r>
              <a:rPr lang="en-US" dirty="0"/>
              <a:t> et al., 2024; Anicic et al., 2023).</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16</a:t>
            </a:fld>
            <a:endParaRPr lang="en-GB"/>
          </a:p>
        </p:txBody>
      </p:sp>
    </p:spTree>
    <p:extLst>
      <p:ext uri="{BB962C8B-B14F-4D97-AF65-F5344CB8AC3E}">
        <p14:creationId xmlns:p14="http://schemas.microsoft.com/office/powerpoint/2010/main" val="2022808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Practitioners should emphasise efficient force-velocity profiles rather than encouraging excessive countermovement depth. </a:t>
            </a:r>
            <a:endParaRPr lang="en-US"/>
          </a:p>
          <a:p>
            <a:endParaRPr lang="en-US" dirty="0"/>
          </a:p>
          <a:p>
            <a:r>
              <a:rPr lang="en-US" dirty="0"/>
              <a:t>In rehabilitation and performance settings, individualised jump strategies may </a:t>
            </a:r>
            <a:r>
              <a:rPr lang="en-US" dirty="0" err="1"/>
              <a:t>optimise</a:t>
            </a:r>
            <a:r>
              <a:rPr lang="en-US" dirty="0"/>
              <a:t> outcomes and reduce injury risk (Merrigan et al., 2022; Paterno et al., 2010).</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6A8D36-5300-4F34-9236-43BA665F1632}" type="slidenum">
              <a:t>17</a:t>
            </a:fld>
            <a:endParaRPr lang="en-GB"/>
          </a:p>
        </p:txBody>
      </p:sp>
    </p:spTree>
    <p:extLst>
      <p:ext uri="{BB962C8B-B14F-4D97-AF65-F5344CB8AC3E}">
        <p14:creationId xmlns:p14="http://schemas.microsoft.com/office/powerpoint/2010/main" val="3733340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77/0363546510376053" TargetMode="External"/><Relationship Id="rId3" Type="http://schemas.openxmlformats.org/officeDocument/2006/relationships/hyperlink" Target="https://doi.org/10.1123/ijspp.3.2.131" TargetMode="External"/><Relationship Id="rId7" Type="http://schemas.openxmlformats.org/officeDocument/2006/relationships/hyperlink" Target="https://doi.org/10.1016/j.jelekin.2024.102945" TargetMode="External"/><Relationship Id="rId2" Type="http://schemas.openxmlformats.org/officeDocument/2006/relationships/hyperlink" Target="https://doi.org/10.1097/00005768-199611000-00009" TargetMode="External"/><Relationship Id="rId1" Type="http://schemas.openxmlformats.org/officeDocument/2006/relationships/slideLayout" Target="../slideLayouts/slideLayout2.xml"/><Relationship Id="rId6" Type="http://schemas.openxmlformats.org/officeDocument/2006/relationships/hyperlink" Target="https://doi.org/10.1016/S0021-9290(00)00064-6" TargetMode="External"/><Relationship Id="rId5" Type="http://schemas.openxmlformats.org/officeDocument/2006/relationships/hyperlink" Target="https://hur.fi/" TargetMode="External"/><Relationship Id="rId4" Type="http://schemas.openxmlformats.org/officeDocument/2006/relationships/hyperlink" Target="https://doi.org/10.3389/fphys.2020.6095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3577456"/>
            <a:ext cx="10909640" cy="1687814"/>
          </a:xfrm>
        </p:spPr>
        <p:txBody>
          <a:bodyPr anchor="b">
            <a:normAutofit/>
          </a:bodyPr>
          <a:lstStyle/>
          <a:p>
            <a:r>
              <a:rPr lang="en-GB" sz="5600"/>
              <a:t>Does Countermovement Depth predict Jump Height?</a:t>
            </a:r>
            <a:endParaRPr lang="en-US" sz="5600"/>
          </a:p>
        </p:txBody>
      </p:sp>
      <p:sp>
        <p:nvSpPr>
          <p:cNvPr id="3" name="Subtitle 2"/>
          <p:cNvSpPr>
            <a:spLocks noGrp="1"/>
          </p:cNvSpPr>
          <p:nvPr>
            <p:ph type="subTitle" idx="1"/>
          </p:nvPr>
        </p:nvSpPr>
        <p:spPr>
          <a:xfrm>
            <a:off x="638881" y="5660607"/>
            <a:ext cx="10909643" cy="552659"/>
          </a:xfrm>
        </p:spPr>
        <p:txBody>
          <a:bodyPr vert="horz" lIns="91440" tIns="45720" rIns="91440" bIns="45720" rtlCol="0" anchor="t">
            <a:normAutofit/>
          </a:bodyPr>
          <a:lstStyle/>
          <a:p>
            <a:r>
              <a:rPr lang="en-GB" sz="1500"/>
              <a:t>Sam Lucitt-Rees</a:t>
            </a:r>
            <a:br>
              <a:rPr lang="en-GB" sz="1500"/>
            </a:br>
            <a:r>
              <a:rPr lang="en-GB" sz="1500"/>
              <a:t>BMST5001</a:t>
            </a:r>
          </a:p>
        </p:txBody>
      </p:sp>
      <p:pic>
        <p:nvPicPr>
          <p:cNvPr id="4" name="Picture 3" descr="Countermovement jump technique, step by ...">
            <a:extLst>
              <a:ext uri="{FF2B5EF4-FFF2-40B4-BE49-F238E27FC236}">
                <a16:creationId xmlns:a16="http://schemas.microsoft.com/office/drawing/2014/main" id="{ED2163C7-616A-D591-2DC0-1A71B102B6B3}"/>
              </a:ext>
            </a:extLst>
          </p:cNvPr>
          <p:cNvPicPr>
            <a:picLocks noChangeAspect="1"/>
          </p:cNvPicPr>
          <p:nvPr/>
        </p:nvPicPr>
        <p:blipFill>
          <a:blip r:embed="rId3"/>
          <a:stretch>
            <a:fillRect/>
          </a:stretch>
        </p:blipFill>
        <p:spPr>
          <a:xfrm>
            <a:off x="3316989" y="591670"/>
            <a:ext cx="5553425" cy="2742004"/>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9FF0B-F1C5-430F-CA31-A22F8FD1BDDD}"/>
              </a:ext>
            </a:extLst>
          </p:cNvPr>
          <p:cNvSpPr>
            <a:spLocks noGrp="1"/>
          </p:cNvSpPr>
          <p:nvPr>
            <p:ph type="title"/>
          </p:nvPr>
        </p:nvSpPr>
        <p:spPr>
          <a:xfrm>
            <a:off x="572493" y="238539"/>
            <a:ext cx="11018520" cy="1434415"/>
          </a:xfrm>
        </p:spPr>
        <p:txBody>
          <a:bodyPr anchor="b">
            <a:normAutofit/>
          </a:bodyPr>
          <a:lstStyle/>
          <a:p>
            <a:r>
              <a:rPr lang="en-GB" sz="5400"/>
              <a:t>Introduction and background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B96C45-82CD-A9FB-465F-FFE854B2F17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latin typeface="Aptos"/>
                <a:cs typeface="Segoe UI"/>
              </a:rPr>
              <a:t>Countermovement jump (CMJ) assesses lower‑limb power</a:t>
            </a:r>
            <a:endParaRPr lang="en-GB" sz="2200">
              <a:latin typeface="Aptos"/>
            </a:endParaRPr>
          </a:p>
          <a:p>
            <a:r>
              <a:rPr lang="en-GB" sz="2200">
                <a:latin typeface="Aptos"/>
                <a:cs typeface="Segoe UI"/>
              </a:rPr>
              <a:t>Performance relies on stretch - shortening cycle</a:t>
            </a:r>
            <a:endParaRPr lang="en-GB" sz="2200"/>
          </a:p>
          <a:p>
            <a:r>
              <a:rPr lang="en-GB" sz="2200">
                <a:latin typeface="Aptos"/>
                <a:cs typeface="Segoe UI"/>
              </a:rPr>
              <a:t>Depth may influence impulse and efficiency </a:t>
            </a:r>
            <a:endParaRPr lang="en-GB" sz="2200"/>
          </a:p>
          <a:p>
            <a:endParaRPr lang="en-GB" sz="2200"/>
          </a:p>
        </p:txBody>
      </p:sp>
      <p:pic>
        <p:nvPicPr>
          <p:cNvPr id="5" name="Picture 4" descr="A diagram of a diagram of a diagram of a diagram of a diagram of a diagram of a diagram of a diagram of a diagram of a diagram of a diagram of a diagram of a diagram of&#10;&#10;AI-generated content may be incorrect.">
            <a:extLst>
              <a:ext uri="{FF2B5EF4-FFF2-40B4-BE49-F238E27FC236}">
                <a16:creationId xmlns:a16="http://schemas.microsoft.com/office/drawing/2014/main" id="{FF8026AF-2659-C09D-0029-0BDE815804DD}"/>
              </a:ext>
            </a:extLst>
          </p:cNvPr>
          <p:cNvPicPr>
            <a:picLocks noChangeAspect="1"/>
          </p:cNvPicPr>
          <p:nvPr/>
        </p:nvPicPr>
        <p:blipFill>
          <a:blip r:embed="rId3"/>
          <a:stretch>
            <a:fillRect/>
          </a:stretch>
        </p:blipFill>
        <p:spPr>
          <a:xfrm>
            <a:off x="5579937" y="3564656"/>
            <a:ext cx="6359956" cy="2874613"/>
          </a:xfrm>
          <a:prstGeom prst="rect">
            <a:avLst/>
          </a:prstGeom>
        </p:spPr>
      </p:pic>
      <p:sp>
        <p:nvSpPr>
          <p:cNvPr id="6" name="TextBox 5">
            <a:extLst>
              <a:ext uri="{FF2B5EF4-FFF2-40B4-BE49-F238E27FC236}">
                <a16:creationId xmlns:a16="http://schemas.microsoft.com/office/drawing/2014/main" id="{C68154CE-6A9D-6A49-8326-25047FF63062}"/>
              </a:ext>
            </a:extLst>
          </p:cNvPr>
          <p:cNvSpPr txBox="1"/>
          <p:nvPr/>
        </p:nvSpPr>
        <p:spPr>
          <a:xfrm>
            <a:off x="5837138" y="6468641"/>
            <a:ext cx="53251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 ValdPerformance.com</a:t>
            </a:r>
          </a:p>
        </p:txBody>
      </p:sp>
    </p:spTree>
    <p:extLst>
      <p:ext uri="{BB962C8B-B14F-4D97-AF65-F5344CB8AC3E}">
        <p14:creationId xmlns:p14="http://schemas.microsoft.com/office/powerpoint/2010/main" val="120613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05E3C-0BBB-552F-A57D-6A91808ECB4B}"/>
              </a:ext>
            </a:extLst>
          </p:cNvPr>
          <p:cNvSpPr>
            <a:spLocks noGrp="1"/>
          </p:cNvSpPr>
          <p:nvPr>
            <p:ph type="title"/>
          </p:nvPr>
        </p:nvSpPr>
        <p:spPr>
          <a:xfrm>
            <a:off x="572493" y="238539"/>
            <a:ext cx="11018520" cy="1434415"/>
          </a:xfrm>
        </p:spPr>
        <p:txBody>
          <a:bodyPr anchor="b">
            <a:normAutofit/>
          </a:bodyPr>
          <a:lstStyle/>
          <a:p>
            <a:r>
              <a:rPr lang="en-GB" sz="5400"/>
              <a:t>Rationale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9ED37B-5202-EEAA-9197-D729D7757BBE}"/>
              </a:ext>
            </a:extLst>
          </p:cNvPr>
          <p:cNvSpPr>
            <a:spLocks noGrp="1"/>
          </p:cNvSpPr>
          <p:nvPr>
            <p:ph idx="1"/>
          </p:nvPr>
        </p:nvSpPr>
        <p:spPr>
          <a:xfrm>
            <a:off x="572493" y="2571734"/>
            <a:ext cx="6713552" cy="1719441"/>
          </a:xfrm>
        </p:spPr>
        <p:txBody>
          <a:bodyPr vert="horz" lIns="91440" tIns="45720" rIns="91440" bIns="45720" rtlCol="0" anchor="t">
            <a:normAutofit/>
          </a:bodyPr>
          <a:lstStyle/>
          <a:p>
            <a:r>
              <a:rPr lang="en-GB" sz="2200">
                <a:latin typeface="Aptos"/>
                <a:cs typeface="Segoe UI"/>
              </a:rPr>
              <a:t>Deeper countermovement may increase impulse</a:t>
            </a:r>
            <a:endParaRPr lang="en-GB" sz="2200">
              <a:latin typeface="Aptos"/>
            </a:endParaRPr>
          </a:p>
          <a:p>
            <a:r>
              <a:rPr lang="en-GB" sz="2200">
                <a:latin typeface="Aptos"/>
                <a:cs typeface="Segoe UI"/>
              </a:rPr>
              <a:t>Excessive depth may reduce efficiency</a:t>
            </a:r>
            <a:endParaRPr lang="en-GB" sz="2200"/>
          </a:p>
          <a:p>
            <a:r>
              <a:rPr lang="en-GB" sz="2200">
                <a:latin typeface="Aptos"/>
                <a:cs typeface="Segoe UI"/>
              </a:rPr>
              <a:t>Optimal depth individual‑specific </a:t>
            </a:r>
            <a:endParaRPr lang="en-GB" sz="2200"/>
          </a:p>
          <a:p>
            <a:endParaRPr lang="en-GB" sz="2200"/>
          </a:p>
        </p:txBody>
      </p:sp>
      <p:pic>
        <p:nvPicPr>
          <p:cNvPr id="4" name="Picture 3" descr="Confused Words: Rational, Rationale ...">
            <a:extLst>
              <a:ext uri="{FF2B5EF4-FFF2-40B4-BE49-F238E27FC236}">
                <a16:creationId xmlns:a16="http://schemas.microsoft.com/office/drawing/2014/main" id="{AFCAB333-9FA6-AB4D-196D-FF9C1D4441B6}"/>
              </a:ext>
            </a:extLst>
          </p:cNvPr>
          <p:cNvPicPr>
            <a:picLocks noChangeAspect="1"/>
          </p:cNvPicPr>
          <p:nvPr/>
        </p:nvPicPr>
        <p:blipFill>
          <a:blip r:embed="rId3"/>
          <a:srcRect l="11092" r="16847"/>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BF3CF154-EA04-708C-CE9C-9D124C31B0AF}"/>
              </a:ext>
            </a:extLst>
          </p:cNvPr>
          <p:cNvSpPr txBox="1"/>
          <p:nvPr/>
        </p:nvSpPr>
        <p:spPr>
          <a:xfrm>
            <a:off x="7714581" y="6400371"/>
            <a:ext cx="39255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thoughtco.com</a:t>
            </a:r>
          </a:p>
        </p:txBody>
      </p:sp>
    </p:spTree>
    <p:extLst>
      <p:ext uri="{BB962C8B-B14F-4D97-AF65-F5344CB8AC3E}">
        <p14:creationId xmlns:p14="http://schemas.microsoft.com/office/powerpoint/2010/main" val="1740603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EAC5D-9299-6F1E-B77B-F4C2E12F9BE7}"/>
              </a:ext>
            </a:extLst>
          </p:cNvPr>
          <p:cNvSpPr>
            <a:spLocks noGrp="1"/>
          </p:cNvSpPr>
          <p:nvPr>
            <p:ph type="title"/>
          </p:nvPr>
        </p:nvSpPr>
        <p:spPr>
          <a:xfrm>
            <a:off x="572493" y="238539"/>
            <a:ext cx="11018520" cy="1434415"/>
          </a:xfrm>
        </p:spPr>
        <p:txBody>
          <a:bodyPr anchor="b">
            <a:normAutofit/>
          </a:bodyPr>
          <a:lstStyle/>
          <a:p>
            <a:r>
              <a:rPr lang="en-GB" sz="5400"/>
              <a:t>Aims and Hypothesis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82E9EA-2AD7-B22A-47CC-EC533BF4E450}"/>
              </a:ext>
            </a:extLst>
          </p:cNvPr>
          <p:cNvSpPr>
            <a:spLocks noGrp="1"/>
          </p:cNvSpPr>
          <p:nvPr>
            <p:ph idx="1"/>
          </p:nvPr>
        </p:nvSpPr>
        <p:spPr>
          <a:xfrm>
            <a:off x="572493" y="2674092"/>
            <a:ext cx="5348776" cy="2424576"/>
          </a:xfrm>
        </p:spPr>
        <p:txBody>
          <a:bodyPr vert="horz" lIns="91440" tIns="45720" rIns="91440" bIns="45720" rtlCol="0" anchor="t">
            <a:normAutofit/>
          </a:bodyPr>
          <a:lstStyle/>
          <a:p>
            <a:r>
              <a:rPr lang="en-GB" sz="2200">
                <a:latin typeface="Aptos"/>
                <a:cs typeface="Segoe UI"/>
              </a:rPr>
              <a:t>Aim: Examine the relationship between countermovement depth and CMJ height</a:t>
            </a:r>
            <a:endParaRPr lang="en-GB" sz="2200">
              <a:latin typeface="Aptos"/>
            </a:endParaRPr>
          </a:p>
          <a:p>
            <a:r>
              <a:rPr lang="en-GB" sz="2200">
                <a:latin typeface="Aptos"/>
                <a:cs typeface="Segoe UI"/>
              </a:rPr>
              <a:t>Hypothesis: Greater countermovement depth will be associated with greater jump height</a:t>
            </a:r>
            <a:endParaRPr lang="en-GB" sz="2200"/>
          </a:p>
          <a:p>
            <a:endParaRPr lang="en-GB" sz="2200">
              <a:cs typeface="Segoe UI"/>
            </a:endParaRPr>
          </a:p>
        </p:txBody>
      </p:sp>
      <p:pic>
        <p:nvPicPr>
          <p:cNvPr id="4" name="Picture 3" descr="How to Write a Hypothesis in 6 Steps ...">
            <a:extLst>
              <a:ext uri="{FF2B5EF4-FFF2-40B4-BE49-F238E27FC236}">
                <a16:creationId xmlns:a16="http://schemas.microsoft.com/office/drawing/2014/main" id="{99B8BB63-5AED-D4E2-CD8B-2244C0636977}"/>
              </a:ext>
            </a:extLst>
          </p:cNvPr>
          <p:cNvPicPr>
            <a:picLocks noChangeAspect="1"/>
          </p:cNvPicPr>
          <p:nvPr/>
        </p:nvPicPr>
        <p:blipFill>
          <a:blip r:embed="rId3"/>
          <a:srcRect l="27902" r="20872" b="1"/>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D15E4F16-554B-0706-4ACD-9304DC339BE4}"/>
              </a:ext>
            </a:extLst>
          </p:cNvPr>
          <p:cNvSpPr txBox="1"/>
          <p:nvPr/>
        </p:nvSpPr>
        <p:spPr>
          <a:xfrm>
            <a:off x="7714581" y="6434506"/>
            <a:ext cx="39767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grammarly.com</a:t>
            </a:r>
          </a:p>
        </p:txBody>
      </p:sp>
    </p:spTree>
    <p:extLst>
      <p:ext uri="{BB962C8B-B14F-4D97-AF65-F5344CB8AC3E}">
        <p14:creationId xmlns:p14="http://schemas.microsoft.com/office/powerpoint/2010/main" val="1390029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B61EF-E6AB-5BF8-E903-D0E655158A7B}"/>
              </a:ext>
            </a:extLst>
          </p:cNvPr>
          <p:cNvSpPr>
            <a:spLocks noGrp="1"/>
          </p:cNvSpPr>
          <p:nvPr>
            <p:ph type="title"/>
          </p:nvPr>
        </p:nvSpPr>
        <p:spPr>
          <a:xfrm>
            <a:off x="572493" y="238539"/>
            <a:ext cx="11018520" cy="1434415"/>
          </a:xfrm>
        </p:spPr>
        <p:txBody>
          <a:bodyPr anchor="b">
            <a:normAutofit/>
          </a:bodyPr>
          <a:lstStyle/>
          <a:p>
            <a:r>
              <a:rPr lang="en-GB" sz="5400"/>
              <a:t>Methods - Participants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C767B8-F5E0-2E6C-6160-DEE81577EE11}"/>
              </a:ext>
            </a:extLst>
          </p:cNvPr>
          <p:cNvSpPr>
            <a:spLocks noGrp="1"/>
          </p:cNvSpPr>
          <p:nvPr>
            <p:ph idx="1"/>
          </p:nvPr>
        </p:nvSpPr>
        <p:spPr>
          <a:xfrm>
            <a:off x="572493" y="2605853"/>
            <a:ext cx="6474717" cy="1651202"/>
          </a:xfrm>
        </p:spPr>
        <p:txBody>
          <a:bodyPr vert="horz" lIns="91440" tIns="45720" rIns="91440" bIns="45720" rtlCol="0" anchor="t">
            <a:normAutofit/>
          </a:bodyPr>
          <a:lstStyle/>
          <a:p>
            <a:r>
              <a:rPr lang="en-GB" sz="2200">
                <a:latin typeface="Aptos"/>
                <a:cs typeface="Segoe UI"/>
              </a:rPr>
              <a:t>20 participants (10 male, 10 female)</a:t>
            </a:r>
            <a:endParaRPr lang="en-GB" sz="2200">
              <a:latin typeface="Aptos"/>
            </a:endParaRPr>
          </a:p>
          <a:p>
            <a:r>
              <a:rPr lang="en-GB" sz="2200">
                <a:latin typeface="Aptos"/>
                <a:cs typeface="Segoe UI"/>
              </a:rPr>
              <a:t>Athletic, recreational, and sedentary backgrounds</a:t>
            </a:r>
            <a:endParaRPr lang="en-GB" sz="2200"/>
          </a:p>
          <a:p>
            <a:r>
              <a:rPr lang="en-GB" sz="2200">
                <a:latin typeface="Aptos"/>
                <a:cs typeface="Segoe UI"/>
              </a:rPr>
              <a:t>Broad movement competency ranges</a:t>
            </a:r>
            <a:endParaRPr lang="en-GB" sz="2200"/>
          </a:p>
          <a:p>
            <a:endParaRPr lang="en-GB" sz="2200"/>
          </a:p>
        </p:txBody>
      </p:sp>
      <p:pic>
        <p:nvPicPr>
          <p:cNvPr id="4" name="Picture 3" descr="A group of people looking up&#10;&#10;AI-generated content may be incorrect.">
            <a:extLst>
              <a:ext uri="{FF2B5EF4-FFF2-40B4-BE49-F238E27FC236}">
                <a16:creationId xmlns:a16="http://schemas.microsoft.com/office/drawing/2014/main" id="{D95CCFE5-08E6-0C62-A1C5-93EC48C8E43E}"/>
              </a:ext>
            </a:extLst>
          </p:cNvPr>
          <p:cNvPicPr>
            <a:picLocks noChangeAspect="1"/>
          </p:cNvPicPr>
          <p:nvPr/>
        </p:nvPicPr>
        <p:blipFill>
          <a:blip r:embed="rId3"/>
          <a:srcRect l="2823" r="-3" b="-3"/>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DF387CFA-452A-44BB-361A-762423BDE55B}"/>
              </a:ext>
            </a:extLst>
          </p:cNvPr>
          <p:cNvSpPr txBox="1"/>
          <p:nvPr/>
        </p:nvSpPr>
        <p:spPr>
          <a:xfrm>
            <a:off x="7612175" y="6332101"/>
            <a:ext cx="4147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freepik.com</a:t>
            </a:r>
          </a:p>
        </p:txBody>
      </p:sp>
    </p:spTree>
    <p:extLst>
      <p:ext uri="{BB962C8B-B14F-4D97-AF65-F5344CB8AC3E}">
        <p14:creationId xmlns:p14="http://schemas.microsoft.com/office/powerpoint/2010/main" val="364075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14ECD-6AA6-82A4-453F-F545F607EC1D}"/>
              </a:ext>
            </a:extLst>
          </p:cNvPr>
          <p:cNvSpPr>
            <a:spLocks noGrp="1"/>
          </p:cNvSpPr>
          <p:nvPr>
            <p:ph type="title"/>
          </p:nvPr>
        </p:nvSpPr>
        <p:spPr>
          <a:xfrm>
            <a:off x="572493" y="238539"/>
            <a:ext cx="11018520" cy="1434415"/>
          </a:xfrm>
        </p:spPr>
        <p:txBody>
          <a:bodyPr anchor="b">
            <a:normAutofit/>
          </a:bodyPr>
          <a:lstStyle/>
          <a:p>
            <a:r>
              <a:rPr lang="en-GB" sz="5400"/>
              <a:t>Methods – Experimental procedure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51AC0F-D5A5-CC2B-0EFF-85CDD297F2BA}"/>
              </a:ext>
            </a:extLst>
          </p:cNvPr>
          <p:cNvSpPr>
            <a:spLocks noGrp="1"/>
          </p:cNvSpPr>
          <p:nvPr>
            <p:ph idx="1"/>
          </p:nvPr>
        </p:nvSpPr>
        <p:spPr>
          <a:xfrm>
            <a:off x="845663" y="2689543"/>
            <a:ext cx="5520232" cy="1804418"/>
          </a:xfrm>
        </p:spPr>
        <p:txBody>
          <a:bodyPr vert="horz" lIns="91440" tIns="45720" rIns="91440" bIns="45720" rtlCol="0" anchor="t">
            <a:normAutofit/>
          </a:bodyPr>
          <a:lstStyle/>
          <a:p>
            <a:r>
              <a:rPr lang="en-GB" sz="2200">
                <a:latin typeface="Aptos"/>
                <a:cs typeface="Segoe UI"/>
              </a:rPr>
              <a:t>Maximal CMJ on a HUR Oy FP8 2003 Force Platform</a:t>
            </a:r>
            <a:endParaRPr lang="en-GB" sz="2200">
              <a:latin typeface="Aptos"/>
            </a:endParaRPr>
          </a:p>
          <a:p>
            <a:r>
              <a:rPr lang="en-GB" sz="2200">
                <a:latin typeface="Aptos"/>
                <a:cs typeface="Segoe UI"/>
              </a:rPr>
              <a:t>Hands on hips to standardise technique</a:t>
            </a:r>
            <a:endParaRPr lang="en-GB" sz="2200"/>
          </a:p>
          <a:p>
            <a:r>
              <a:rPr lang="en-GB" sz="2200">
                <a:latin typeface="Aptos"/>
                <a:cs typeface="Segoe UI"/>
              </a:rPr>
              <a:t>Best trial analysed and recorded</a:t>
            </a:r>
            <a:endParaRPr lang="en-GB" sz="2200">
              <a:cs typeface="Segoe UI"/>
            </a:endParaRPr>
          </a:p>
        </p:txBody>
      </p:sp>
      <p:pic>
        <p:nvPicPr>
          <p:cNvPr id="4" name="Picture 3" descr="Top three force plate metrics and what ...">
            <a:extLst>
              <a:ext uri="{FF2B5EF4-FFF2-40B4-BE49-F238E27FC236}">
                <a16:creationId xmlns:a16="http://schemas.microsoft.com/office/drawing/2014/main" id="{6CF98E08-F922-F699-3C88-DDE91247B08E}"/>
              </a:ext>
            </a:extLst>
          </p:cNvPr>
          <p:cNvPicPr>
            <a:picLocks noChangeAspect="1"/>
          </p:cNvPicPr>
          <p:nvPr/>
        </p:nvPicPr>
        <p:blipFill>
          <a:blip r:embed="rId3"/>
          <a:srcRect l="17423" r="2870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31A5C786-E0BF-2A1B-E857-19A7F7D638A3}"/>
              </a:ext>
            </a:extLst>
          </p:cNvPr>
          <p:cNvSpPr txBox="1"/>
          <p:nvPr/>
        </p:nvSpPr>
        <p:spPr>
          <a:xfrm>
            <a:off x="7754470" y="6364941"/>
            <a:ext cx="3854823"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sportsmith.co</a:t>
            </a:r>
            <a:endParaRPr lang="en-GB" dirty="0"/>
          </a:p>
        </p:txBody>
      </p:sp>
    </p:spTree>
    <p:extLst>
      <p:ext uri="{BB962C8B-B14F-4D97-AF65-F5344CB8AC3E}">
        <p14:creationId xmlns:p14="http://schemas.microsoft.com/office/powerpoint/2010/main" val="220351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245AC-8CAA-40B5-6408-2052E86A296C}"/>
              </a:ext>
            </a:extLst>
          </p:cNvPr>
          <p:cNvSpPr>
            <a:spLocks noGrp="1"/>
          </p:cNvSpPr>
          <p:nvPr>
            <p:ph type="title"/>
          </p:nvPr>
        </p:nvSpPr>
        <p:spPr>
          <a:xfrm>
            <a:off x="572493" y="238539"/>
            <a:ext cx="11018520" cy="1434415"/>
          </a:xfrm>
        </p:spPr>
        <p:txBody>
          <a:bodyPr anchor="b">
            <a:normAutofit/>
          </a:bodyPr>
          <a:lstStyle/>
          <a:p>
            <a:r>
              <a:rPr lang="en-GB" sz="5400"/>
              <a:t>Methods – Variables and Analysis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BFA2BF-AD4E-5C18-ACAF-8E2505A3F15D}"/>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latin typeface="Aptos"/>
                <a:cs typeface="Segoe UI"/>
              </a:rPr>
              <a:t>Countermovement depth (cm)</a:t>
            </a:r>
            <a:endParaRPr lang="en-GB" sz="2200">
              <a:latin typeface="Aptos"/>
            </a:endParaRPr>
          </a:p>
          <a:p>
            <a:r>
              <a:rPr lang="en-GB" sz="2200">
                <a:latin typeface="Aptos"/>
                <a:cs typeface="Segoe UI"/>
              </a:rPr>
              <a:t>Jump height from flight time (cm)</a:t>
            </a:r>
            <a:endParaRPr lang="en-GB" sz="2200"/>
          </a:p>
          <a:p>
            <a:r>
              <a:rPr lang="en-GB" sz="2200">
                <a:latin typeface="Aptos"/>
                <a:cs typeface="Segoe UI"/>
              </a:rPr>
              <a:t>Pearson correlation analysis</a:t>
            </a:r>
            <a:endParaRPr lang="en-GB" sz="2200"/>
          </a:p>
          <a:p>
            <a:endParaRPr lang="en-GB" sz="2200"/>
          </a:p>
        </p:txBody>
      </p:sp>
      <p:pic>
        <p:nvPicPr>
          <p:cNvPr id="5" name="Picture 4" descr="A diagram of a person jumping&#10;&#10;AI-generated content may be incorrect.">
            <a:extLst>
              <a:ext uri="{FF2B5EF4-FFF2-40B4-BE49-F238E27FC236}">
                <a16:creationId xmlns:a16="http://schemas.microsoft.com/office/drawing/2014/main" id="{6B9A7A20-BA20-5358-C24A-B3EA68064BDE}"/>
              </a:ext>
            </a:extLst>
          </p:cNvPr>
          <p:cNvPicPr>
            <a:picLocks noChangeAspect="1"/>
          </p:cNvPicPr>
          <p:nvPr/>
        </p:nvPicPr>
        <p:blipFill>
          <a:blip r:embed="rId3"/>
          <a:stretch>
            <a:fillRect/>
          </a:stretch>
        </p:blipFill>
        <p:spPr>
          <a:xfrm>
            <a:off x="4671366" y="3017487"/>
            <a:ext cx="6685098" cy="2824890"/>
          </a:xfrm>
          <a:prstGeom prst="rect">
            <a:avLst/>
          </a:prstGeom>
        </p:spPr>
      </p:pic>
      <p:sp>
        <p:nvSpPr>
          <p:cNvPr id="8" name="TextBox 7">
            <a:extLst>
              <a:ext uri="{FF2B5EF4-FFF2-40B4-BE49-F238E27FC236}">
                <a16:creationId xmlns:a16="http://schemas.microsoft.com/office/drawing/2014/main" id="{D57ECC14-9F2F-A2B3-141D-2C1E3358B831}"/>
              </a:ext>
            </a:extLst>
          </p:cNvPr>
          <p:cNvSpPr txBox="1"/>
          <p:nvPr/>
        </p:nvSpPr>
        <p:spPr>
          <a:xfrm>
            <a:off x="4796011" y="6184171"/>
            <a:ext cx="49825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 ValdPerform</a:t>
            </a:r>
            <a:r>
              <a:rPr lang="en-GB">
                <a:solidFill>
                  <a:srgbClr val="000000"/>
                </a:solidFill>
                <a:latin typeface="Aptos"/>
              </a:rPr>
              <a:t>ance.com</a:t>
            </a:r>
            <a:endParaRPr lang="en-GB"/>
          </a:p>
        </p:txBody>
      </p:sp>
    </p:spTree>
    <p:extLst>
      <p:ext uri="{BB962C8B-B14F-4D97-AF65-F5344CB8AC3E}">
        <p14:creationId xmlns:p14="http://schemas.microsoft.com/office/powerpoint/2010/main" val="2340855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177481-EC1D-9440-D5DC-D42FC6C6620E}"/>
              </a:ext>
            </a:extLst>
          </p:cNvPr>
          <p:cNvSpPr>
            <a:spLocks noGrp="1"/>
          </p:cNvSpPr>
          <p:nvPr>
            <p:ph type="title"/>
          </p:nvPr>
        </p:nvSpPr>
        <p:spPr>
          <a:xfrm>
            <a:off x="572493" y="238539"/>
            <a:ext cx="11018520" cy="1434415"/>
          </a:xfrm>
        </p:spPr>
        <p:txBody>
          <a:bodyPr anchor="b">
            <a:normAutofit/>
          </a:bodyPr>
          <a:lstStyle/>
          <a:p>
            <a:r>
              <a:rPr lang="en-GB" sz="5400"/>
              <a:t>Results – Descriptive Statistics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C9E61A-91B9-AFB0-9C1E-A93354D76B62}"/>
              </a:ext>
            </a:extLst>
          </p:cNvPr>
          <p:cNvSpPr>
            <a:spLocks noGrp="1"/>
          </p:cNvSpPr>
          <p:nvPr>
            <p:ph idx="1"/>
          </p:nvPr>
        </p:nvSpPr>
        <p:spPr>
          <a:xfrm>
            <a:off x="572493" y="2776450"/>
            <a:ext cx="5041702" cy="1548844"/>
          </a:xfrm>
        </p:spPr>
        <p:txBody>
          <a:bodyPr vert="horz" lIns="91440" tIns="45720" rIns="91440" bIns="45720" rtlCol="0" anchor="t">
            <a:normAutofit/>
          </a:bodyPr>
          <a:lstStyle/>
          <a:p>
            <a:r>
              <a:rPr lang="en-GB" sz="2200">
                <a:latin typeface="Aptos"/>
                <a:cs typeface="Segoe UI"/>
              </a:rPr>
              <a:t>Depth: ~24 ± 4 cm</a:t>
            </a:r>
            <a:endParaRPr lang="en-GB" sz="2200">
              <a:latin typeface="Aptos"/>
            </a:endParaRPr>
          </a:p>
          <a:p>
            <a:r>
              <a:rPr lang="en-GB" sz="2200">
                <a:latin typeface="Aptos"/>
                <a:cs typeface="Segoe UI"/>
              </a:rPr>
              <a:t>Jump height: ~46 ± 14 cm</a:t>
            </a:r>
            <a:endParaRPr lang="en-GB" sz="2200"/>
          </a:p>
          <a:p>
            <a:r>
              <a:rPr lang="en-GB" sz="2200">
                <a:latin typeface="Aptos"/>
                <a:cs typeface="Segoe UI"/>
              </a:rPr>
              <a:t>High inter‑individual variability</a:t>
            </a:r>
            <a:endParaRPr lang="en-GB" sz="2200"/>
          </a:p>
          <a:p>
            <a:endParaRPr lang="en-GB" sz="2200"/>
          </a:p>
        </p:txBody>
      </p:sp>
      <p:pic>
        <p:nvPicPr>
          <p:cNvPr id="4" name="Picture 3" descr="What is Descriptive Statistics? Definition &amp; Examples | Appinio Blog">
            <a:extLst>
              <a:ext uri="{FF2B5EF4-FFF2-40B4-BE49-F238E27FC236}">
                <a16:creationId xmlns:a16="http://schemas.microsoft.com/office/drawing/2014/main" id="{DFE2C9F9-8BA2-940B-BF41-E261A0BA88A0}"/>
              </a:ext>
            </a:extLst>
          </p:cNvPr>
          <p:cNvPicPr>
            <a:picLocks noChangeAspect="1"/>
          </p:cNvPicPr>
          <p:nvPr/>
        </p:nvPicPr>
        <p:blipFill>
          <a:blip r:embed="rId3"/>
          <a:srcRect l="34588" r="119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83E25E63-EAD8-8532-A431-F4859454CDA3}"/>
              </a:ext>
            </a:extLst>
          </p:cNvPr>
          <p:cNvSpPr txBox="1"/>
          <p:nvPr/>
        </p:nvSpPr>
        <p:spPr>
          <a:xfrm>
            <a:off x="7714581" y="6383303"/>
            <a:ext cx="39596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appino.com</a:t>
            </a:r>
          </a:p>
        </p:txBody>
      </p:sp>
    </p:spTree>
    <p:extLst>
      <p:ext uri="{BB962C8B-B14F-4D97-AF65-F5344CB8AC3E}">
        <p14:creationId xmlns:p14="http://schemas.microsoft.com/office/powerpoint/2010/main" val="4070125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D4C52-6B6A-6419-F98A-F175E097FC8A}"/>
              </a:ext>
            </a:extLst>
          </p:cNvPr>
          <p:cNvSpPr>
            <a:spLocks noGrp="1"/>
          </p:cNvSpPr>
          <p:nvPr>
            <p:ph type="title"/>
          </p:nvPr>
        </p:nvSpPr>
        <p:spPr>
          <a:xfrm>
            <a:off x="572493" y="238539"/>
            <a:ext cx="11018520" cy="1434415"/>
          </a:xfrm>
        </p:spPr>
        <p:txBody>
          <a:bodyPr anchor="b">
            <a:normAutofit/>
          </a:bodyPr>
          <a:lstStyle/>
          <a:p>
            <a:r>
              <a:rPr lang="en-GB" sz="5400"/>
              <a:t>Results – Correlation Analysis</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F3CD9-58D7-4520-062B-EA9E3168128B}"/>
              </a:ext>
            </a:extLst>
          </p:cNvPr>
          <p:cNvSpPr>
            <a:spLocks noGrp="1"/>
          </p:cNvSpPr>
          <p:nvPr>
            <p:ph idx="1"/>
          </p:nvPr>
        </p:nvSpPr>
        <p:spPr>
          <a:xfrm>
            <a:off x="572493" y="2878808"/>
            <a:ext cx="4655015" cy="1378247"/>
          </a:xfrm>
        </p:spPr>
        <p:txBody>
          <a:bodyPr vert="horz" lIns="91440" tIns="45720" rIns="91440" bIns="45720" rtlCol="0" anchor="t">
            <a:normAutofit/>
          </a:bodyPr>
          <a:lstStyle/>
          <a:p>
            <a:r>
              <a:rPr lang="en-GB" sz="2200" dirty="0">
                <a:latin typeface="Aptos"/>
                <a:cs typeface="Segoe UI"/>
              </a:rPr>
              <a:t>r = 0.46 (moderate </a:t>
            </a:r>
            <a:r>
              <a:rPr lang="en-GB" sz="2200">
                <a:latin typeface="Aptos"/>
                <a:cs typeface="Segoe UI"/>
              </a:rPr>
              <a:t>positive correlation)</a:t>
            </a:r>
            <a:endParaRPr lang="en-GB" sz="2200">
              <a:latin typeface="Aptos"/>
            </a:endParaRPr>
          </a:p>
          <a:p>
            <a:r>
              <a:rPr lang="en-GB" sz="2200" dirty="0">
                <a:latin typeface="Aptos"/>
                <a:cs typeface="Segoe UI"/>
              </a:rPr>
              <a:t>p &lt; 0.05 (statistically </a:t>
            </a:r>
            <a:r>
              <a:rPr lang="en-GB" sz="2200">
                <a:latin typeface="Aptos"/>
                <a:cs typeface="Segoe UI"/>
              </a:rPr>
              <a:t>significant)</a:t>
            </a:r>
            <a:endParaRPr lang="en-GB" sz="2200"/>
          </a:p>
          <a:p>
            <a:endParaRPr lang="en-GB" sz="2200"/>
          </a:p>
        </p:txBody>
      </p:sp>
      <p:pic>
        <p:nvPicPr>
          <p:cNvPr id="4" name="Picture 3" descr="What is Correlation Analysis ...">
            <a:extLst>
              <a:ext uri="{FF2B5EF4-FFF2-40B4-BE49-F238E27FC236}">
                <a16:creationId xmlns:a16="http://schemas.microsoft.com/office/drawing/2014/main" id="{59812FD3-6421-808E-B7F1-1D930C0F3C05}"/>
              </a:ext>
            </a:extLst>
          </p:cNvPr>
          <p:cNvPicPr>
            <a:picLocks noChangeAspect="1"/>
          </p:cNvPicPr>
          <p:nvPr/>
        </p:nvPicPr>
        <p:blipFill>
          <a:blip r:embed="rId3"/>
          <a:srcRect l="25796" r="10182" b="-1"/>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9A18BD7B-F6D8-3F57-9FF6-D67ED82137AD}"/>
              </a:ext>
            </a:extLst>
          </p:cNvPr>
          <p:cNvSpPr txBox="1"/>
          <p:nvPr/>
        </p:nvSpPr>
        <p:spPr>
          <a:xfrm>
            <a:off x="7714581" y="6400371"/>
            <a:ext cx="39767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 </a:t>
            </a:r>
            <a:r>
              <a:rPr lang="en-GB"/>
              <a:t>appinio.com</a:t>
            </a:r>
          </a:p>
        </p:txBody>
      </p:sp>
    </p:spTree>
    <p:extLst>
      <p:ext uri="{BB962C8B-B14F-4D97-AF65-F5344CB8AC3E}">
        <p14:creationId xmlns:p14="http://schemas.microsoft.com/office/powerpoint/2010/main" val="961692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FCAB1-F307-70A8-1F5C-F9E14E2FA84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Results - Figures</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731CC15-8BED-7CCD-7306-B6AC10C3D45D}"/>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t>Figure 1. Relationship between countermovement depth (cm) and countermovement jump height (cm). Each point is one participant. The regression line shows a moderate positive association between variables.</a:t>
            </a:r>
          </a:p>
          <a:p>
            <a:pPr indent="-228600">
              <a:lnSpc>
                <a:spcPct val="90000"/>
              </a:lnSpc>
              <a:spcAft>
                <a:spcPts val="600"/>
              </a:spcAft>
              <a:buFont typeface="Arial" panose="020B0604020202020204" pitchFamily="34" charset="0"/>
              <a:buChar char="•"/>
            </a:pPr>
            <a:endParaRPr lang="en-US" sz="2200"/>
          </a:p>
        </p:txBody>
      </p:sp>
      <p:pic>
        <p:nvPicPr>
          <p:cNvPr id="4" name="Picture 3" descr="A graph with blue dots and a line&#10;&#10;AI-generated content may be incorrect.">
            <a:extLst>
              <a:ext uri="{FF2B5EF4-FFF2-40B4-BE49-F238E27FC236}">
                <a16:creationId xmlns:a16="http://schemas.microsoft.com/office/drawing/2014/main" id="{2A5CEB15-A162-DE8E-E8FC-4081BE02B2E4}"/>
              </a:ext>
            </a:extLst>
          </p:cNvPr>
          <p:cNvPicPr>
            <a:picLocks noChangeAspect="1"/>
          </p:cNvPicPr>
          <p:nvPr/>
        </p:nvPicPr>
        <p:blipFill>
          <a:blip r:embed="rId3"/>
          <a:srcRect l="-108" t="631" r="540" b="-1262"/>
          <a:stretch>
            <a:fillRect/>
          </a:stretch>
        </p:blipFill>
        <p:spPr>
          <a:xfrm>
            <a:off x="2438465" y="3571957"/>
            <a:ext cx="8838320" cy="3053375"/>
          </a:xfrm>
          <a:prstGeom prst="rect">
            <a:avLst/>
          </a:prstGeom>
        </p:spPr>
      </p:pic>
    </p:spTree>
    <p:extLst>
      <p:ext uri="{BB962C8B-B14F-4D97-AF65-F5344CB8AC3E}">
        <p14:creationId xmlns:p14="http://schemas.microsoft.com/office/powerpoint/2010/main" val="2891169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04D40-E129-ADCE-41E5-7D730EACA219}"/>
              </a:ext>
            </a:extLst>
          </p:cNvPr>
          <p:cNvSpPr>
            <a:spLocks noGrp="1"/>
          </p:cNvSpPr>
          <p:nvPr>
            <p:ph type="title"/>
          </p:nvPr>
        </p:nvSpPr>
        <p:spPr>
          <a:xfrm>
            <a:off x="572493" y="238539"/>
            <a:ext cx="11018520" cy="1434415"/>
          </a:xfrm>
        </p:spPr>
        <p:txBody>
          <a:bodyPr anchor="b">
            <a:normAutofit/>
          </a:bodyPr>
          <a:lstStyle/>
          <a:p>
            <a:r>
              <a:rPr lang="en-GB" sz="5000"/>
              <a:t>Discussion – Biomechanical Interpretation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7679C4-A06F-B1F9-9E24-B637B1C5F78E}"/>
              </a:ext>
            </a:extLst>
          </p:cNvPr>
          <p:cNvSpPr>
            <a:spLocks noGrp="1"/>
          </p:cNvSpPr>
          <p:nvPr>
            <p:ph idx="1"/>
          </p:nvPr>
        </p:nvSpPr>
        <p:spPr>
          <a:xfrm>
            <a:off x="572493" y="2947047"/>
            <a:ext cx="6088030" cy="1526098"/>
          </a:xfrm>
        </p:spPr>
        <p:txBody>
          <a:bodyPr vert="horz" lIns="91440" tIns="45720" rIns="91440" bIns="45720" rtlCol="0" anchor="t">
            <a:normAutofit/>
          </a:bodyPr>
          <a:lstStyle/>
          <a:p>
            <a:r>
              <a:rPr lang="en-GB" sz="2200">
                <a:latin typeface="Aptos"/>
                <a:cs typeface="Segoe UI"/>
              </a:rPr>
              <a:t>Greater depth equals greater impulse</a:t>
            </a:r>
            <a:endParaRPr lang="en-GB" sz="2200">
              <a:latin typeface="Aptos"/>
            </a:endParaRPr>
          </a:p>
          <a:p>
            <a:r>
              <a:rPr lang="en-GB" sz="2200">
                <a:latin typeface="Aptos"/>
                <a:cs typeface="Segoe UI"/>
              </a:rPr>
              <a:t>Enhanced stretch-shortening cycle utilisation</a:t>
            </a:r>
            <a:endParaRPr lang="en-GB" sz="2200"/>
          </a:p>
          <a:p>
            <a:r>
              <a:rPr lang="en-GB" sz="2200">
                <a:latin typeface="Aptos"/>
                <a:cs typeface="Segoe UI"/>
              </a:rPr>
              <a:t>Supports theoretical models</a:t>
            </a:r>
            <a:endParaRPr lang="en-GB" sz="2200"/>
          </a:p>
          <a:p>
            <a:endParaRPr lang="en-GB" sz="2200"/>
          </a:p>
        </p:txBody>
      </p:sp>
      <p:pic>
        <p:nvPicPr>
          <p:cNvPr id="5" name="Picture 4" descr="An elaborate kirigami paper artwork brings human anatomy to life through multiple laser-cut layers. The figure captured mid-stride reveals the complex interplay between bones, muscles, and tendons beneath the skin. Deep crimson red represents blood vessels and muscles, while ivory and white layers show bones and connective tissue, with touches of steel blue adding depth. Each paper layer is precisely cut to show joints, spine segments, and even the heart as a central design element. Dramatic backlighting makes the translucent paper glow along the edges, creating stunning shadows between the five distinct layers. The vertical composition stretches from the foot striking the ground up through the spine to an outstretched hand, showing the complete chain of motion. Delicate filigree patterns represent force vectors and motion curves, while lace-like bridges connect different anatomical parts. This fusion of scientific accuracy and artistic beauty demonstrates how the human body moves, making complex biomechanics accessible and visually captivating through the ancient art of paper cutting.">
            <a:extLst>
              <a:ext uri="{FF2B5EF4-FFF2-40B4-BE49-F238E27FC236}">
                <a16:creationId xmlns:a16="http://schemas.microsoft.com/office/drawing/2014/main" id="{2F0E9EBF-48A6-386F-4319-FBFF2C2DBD5D}"/>
              </a:ext>
            </a:extLst>
          </p:cNvPr>
          <p:cNvPicPr>
            <a:picLocks noChangeAspect="1"/>
          </p:cNvPicPr>
          <p:nvPr/>
        </p:nvPicPr>
        <p:blipFill>
          <a:blip r:embed="rId3"/>
          <a:stretch>
            <a:fillRect/>
          </a:stretch>
        </p:blipFill>
        <p:spPr>
          <a:xfrm>
            <a:off x="8244453" y="2075481"/>
            <a:ext cx="2444858" cy="4347275"/>
          </a:xfrm>
          <a:prstGeom prst="rect">
            <a:avLst/>
          </a:prstGeom>
        </p:spPr>
      </p:pic>
      <p:sp>
        <p:nvSpPr>
          <p:cNvPr id="6" name="TextBox 5">
            <a:extLst>
              <a:ext uri="{FF2B5EF4-FFF2-40B4-BE49-F238E27FC236}">
                <a16:creationId xmlns:a16="http://schemas.microsoft.com/office/drawing/2014/main" id="{2E73A1A5-21ED-2F94-CD1D-D5AF5CC69CE1}"/>
              </a:ext>
            </a:extLst>
          </p:cNvPr>
          <p:cNvSpPr txBox="1"/>
          <p:nvPr/>
        </p:nvSpPr>
        <p:spPr>
          <a:xfrm>
            <a:off x="8192475" y="6502777"/>
            <a:ext cx="2679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stockcake.com</a:t>
            </a:r>
          </a:p>
        </p:txBody>
      </p:sp>
    </p:spTree>
    <p:extLst>
      <p:ext uri="{BB962C8B-B14F-4D97-AF65-F5344CB8AC3E}">
        <p14:creationId xmlns:p14="http://schemas.microsoft.com/office/powerpoint/2010/main" val="2073042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D1FFE-15ED-74E0-FB89-6E08C78F927C}"/>
              </a:ext>
            </a:extLst>
          </p:cNvPr>
          <p:cNvSpPr>
            <a:spLocks noGrp="1"/>
          </p:cNvSpPr>
          <p:nvPr>
            <p:ph type="title"/>
          </p:nvPr>
        </p:nvSpPr>
        <p:spPr>
          <a:xfrm>
            <a:off x="572493" y="238539"/>
            <a:ext cx="11018520" cy="1434415"/>
          </a:xfrm>
        </p:spPr>
        <p:txBody>
          <a:bodyPr anchor="b">
            <a:normAutofit/>
          </a:bodyPr>
          <a:lstStyle/>
          <a:p>
            <a:r>
              <a:rPr lang="en-GB" sz="5000"/>
              <a:t>Discussion – Optimal vs Maximal Depth</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DE908B-83E2-DE59-89A6-4C0AB2283FDC}"/>
              </a:ext>
            </a:extLst>
          </p:cNvPr>
          <p:cNvSpPr>
            <a:spLocks noGrp="1"/>
          </p:cNvSpPr>
          <p:nvPr>
            <p:ph idx="1"/>
          </p:nvPr>
        </p:nvSpPr>
        <p:spPr>
          <a:xfrm>
            <a:off x="572493" y="2901555"/>
            <a:ext cx="5689970" cy="1617083"/>
          </a:xfrm>
        </p:spPr>
        <p:txBody>
          <a:bodyPr vert="horz" lIns="91440" tIns="45720" rIns="91440" bIns="45720" rtlCol="0" anchor="t">
            <a:normAutofit/>
          </a:bodyPr>
          <a:lstStyle/>
          <a:p>
            <a:r>
              <a:rPr lang="en-GB" sz="2200">
                <a:latin typeface="Aptos"/>
                <a:cs typeface="Segoe UI"/>
              </a:rPr>
              <a:t>Deeper not always better</a:t>
            </a:r>
            <a:endParaRPr lang="en-US" sz="2200"/>
          </a:p>
          <a:p>
            <a:r>
              <a:rPr lang="en-GB" sz="2200">
                <a:latin typeface="Aptos"/>
                <a:cs typeface="Segoe UI"/>
              </a:rPr>
              <a:t>Performance plateaus at extreme depths</a:t>
            </a:r>
            <a:endParaRPr lang="en-GB" sz="2200"/>
          </a:p>
          <a:p>
            <a:r>
              <a:rPr lang="en-GB" sz="2200">
                <a:latin typeface="Aptos"/>
                <a:cs typeface="Segoe UI"/>
              </a:rPr>
              <a:t>Optimal depth individual‑specific</a:t>
            </a:r>
            <a:endParaRPr lang="en-GB" sz="2200"/>
          </a:p>
          <a:p>
            <a:pPr marL="0" indent="0">
              <a:buNone/>
            </a:pPr>
            <a:endParaRPr lang="en-GB" sz="2200">
              <a:cs typeface="Segoe UI"/>
            </a:endParaRPr>
          </a:p>
        </p:txBody>
      </p:sp>
      <p:pic>
        <p:nvPicPr>
          <p:cNvPr id="5" name="Picture 4" descr="Versus Graphic Logo Competition Symbol and Battle Icon PNG">
            <a:extLst>
              <a:ext uri="{FF2B5EF4-FFF2-40B4-BE49-F238E27FC236}">
                <a16:creationId xmlns:a16="http://schemas.microsoft.com/office/drawing/2014/main" id="{4A9874A8-771F-5B31-3EB6-97A943A9B768}"/>
              </a:ext>
            </a:extLst>
          </p:cNvPr>
          <p:cNvPicPr>
            <a:picLocks noChangeAspect="1"/>
          </p:cNvPicPr>
          <p:nvPr/>
        </p:nvPicPr>
        <p:blipFill>
          <a:blip r:embed="rId3"/>
          <a:srcRect l="1580" r="-3" b="-3"/>
          <a:stretch>
            <a:fillRect/>
          </a:stretch>
        </p:blipFill>
        <p:spPr>
          <a:xfrm>
            <a:off x="7766643" y="2321439"/>
            <a:ext cx="3247303" cy="3380005"/>
          </a:xfrm>
          <a:prstGeom prst="rect">
            <a:avLst/>
          </a:prstGeom>
        </p:spPr>
      </p:pic>
    </p:spTree>
    <p:extLst>
      <p:ext uri="{BB962C8B-B14F-4D97-AF65-F5344CB8AC3E}">
        <p14:creationId xmlns:p14="http://schemas.microsoft.com/office/powerpoint/2010/main" val="160452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0BD22-1920-3559-4257-4F5891537283}"/>
              </a:ext>
            </a:extLst>
          </p:cNvPr>
          <p:cNvSpPr>
            <a:spLocks noGrp="1"/>
          </p:cNvSpPr>
          <p:nvPr>
            <p:ph type="title"/>
          </p:nvPr>
        </p:nvSpPr>
        <p:spPr>
          <a:xfrm>
            <a:off x="572493" y="238539"/>
            <a:ext cx="11018520" cy="1434415"/>
          </a:xfrm>
        </p:spPr>
        <p:txBody>
          <a:bodyPr anchor="b">
            <a:normAutofit/>
          </a:bodyPr>
          <a:lstStyle/>
          <a:p>
            <a:r>
              <a:rPr lang="en-GB" sz="5000"/>
              <a:t>Discussion – Neuromuscular Mechanisms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80E798-5B58-3A7F-6379-E7F2DA0B58A0}"/>
              </a:ext>
            </a:extLst>
          </p:cNvPr>
          <p:cNvSpPr>
            <a:spLocks noGrp="1"/>
          </p:cNvSpPr>
          <p:nvPr>
            <p:ph idx="1"/>
          </p:nvPr>
        </p:nvSpPr>
        <p:spPr>
          <a:xfrm>
            <a:off x="697597" y="2730958"/>
            <a:ext cx="4689135" cy="2515560"/>
          </a:xfrm>
        </p:spPr>
        <p:txBody>
          <a:bodyPr vert="horz" lIns="91440" tIns="45720" rIns="91440" bIns="45720" rtlCol="0" anchor="t">
            <a:normAutofit/>
          </a:bodyPr>
          <a:lstStyle/>
          <a:p>
            <a:r>
              <a:rPr lang="en-GB" sz="2200">
                <a:latin typeface="Aptos"/>
                <a:cs typeface="Segoe UI"/>
              </a:rPr>
              <a:t>Stretch-shortening cycle not purely elastic</a:t>
            </a:r>
            <a:endParaRPr lang="en-GB" sz="2200">
              <a:latin typeface="Aptos"/>
            </a:endParaRPr>
          </a:p>
          <a:p>
            <a:r>
              <a:rPr lang="en-GB" sz="2200">
                <a:latin typeface="Aptos"/>
                <a:cs typeface="Segoe UI"/>
              </a:rPr>
              <a:t>Muscle‑level mechanisms important</a:t>
            </a:r>
            <a:endParaRPr lang="en-GB" sz="2200"/>
          </a:p>
          <a:p>
            <a:r>
              <a:rPr lang="en-GB" sz="2200">
                <a:latin typeface="Aptos"/>
                <a:cs typeface="Segoe UI"/>
              </a:rPr>
              <a:t>Pre‑activation and coordination key</a:t>
            </a:r>
            <a:endParaRPr lang="en-GB" sz="2200"/>
          </a:p>
          <a:p>
            <a:endParaRPr lang="en-GB" sz="2200"/>
          </a:p>
        </p:txBody>
      </p:sp>
      <p:pic>
        <p:nvPicPr>
          <p:cNvPr id="5" name="Picture 4" descr="Active Muscle and Muscle-Tendon Complex ...">
            <a:extLst>
              <a:ext uri="{FF2B5EF4-FFF2-40B4-BE49-F238E27FC236}">
                <a16:creationId xmlns:a16="http://schemas.microsoft.com/office/drawing/2014/main" id="{7F1CD92B-5B09-1FA7-B351-361AFB4E50B2}"/>
              </a:ext>
            </a:extLst>
          </p:cNvPr>
          <p:cNvPicPr>
            <a:picLocks noChangeAspect="1"/>
          </p:cNvPicPr>
          <p:nvPr/>
        </p:nvPicPr>
        <p:blipFill>
          <a:blip r:embed="rId3"/>
          <a:stretch>
            <a:fillRect/>
          </a:stretch>
        </p:blipFill>
        <p:spPr>
          <a:xfrm>
            <a:off x="7635709" y="2734386"/>
            <a:ext cx="3630730" cy="2776750"/>
          </a:xfrm>
          <a:prstGeom prst="rect">
            <a:avLst/>
          </a:prstGeom>
        </p:spPr>
      </p:pic>
      <p:sp>
        <p:nvSpPr>
          <p:cNvPr id="6" name="TextBox 5">
            <a:extLst>
              <a:ext uri="{FF2B5EF4-FFF2-40B4-BE49-F238E27FC236}">
                <a16:creationId xmlns:a16="http://schemas.microsoft.com/office/drawing/2014/main" id="{68BF17AA-E2C5-56D3-5C10-ABA65A91B81B}"/>
              </a:ext>
            </a:extLst>
          </p:cNvPr>
          <p:cNvSpPr txBox="1"/>
          <p:nvPr/>
        </p:nvSpPr>
        <p:spPr>
          <a:xfrm>
            <a:off x="7765784" y="5820071"/>
            <a:ext cx="36183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frontiers.com</a:t>
            </a:r>
            <a:endParaRPr lang="en-GB" dirty="0"/>
          </a:p>
        </p:txBody>
      </p:sp>
    </p:spTree>
    <p:extLst>
      <p:ext uri="{BB962C8B-B14F-4D97-AF65-F5344CB8AC3E}">
        <p14:creationId xmlns:p14="http://schemas.microsoft.com/office/powerpoint/2010/main" val="2425623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893EC-C0FF-4C85-E365-EDF2B6E95725}"/>
              </a:ext>
            </a:extLst>
          </p:cNvPr>
          <p:cNvSpPr>
            <a:spLocks noGrp="1"/>
          </p:cNvSpPr>
          <p:nvPr>
            <p:ph type="title"/>
          </p:nvPr>
        </p:nvSpPr>
        <p:spPr>
          <a:xfrm>
            <a:off x="572493" y="238539"/>
            <a:ext cx="11018520" cy="1434415"/>
          </a:xfrm>
        </p:spPr>
        <p:txBody>
          <a:bodyPr anchor="b">
            <a:normAutofit/>
          </a:bodyPr>
          <a:lstStyle/>
          <a:p>
            <a:r>
              <a:rPr lang="en-GB" sz="5000"/>
              <a:t>Discussion – Rehabilitation Implications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AF3139-D333-A711-CD74-322D880A92EC}"/>
              </a:ext>
            </a:extLst>
          </p:cNvPr>
          <p:cNvSpPr>
            <a:spLocks noGrp="1"/>
          </p:cNvSpPr>
          <p:nvPr>
            <p:ph idx="1"/>
          </p:nvPr>
        </p:nvSpPr>
        <p:spPr>
          <a:xfrm>
            <a:off x="572493" y="2639972"/>
            <a:ext cx="5269164" cy="2060635"/>
          </a:xfrm>
        </p:spPr>
        <p:txBody>
          <a:bodyPr vert="horz" lIns="91440" tIns="45720" rIns="91440" bIns="45720" rtlCol="0" anchor="t">
            <a:normAutofit/>
          </a:bodyPr>
          <a:lstStyle/>
          <a:p>
            <a:r>
              <a:rPr lang="en-GB" sz="2200">
                <a:latin typeface="Aptos"/>
                <a:cs typeface="Segoe UI"/>
              </a:rPr>
              <a:t>Early rehab: deeper, slower CMJs</a:t>
            </a:r>
          </a:p>
          <a:p>
            <a:r>
              <a:rPr lang="en-GB" sz="2200">
                <a:latin typeface="Aptos"/>
                <a:cs typeface="Segoe UI"/>
              </a:rPr>
              <a:t>Later rehab: reduce depth, increase velocity</a:t>
            </a:r>
            <a:endParaRPr lang="en-GB" sz="2200"/>
          </a:p>
          <a:p>
            <a:r>
              <a:rPr lang="en-GB" sz="2200">
                <a:latin typeface="Aptos"/>
                <a:cs typeface="Segoe UI"/>
              </a:rPr>
              <a:t>Monitor strategy, not just height</a:t>
            </a:r>
            <a:endParaRPr lang="en-GB" sz="2200"/>
          </a:p>
          <a:p>
            <a:endParaRPr lang="en-GB" sz="2200">
              <a:cs typeface="Segoe UI"/>
            </a:endParaRPr>
          </a:p>
          <a:p>
            <a:endParaRPr lang="en-GB" sz="2200"/>
          </a:p>
        </p:txBody>
      </p:sp>
      <p:pic>
        <p:nvPicPr>
          <p:cNvPr id="4" name="Picture 3" descr="Physical therapy cartoon sports Images ...">
            <a:extLst>
              <a:ext uri="{FF2B5EF4-FFF2-40B4-BE49-F238E27FC236}">
                <a16:creationId xmlns:a16="http://schemas.microsoft.com/office/drawing/2014/main" id="{7F2257BF-EB85-9020-B513-4C091B923975}"/>
              </a:ext>
            </a:extLst>
          </p:cNvPr>
          <p:cNvPicPr>
            <a:picLocks noChangeAspect="1"/>
          </p:cNvPicPr>
          <p:nvPr/>
        </p:nvPicPr>
        <p:blipFill>
          <a:blip r:embed="rId3"/>
          <a:srcRect l="17950" r="18028" b="-1"/>
          <a:stretch>
            <a:fillRect/>
          </a:stretch>
        </p:blipFill>
        <p:spPr>
          <a:xfrm>
            <a:off x="7675658" y="2093976"/>
            <a:ext cx="3918318" cy="3925915"/>
          </a:xfrm>
          <a:prstGeom prst="rect">
            <a:avLst/>
          </a:prstGeom>
        </p:spPr>
      </p:pic>
      <p:sp>
        <p:nvSpPr>
          <p:cNvPr id="5" name="TextBox 4">
            <a:extLst>
              <a:ext uri="{FF2B5EF4-FFF2-40B4-BE49-F238E27FC236}">
                <a16:creationId xmlns:a16="http://schemas.microsoft.com/office/drawing/2014/main" id="{867A1A60-D54B-ACE7-4DD1-8E757E46FFD5}"/>
              </a:ext>
            </a:extLst>
          </p:cNvPr>
          <p:cNvSpPr txBox="1"/>
          <p:nvPr/>
        </p:nvSpPr>
        <p:spPr>
          <a:xfrm>
            <a:off x="7646310" y="5956612"/>
            <a:ext cx="40279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freepik.</a:t>
            </a:r>
            <a:r>
              <a:rPr lang="en-GB" dirty="0"/>
              <a:t>com</a:t>
            </a:r>
          </a:p>
        </p:txBody>
      </p:sp>
    </p:spTree>
    <p:extLst>
      <p:ext uri="{BB962C8B-B14F-4D97-AF65-F5344CB8AC3E}">
        <p14:creationId xmlns:p14="http://schemas.microsoft.com/office/powerpoint/2010/main" val="1883348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ABA37-93D7-3B56-B536-2DDC275395DA}"/>
              </a:ext>
            </a:extLst>
          </p:cNvPr>
          <p:cNvSpPr>
            <a:spLocks noGrp="1"/>
          </p:cNvSpPr>
          <p:nvPr>
            <p:ph type="title"/>
          </p:nvPr>
        </p:nvSpPr>
        <p:spPr>
          <a:xfrm>
            <a:off x="572493" y="238539"/>
            <a:ext cx="11018520" cy="1434415"/>
          </a:xfrm>
        </p:spPr>
        <p:txBody>
          <a:bodyPr anchor="b">
            <a:normAutofit/>
          </a:bodyPr>
          <a:lstStyle/>
          <a:p>
            <a:r>
              <a:rPr lang="en-GB" sz="5400"/>
              <a:t>Strengths and Limitations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E0CB17-A3ED-B9EF-841B-E6DD18921DF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200"/>
              <a:t>Strengths:</a:t>
            </a:r>
            <a:endParaRPr lang="en-US" sz="2200"/>
          </a:p>
          <a:p>
            <a:r>
              <a:rPr lang="en-GB" sz="2200"/>
              <a:t>Force and kinematic data</a:t>
            </a:r>
            <a:endParaRPr lang="en-US" sz="2200"/>
          </a:p>
          <a:p>
            <a:r>
              <a:rPr lang="en-GB" sz="2200"/>
              <a:t>Mixed ability levels of participants</a:t>
            </a:r>
          </a:p>
          <a:p>
            <a:pPr marL="0" indent="0">
              <a:buNone/>
            </a:pPr>
            <a:endParaRPr lang="en-GB" sz="2200"/>
          </a:p>
          <a:p>
            <a:pPr marL="0" indent="0">
              <a:buNone/>
            </a:pPr>
            <a:r>
              <a:rPr lang="en-GB" sz="2200"/>
              <a:t>Limitations :</a:t>
            </a:r>
          </a:p>
          <a:p>
            <a:r>
              <a:rPr lang="en-GB" sz="2200"/>
              <a:t>Small sample</a:t>
            </a:r>
          </a:p>
          <a:p>
            <a:r>
              <a:rPr lang="en-GB" sz="2200"/>
              <a:t>Cross-sectional design</a:t>
            </a:r>
          </a:p>
        </p:txBody>
      </p:sp>
      <p:pic>
        <p:nvPicPr>
          <p:cNvPr id="4" name="Picture 3" descr="strengths and weaknesses vector design ...">
            <a:extLst>
              <a:ext uri="{FF2B5EF4-FFF2-40B4-BE49-F238E27FC236}">
                <a16:creationId xmlns:a16="http://schemas.microsoft.com/office/drawing/2014/main" id="{DEED9CC4-128A-B203-8077-DBA92347F4CB}"/>
              </a:ext>
            </a:extLst>
          </p:cNvPr>
          <p:cNvPicPr>
            <a:picLocks noChangeAspect="1"/>
          </p:cNvPicPr>
          <p:nvPr/>
        </p:nvPicPr>
        <p:blipFill>
          <a:blip r:embed="rId3"/>
          <a:srcRect l="14737" r="1654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7BE40B2C-45D3-3286-3ABB-CB9C5A6D6F2D}"/>
              </a:ext>
            </a:extLst>
          </p:cNvPr>
          <p:cNvSpPr txBox="1"/>
          <p:nvPr/>
        </p:nvSpPr>
        <p:spPr>
          <a:xfrm>
            <a:off x="7748716" y="6059018"/>
            <a:ext cx="43181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freepik.com</a:t>
            </a:r>
          </a:p>
        </p:txBody>
      </p:sp>
    </p:spTree>
    <p:extLst>
      <p:ext uri="{BB962C8B-B14F-4D97-AF65-F5344CB8AC3E}">
        <p14:creationId xmlns:p14="http://schemas.microsoft.com/office/powerpoint/2010/main" val="2046586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73DA3-D7B1-2FCD-6D36-B8EA0B60EE47}"/>
              </a:ext>
            </a:extLst>
          </p:cNvPr>
          <p:cNvSpPr>
            <a:spLocks noGrp="1"/>
          </p:cNvSpPr>
          <p:nvPr>
            <p:ph type="title"/>
          </p:nvPr>
        </p:nvSpPr>
        <p:spPr>
          <a:xfrm>
            <a:off x="572493" y="238539"/>
            <a:ext cx="11018520" cy="1434415"/>
          </a:xfrm>
        </p:spPr>
        <p:txBody>
          <a:bodyPr anchor="b">
            <a:normAutofit/>
          </a:bodyPr>
          <a:lstStyle/>
          <a:p>
            <a:r>
              <a:rPr lang="en-GB" sz="5400"/>
              <a:t>Conclusion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8EA612-ED79-4784-6B1A-F7F8C13C3F8D}"/>
              </a:ext>
            </a:extLst>
          </p:cNvPr>
          <p:cNvSpPr>
            <a:spLocks noGrp="1"/>
          </p:cNvSpPr>
          <p:nvPr>
            <p:ph idx="1"/>
          </p:nvPr>
        </p:nvSpPr>
        <p:spPr>
          <a:xfrm>
            <a:off x="572493" y="2924301"/>
            <a:ext cx="6304119" cy="1503352"/>
          </a:xfrm>
        </p:spPr>
        <p:txBody>
          <a:bodyPr vert="horz" lIns="91440" tIns="45720" rIns="91440" bIns="45720" rtlCol="0" anchor="t">
            <a:normAutofit/>
          </a:bodyPr>
          <a:lstStyle/>
          <a:p>
            <a:r>
              <a:rPr lang="en-GB" sz="2200">
                <a:latin typeface="Aptos"/>
                <a:cs typeface="Segoe UI"/>
              </a:rPr>
              <a:t>Depth positively associated with jump height</a:t>
            </a:r>
            <a:endParaRPr lang="en-US" sz="2200"/>
          </a:p>
          <a:p>
            <a:r>
              <a:rPr lang="en-GB" sz="2200">
                <a:latin typeface="Aptos"/>
                <a:cs typeface="Segoe UI"/>
              </a:rPr>
              <a:t>Optimal depth exists</a:t>
            </a:r>
            <a:endParaRPr lang="en-GB" sz="2200"/>
          </a:p>
          <a:p>
            <a:r>
              <a:rPr lang="en-GB" sz="2200">
                <a:latin typeface="Aptos"/>
                <a:cs typeface="Segoe UI"/>
              </a:rPr>
              <a:t>Depth alone insufficient</a:t>
            </a:r>
            <a:endParaRPr lang="en-GB" sz="2200"/>
          </a:p>
          <a:p>
            <a:endParaRPr lang="en-GB" sz="2200"/>
          </a:p>
          <a:p>
            <a:endParaRPr lang="en-GB" sz="2200"/>
          </a:p>
        </p:txBody>
      </p:sp>
      <p:pic>
        <p:nvPicPr>
          <p:cNvPr id="4" name="Picture 3" descr="Conclusions Images - Free Download on ...">
            <a:extLst>
              <a:ext uri="{FF2B5EF4-FFF2-40B4-BE49-F238E27FC236}">
                <a16:creationId xmlns:a16="http://schemas.microsoft.com/office/drawing/2014/main" id="{84781B7C-85C9-41D6-7285-37C37D74AB45}"/>
              </a:ext>
            </a:extLst>
          </p:cNvPr>
          <p:cNvPicPr>
            <a:picLocks noChangeAspect="1"/>
          </p:cNvPicPr>
          <p:nvPr/>
        </p:nvPicPr>
        <p:blipFill>
          <a:blip r:embed="rId3"/>
          <a:srcRect l="1706" r="2090" b="2"/>
          <a:stretch>
            <a:fillRect/>
          </a:stretch>
        </p:blipFill>
        <p:spPr>
          <a:xfrm>
            <a:off x="7675658" y="2093976"/>
            <a:ext cx="3326915" cy="3459617"/>
          </a:xfrm>
          <a:prstGeom prst="rect">
            <a:avLst/>
          </a:prstGeom>
        </p:spPr>
      </p:pic>
      <p:sp>
        <p:nvSpPr>
          <p:cNvPr id="5" name="TextBox 4">
            <a:extLst>
              <a:ext uri="{FF2B5EF4-FFF2-40B4-BE49-F238E27FC236}">
                <a16:creationId xmlns:a16="http://schemas.microsoft.com/office/drawing/2014/main" id="{87A2FA75-6E82-9428-15DF-287D825157EE}"/>
              </a:ext>
            </a:extLst>
          </p:cNvPr>
          <p:cNvSpPr txBox="1"/>
          <p:nvPr/>
        </p:nvSpPr>
        <p:spPr>
          <a:xfrm>
            <a:off x="7953528" y="5751800"/>
            <a:ext cx="3140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 freepik.com</a:t>
            </a:r>
            <a:endParaRPr lang="en-GB" dirty="0"/>
          </a:p>
        </p:txBody>
      </p:sp>
    </p:spTree>
    <p:extLst>
      <p:ext uri="{BB962C8B-B14F-4D97-AF65-F5344CB8AC3E}">
        <p14:creationId xmlns:p14="http://schemas.microsoft.com/office/powerpoint/2010/main" val="661191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A6FCD-EBC6-68FD-209E-4B02A3B71D59}"/>
              </a:ext>
            </a:extLst>
          </p:cNvPr>
          <p:cNvSpPr>
            <a:spLocks noGrp="1"/>
          </p:cNvSpPr>
          <p:nvPr>
            <p:ph type="title"/>
          </p:nvPr>
        </p:nvSpPr>
        <p:spPr>
          <a:xfrm>
            <a:off x="572493" y="238539"/>
            <a:ext cx="11018520" cy="1434415"/>
          </a:xfrm>
        </p:spPr>
        <p:txBody>
          <a:bodyPr anchor="b">
            <a:normAutofit/>
          </a:bodyPr>
          <a:lstStyle/>
          <a:p>
            <a:r>
              <a:rPr lang="en-GB" sz="5400"/>
              <a:t>Recommendations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1B91BB-825F-EEA6-2C44-8C019C74CF90}"/>
              </a:ext>
            </a:extLst>
          </p:cNvPr>
          <p:cNvSpPr>
            <a:spLocks noGrp="1"/>
          </p:cNvSpPr>
          <p:nvPr>
            <p:ph idx="1"/>
          </p:nvPr>
        </p:nvSpPr>
        <p:spPr>
          <a:xfrm>
            <a:off x="617986" y="2821943"/>
            <a:ext cx="5473881" cy="2276725"/>
          </a:xfrm>
        </p:spPr>
        <p:txBody>
          <a:bodyPr vert="horz" lIns="91440" tIns="45720" rIns="91440" bIns="45720" rtlCol="0" anchor="t">
            <a:normAutofit/>
          </a:bodyPr>
          <a:lstStyle/>
          <a:p>
            <a:r>
              <a:rPr lang="en-GB" sz="2200"/>
              <a:t>Moderate depth for maximal power</a:t>
            </a:r>
          </a:p>
          <a:p>
            <a:r>
              <a:rPr lang="en-GB" sz="2200"/>
              <a:t>Monitor depth and height in rehabilitation </a:t>
            </a:r>
          </a:p>
          <a:p>
            <a:r>
              <a:rPr lang="en-GB" sz="2200"/>
              <a:t>Progress toward explosive movement</a:t>
            </a:r>
          </a:p>
          <a:p>
            <a:r>
              <a:rPr lang="en-GB" sz="2200">
                <a:latin typeface="Aptos"/>
                <a:cs typeface="Segoe UI"/>
              </a:rPr>
              <a:t>Train velocity and force production</a:t>
            </a:r>
            <a:endParaRPr lang="en-GB" sz="2200"/>
          </a:p>
          <a:p>
            <a:r>
              <a:rPr lang="en-GB" sz="2200">
                <a:latin typeface="Aptos"/>
                <a:cs typeface="Segoe UI"/>
              </a:rPr>
              <a:t>Apply individualised strategies</a:t>
            </a:r>
            <a:endParaRPr lang="en-GB" sz="2200"/>
          </a:p>
        </p:txBody>
      </p:sp>
      <p:pic>
        <p:nvPicPr>
          <p:cNvPr id="5" name="Picture 4" descr="Cartoon customer recommendations Images ...">
            <a:extLst>
              <a:ext uri="{FF2B5EF4-FFF2-40B4-BE49-F238E27FC236}">
                <a16:creationId xmlns:a16="http://schemas.microsoft.com/office/drawing/2014/main" id="{57615AE9-64E5-8257-937B-694C7023E623}"/>
              </a:ext>
            </a:extLst>
          </p:cNvPr>
          <p:cNvPicPr>
            <a:picLocks noChangeAspect="1"/>
          </p:cNvPicPr>
          <p:nvPr/>
        </p:nvPicPr>
        <p:blipFill>
          <a:blip r:embed="rId3"/>
          <a:stretch>
            <a:fillRect/>
          </a:stretch>
        </p:blipFill>
        <p:spPr>
          <a:xfrm>
            <a:off x="7119653" y="2562225"/>
            <a:ext cx="4242036" cy="2791251"/>
          </a:xfrm>
          <a:prstGeom prst="rect">
            <a:avLst/>
          </a:prstGeom>
        </p:spPr>
      </p:pic>
      <p:sp>
        <p:nvSpPr>
          <p:cNvPr id="6" name="TextBox 5">
            <a:extLst>
              <a:ext uri="{FF2B5EF4-FFF2-40B4-BE49-F238E27FC236}">
                <a16:creationId xmlns:a16="http://schemas.microsoft.com/office/drawing/2014/main" id="{9757C72A-8CBD-C65E-DCA4-5F701281D0A7}"/>
              </a:ext>
            </a:extLst>
          </p:cNvPr>
          <p:cNvSpPr txBox="1"/>
          <p:nvPr/>
        </p:nvSpPr>
        <p:spPr>
          <a:xfrm>
            <a:off x="7253754" y="5683529"/>
            <a:ext cx="42157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 </a:t>
            </a:r>
            <a:r>
              <a:rPr lang="en-GB" dirty="0" err="1"/>
              <a:t>freepik</a:t>
            </a:r>
            <a:r>
              <a:rPr lang="en-GB" dirty="0"/>
              <a:t>.com</a:t>
            </a:r>
          </a:p>
        </p:txBody>
      </p:sp>
    </p:spTree>
    <p:extLst>
      <p:ext uri="{BB962C8B-B14F-4D97-AF65-F5344CB8AC3E}">
        <p14:creationId xmlns:p14="http://schemas.microsoft.com/office/powerpoint/2010/main" val="1831561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BF3BB-5BDA-E4B0-552E-3E6646BF4079}"/>
              </a:ext>
            </a:extLst>
          </p:cNvPr>
          <p:cNvSpPr>
            <a:spLocks noGrp="1"/>
          </p:cNvSpPr>
          <p:nvPr>
            <p:ph type="title"/>
          </p:nvPr>
        </p:nvSpPr>
        <p:spPr>
          <a:xfrm>
            <a:off x="838200" y="2770188"/>
            <a:ext cx="10515600" cy="1325563"/>
          </a:xfrm>
        </p:spPr>
        <p:txBody>
          <a:bodyPr/>
          <a:lstStyle/>
          <a:p>
            <a:pPr algn="ctr"/>
            <a:r>
              <a:rPr lang="en-GB"/>
              <a:t>End</a:t>
            </a:r>
            <a:endParaRPr lang="en-US"/>
          </a:p>
        </p:txBody>
      </p:sp>
    </p:spTree>
    <p:extLst>
      <p:ext uri="{BB962C8B-B14F-4D97-AF65-F5344CB8AC3E}">
        <p14:creationId xmlns:p14="http://schemas.microsoft.com/office/powerpoint/2010/main" val="2107113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2F9F-DCA8-AE85-5B68-CC42159DD53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D005DFD8-6283-C606-6DDA-C3D511E464F4}"/>
              </a:ext>
            </a:extLst>
          </p:cNvPr>
          <p:cNvSpPr>
            <a:spLocks noGrp="1"/>
          </p:cNvSpPr>
          <p:nvPr>
            <p:ph idx="1"/>
          </p:nvPr>
        </p:nvSpPr>
        <p:spPr>
          <a:xfrm>
            <a:off x="207169" y="1361282"/>
            <a:ext cx="11777662" cy="5327649"/>
          </a:xfrm>
        </p:spPr>
        <p:txBody>
          <a:bodyPr vert="horz" lIns="91440" tIns="45720" rIns="91440" bIns="45720" rtlCol="0" anchor="t">
            <a:normAutofit/>
          </a:bodyPr>
          <a:lstStyle/>
          <a:p>
            <a:pPr marL="0" indent="0">
              <a:buNone/>
            </a:pPr>
            <a:r>
              <a:rPr lang="en-GB" sz="1400" dirty="0">
                <a:ea typeface="+mn-lt"/>
                <a:cs typeface="+mn-lt"/>
              </a:rPr>
              <a:t>Bobbert, M.F., Gerritsen, K.G.M., </a:t>
            </a:r>
            <a:r>
              <a:rPr lang="en-GB" sz="1400" dirty="0" err="1">
                <a:ea typeface="+mn-lt"/>
                <a:cs typeface="+mn-lt"/>
              </a:rPr>
              <a:t>Litjens</a:t>
            </a:r>
            <a:r>
              <a:rPr lang="en-GB" sz="1400" dirty="0">
                <a:ea typeface="+mn-lt"/>
                <a:cs typeface="+mn-lt"/>
              </a:rPr>
              <a:t>, M.C.A. and Van Soest, A.J. (1996) ‘Why is countermovement jump height greater than squat jump height?’, </a:t>
            </a:r>
            <a:r>
              <a:rPr lang="en-GB" sz="1400" i="1" dirty="0">
                <a:ea typeface="+mn-lt"/>
                <a:cs typeface="+mn-lt"/>
              </a:rPr>
              <a:t>Medicine &amp; Science in Sports &amp; Exercise</a:t>
            </a:r>
            <a:r>
              <a:rPr lang="en-GB" sz="1400" dirty="0">
                <a:ea typeface="+mn-lt"/>
                <a:cs typeface="+mn-lt"/>
              </a:rPr>
              <a:t>, 28(11), pp. 1402–1412. Available at: </a:t>
            </a:r>
            <a:r>
              <a:rPr lang="en-GB" sz="1400" dirty="0">
                <a:ea typeface="+mn-lt"/>
                <a:cs typeface="+mn-lt"/>
                <a:hlinkClick r:id="rId2"/>
              </a:rPr>
              <a:t>https://doi.org/10.1097/00005768-199611000-00009</a:t>
            </a:r>
            <a:endParaRPr lang="en-US" sz="1400" dirty="0">
              <a:ea typeface="+mn-lt"/>
              <a:cs typeface="+mn-lt"/>
            </a:endParaRPr>
          </a:p>
          <a:p>
            <a:pPr>
              <a:buNone/>
            </a:pPr>
            <a:r>
              <a:rPr lang="en-GB" sz="1400" dirty="0">
                <a:ea typeface="+mn-lt"/>
                <a:cs typeface="+mn-lt"/>
              </a:rPr>
              <a:t>Cormack, S.J. </a:t>
            </a:r>
            <a:r>
              <a:rPr lang="en-GB" sz="1400" i="1" dirty="0">
                <a:ea typeface="+mn-lt"/>
                <a:cs typeface="+mn-lt"/>
              </a:rPr>
              <a:t>et al.</a:t>
            </a:r>
            <a:r>
              <a:rPr lang="en-GB" sz="1400" dirty="0">
                <a:ea typeface="+mn-lt"/>
                <a:cs typeface="+mn-lt"/>
              </a:rPr>
              <a:t> (2008) “Reliability of Measures Obtained During Single and Repeated Countermovement Jumps,” </a:t>
            </a:r>
            <a:r>
              <a:rPr lang="en-GB" sz="1400" i="1">
                <a:ea typeface="+mn-lt"/>
                <a:cs typeface="+mn-lt"/>
              </a:rPr>
              <a:t>International journal of sports physiology and performance</a:t>
            </a:r>
            <a:r>
              <a:rPr lang="en-GB" sz="1400" dirty="0">
                <a:ea typeface="+mn-lt"/>
                <a:cs typeface="+mn-lt"/>
              </a:rPr>
              <a:t>, 3(2), pp. 131–144. Available at: </a:t>
            </a:r>
            <a:r>
              <a:rPr lang="en-GB" sz="1400" dirty="0">
                <a:ea typeface="+mn-lt"/>
                <a:cs typeface="+mn-lt"/>
                <a:hlinkClick r:id="rId3"/>
              </a:rPr>
              <a:t>https://doi.org/10.1123/ijspp.3.2.131</a:t>
            </a:r>
            <a:r>
              <a:rPr lang="en-GB" sz="1400" dirty="0">
                <a:ea typeface="+mn-lt"/>
                <a:cs typeface="+mn-lt"/>
              </a:rPr>
              <a:t>.</a:t>
            </a:r>
            <a:endParaRPr lang="en-GB"/>
          </a:p>
          <a:p>
            <a:pPr>
              <a:buNone/>
            </a:pPr>
            <a:r>
              <a:rPr lang="en-GB" sz="1400" dirty="0" err="1">
                <a:ea typeface="+mn-lt"/>
                <a:cs typeface="+mn-lt"/>
              </a:rPr>
              <a:t>Fukutani</a:t>
            </a:r>
            <a:r>
              <a:rPr lang="en-GB" sz="1400" dirty="0">
                <a:ea typeface="+mn-lt"/>
                <a:cs typeface="+mn-lt"/>
              </a:rPr>
              <a:t>, A., Isaka, T. and Herzog, W. (2021) “Evidence for Muscle Cell-Based Mechanisms of Enhanced Performance in Stretch-Shortening Cycle in Skeletal Muscle,” </a:t>
            </a:r>
            <a:r>
              <a:rPr lang="en-GB" sz="1400" i="1" dirty="0">
                <a:ea typeface="+mn-lt"/>
                <a:cs typeface="+mn-lt"/>
              </a:rPr>
              <a:t>Frontiers in physiology</a:t>
            </a:r>
            <a:r>
              <a:rPr lang="en-GB" sz="1400" dirty="0">
                <a:ea typeface="+mn-lt"/>
                <a:cs typeface="+mn-lt"/>
              </a:rPr>
              <a:t>, 11, p. 609553. Available at: </a:t>
            </a:r>
            <a:r>
              <a:rPr lang="en-GB" sz="1400" dirty="0">
                <a:ea typeface="+mn-lt"/>
                <a:cs typeface="+mn-lt"/>
                <a:hlinkClick r:id="rId4"/>
              </a:rPr>
              <a:t>https://doi.org/10.3389/fphys.2020.609553</a:t>
            </a:r>
            <a:r>
              <a:rPr lang="en-GB" sz="1400" dirty="0">
                <a:ea typeface="+mn-lt"/>
                <a:cs typeface="+mn-lt"/>
              </a:rPr>
              <a:t>.</a:t>
            </a:r>
            <a:endParaRPr lang="en-GB"/>
          </a:p>
          <a:p>
            <a:pPr>
              <a:buNone/>
            </a:pPr>
            <a:r>
              <a:rPr lang="en-GB" sz="1400">
                <a:ea typeface="+mn-lt"/>
                <a:cs typeface="+mn-lt"/>
              </a:rPr>
              <a:t>HUR Oy (2003)</a:t>
            </a:r>
            <a:r>
              <a:rPr lang="en-GB" sz="1400" dirty="0">
                <a:ea typeface="+mn-lt"/>
                <a:cs typeface="+mn-lt"/>
              </a:rPr>
              <a:t> </a:t>
            </a:r>
            <a:r>
              <a:rPr lang="en-GB" sz="1400" i="1">
                <a:ea typeface="+mn-lt"/>
                <a:cs typeface="+mn-lt"/>
              </a:rPr>
              <a:t>FP8 Force Platform</a:t>
            </a:r>
            <a:r>
              <a:rPr lang="en-GB" sz="1400">
                <a:ea typeface="+mn-lt"/>
                <a:cs typeface="+mn-lt"/>
              </a:rPr>
              <a:t>. : </a:t>
            </a:r>
            <a:r>
              <a:rPr lang="en-GB" sz="1400" dirty="0">
                <a:ea typeface="+mn-lt"/>
                <a:cs typeface="+mn-lt"/>
                <a:hlinkClick r:id="rId5"/>
              </a:rPr>
              <a:t>https://hur.fi</a:t>
            </a:r>
            <a:endParaRPr lang="en-GB"/>
          </a:p>
          <a:p>
            <a:pPr>
              <a:buNone/>
            </a:pPr>
            <a:r>
              <a:rPr lang="en-GB" sz="1400">
                <a:ea typeface="+mn-lt"/>
                <a:cs typeface="+mn-lt"/>
              </a:rPr>
              <a:t>Komi, P.V. (2000) “Stretch-shortening cycle: a powerful model to study normal and fatigued muscle,” </a:t>
            </a:r>
            <a:r>
              <a:rPr lang="en-GB" sz="1400" i="1">
                <a:ea typeface="+mn-lt"/>
                <a:cs typeface="+mn-lt"/>
              </a:rPr>
              <a:t>Journal of biomechanics</a:t>
            </a:r>
            <a:r>
              <a:rPr lang="en-GB" sz="1400">
                <a:ea typeface="+mn-lt"/>
                <a:cs typeface="+mn-lt"/>
              </a:rPr>
              <a:t>, 33(10), pp. 1197–1206. Available at: </a:t>
            </a:r>
            <a:r>
              <a:rPr lang="en-GB" sz="1400" dirty="0">
                <a:ea typeface="+mn-lt"/>
                <a:cs typeface="+mn-lt"/>
                <a:hlinkClick r:id="rId6"/>
              </a:rPr>
              <a:t>https://doi.org/10.1016/S0021-9290(00)00064-6</a:t>
            </a:r>
            <a:r>
              <a:rPr lang="en-GB" sz="1400" dirty="0">
                <a:ea typeface="+mn-lt"/>
                <a:cs typeface="+mn-lt"/>
              </a:rPr>
              <a:t>.</a:t>
            </a:r>
            <a:endParaRPr lang="en-GB"/>
          </a:p>
          <a:p>
            <a:pPr>
              <a:buNone/>
            </a:pPr>
            <a:r>
              <a:rPr lang="en-GB" sz="1400">
                <a:highlight>
                  <a:srgbClr val="FFFFFF"/>
                </a:highlight>
                <a:latin typeface="Aptos"/>
                <a:cs typeface="Arial"/>
              </a:rPr>
              <a:t>Markovic, G., Dizdar, D., Jukic, I. and Cardinale, M., 2004. Reliability and factorial validity of squat and countermovement jump tests. </a:t>
            </a:r>
            <a:r>
              <a:rPr lang="en-GB" sz="1400" i="1">
                <a:highlight>
                  <a:srgbClr val="FFFFFF"/>
                </a:highlight>
                <a:latin typeface="Aptos"/>
                <a:cs typeface="Arial"/>
              </a:rPr>
              <a:t>The Journal of Strength &amp; Conditioning Research</a:t>
            </a:r>
            <a:r>
              <a:rPr lang="en-GB" sz="1400">
                <a:highlight>
                  <a:srgbClr val="FFFFFF"/>
                </a:highlight>
                <a:latin typeface="Aptos"/>
                <a:cs typeface="Arial"/>
              </a:rPr>
              <a:t>, </a:t>
            </a:r>
            <a:r>
              <a:rPr lang="en-GB" sz="1400" i="1">
                <a:highlight>
                  <a:srgbClr val="FFFFFF"/>
                </a:highlight>
                <a:latin typeface="Aptos"/>
                <a:cs typeface="Arial"/>
              </a:rPr>
              <a:t>18</a:t>
            </a:r>
            <a:r>
              <a:rPr lang="en-GB" sz="1400">
                <a:highlight>
                  <a:srgbClr val="FFFFFF"/>
                </a:highlight>
                <a:latin typeface="Aptos"/>
                <a:cs typeface="Arial"/>
              </a:rPr>
              <a:t>(3), pp.551-555.</a:t>
            </a:r>
            <a:endParaRPr lang="en-GB" sz="1400">
              <a:latin typeface="Aptos"/>
            </a:endParaRPr>
          </a:p>
          <a:p>
            <a:pPr marL="0" indent="0">
              <a:buNone/>
            </a:pPr>
            <a:r>
              <a:rPr lang="en-GB" sz="1400" dirty="0">
                <a:highlight>
                  <a:srgbClr val="FFFFFF"/>
                </a:highlight>
                <a:latin typeface="Aptos"/>
                <a:cs typeface="Arial"/>
              </a:rPr>
              <a:t>Merrigan, J.J., Stone, J.D., Wagle, J.P., Hornsby, W.G., Ramadan, J., Joseph, M., Galster, S.M. and Hagen, J.A., 2022. Using random forest regression to determine influential force-time metrics for countermovement jump height: A technical report. </a:t>
            </a:r>
            <a:r>
              <a:rPr lang="en-GB" sz="1400" i="1" dirty="0">
                <a:highlight>
                  <a:srgbClr val="FFFFFF"/>
                </a:highlight>
                <a:latin typeface="Aptos"/>
                <a:cs typeface="Arial"/>
              </a:rPr>
              <a:t>The Journal of Strength &amp; Conditioning Research</a:t>
            </a:r>
            <a:r>
              <a:rPr lang="en-GB" sz="1400" dirty="0">
                <a:highlight>
                  <a:srgbClr val="FFFFFF"/>
                </a:highlight>
                <a:latin typeface="Aptos"/>
                <a:cs typeface="Arial"/>
              </a:rPr>
              <a:t>, </a:t>
            </a:r>
            <a:r>
              <a:rPr lang="en-GB" sz="1400" i="1" dirty="0">
                <a:highlight>
                  <a:srgbClr val="FFFFFF"/>
                </a:highlight>
                <a:latin typeface="Aptos"/>
                <a:cs typeface="Arial"/>
              </a:rPr>
              <a:t>36</a:t>
            </a:r>
            <a:r>
              <a:rPr lang="en-GB" sz="1400" dirty="0">
                <a:highlight>
                  <a:srgbClr val="FFFFFF"/>
                </a:highlight>
                <a:latin typeface="Aptos"/>
                <a:cs typeface="Arial"/>
              </a:rPr>
              <a:t>(1), pp.277-283.</a:t>
            </a:r>
          </a:p>
          <a:p>
            <a:pPr>
              <a:buNone/>
            </a:pPr>
            <a:r>
              <a:rPr lang="en-GB" sz="1400" dirty="0" err="1">
                <a:highlight>
                  <a:srgbClr val="FFFFFF"/>
                </a:highlight>
                <a:ea typeface="+mn-lt"/>
                <a:cs typeface="+mn-lt"/>
              </a:rPr>
              <a:t>Pommerell</a:t>
            </a:r>
            <a:r>
              <a:rPr lang="en-GB" sz="1400" dirty="0">
                <a:highlight>
                  <a:srgbClr val="FFFFFF"/>
                </a:highlight>
                <a:ea typeface="+mn-lt"/>
                <a:cs typeface="+mn-lt"/>
              </a:rPr>
              <a:t>, F. </a:t>
            </a:r>
            <a:r>
              <a:rPr lang="en-GB" sz="1400" i="1" dirty="0">
                <a:highlight>
                  <a:srgbClr val="FFFFFF"/>
                </a:highlight>
                <a:ea typeface="+mn-lt"/>
                <a:cs typeface="+mn-lt"/>
              </a:rPr>
              <a:t>et al.</a:t>
            </a:r>
            <a:r>
              <a:rPr lang="en-GB" sz="1400" dirty="0">
                <a:highlight>
                  <a:srgbClr val="FFFFFF"/>
                </a:highlight>
                <a:ea typeface="+mn-lt"/>
                <a:cs typeface="+mn-lt"/>
              </a:rPr>
              <a:t> (2024) “Influence of countermovement depth on net force, push-off time, vertical impulse and performance during jumping,” </a:t>
            </a:r>
            <a:r>
              <a:rPr lang="en-GB" sz="1400" i="1" dirty="0">
                <a:highlight>
                  <a:srgbClr val="FFFFFF"/>
                </a:highlight>
                <a:ea typeface="+mn-lt"/>
                <a:cs typeface="+mn-lt"/>
              </a:rPr>
              <a:t>Journal of electromyography and kinesiology</a:t>
            </a:r>
            <a:r>
              <a:rPr lang="en-GB" sz="1400" dirty="0">
                <a:highlight>
                  <a:srgbClr val="FFFFFF"/>
                </a:highlight>
                <a:ea typeface="+mn-lt"/>
                <a:cs typeface="+mn-lt"/>
              </a:rPr>
              <a:t>, 79. Available at: </a:t>
            </a:r>
            <a:r>
              <a:rPr lang="en-GB" sz="1400" dirty="0">
                <a:highlight>
                  <a:srgbClr val="FFFFFF"/>
                </a:highlight>
                <a:ea typeface="+mn-lt"/>
                <a:cs typeface="+mn-lt"/>
                <a:hlinkClick r:id="rId7"/>
              </a:rPr>
              <a:t>https://doi.org/10.1016/j.jelekin.2024.102945</a:t>
            </a:r>
            <a:r>
              <a:rPr lang="en-GB" sz="1400" dirty="0">
                <a:highlight>
                  <a:srgbClr val="FFFFFF"/>
                </a:highlight>
                <a:ea typeface="+mn-lt"/>
                <a:cs typeface="+mn-lt"/>
              </a:rPr>
              <a:t>.</a:t>
            </a:r>
            <a:endParaRPr lang="en-GB"/>
          </a:p>
          <a:p>
            <a:pPr>
              <a:buNone/>
            </a:pPr>
            <a:r>
              <a:rPr lang="en-GB" sz="1400">
                <a:highlight>
                  <a:srgbClr val="FFFFFF"/>
                </a:highlight>
                <a:ea typeface="+mn-lt"/>
                <a:cs typeface="+mn-lt"/>
              </a:rPr>
              <a:t>Paterno, M.V. </a:t>
            </a:r>
            <a:r>
              <a:rPr lang="en-GB" sz="1400" i="1">
                <a:highlight>
                  <a:srgbClr val="FFFFFF"/>
                </a:highlight>
                <a:ea typeface="+mn-lt"/>
                <a:cs typeface="+mn-lt"/>
              </a:rPr>
              <a:t>et al.</a:t>
            </a:r>
            <a:r>
              <a:rPr lang="en-GB" sz="1400">
                <a:highlight>
                  <a:srgbClr val="FFFFFF"/>
                </a:highlight>
                <a:ea typeface="+mn-lt"/>
                <a:cs typeface="+mn-lt"/>
              </a:rPr>
              <a:t> (2010) “Biomechanical Measures during Landing and Postural Stability Predict Second Anterior Cruciate Ligament Injury after Anterior Cruciate Ligament Reconstruction and Return to Sport,” </a:t>
            </a:r>
            <a:r>
              <a:rPr lang="en-GB" sz="1400" i="1">
                <a:highlight>
                  <a:srgbClr val="FFFFFF"/>
                </a:highlight>
                <a:ea typeface="+mn-lt"/>
                <a:cs typeface="+mn-lt"/>
              </a:rPr>
              <a:t>The American journal of sports medicine</a:t>
            </a:r>
            <a:r>
              <a:rPr lang="en-GB" sz="1400">
                <a:highlight>
                  <a:srgbClr val="FFFFFF"/>
                </a:highlight>
                <a:ea typeface="+mn-lt"/>
                <a:cs typeface="+mn-lt"/>
              </a:rPr>
              <a:t>, 38(10), pp. 1968–1978. Available at: </a:t>
            </a:r>
            <a:r>
              <a:rPr lang="en-GB" sz="1400" dirty="0">
                <a:highlight>
                  <a:srgbClr val="FFFFFF"/>
                </a:highlight>
                <a:ea typeface="+mn-lt"/>
                <a:cs typeface="+mn-lt"/>
                <a:hlinkClick r:id="rId8"/>
              </a:rPr>
              <a:t>https://doi.org/10.1177/0363546510376053</a:t>
            </a:r>
            <a:r>
              <a:rPr lang="en-GB" sz="1400" dirty="0">
                <a:highlight>
                  <a:srgbClr val="FFFFFF"/>
                </a:highlight>
                <a:ea typeface="+mn-lt"/>
                <a:cs typeface="+mn-lt"/>
              </a:rPr>
              <a:t>.</a:t>
            </a:r>
            <a:endParaRPr lang="en-GB"/>
          </a:p>
          <a:p>
            <a:pPr marL="0" indent="0">
              <a:buNone/>
            </a:pPr>
            <a:endParaRPr lang="en-GB" sz="1400" dirty="0">
              <a:highlight>
                <a:srgbClr val="FFFFFF"/>
              </a:highlight>
              <a:latin typeface="Aptos"/>
              <a:cs typeface="Arial"/>
            </a:endParaRPr>
          </a:p>
        </p:txBody>
      </p:sp>
    </p:spTree>
    <p:extLst>
      <p:ext uri="{BB962C8B-B14F-4D97-AF65-F5344CB8AC3E}">
        <p14:creationId xmlns:p14="http://schemas.microsoft.com/office/powerpoint/2010/main" val="2674137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Does Countermovement Depth predict Jump Height?</vt:lpstr>
      <vt:lpstr>Introduction and background</vt:lpstr>
      <vt:lpstr>Rationale</vt:lpstr>
      <vt:lpstr>Aims and Hypothesis</vt:lpstr>
      <vt:lpstr>Methods - Participants</vt:lpstr>
      <vt:lpstr>Methods – Experimental procedure</vt:lpstr>
      <vt:lpstr>Methods – Variables and Analysis</vt:lpstr>
      <vt:lpstr>Results – Descriptive Statistics</vt:lpstr>
      <vt:lpstr>Results – Correlation Analysis</vt:lpstr>
      <vt:lpstr>Results - Figures</vt:lpstr>
      <vt:lpstr>Discussion – Biomechanical Interpretation</vt:lpstr>
      <vt:lpstr>Discussion – Optimal vs Maximal Depth</vt:lpstr>
      <vt:lpstr>Discussion – Neuromuscular Mechanisms</vt:lpstr>
      <vt:lpstr>Discussion – Rehabilitation Implications</vt:lpstr>
      <vt:lpstr>Strengths and Limitations</vt:lpstr>
      <vt:lpstr>Conclusion</vt:lpstr>
      <vt:lpstr>Recommendations</vt:lpstr>
      <vt:lpstr>End</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582</cp:revision>
  <dcterms:created xsi:type="dcterms:W3CDTF">2026-04-18T14:25:41Z</dcterms:created>
  <dcterms:modified xsi:type="dcterms:W3CDTF">2026-04-22T15:34:48Z</dcterms:modified>
</cp:coreProperties>
</file>