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0" d="100"/>
          <a:sy n="120" d="100"/>
        </p:scale>
        <p:origin x="-62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printerSettings" Target="printerSettings/printerSettings1.bin"/><Relationship Id="rId14" Type="http://schemas.openxmlformats.org/officeDocument/2006/relationships/presProps" Target="presProps.xml"/><Relationship Id="rId15" Type="http://schemas.openxmlformats.org/officeDocument/2006/relationships/viewProps" Target="viewProps.xml"/><Relationship Id="rId16" Type="http://schemas.openxmlformats.org/officeDocument/2006/relationships/theme" Target="theme/theme1.xml"/><Relationship Id="rId17"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cy-GB"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lang="en-US" dirty="0"/>
          </a:p>
        </p:txBody>
      </p:sp>
      <p:sp>
        <p:nvSpPr>
          <p:cNvPr id="4" name="Date Placeholder 3"/>
          <p:cNvSpPr>
            <a:spLocks noGrp="1"/>
          </p:cNvSpPr>
          <p:nvPr>
            <p:ph type="dt" sz="half" idx="10"/>
          </p:nvPr>
        </p:nvSpPr>
        <p:spPr/>
        <p:txBody>
          <a:bodyPr/>
          <a:lstStyle/>
          <a:p>
            <a:fld id="{7C12332D-17F6-EC41-9FCA-8D817D30B6EB}" type="datetimeFigureOut">
              <a:rPr lang="en-US" smtClean="0"/>
              <a:t>20/02/18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8ED5B8-9886-2345-B85B-7CEDD4B4A9CA}"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7C12332D-17F6-EC41-9FCA-8D817D30B6EB}" type="datetimeFigureOut">
              <a:rPr lang="en-US" smtClean="0"/>
              <a:t>20/02/18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8ED5B8-9886-2345-B85B-7CEDD4B4A9CA}"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cy-GB"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7C12332D-17F6-EC41-9FCA-8D817D30B6EB}" type="datetimeFigureOut">
              <a:rPr lang="en-US" smtClean="0"/>
              <a:t>20/02/18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8ED5B8-9886-2345-B85B-7CEDD4B4A9CA}"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5" name="Date Placeholder 4"/>
          <p:cNvSpPr>
            <a:spLocks noGrp="1"/>
          </p:cNvSpPr>
          <p:nvPr>
            <p:ph type="dt" sz="half" idx="10"/>
          </p:nvPr>
        </p:nvSpPr>
        <p:spPr/>
        <p:txBody>
          <a:bodyPr/>
          <a:lstStyle/>
          <a:p>
            <a:fld id="{7C12332D-17F6-EC41-9FCA-8D817D30B6EB}" type="datetimeFigureOut">
              <a:rPr lang="en-US" smtClean="0"/>
              <a:t>20/02/18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8ED5B8-9886-2345-B85B-7CEDD4B4A9CA}"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7" name="Date Placeholder 6"/>
          <p:cNvSpPr>
            <a:spLocks noGrp="1"/>
          </p:cNvSpPr>
          <p:nvPr>
            <p:ph type="dt" sz="half" idx="10"/>
          </p:nvPr>
        </p:nvSpPr>
        <p:spPr/>
        <p:txBody>
          <a:bodyPr/>
          <a:lstStyle/>
          <a:p>
            <a:fld id="{7C12332D-17F6-EC41-9FCA-8D817D30B6EB}" type="datetimeFigureOut">
              <a:rPr lang="en-US" smtClean="0"/>
              <a:t>20/02/18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18ED5B8-9886-2345-B85B-7CEDD4B4A9CA}"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Date Placeholder 2"/>
          <p:cNvSpPr>
            <a:spLocks noGrp="1"/>
          </p:cNvSpPr>
          <p:nvPr>
            <p:ph type="dt" sz="half" idx="10"/>
          </p:nvPr>
        </p:nvSpPr>
        <p:spPr/>
        <p:txBody>
          <a:bodyPr/>
          <a:lstStyle/>
          <a:p>
            <a:fld id="{7C12332D-17F6-EC41-9FCA-8D817D30B6EB}" type="datetimeFigureOut">
              <a:rPr lang="en-US" smtClean="0"/>
              <a:t>20/02/18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18ED5B8-9886-2345-B85B-7CEDD4B4A9CA}"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12332D-17F6-EC41-9FCA-8D817D30B6EB}" type="datetimeFigureOut">
              <a:rPr lang="en-US" smtClean="0"/>
              <a:t>20/02/18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18ED5B8-9886-2345-B85B-7CEDD4B4A9CA}"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cy-GB"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7C12332D-17F6-EC41-9FCA-8D817D30B6EB}" type="datetimeFigureOut">
              <a:rPr lang="en-US" smtClean="0"/>
              <a:t>20/02/18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8ED5B8-9886-2345-B85B-7CEDD4B4A9CA}" type="slidenum">
              <a:rPr lang="en-US" smtClean="0"/>
              <a:t>‹#›</a:t>
            </a:fld>
            <a:endParaRPr lang="en-US"/>
          </a:p>
        </p:txBody>
      </p:sp>
      <p:sp>
        <p:nvSpPr>
          <p:cNvPr id="9" name="Content Placeholder 8"/>
          <p:cNvSpPr>
            <a:spLocks noGrp="1"/>
          </p:cNvSpPr>
          <p:nvPr>
            <p:ph sz="quarter" idx="13"/>
          </p:nvPr>
        </p:nvSpPr>
        <p:spPr>
          <a:xfrm>
            <a:off x="304800" y="381000"/>
            <a:ext cx="7772400" cy="4942840"/>
          </a:xfrm>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cy-GB"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y-GB" smtClean="0"/>
              <a:t>Drag picture to placeholder or click icon to add</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8" name="Date Placeholder 7"/>
          <p:cNvSpPr>
            <a:spLocks noGrp="1"/>
          </p:cNvSpPr>
          <p:nvPr>
            <p:ph type="dt" sz="half" idx="10"/>
          </p:nvPr>
        </p:nvSpPr>
        <p:spPr/>
        <p:txBody>
          <a:bodyPr/>
          <a:lstStyle/>
          <a:p>
            <a:fld id="{7C12332D-17F6-EC41-9FCA-8D817D30B6EB}" type="datetimeFigureOut">
              <a:rPr lang="en-US" smtClean="0"/>
              <a:t>20/02/18</a:t>
            </a:fld>
            <a:endParaRPr lang="en-US"/>
          </a:p>
        </p:txBody>
      </p:sp>
      <p:sp>
        <p:nvSpPr>
          <p:cNvPr id="9" name="Slide Number Placeholder 8"/>
          <p:cNvSpPr>
            <a:spLocks noGrp="1"/>
          </p:cNvSpPr>
          <p:nvPr>
            <p:ph type="sldNum" sz="quarter" idx="11"/>
          </p:nvPr>
        </p:nvSpPr>
        <p:spPr/>
        <p:txBody>
          <a:bodyPr/>
          <a:lstStyle/>
          <a:p>
            <a:fld id="{F18ED5B8-9886-2345-B85B-7CEDD4B4A9CA}" type="slidenum">
              <a:rPr lang="en-US" smtClean="0"/>
              <a:t>‹#›</a:t>
            </a:fld>
            <a:endParaRPr lang="en-US"/>
          </a:p>
        </p:txBody>
      </p:sp>
      <p:sp>
        <p:nvSpPr>
          <p:cNvPr id="10" name="Footer Placeholder 9"/>
          <p:cNvSpPr>
            <a:spLocks noGrp="1"/>
          </p:cNvSpPr>
          <p:nvPr>
            <p:ph type="ftr" sz="quarter" idx="12"/>
          </p:nvPr>
        </p:nvSpPr>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7C12332D-17F6-EC41-9FCA-8D817D30B6EB}" type="datetimeFigureOut">
              <a:rPr lang="en-US" smtClean="0"/>
              <a:t>20/02/18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8ED5B8-9886-2345-B85B-7CEDD4B4A9CA}"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cy-GB"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7C12332D-17F6-EC41-9FCA-8D817D30B6EB}" type="datetimeFigureOut">
              <a:rPr lang="en-US" smtClean="0"/>
              <a:t>20/02/18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8ED5B8-9886-2345-B85B-7CEDD4B4A9CA}"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cy-GB"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F18ED5B8-9886-2345-B85B-7CEDD4B4A9CA}" type="slidenum">
              <a:rPr lang="en-US" smtClean="0"/>
              <a:t>‹#›</a:t>
            </a:fld>
            <a:endParaRPr lang="en-US"/>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US"/>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7C12332D-17F6-EC41-9FCA-8D817D30B6EB}" type="datetimeFigureOut">
              <a:rPr lang="en-US" smtClean="0"/>
              <a:t>20/02/18</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4000" dirty="0" smtClean="0"/>
              <a:t>TRRS5008 Alternative </a:t>
            </a:r>
            <a:r>
              <a:rPr lang="en-US" sz="4000" dirty="0" err="1" smtClean="0"/>
              <a:t>Spiritualities</a:t>
            </a:r>
            <a:endParaRPr lang="en-US" sz="4000" dirty="0"/>
          </a:p>
        </p:txBody>
      </p:sp>
      <p:sp>
        <p:nvSpPr>
          <p:cNvPr id="3" name="Subtitle 2"/>
          <p:cNvSpPr>
            <a:spLocks noGrp="1"/>
          </p:cNvSpPr>
          <p:nvPr>
            <p:ph type="subTitle" idx="1"/>
          </p:nvPr>
        </p:nvSpPr>
        <p:spPr/>
        <p:txBody>
          <a:bodyPr/>
          <a:lstStyle/>
          <a:p>
            <a:r>
              <a:rPr lang="en-US" dirty="0" smtClean="0"/>
              <a:t>New Thought and Human Potential</a:t>
            </a:r>
            <a:endParaRPr lang="en-US" dirty="0"/>
          </a:p>
        </p:txBody>
      </p:sp>
    </p:spTree>
    <p:extLst>
      <p:ext uri="{BB962C8B-B14F-4D97-AF65-F5344CB8AC3E}">
        <p14:creationId xmlns:p14="http://schemas.microsoft.com/office/powerpoint/2010/main" val="4105505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Theosophy</a:t>
            </a:r>
            <a:endParaRPr lang="en-US" dirty="0"/>
          </a:p>
        </p:txBody>
      </p:sp>
      <p:sp>
        <p:nvSpPr>
          <p:cNvPr id="3" name="Content Placeholder 2"/>
          <p:cNvSpPr>
            <a:spLocks noGrp="1"/>
          </p:cNvSpPr>
          <p:nvPr>
            <p:ph idx="1"/>
          </p:nvPr>
        </p:nvSpPr>
        <p:spPr/>
        <p:txBody>
          <a:bodyPr>
            <a:normAutofit/>
          </a:bodyPr>
          <a:lstStyle/>
          <a:p>
            <a:r>
              <a:rPr lang="en-GB" dirty="0"/>
              <a:t>Diem and </a:t>
            </a:r>
            <a:r>
              <a:rPr lang="en-GB" dirty="0" smtClean="0"/>
              <a:t>Lewis (1992, 48ff): Theosophy - a </a:t>
            </a:r>
            <a:r>
              <a:rPr lang="en-GB" dirty="0"/>
              <a:t>great influence on New Age </a:t>
            </a:r>
            <a:r>
              <a:rPr lang="en-GB" dirty="0" smtClean="0"/>
              <a:t>cosmology.</a:t>
            </a:r>
          </a:p>
          <a:p>
            <a:r>
              <a:rPr lang="en-GB" dirty="0" smtClean="0"/>
              <a:t>Hinduism: </a:t>
            </a:r>
            <a:r>
              <a:rPr lang="en-GB" dirty="0"/>
              <a:t>British East India Company </a:t>
            </a:r>
            <a:endParaRPr lang="en-GB" dirty="0" smtClean="0"/>
          </a:p>
          <a:p>
            <a:r>
              <a:rPr lang="en-GB" dirty="0"/>
              <a:t>Swami </a:t>
            </a:r>
            <a:r>
              <a:rPr lang="en-GB" dirty="0" smtClean="0"/>
              <a:t>Vivekananda: Vedanta </a:t>
            </a:r>
            <a:r>
              <a:rPr lang="en-GB" dirty="0"/>
              <a:t>Society in New </a:t>
            </a:r>
            <a:r>
              <a:rPr lang="en-GB" dirty="0" smtClean="0"/>
              <a:t>York (1894)</a:t>
            </a:r>
          </a:p>
          <a:p>
            <a:r>
              <a:rPr lang="en-GB" dirty="0" err="1" smtClean="0"/>
              <a:t>Yogananda</a:t>
            </a:r>
            <a:r>
              <a:rPr lang="en-GB" dirty="0"/>
              <a:t>, the Self-Realization Fellowship </a:t>
            </a:r>
            <a:r>
              <a:rPr lang="en-GB" dirty="0" smtClean="0"/>
              <a:t>(1920)</a:t>
            </a:r>
          </a:p>
          <a:p>
            <a:r>
              <a:rPr lang="en-GB" dirty="0"/>
              <a:t>Kevin </a:t>
            </a:r>
            <a:r>
              <a:rPr lang="en-GB" dirty="0" err="1"/>
              <a:t>Tingay</a:t>
            </a:r>
            <a:r>
              <a:rPr lang="en-GB" dirty="0"/>
              <a:t> </a:t>
            </a:r>
            <a:r>
              <a:rPr lang="en-GB" dirty="0" smtClean="0"/>
              <a:t>(2000, 37) ‘</a:t>
            </a:r>
            <a:r>
              <a:rPr lang="en-GB" dirty="0"/>
              <a:t>…the writings of Theosophists appear as a constant backdrop to many of the alternative spiritual traditions of the twentieth century.  The society can be seen as the major institutional culmination of the growth of interest in occultism in the nineteenth century and its influence continues to be felt in our own times’.  </a:t>
            </a:r>
          </a:p>
          <a:p>
            <a:endParaRPr lang="en-US" dirty="0"/>
          </a:p>
        </p:txBody>
      </p:sp>
    </p:spTree>
    <p:extLst>
      <p:ext uri="{BB962C8B-B14F-4D97-AF65-F5344CB8AC3E}">
        <p14:creationId xmlns:p14="http://schemas.microsoft.com/office/powerpoint/2010/main" val="31850250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23308"/>
            <a:ext cx="8229600" cy="5902855"/>
          </a:xfrm>
        </p:spPr>
        <p:txBody>
          <a:bodyPr/>
          <a:lstStyle/>
          <a:p>
            <a:r>
              <a:rPr lang="en-GB" dirty="0"/>
              <a:t>Helena </a:t>
            </a:r>
            <a:r>
              <a:rPr lang="en-GB" dirty="0" err="1"/>
              <a:t>Petrova</a:t>
            </a:r>
            <a:r>
              <a:rPr lang="en-GB" dirty="0"/>
              <a:t> </a:t>
            </a:r>
            <a:r>
              <a:rPr lang="en-GB" dirty="0" smtClean="0"/>
              <a:t>Blavatsky: Theosophical </a:t>
            </a:r>
            <a:r>
              <a:rPr lang="en-GB" dirty="0"/>
              <a:t>Society with Henry </a:t>
            </a:r>
            <a:r>
              <a:rPr lang="en-GB" dirty="0" err="1"/>
              <a:t>Olcott</a:t>
            </a:r>
            <a:r>
              <a:rPr lang="en-GB" dirty="0"/>
              <a:t>, in 1875, in New </a:t>
            </a:r>
            <a:r>
              <a:rPr lang="en-GB" dirty="0" smtClean="0"/>
              <a:t>York.</a:t>
            </a:r>
          </a:p>
          <a:p>
            <a:r>
              <a:rPr lang="en-GB" dirty="0" smtClean="0"/>
              <a:t>“God Wisdom” </a:t>
            </a:r>
            <a:r>
              <a:rPr lang="mr-IN" dirty="0" smtClean="0"/>
              <a:t>–</a:t>
            </a:r>
            <a:r>
              <a:rPr lang="en-GB" dirty="0" smtClean="0"/>
              <a:t> knowledge of all things</a:t>
            </a:r>
          </a:p>
          <a:p>
            <a:r>
              <a:rPr lang="en-GB" dirty="0" smtClean="0"/>
              <a:t>Esoteric, perennial wisdom.</a:t>
            </a:r>
          </a:p>
          <a:p>
            <a:r>
              <a:rPr lang="en-GB" dirty="0" smtClean="0"/>
              <a:t>1891: Annie </a:t>
            </a:r>
            <a:r>
              <a:rPr lang="en-GB" dirty="0"/>
              <a:t>Besant and </a:t>
            </a:r>
            <a:r>
              <a:rPr lang="en-GB" dirty="0" smtClean="0"/>
              <a:t>C.W. </a:t>
            </a:r>
            <a:r>
              <a:rPr lang="en-GB" dirty="0" err="1"/>
              <a:t>Leadbeater</a:t>
            </a:r>
            <a:r>
              <a:rPr lang="en-GB" dirty="0"/>
              <a:t>. </a:t>
            </a:r>
            <a:endParaRPr lang="en-US" dirty="0"/>
          </a:p>
        </p:txBody>
      </p:sp>
      <p:pic>
        <p:nvPicPr>
          <p:cNvPr id="4" name="Picture 3" descr="blavatsky.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43101" y="2497666"/>
            <a:ext cx="3328856" cy="4360333"/>
          </a:xfrm>
          <a:prstGeom prst="rect">
            <a:avLst/>
          </a:prstGeom>
          <a:ln>
            <a:noFill/>
          </a:ln>
          <a:effectLst>
            <a:softEdge rad="112500"/>
          </a:effectLst>
        </p:spPr>
      </p:pic>
    </p:spTree>
    <p:extLst>
      <p:ext uri="{BB962C8B-B14F-4D97-AF65-F5344CB8AC3E}">
        <p14:creationId xmlns:p14="http://schemas.microsoft.com/office/powerpoint/2010/main" val="34799737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Christian Science</a:t>
            </a:r>
            <a:endParaRPr lang="en-US" dirty="0"/>
          </a:p>
        </p:txBody>
      </p:sp>
      <p:sp>
        <p:nvSpPr>
          <p:cNvPr id="3" name="Content Placeholder 2"/>
          <p:cNvSpPr>
            <a:spLocks noGrp="1"/>
          </p:cNvSpPr>
          <p:nvPr>
            <p:ph idx="1"/>
          </p:nvPr>
        </p:nvSpPr>
        <p:spPr/>
        <p:txBody>
          <a:bodyPr>
            <a:normAutofit/>
          </a:bodyPr>
          <a:lstStyle/>
          <a:p>
            <a:r>
              <a:rPr lang="en-GB" dirty="0"/>
              <a:t>Mary Baker Eddy </a:t>
            </a:r>
            <a:endParaRPr lang="en-GB" dirty="0" smtClean="0"/>
          </a:p>
          <a:p>
            <a:r>
              <a:rPr lang="en-GB" i="1" dirty="0"/>
              <a:t>Science and Mental Health with a Key to the Scriptures</a:t>
            </a:r>
            <a:r>
              <a:rPr lang="en-GB" dirty="0"/>
              <a:t>, </a:t>
            </a:r>
            <a:r>
              <a:rPr lang="en-GB" dirty="0" smtClean="0"/>
              <a:t>1875</a:t>
            </a:r>
            <a:r>
              <a:rPr lang="en-GB" dirty="0"/>
              <a:t>. </a:t>
            </a:r>
            <a:endParaRPr lang="en-GB" dirty="0" smtClean="0"/>
          </a:p>
          <a:p>
            <a:r>
              <a:rPr lang="en-GB" dirty="0" smtClean="0"/>
              <a:t>Church of Christ, Scientist, 1879, Boston </a:t>
            </a:r>
          </a:p>
          <a:p>
            <a:r>
              <a:rPr lang="en-GB" dirty="0"/>
              <a:t>Phineas </a:t>
            </a:r>
            <a:r>
              <a:rPr lang="en-GB" dirty="0" err="1"/>
              <a:t>Quimby</a:t>
            </a:r>
            <a:r>
              <a:rPr lang="en-GB" dirty="0"/>
              <a:t>, </a:t>
            </a:r>
            <a:r>
              <a:rPr lang="en-GB" dirty="0" smtClean="0"/>
              <a:t>“</a:t>
            </a:r>
            <a:r>
              <a:rPr lang="en-GB" dirty="0"/>
              <a:t>wrong thinking</a:t>
            </a:r>
            <a:r>
              <a:rPr lang="en-GB" dirty="0" smtClean="0"/>
              <a:t>”, ‘correct thinking”, mesmerist </a:t>
            </a:r>
            <a:r>
              <a:rPr lang="en-GB" dirty="0"/>
              <a:t>– animal </a:t>
            </a:r>
            <a:r>
              <a:rPr lang="en-GB" dirty="0" err="1" smtClean="0"/>
              <a:t>magneticism</a:t>
            </a:r>
            <a:r>
              <a:rPr lang="en-GB" dirty="0" smtClean="0"/>
              <a:t>. </a:t>
            </a:r>
          </a:p>
          <a:p>
            <a:r>
              <a:rPr lang="en-GB" dirty="0" smtClean="0"/>
              <a:t>Healing</a:t>
            </a:r>
            <a:endParaRPr lang="en-US" dirty="0"/>
          </a:p>
        </p:txBody>
      </p:sp>
      <p:pic>
        <p:nvPicPr>
          <p:cNvPr id="5" name="Picture 4" descr="Mary_Baker_Eddy.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48729" y="3397249"/>
            <a:ext cx="2312103" cy="3391085"/>
          </a:xfrm>
          <a:prstGeom prst="rect">
            <a:avLst/>
          </a:prstGeom>
          <a:ln>
            <a:noFill/>
          </a:ln>
          <a:effectLst>
            <a:softEdge rad="112500"/>
          </a:effectLst>
        </p:spPr>
      </p:pic>
    </p:spTree>
    <p:extLst>
      <p:ext uri="{BB962C8B-B14F-4D97-AF65-F5344CB8AC3E}">
        <p14:creationId xmlns:p14="http://schemas.microsoft.com/office/powerpoint/2010/main" val="41972002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0000" lnSpcReduction="20000"/>
          </a:bodyPr>
          <a:lstStyle/>
          <a:p>
            <a:r>
              <a:rPr lang="en-GB" dirty="0"/>
              <a:t>J Gordon </a:t>
            </a:r>
            <a:r>
              <a:rPr lang="en-GB" dirty="0" smtClean="0"/>
              <a:t>Melton: New </a:t>
            </a:r>
            <a:r>
              <a:rPr lang="en-GB" dirty="0"/>
              <a:t>Thought </a:t>
            </a:r>
            <a:r>
              <a:rPr lang="en-GB" dirty="0" smtClean="0"/>
              <a:t>provided </a:t>
            </a:r>
            <a:r>
              <a:rPr lang="en-GB" dirty="0"/>
              <a:t>speakers and clientele for the New Age</a:t>
            </a:r>
            <a:r>
              <a:rPr lang="en-GB" dirty="0" smtClean="0"/>
              <a:t>.</a:t>
            </a:r>
            <a:endParaRPr lang="en-GB" dirty="0"/>
          </a:p>
          <a:p>
            <a:r>
              <a:rPr lang="en-GB" dirty="0"/>
              <a:t>New Thought arose in the United States and England in the 1880s out of Christian Science, establishing itself as a new and separate movement. </a:t>
            </a:r>
            <a:endParaRPr lang="en-GB" dirty="0" smtClean="0"/>
          </a:p>
          <a:p>
            <a:r>
              <a:rPr lang="en-GB" dirty="0" smtClean="0"/>
              <a:t>Emma </a:t>
            </a:r>
            <a:r>
              <a:rPr lang="en-GB" dirty="0"/>
              <a:t>Curtis </a:t>
            </a:r>
            <a:r>
              <a:rPr lang="en-GB" dirty="0" smtClean="0"/>
              <a:t>Hopkins, 1886, Chicago</a:t>
            </a:r>
            <a:r>
              <a:rPr lang="en-GB" dirty="0"/>
              <a:t>, </a:t>
            </a:r>
            <a:r>
              <a:rPr lang="en-GB" dirty="0" smtClean="0"/>
              <a:t>the Christian </a:t>
            </a:r>
            <a:r>
              <a:rPr lang="en-GB" dirty="0"/>
              <a:t>Science Theological Seminary.  It was run on similar lines to Christian Science, with emphasis on spiritual healing. </a:t>
            </a:r>
            <a:endParaRPr lang="en-GB" dirty="0" smtClean="0"/>
          </a:p>
          <a:p>
            <a:r>
              <a:rPr lang="en-GB" dirty="0" smtClean="0"/>
              <a:t>1886  - 1895: Divine </a:t>
            </a:r>
            <a:r>
              <a:rPr lang="en-GB" dirty="0"/>
              <a:t>Science, Unity School of Christianity, Homes of Truth and Religious Science. </a:t>
            </a:r>
            <a:endParaRPr lang="en-GB" dirty="0" smtClean="0"/>
          </a:p>
          <a:p>
            <a:endParaRPr lang="en-GB" dirty="0"/>
          </a:p>
          <a:p>
            <a:r>
              <a:rPr lang="en-GB" dirty="0" smtClean="0"/>
              <a:t>1890s</a:t>
            </a:r>
            <a:r>
              <a:rPr lang="en-GB" dirty="0"/>
              <a:t>, New </a:t>
            </a:r>
            <a:r>
              <a:rPr lang="en-GB" dirty="0" smtClean="0"/>
              <a:t>Thought established </a:t>
            </a:r>
            <a:r>
              <a:rPr lang="mr-IN" dirty="0" smtClean="0"/>
              <a:t>–</a:t>
            </a:r>
            <a:r>
              <a:rPr lang="en-GB" dirty="0" smtClean="0"/>
              <a:t> </a:t>
            </a:r>
          </a:p>
          <a:p>
            <a:r>
              <a:rPr lang="en-GB" dirty="0" smtClean="0"/>
              <a:t>1916</a:t>
            </a:r>
            <a:r>
              <a:rPr lang="en-GB" dirty="0"/>
              <a:t>, </a:t>
            </a:r>
            <a:r>
              <a:rPr lang="en-GB" dirty="0" smtClean="0"/>
              <a:t>New </a:t>
            </a:r>
            <a:r>
              <a:rPr lang="en-GB" dirty="0"/>
              <a:t>Thought Alliance was formed. </a:t>
            </a:r>
            <a:endParaRPr lang="en-GB" dirty="0" smtClean="0"/>
          </a:p>
          <a:p>
            <a:r>
              <a:rPr lang="en-GB" dirty="0" smtClean="0"/>
              <a:t>1957</a:t>
            </a:r>
            <a:r>
              <a:rPr lang="en-GB" dirty="0"/>
              <a:t>, the Alliance deleted all reference to Christianity from its creed.  The new ‘Declaration of Principles’ affirmed the ‘</a:t>
            </a:r>
            <a:r>
              <a:rPr lang="en-GB" i="1" dirty="0"/>
              <a:t>inseparable oneness of God and</a:t>
            </a:r>
            <a:r>
              <a:rPr lang="en-GB" dirty="0"/>
              <a:t> </a:t>
            </a:r>
            <a:r>
              <a:rPr lang="en-GB" i="1" dirty="0"/>
              <a:t>humanity</a:t>
            </a:r>
            <a:r>
              <a:rPr lang="en-GB" dirty="0"/>
              <a:t>’, that humans can ‘</a:t>
            </a:r>
            <a:r>
              <a:rPr lang="en-GB" i="1" dirty="0"/>
              <a:t>reproduce the Divine perfection in</a:t>
            </a:r>
            <a:r>
              <a:rPr lang="en-GB" dirty="0"/>
              <a:t> [their] </a:t>
            </a:r>
            <a:r>
              <a:rPr lang="en-GB" i="1" dirty="0"/>
              <a:t>body, emotions and all</a:t>
            </a:r>
            <a:r>
              <a:rPr lang="en-GB" dirty="0"/>
              <a:t> [their] </a:t>
            </a:r>
            <a:r>
              <a:rPr lang="en-GB" i="1" dirty="0"/>
              <a:t>external</a:t>
            </a:r>
            <a:r>
              <a:rPr lang="en-GB" dirty="0"/>
              <a:t> </a:t>
            </a:r>
            <a:r>
              <a:rPr lang="en-GB" i="1" dirty="0"/>
              <a:t>affairs</a:t>
            </a:r>
            <a:r>
              <a:rPr lang="en-GB" dirty="0"/>
              <a:t>’, and that the ‘</a:t>
            </a:r>
            <a:r>
              <a:rPr lang="en-GB" i="1" dirty="0"/>
              <a:t>Universe is the body of God, spiritual</a:t>
            </a:r>
            <a:r>
              <a:rPr lang="en-GB" dirty="0"/>
              <a:t> </a:t>
            </a:r>
            <a:r>
              <a:rPr lang="en-GB" i="1" dirty="0"/>
              <a:t>in</a:t>
            </a:r>
            <a:r>
              <a:rPr lang="en-GB" dirty="0"/>
              <a:t> </a:t>
            </a:r>
            <a:r>
              <a:rPr lang="en-GB" i="1" dirty="0"/>
              <a:t>essence</a:t>
            </a:r>
            <a:r>
              <a:rPr lang="en-GB" dirty="0"/>
              <a:t>’.  </a:t>
            </a:r>
          </a:p>
          <a:p>
            <a:pPr marL="0" indent="0">
              <a:buNone/>
            </a:pPr>
            <a:r>
              <a:rPr lang="en-GB" dirty="0"/>
              <a:t> </a:t>
            </a:r>
          </a:p>
          <a:p>
            <a:r>
              <a:rPr lang="en-US" dirty="0" smtClean="0"/>
              <a:t>“”New Thought is an ever evolving understanding that all of life happens through us, never to us</a:t>
            </a:r>
            <a:r>
              <a:rPr lang="mr-IN" dirty="0" smtClean="0"/>
              <a:t>…</a:t>
            </a:r>
            <a:r>
              <a:rPr lang="cy-GB" dirty="0" smtClean="0"/>
              <a:t>” (online, 2017)</a:t>
            </a:r>
          </a:p>
          <a:p>
            <a:endParaRPr lang="cy-GB" dirty="0"/>
          </a:p>
          <a:p>
            <a:r>
              <a:rPr lang="cy-GB" dirty="0" smtClean="0"/>
              <a:t>‘Manipulationist Sect , Gnostic Sect (Wilson, 1970)</a:t>
            </a:r>
          </a:p>
          <a:p>
            <a:r>
              <a:rPr lang="cy-GB" dirty="0" smtClean="0"/>
              <a:t>World-affirming sect (Wallis, 1984)</a:t>
            </a:r>
            <a:endParaRPr lang="en-US" dirty="0"/>
          </a:p>
        </p:txBody>
      </p:sp>
      <p:sp>
        <p:nvSpPr>
          <p:cNvPr id="4" name="TextBox 3"/>
          <p:cNvSpPr txBox="1"/>
          <p:nvPr/>
        </p:nvSpPr>
        <p:spPr>
          <a:xfrm>
            <a:off x="2609581" y="418702"/>
            <a:ext cx="4401566" cy="1015663"/>
          </a:xfrm>
          <a:prstGeom prst="rect">
            <a:avLst/>
          </a:prstGeom>
          <a:noFill/>
        </p:spPr>
        <p:txBody>
          <a:bodyPr wrap="none" rtlCol="0">
            <a:spAutoFit/>
          </a:bodyPr>
          <a:lstStyle/>
          <a:p>
            <a:r>
              <a:rPr lang="en-US" sz="6000" dirty="0" smtClean="0"/>
              <a:t>New Thought</a:t>
            </a:r>
            <a:endParaRPr lang="en-US" sz="6000" dirty="0"/>
          </a:p>
        </p:txBody>
      </p:sp>
    </p:spTree>
    <p:extLst>
      <p:ext uri="{BB962C8B-B14F-4D97-AF65-F5344CB8AC3E}">
        <p14:creationId xmlns:p14="http://schemas.microsoft.com/office/powerpoint/2010/main" val="2496503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Barrett </a:t>
            </a:r>
            <a:r>
              <a:rPr lang="en-GB" dirty="0" smtClean="0"/>
              <a:t>(2001) - ‘</a:t>
            </a:r>
            <a:r>
              <a:rPr lang="en-GB" dirty="0"/>
              <a:t>personal development </a:t>
            </a:r>
            <a:r>
              <a:rPr lang="en-GB" dirty="0" smtClean="0"/>
              <a:t>movements’</a:t>
            </a:r>
            <a:endParaRPr lang="en-GB" dirty="0"/>
          </a:p>
          <a:p>
            <a:r>
              <a:rPr lang="en-GB" dirty="0" err="1" smtClean="0"/>
              <a:t>Heelas</a:t>
            </a:r>
            <a:r>
              <a:rPr lang="en-GB" dirty="0" smtClean="0"/>
              <a:t> (1996) - ‘</a:t>
            </a:r>
            <a:r>
              <a:rPr lang="en-GB" dirty="0"/>
              <a:t>self religions</a:t>
            </a:r>
            <a:r>
              <a:rPr lang="en-GB" dirty="0" smtClean="0"/>
              <a:t>’ </a:t>
            </a:r>
            <a:r>
              <a:rPr lang="mr-IN" dirty="0" smtClean="0"/>
              <a:t>–</a:t>
            </a:r>
            <a:r>
              <a:rPr lang="en-GB" dirty="0" smtClean="0"/>
              <a:t> religion and psychoanalysis</a:t>
            </a:r>
          </a:p>
          <a:p>
            <a:r>
              <a:rPr lang="en-GB" dirty="0" smtClean="0"/>
              <a:t>Wallis (1984)  ‘world </a:t>
            </a:r>
            <a:r>
              <a:rPr lang="en-GB" dirty="0"/>
              <a:t>affirming </a:t>
            </a:r>
            <a:r>
              <a:rPr lang="en-GB" dirty="0" smtClean="0"/>
              <a:t>NRMs’ </a:t>
            </a:r>
          </a:p>
          <a:p>
            <a:r>
              <a:rPr lang="en-GB" dirty="0" smtClean="0"/>
              <a:t>Chryssides (1999, 280) - Human </a:t>
            </a:r>
            <a:r>
              <a:rPr lang="en-GB" dirty="0"/>
              <a:t>Potential </a:t>
            </a:r>
            <a:r>
              <a:rPr lang="en-GB" dirty="0" smtClean="0"/>
              <a:t>Movement “typically </a:t>
            </a:r>
            <a:r>
              <a:rPr lang="en-GB" dirty="0"/>
              <a:t>leads seekers to understand that their potential is much greater: they have within themselves a divine quality, which endows them with unlimited potential, and encourages them to allow this godlike or enlightened quality to control their lives”. </a:t>
            </a:r>
            <a:endParaRPr lang="en-US" dirty="0"/>
          </a:p>
        </p:txBody>
      </p:sp>
      <p:sp>
        <p:nvSpPr>
          <p:cNvPr id="4" name="TextBox 3"/>
          <p:cNvSpPr txBox="1"/>
          <p:nvPr/>
        </p:nvSpPr>
        <p:spPr>
          <a:xfrm>
            <a:off x="95250" y="494555"/>
            <a:ext cx="8265583" cy="646331"/>
          </a:xfrm>
          <a:prstGeom prst="rect">
            <a:avLst/>
          </a:prstGeom>
          <a:noFill/>
        </p:spPr>
        <p:txBody>
          <a:bodyPr wrap="square" rtlCol="0">
            <a:spAutoFit/>
          </a:bodyPr>
          <a:lstStyle/>
          <a:p>
            <a:r>
              <a:rPr lang="en-US" sz="3600" dirty="0" smtClean="0"/>
              <a:t>The Human Potential Movement (HPM)</a:t>
            </a:r>
            <a:endParaRPr lang="en-US" sz="3600" dirty="0"/>
          </a:p>
        </p:txBody>
      </p:sp>
    </p:spTree>
    <p:extLst>
      <p:ext uri="{BB962C8B-B14F-4D97-AF65-F5344CB8AC3E}">
        <p14:creationId xmlns:p14="http://schemas.microsoft.com/office/powerpoint/2010/main" val="18182133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1859 </a:t>
            </a:r>
            <a:r>
              <a:rPr lang="en-GB" dirty="0" smtClean="0"/>
              <a:t>Samuel </a:t>
            </a:r>
            <a:r>
              <a:rPr lang="en-GB" dirty="0"/>
              <a:t>Smiles’ </a:t>
            </a:r>
            <a:r>
              <a:rPr lang="en-GB" i="1" dirty="0"/>
              <a:t>Self Help</a:t>
            </a:r>
            <a:r>
              <a:rPr lang="en-GB" dirty="0"/>
              <a:t> </a:t>
            </a:r>
            <a:endParaRPr lang="en-GB" dirty="0" smtClean="0"/>
          </a:p>
          <a:p>
            <a:r>
              <a:rPr lang="en-GB" dirty="0" smtClean="0"/>
              <a:t>1939 </a:t>
            </a:r>
            <a:r>
              <a:rPr lang="en-GB" dirty="0"/>
              <a:t>Dale </a:t>
            </a:r>
            <a:r>
              <a:rPr lang="en-GB" dirty="0" smtClean="0"/>
              <a:t>Carnegie </a:t>
            </a:r>
            <a:r>
              <a:rPr lang="en-GB" i="1" dirty="0"/>
              <a:t>How to Win Friends and Influence People</a:t>
            </a:r>
            <a:r>
              <a:rPr lang="en-GB" dirty="0"/>
              <a:t> </a:t>
            </a:r>
            <a:endParaRPr lang="en-GB" dirty="0" smtClean="0"/>
          </a:p>
          <a:p>
            <a:r>
              <a:rPr lang="en-GB" dirty="0" smtClean="0"/>
              <a:t>1950 Ron Hubbard </a:t>
            </a:r>
            <a:r>
              <a:rPr lang="en-GB" i="1" dirty="0" err="1" smtClean="0"/>
              <a:t>Dianetics</a:t>
            </a:r>
            <a:r>
              <a:rPr lang="en-GB" i="1" dirty="0" smtClean="0"/>
              <a:t>, the Modern Science of Mental Health</a:t>
            </a:r>
          </a:p>
          <a:p>
            <a:r>
              <a:rPr lang="en-GB" i="1" dirty="0" smtClean="0"/>
              <a:t>Groups </a:t>
            </a:r>
            <a:r>
              <a:rPr lang="mr-IN" i="1" dirty="0" smtClean="0"/>
              <a:t>–</a:t>
            </a:r>
            <a:r>
              <a:rPr lang="en-GB" i="1" dirty="0" smtClean="0"/>
              <a:t> lectures - books </a:t>
            </a:r>
            <a:r>
              <a:rPr lang="mr-IN" i="1" dirty="0" smtClean="0"/>
              <a:t>–</a:t>
            </a:r>
            <a:r>
              <a:rPr lang="en-GB" i="1" dirty="0" smtClean="0"/>
              <a:t> podcasts - Apps</a:t>
            </a:r>
            <a:endParaRPr lang="en-GB" dirty="0" smtClean="0"/>
          </a:p>
          <a:p>
            <a:endParaRPr lang="en-US" dirty="0"/>
          </a:p>
        </p:txBody>
      </p:sp>
    </p:spTree>
    <p:extLst>
      <p:ext uri="{BB962C8B-B14F-4D97-AF65-F5344CB8AC3E}">
        <p14:creationId xmlns:p14="http://schemas.microsoft.com/office/powerpoint/2010/main" val="20072864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Psychology</a:t>
            </a:r>
            <a:endParaRPr lang="en-US" dirty="0"/>
          </a:p>
        </p:txBody>
      </p:sp>
      <p:sp>
        <p:nvSpPr>
          <p:cNvPr id="3" name="Content Placeholder 2"/>
          <p:cNvSpPr>
            <a:spLocks noGrp="1"/>
          </p:cNvSpPr>
          <p:nvPr>
            <p:ph idx="1"/>
          </p:nvPr>
        </p:nvSpPr>
        <p:spPr/>
        <p:txBody>
          <a:bodyPr>
            <a:normAutofit lnSpcReduction="10000"/>
          </a:bodyPr>
          <a:lstStyle/>
          <a:p>
            <a:r>
              <a:rPr lang="en-GB" dirty="0" smtClean="0"/>
              <a:t>Behaviourism: ‘truly </a:t>
            </a:r>
            <a:r>
              <a:rPr lang="en-GB" dirty="0"/>
              <a:t>scientific’. </a:t>
            </a:r>
            <a:r>
              <a:rPr lang="en-GB" dirty="0" smtClean="0"/>
              <a:t> Behaviour not intangible </a:t>
            </a:r>
            <a:r>
              <a:rPr lang="en-GB" dirty="0"/>
              <a:t>human experiences </a:t>
            </a:r>
            <a:r>
              <a:rPr lang="en-GB" dirty="0" smtClean="0"/>
              <a:t>(emotions </a:t>
            </a:r>
            <a:r>
              <a:rPr lang="en-GB" dirty="0"/>
              <a:t>and </a:t>
            </a:r>
            <a:r>
              <a:rPr lang="en-GB" dirty="0" smtClean="0"/>
              <a:t>feelings)</a:t>
            </a:r>
          </a:p>
          <a:p>
            <a:r>
              <a:rPr lang="en-GB" dirty="0" smtClean="0"/>
              <a:t>John </a:t>
            </a:r>
            <a:r>
              <a:rPr lang="en-GB" dirty="0"/>
              <a:t>Watson </a:t>
            </a:r>
            <a:r>
              <a:rPr lang="en-GB" dirty="0" smtClean="0"/>
              <a:t>‘</a:t>
            </a:r>
            <a:r>
              <a:rPr lang="en-GB" dirty="0"/>
              <a:t>all learning is a response to the </a:t>
            </a:r>
            <a:r>
              <a:rPr lang="en-GB" dirty="0" smtClean="0"/>
              <a:t>environment’.</a:t>
            </a:r>
          </a:p>
          <a:p>
            <a:r>
              <a:rPr lang="en-GB" dirty="0" smtClean="0"/>
              <a:t>Ivan </a:t>
            </a:r>
            <a:r>
              <a:rPr lang="en-GB" dirty="0"/>
              <a:t>Pavlov and BF Skinner, their work rejecting the notion of the ‘personality’ and the ‘self’</a:t>
            </a:r>
            <a:r>
              <a:rPr lang="en-GB" dirty="0" smtClean="0"/>
              <a:t>.</a:t>
            </a:r>
          </a:p>
          <a:p>
            <a:r>
              <a:rPr lang="en-GB" dirty="0" smtClean="0"/>
              <a:t>1974 </a:t>
            </a:r>
            <a:r>
              <a:rPr lang="en-GB" dirty="0"/>
              <a:t>Skinner </a:t>
            </a:r>
            <a:r>
              <a:rPr lang="en-GB" dirty="0" smtClean="0"/>
              <a:t>: </a:t>
            </a:r>
            <a:r>
              <a:rPr lang="en-GB" dirty="0"/>
              <a:t>‘There is no place in the scientific position for a self as a true originator or initiator of actions’. </a:t>
            </a:r>
            <a:endParaRPr lang="en-GB" dirty="0" smtClean="0"/>
          </a:p>
          <a:p>
            <a:r>
              <a:rPr lang="en-GB" dirty="0" smtClean="0"/>
              <a:t>The </a:t>
            </a:r>
            <a:r>
              <a:rPr lang="en-GB" dirty="0"/>
              <a:t>Human Potential Movement (HPM) rose in part against the limitations of behaviourism.  Personal </a:t>
            </a:r>
            <a:r>
              <a:rPr lang="en-GB" dirty="0" smtClean="0"/>
              <a:t>growth, inner </a:t>
            </a:r>
            <a:r>
              <a:rPr lang="en-GB" dirty="0"/>
              <a:t>states of being, </a:t>
            </a:r>
            <a:r>
              <a:rPr lang="en-GB" dirty="0" smtClean="0"/>
              <a:t>fears </a:t>
            </a:r>
            <a:r>
              <a:rPr lang="en-GB" dirty="0"/>
              <a:t>and repressions.  The importance of exploring new </a:t>
            </a:r>
            <a:r>
              <a:rPr lang="en-GB" dirty="0" smtClean="0"/>
              <a:t>states.</a:t>
            </a:r>
          </a:p>
          <a:p>
            <a:endParaRPr lang="en-GB" dirty="0" smtClean="0"/>
          </a:p>
          <a:p>
            <a:pPr marL="0" indent="0">
              <a:buNone/>
            </a:pPr>
            <a:r>
              <a:rPr lang="en-GB" dirty="0" smtClean="0"/>
              <a:t>(See Drury</a:t>
            </a:r>
            <a:r>
              <a:rPr lang="en-GB" dirty="0"/>
              <a:t>, </a:t>
            </a:r>
            <a:r>
              <a:rPr lang="en-GB" dirty="0" err="1" smtClean="0"/>
              <a:t>Nevill</a:t>
            </a:r>
            <a:r>
              <a:rPr lang="en-GB" dirty="0" smtClean="0"/>
              <a:t> </a:t>
            </a:r>
            <a:r>
              <a:rPr lang="en-GB" dirty="0"/>
              <a:t>(1989) </a:t>
            </a:r>
            <a:r>
              <a:rPr lang="en-GB" i="1" dirty="0"/>
              <a:t>Elements of Human Potential</a:t>
            </a:r>
            <a:r>
              <a:rPr lang="en-GB" dirty="0"/>
              <a:t>, Dorset: Element Books </a:t>
            </a:r>
            <a:r>
              <a:rPr lang="en-GB" dirty="0" smtClean="0"/>
              <a:t>Limited)</a:t>
            </a:r>
            <a:endParaRPr lang="en-US" dirty="0"/>
          </a:p>
        </p:txBody>
      </p:sp>
    </p:spTree>
    <p:extLst>
      <p:ext uri="{BB962C8B-B14F-4D97-AF65-F5344CB8AC3E}">
        <p14:creationId xmlns:p14="http://schemas.microsoft.com/office/powerpoint/2010/main" val="14299407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Humanistic Psychology</a:t>
            </a:r>
            <a:endParaRPr lang="en-US" dirty="0"/>
          </a:p>
        </p:txBody>
      </p:sp>
      <p:sp>
        <p:nvSpPr>
          <p:cNvPr id="3" name="Content Placeholder 2"/>
          <p:cNvSpPr>
            <a:spLocks noGrp="1"/>
          </p:cNvSpPr>
          <p:nvPr>
            <p:ph idx="1"/>
          </p:nvPr>
        </p:nvSpPr>
        <p:spPr/>
        <p:txBody>
          <a:bodyPr>
            <a:normAutofit/>
          </a:bodyPr>
          <a:lstStyle/>
          <a:p>
            <a:r>
              <a:rPr lang="en-US" dirty="0" smtClean="0"/>
              <a:t>Sigmund Freud (1856 </a:t>
            </a:r>
            <a:r>
              <a:rPr lang="mr-IN" dirty="0" smtClean="0"/>
              <a:t>–</a:t>
            </a:r>
            <a:r>
              <a:rPr lang="en-US" dirty="0" smtClean="0"/>
              <a:t> 1939) </a:t>
            </a:r>
            <a:r>
              <a:rPr lang="mr-IN" dirty="0" smtClean="0"/>
              <a:t>–</a:t>
            </a:r>
            <a:r>
              <a:rPr lang="en-US" dirty="0" smtClean="0"/>
              <a:t> tripartite mind</a:t>
            </a:r>
          </a:p>
          <a:p>
            <a:r>
              <a:rPr lang="en-US" dirty="0" smtClean="0"/>
              <a:t>Carl Gustav Jung (1875 </a:t>
            </a:r>
            <a:r>
              <a:rPr lang="mr-IN" dirty="0" smtClean="0"/>
              <a:t>–</a:t>
            </a:r>
            <a:r>
              <a:rPr lang="en-US" dirty="0" smtClean="0"/>
              <a:t> 1961) </a:t>
            </a:r>
            <a:r>
              <a:rPr lang="mr-IN" dirty="0" smtClean="0"/>
              <a:t>–</a:t>
            </a:r>
            <a:r>
              <a:rPr lang="en-US" dirty="0" smtClean="0"/>
              <a:t> the ‘shadow’ </a:t>
            </a:r>
            <a:r>
              <a:rPr lang="cy-GB" dirty="0" smtClean="0"/>
              <a:t>‘individuation’.  East/West ‘</a:t>
            </a:r>
            <a:r>
              <a:rPr lang="en-GB" dirty="0"/>
              <a:t>“If we now try to cover our nakedness with the gorgeous trappings of the East, as the theosophists do, we would be playing our own history false</a:t>
            </a:r>
            <a:r>
              <a:rPr lang="en-GB" dirty="0" smtClean="0"/>
              <a:t>” (1936).</a:t>
            </a:r>
          </a:p>
          <a:p>
            <a:r>
              <a:rPr lang="en-GB" dirty="0" smtClean="0"/>
              <a:t>George </a:t>
            </a:r>
            <a:r>
              <a:rPr lang="en-GB" dirty="0" err="1" smtClean="0"/>
              <a:t>Ivanovich</a:t>
            </a:r>
            <a:r>
              <a:rPr lang="en-GB" dirty="0" smtClean="0"/>
              <a:t> </a:t>
            </a:r>
            <a:r>
              <a:rPr lang="en-GB" dirty="0" err="1" smtClean="0"/>
              <a:t>Gurdjieff</a:t>
            </a:r>
            <a:r>
              <a:rPr lang="en-GB" dirty="0" smtClean="0"/>
              <a:t> (1866 </a:t>
            </a:r>
            <a:r>
              <a:rPr lang="mr-IN" dirty="0" smtClean="0"/>
              <a:t>–</a:t>
            </a:r>
            <a:r>
              <a:rPr lang="en-GB" dirty="0" smtClean="0"/>
              <a:t> 1949) </a:t>
            </a:r>
            <a:r>
              <a:rPr lang="mr-IN" dirty="0" smtClean="0"/>
              <a:t>–</a:t>
            </a:r>
            <a:r>
              <a:rPr lang="en-GB" dirty="0" smtClean="0"/>
              <a:t> ‘objective consciousness’, ‘enlightenment’, the ‘real and unchanging “I”’</a:t>
            </a:r>
            <a:endParaRPr lang="en-GB" dirty="0"/>
          </a:p>
          <a:p>
            <a:endParaRPr lang="en-US" dirty="0" smtClean="0"/>
          </a:p>
          <a:p>
            <a:endParaRPr lang="en-US" dirty="0"/>
          </a:p>
        </p:txBody>
      </p:sp>
    </p:spTree>
    <p:extLst>
      <p:ext uri="{BB962C8B-B14F-4D97-AF65-F5344CB8AC3E}">
        <p14:creationId xmlns:p14="http://schemas.microsoft.com/office/powerpoint/2010/main" val="38916670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48920"/>
            <a:ext cx="8229600" cy="5777244"/>
          </a:xfrm>
        </p:spPr>
        <p:txBody>
          <a:bodyPr/>
          <a:lstStyle/>
          <a:p>
            <a:r>
              <a:rPr lang="en-US" dirty="0" smtClean="0"/>
              <a:t>William James (1842 </a:t>
            </a:r>
            <a:r>
              <a:rPr lang="mr-IN" dirty="0" smtClean="0"/>
              <a:t>–</a:t>
            </a:r>
            <a:r>
              <a:rPr lang="en-US" dirty="0" smtClean="0"/>
              <a:t> 1910) </a:t>
            </a:r>
            <a:r>
              <a:rPr lang="mr-IN" dirty="0" smtClean="0"/>
              <a:t>–</a:t>
            </a:r>
            <a:r>
              <a:rPr lang="en-US" dirty="0" smtClean="0"/>
              <a:t> positive thinking</a:t>
            </a:r>
          </a:p>
          <a:p>
            <a:r>
              <a:rPr lang="en-US" dirty="0" smtClean="0"/>
              <a:t>Wilhelm Reich (1897 </a:t>
            </a:r>
            <a:r>
              <a:rPr lang="mr-IN" dirty="0" smtClean="0"/>
              <a:t>–</a:t>
            </a:r>
            <a:r>
              <a:rPr lang="en-US" dirty="0" smtClean="0"/>
              <a:t> 1957) </a:t>
            </a:r>
            <a:r>
              <a:rPr lang="mr-IN" dirty="0" smtClean="0"/>
              <a:t>–</a:t>
            </a:r>
            <a:r>
              <a:rPr lang="en-US" dirty="0" smtClean="0"/>
              <a:t> ‘character </a:t>
            </a:r>
            <a:r>
              <a:rPr lang="en-US" dirty="0" err="1" smtClean="0"/>
              <a:t>armour</a:t>
            </a:r>
            <a:r>
              <a:rPr lang="en-US" dirty="0" smtClean="0"/>
              <a:t>’, ‘body </a:t>
            </a:r>
            <a:r>
              <a:rPr lang="en-US" dirty="0" err="1" smtClean="0"/>
              <a:t>armour</a:t>
            </a:r>
            <a:r>
              <a:rPr lang="en-US" dirty="0" smtClean="0"/>
              <a:t>’, ‘blockages’.</a:t>
            </a:r>
          </a:p>
          <a:p>
            <a:r>
              <a:rPr lang="en-GB" dirty="0" smtClean="0"/>
              <a:t>Abraham Maslow (1908 </a:t>
            </a:r>
            <a:r>
              <a:rPr lang="mr-IN" dirty="0" smtClean="0"/>
              <a:t>–</a:t>
            </a:r>
            <a:r>
              <a:rPr lang="en-GB" dirty="0" smtClean="0"/>
              <a:t> 1970) - The </a:t>
            </a:r>
            <a:r>
              <a:rPr lang="en-GB" dirty="0"/>
              <a:t>Humanistic School and Transpersonal Psychology </a:t>
            </a:r>
            <a:endParaRPr lang="en-GB" dirty="0" smtClean="0"/>
          </a:p>
          <a:p>
            <a:r>
              <a:rPr lang="en-GB" dirty="0" smtClean="0"/>
              <a:t>= the ‘person-centred’ approaches we see today.</a:t>
            </a:r>
            <a:endParaRPr lang="en-US" dirty="0"/>
          </a:p>
        </p:txBody>
      </p:sp>
    </p:spTree>
    <p:extLst>
      <p:ext uri="{BB962C8B-B14F-4D97-AF65-F5344CB8AC3E}">
        <p14:creationId xmlns:p14="http://schemas.microsoft.com/office/powerpoint/2010/main" val="41104603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3" name="Content Placeholder 2"/>
          <p:cNvSpPr>
            <a:spLocks noGrp="1"/>
          </p:cNvSpPr>
          <p:nvPr>
            <p:ph idx="1"/>
          </p:nvPr>
        </p:nvSpPr>
        <p:spPr/>
        <p:txBody>
          <a:bodyPr>
            <a:normAutofit fontScale="70000" lnSpcReduction="20000"/>
          </a:bodyPr>
          <a:lstStyle/>
          <a:p>
            <a:r>
              <a:rPr lang="en-GB" dirty="0" smtClean="0"/>
              <a:t>Bowman, Marion (2000) “Alternative spirituality in Glastonbury”, in </a:t>
            </a:r>
            <a:r>
              <a:rPr lang="en-GB" i="1" dirty="0" smtClean="0"/>
              <a:t>Beyond the New Age</a:t>
            </a:r>
            <a:r>
              <a:rPr lang="en-GB" dirty="0" smtClean="0"/>
              <a:t>, Marion Bowman and Steven Sutcliffe </a:t>
            </a:r>
            <a:r>
              <a:rPr lang="en-GB" dirty="0" err="1" smtClean="0"/>
              <a:t>eds</a:t>
            </a:r>
            <a:r>
              <a:rPr lang="en-GB" dirty="0" smtClean="0"/>
              <a:t>, Edinburgh, Edinburgh University Press.  </a:t>
            </a:r>
          </a:p>
          <a:p>
            <a:r>
              <a:rPr lang="en-US" dirty="0" smtClean="0"/>
              <a:t>Burns, Barbara/</a:t>
            </a:r>
            <a:r>
              <a:rPr lang="en-US" dirty="0" err="1" smtClean="0"/>
              <a:t>Vywamus</a:t>
            </a:r>
            <a:r>
              <a:rPr lang="en-US" dirty="0" smtClean="0"/>
              <a:t> (1993) ‘What is Channeling?’, in </a:t>
            </a:r>
            <a:r>
              <a:rPr lang="en-US" i="1" dirty="0" smtClean="0"/>
              <a:t>The New Age Primer</a:t>
            </a:r>
            <a:r>
              <a:rPr lang="en-US" dirty="0" smtClean="0"/>
              <a:t>, Flagstaff, AZ, Light Technology Publishing.</a:t>
            </a:r>
            <a:endParaRPr lang="en-GB" dirty="0" smtClean="0"/>
          </a:p>
          <a:p>
            <a:r>
              <a:rPr lang="en-US" dirty="0" smtClean="0"/>
              <a:t>Campbell, Eileen &amp; JH Brennan (1990), </a:t>
            </a:r>
            <a:r>
              <a:rPr lang="en-US" i="1" dirty="0" smtClean="0"/>
              <a:t>The Aquarian Guide to the New Age</a:t>
            </a:r>
            <a:r>
              <a:rPr lang="en-US" dirty="0" smtClean="0"/>
              <a:t>, Detroit, Aquarian Press.</a:t>
            </a:r>
            <a:endParaRPr lang="en-GB" dirty="0" smtClean="0"/>
          </a:p>
          <a:p>
            <a:r>
              <a:rPr lang="en-GB" dirty="0" err="1" smtClean="0"/>
              <a:t>Hanegraaff</a:t>
            </a:r>
            <a:r>
              <a:rPr lang="en-GB" dirty="0" smtClean="0"/>
              <a:t>, </a:t>
            </a:r>
            <a:r>
              <a:rPr lang="en-GB" dirty="0" err="1" smtClean="0"/>
              <a:t>Wouter</a:t>
            </a:r>
            <a:r>
              <a:rPr lang="en-GB" dirty="0" smtClean="0"/>
              <a:t> J (1996) </a:t>
            </a:r>
            <a:r>
              <a:rPr lang="en-GB" i="1" dirty="0" smtClean="0"/>
              <a:t>New Age Religion and Western Culture</a:t>
            </a:r>
            <a:r>
              <a:rPr lang="en-GB" dirty="0" smtClean="0"/>
              <a:t>, Leiden, Brill.</a:t>
            </a:r>
          </a:p>
          <a:p>
            <a:r>
              <a:rPr lang="en-US" dirty="0" err="1" smtClean="0"/>
              <a:t>Heelas</a:t>
            </a:r>
            <a:r>
              <a:rPr lang="en-US" dirty="0" smtClean="0"/>
              <a:t>, Paul (1996) </a:t>
            </a:r>
            <a:r>
              <a:rPr lang="en-US" i="1" dirty="0" smtClean="0"/>
              <a:t>The New Age Movement</a:t>
            </a:r>
            <a:r>
              <a:rPr lang="en-US" dirty="0" smtClean="0"/>
              <a:t>, (Oxford, Blackwell.  </a:t>
            </a:r>
            <a:endParaRPr lang="en-GB" dirty="0" smtClean="0"/>
          </a:p>
          <a:p>
            <a:r>
              <a:rPr lang="en-US" dirty="0" smtClean="0"/>
              <a:t>Hillman, James (1975) </a:t>
            </a:r>
            <a:r>
              <a:rPr lang="en-US" i="1" dirty="0" smtClean="0"/>
              <a:t>Re-Visioning Psychology</a:t>
            </a:r>
            <a:r>
              <a:rPr lang="en-US" dirty="0" smtClean="0"/>
              <a:t>,</a:t>
            </a:r>
            <a:r>
              <a:rPr lang="en-US" i="1" dirty="0" smtClean="0"/>
              <a:t> </a:t>
            </a:r>
            <a:r>
              <a:rPr lang="en-US" dirty="0" smtClean="0"/>
              <a:t>New York, Harper &amp; Row.  </a:t>
            </a:r>
            <a:endParaRPr lang="en-GB" dirty="0" smtClean="0"/>
          </a:p>
          <a:p>
            <a:r>
              <a:rPr lang="en-GB" dirty="0" err="1" smtClean="0"/>
              <a:t>Heelas</a:t>
            </a:r>
            <a:r>
              <a:rPr lang="en-GB" dirty="0" smtClean="0"/>
              <a:t>, Paul “Sources of Significance Beyond Church and Chapel”, in </a:t>
            </a:r>
            <a:r>
              <a:rPr lang="en-GB" i="1" dirty="0" smtClean="0"/>
              <a:t>Beyond the New Age</a:t>
            </a:r>
            <a:r>
              <a:rPr lang="en-GB" dirty="0" smtClean="0"/>
              <a:t>, Marion Bowman and Steven Sutcliffe </a:t>
            </a:r>
            <a:r>
              <a:rPr lang="en-GB" dirty="0" err="1" smtClean="0"/>
              <a:t>eds</a:t>
            </a:r>
            <a:r>
              <a:rPr lang="en-GB" dirty="0" smtClean="0"/>
              <a:t>, Edinburgh, Edinburgh University Press.  </a:t>
            </a:r>
          </a:p>
          <a:p>
            <a:r>
              <a:rPr lang="en-US" dirty="0" smtClean="0"/>
              <a:t>Melton, J Gordon (1992) 'New Thought and the New Age', in JR Lewis &amp; J Gordon Melton eds., </a:t>
            </a:r>
            <a:r>
              <a:rPr lang="en-US" i="1" dirty="0" smtClean="0"/>
              <a:t>Perspectives on the New Age</a:t>
            </a:r>
            <a:r>
              <a:rPr lang="en-US" dirty="0" smtClean="0"/>
              <a:t>, Albany, New York Press</a:t>
            </a:r>
            <a:endParaRPr lang="en-GB" dirty="0" smtClean="0"/>
          </a:p>
          <a:p>
            <a:r>
              <a:rPr lang="en-GB" dirty="0" smtClean="0"/>
              <a:t>Partridge, Christopher (2004) </a:t>
            </a:r>
            <a:r>
              <a:rPr lang="en-GB" i="1" dirty="0" smtClean="0"/>
              <a:t>The Re-Enchantment of the </a:t>
            </a:r>
            <a:r>
              <a:rPr lang="en-GB" dirty="0" smtClean="0"/>
              <a:t>West, </a:t>
            </a:r>
            <a:r>
              <a:rPr lang="en-GB" dirty="0" err="1" smtClean="0"/>
              <a:t>vol</a:t>
            </a:r>
            <a:r>
              <a:rPr lang="en-GB" dirty="0" smtClean="0"/>
              <a:t> 1, London, T&amp;T Clark.  </a:t>
            </a:r>
          </a:p>
          <a:p>
            <a:r>
              <a:rPr lang="en-GB" dirty="0" smtClean="0"/>
              <a:t>Wallis, Roy (1984) </a:t>
            </a:r>
            <a:r>
              <a:rPr lang="en-GB" i="1" dirty="0" smtClean="0"/>
              <a:t>The Elementary Forms of the New Religious Life</a:t>
            </a:r>
            <a:r>
              <a:rPr lang="en-GB" dirty="0" smtClean="0"/>
              <a:t> London: </a:t>
            </a:r>
            <a:r>
              <a:rPr lang="en-GB" dirty="0" err="1" smtClean="0"/>
              <a:t>Routledge</a:t>
            </a:r>
            <a:r>
              <a:rPr lang="en-GB" dirty="0" smtClean="0"/>
              <a:t> and </a:t>
            </a:r>
            <a:r>
              <a:rPr lang="en-GB" dirty="0" err="1" smtClean="0"/>
              <a:t>Kegan</a:t>
            </a:r>
            <a:r>
              <a:rPr lang="en-GB" dirty="0" smtClean="0"/>
              <a:t> Paul </a:t>
            </a:r>
          </a:p>
          <a:p>
            <a:r>
              <a:rPr lang="en-GB" dirty="0" smtClean="0"/>
              <a:t>Wilson, Bryan (1970) </a:t>
            </a:r>
            <a:r>
              <a:rPr lang="en-GB" i="1" dirty="0" smtClean="0"/>
              <a:t>Religious Sects</a:t>
            </a:r>
            <a:r>
              <a:rPr lang="en-GB" dirty="0" smtClean="0"/>
              <a:t>, London, World University Library.</a:t>
            </a:r>
          </a:p>
          <a:p>
            <a:endParaRPr lang="en-GB" dirty="0" smtClean="0"/>
          </a:p>
          <a:p>
            <a:endParaRPr lang="en-US" dirty="0"/>
          </a:p>
        </p:txBody>
      </p:sp>
    </p:spTree>
    <p:extLst>
      <p:ext uri="{BB962C8B-B14F-4D97-AF65-F5344CB8AC3E}">
        <p14:creationId xmlns:p14="http://schemas.microsoft.com/office/powerpoint/2010/main" val="27860124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Adjacency">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Adjacency.thmx</Template>
  <TotalTime>305</TotalTime>
  <Words>1032</Words>
  <Application>Microsoft Macintosh PowerPoint</Application>
  <PresentationFormat>On-screen Show (4:3)</PresentationFormat>
  <Paragraphs>69</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Adjacency</vt:lpstr>
      <vt:lpstr>TRRS5008 Alternative Spiritualities</vt:lpstr>
      <vt:lpstr>Theosophy</vt:lpstr>
      <vt:lpstr>PowerPoint Presentation</vt:lpstr>
      <vt:lpstr>Christian Science</vt:lpstr>
      <vt:lpstr>PowerPoint Presentation</vt:lpstr>
      <vt:lpstr>PowerPoint Presentation</vt:lpstr>
      <vt:lpstr>PowerPoint Presentation</vt:lpstr>
      <vt:lpstr>Psychology</vt:lpstr>
      <vt:lpstr>Humanistic Psychology</vt:lpstr>
      <vt:lpstr>PowerPoint Presentation</vt:lpstr>
      <vt:lpstr>Bibliography</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dc:creator>
  <cp:lastModifiedBy>Sarah</cp:lastModifiedBy>
  <cp:revision>4</cp:revision>
  <dcterms:created xsi:type="dcterms:W3CDTF">2018-02-20T17:29:00Z</dcterms:created>
  <dcterms:modified xsi:type="dcterms:W3CDTF">2018-02-20T22:34:58Z</dcterms:modified>
</cp:coreProperties>
</file>