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40"/>
  </p:notesMasterIdLst>
  <p:handoutMasterIdLst>
    <p:handoutMasterId r:id="rId41"/>
  </p:handoutMasterIdLst>
  <p:sldIdLst>
    <p:sldId id="256" r:id="rId4"/>
    <p:sldId id="257" r:id="rId5"/>
    <p:sldId id="298" r:id="rId6"/>
    <p:sldId id="299" r:id="rId7"/>
    <p:sldId id="300" r:id="rId8"/>
    <p:sldId id="301" r:id="rId9"/>
    <p:sldId id="303" r:id="rId10"/>
    <p:sldId id="304" r:id="rId11"/>
    <p:sldId id="305" r:id="rId12"/>
    <p:sldId id="322" r:id="rId13"/>
    <p:sldId id="318" r:id="rId14"/>
    <p:sldId id="319" r:id="rId15"/>
    <p:sldId id="320" r:id="rId16"/>
    <p:sldId id="321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4" r:id="rId26"/>
    <p:sldId id="315" r:id="rId27"/>
    <p:sldId id="316" r:id="rId28"/>
    <p:sldId id="317" r:id="rId29"/>
    <p:sldId id="332" r:id="rId30"/>
    <p:sldId id="334" r:id="rId31"/>
    <p:sldId id="335" r:id="rId32"/>
    <p:sldId id="331" r:id="rId33"/>
    <p:sldId id="327" r:id="rId34"/>
    <p:sldId id="330" r:id="rId35"/>
    <p:sldId id="324" r:id="rId36"/>
    <p:sldId id="323" r:id="rId37"/>
    <p:sldId id="325" r:id="rId38"/>
    <p:sldId id="292" r:id="rId3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491" autoAdjust="0"/>
  </p:normalViewPr>
  <p:slideViewPr>
    <p:cSldViewPr>
      <p:cViewPr varScale="1">
        <p:scale>
          <a:sx n="93" d="100"/>
          <a:sy n="93" d="100"/>
        </p:scale>
        <p:origin x="504" y="6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0" Type="http://schemas.openxmlformats.org/officeDocument/2006/relationships/slide" Target="slides/slide17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02/11/2016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060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428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723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 </a:t>
            </a:r>
            <a:r>
              <a:rPr lang="en-GB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callback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is a function that is passed as an argument to another function and is executed after its parent function has completed.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Callbacks</a:t>
            </a:r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are special because they patiently wait to execute until their parent finishes.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97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Closures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http://www.w3schools.com/js/js_function_closures.asp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http://www.javascriptkit.com/javatutors/closures.shtml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https://developer.mozilla.org/en-US/docs/Web/JavaScript/Closures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4747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529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JSON</a:t>
            </a:r>
            <a:r>
              <a:rPr lang="en-GB" baseline="0" dirty="0"/>
              <a:t> Validator: http://jsonlint.com/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4166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http://www.w3schools.com/js/js_htmldom_eventlistener.asp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https://developer.mozilla.org/en-US/docs/Web/API/Document_Object_Model/Events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227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4819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https://developer.mozilla.org/en-US/docs/Web/API/Event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http://javascript.info/tutorial/obtaining-event-object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http://www.w3schools.com/jsref/dom_obj_event.asp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Event </a:t>
            </a:r>
            <a:r>
              <a:rPr lang="en-GB" dirty="0" err="1"/>
              <a:t>event.preventDefault</a:t>
            </a:r>
            <a:r>
              <a:rPr lang="en-GB" dirty="0"/>
              <a:t>() Method cancels the event if it is cancellable, meaning that the default action that belongs to the event will not occur.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3855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In general, “this”</a:t>
            </a:r>
            <a:r>
              <a:rPr lang="en-GB" baseline="0" dirty="0"/>
              <a:t> refers to the calling object in a method, that is the owner of the method.</a:t>
            </a:r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See more: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https://developer.mozilla.org/en-US/docs/Web/JavaScript/Reference/Operators/this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http://www.quirksmode.org/js/this.html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264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11/2/2016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s.google.com/speed/libraries/devguide#jquery" TargetMode="External"/><Relationship Id="rId2" Type="http://schemas.openxmlformats.org/officeDocument/2006/relationships/hyperlink" Target="http://jquery.com/download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jquery.com/download/#other-cdns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JavaScript and jQuery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Lecture 4: Responsive Web Design and Development (RWDD)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31-Oct-2016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JavaScript Functions</a:t>
            </a:r>
          </a:p>
          <a:p>
            <a:r>
              <a:rPr lang="en-GB" dirty="0" smtClean="0"/>
              <a:t>JavaScript </a:t>
            </a:r>
            <a:r>
              <a:rPr lang="en-GB" dirty="0"/>
              <a:t>Objects and JSON</a:t>
            </a:r>
          </a:p>
          <a:p>
            <a:r>
              <a:rPr lang="en-GB" dirty="0" smtClean="0"/>
              <a:t>DOM Event Handlers</a:t>
            </a:r>
            <a:endParaRPr lang="en-GB" dirty="0"/>
          </a:p>
          <a:p>
            <a:r>
              <a:rPr lang="en-GB" dirty="0" smtClean="0"/>
              <a:t>Introduction to jQuery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20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Together with objects, functions are at the </a:t>
            </a:r>
            <a:r>
              <a:rPr lang="en-GB" b="1" dirty="0"/>
              <a:t>core</a:t>
            </a:r>
            <a:r>
              <a:rPr lang="en-GB" dirty="0"/>
              <a:t> of properly understanding and using JavaScript.</a:t>
            </a:r>
          </a:p>
          <a:p>
            <a:r>
              <a:rPr lang="en-GB" dirty="0"/>
              <a:t>The basic function follows the rules of functions (methods) in other programming languages.</a:t>
            </a:r>
          </a:p>
          <a:p>
            <a:pPr marL="320040" lvl="1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functionName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() {</a:t>
            </a:r>
          </a:p>
          <a:p>
            <a:pPr marL="320040" lvl="1" indent="0">
              <a:buNone/>
            </a:pPr>
            <a:r>
              <a:rPr lang="en-GB" sz="18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// do something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value; </a:t>
            </a:r>
            <a:r>
              <a:rPr lang="en-GB" sz="18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if required, return something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320040" lvl="1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functionName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(param1, param2, …) {</a:t>
            </a:r>
          </a:p>
          <a:p>
            <a:pPr marL="320040" lvl="1" indent="0">
              <a:buNone/>
            </a:pPr>
            <a:r>
              <a:rPr lang="en-GB" sz="18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// do something with parameters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value; </a:t>
            </a:r>
            <a:r>
              <a:rPr lang="en-GB" sz="18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if required, return something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800" dirty="0"/>
          </a:p>
          <a:p>
            <a:r>
              <a:rPr lang="en-GB" dirty="0"/>
              <a:t>Use function by calling it:</a:t>
            </a:r>
          </a:p>
          <a:p>
            <a:pPr lvl="1"/>
            <a:r>
              <a:rPr lang="en-GB" sz="19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functionName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(); </a:t>
            </a:r>
            <a:r>
              <a:rPr lang="en-GB" sz="19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no parameters</a:t>
            </a:r>
            <a:endParaRPr lang="en-GB" sz="19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lvl="1"/>
            <a:r>
              <a:rPr lang="en-GB" sz="19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functionName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(1, </a:t>
            </a:r>
            <a:r>
              <a:rPr lang="en-GB" sz="19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myVar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 </a:t>
            </a:r>
            <a:r>
              <a:rPr lang="en-GB" sz="19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with parameters</a:t>
            </a:r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2381257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Anonymous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JavaScript also allows you to create anonymous (unnamed) functions.</a:t>
            </a:r>
          </a:p>
          <a:p>
            <a:r>
              <a:rPr lang="en-GB" dirty="0"/>
              <a:t>This enables all sorts of clever tricks and provides great flexibility in JavaScript.</a:t>
            </a:r>
          </a:p>
          <a:p>
            <a:pPr marL="640080" lvl="2" indent="0"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() { </a:t>
            </a:r>
            <a:r>
              <a:rPr lang="en-GB" sz="20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do something 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});</a:t>
            </a:r>
            <a:endParaRPr lang="en-GB" sz="2000" dirty="0"/>
          </a:p>
          <a:p>
            <a:r>
              <a:rPr lang="en-GB" dirty="0"/>
              <a:t>An anonymous function (sometimes called function expressions) can be assigned to a variable and reused:</a:t>
            </a:r>
          </a:p>
          <a:p>
            <a:pPr marL="640080" lvl="2" indent="0">
              <a:buNone/>
            </a:pPr>
            <a:r>
              <a:rPr lang="en-GB" sz="20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square =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(n) {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return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n * n; };</a:t>
            </a:r>
          </a:p>
          <a:p>
            <a:pPr marL="640080" lvl="2" indent="0">
              <a:buNone/>
            </a:pPr>
            <a:r>
              <a:rPr lang="en-GB" sz="20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x = square(3);</a:t>
            </a:r>
            <a:endParaRPr lang="en-GB" sz="2000" dirty="0"/>
          </a:p>
          <a:p>
            <a:r>
              <a:rPr lang="en-GB" dirty="0"/>
              <a:t>An anonymous function can also be defined to execute immediately – </a:t>
            </a:r>
            <a:r>
              <a:rPr lang="en-GB" b="1" dirty="0"/>
              <a:t>self-invoking functions</a:t>
            </a:r>
            <a:r>
              <a:rPr lang="en-GB" dirty="0"/>
              <a:t> (note the extra brackets):</a:t>
            </a:r>
          </a:p>
          <a:p>
            <a:pPr marL="457200" lvl="3" indent="0">
              <a:spcBef>
                <a:spcPts val="700"/>
              </a:spcBef>
              <a:buSzPct val="60000"/>
              <a:buNone/>
            </a:pPr>
            <a:r>
              <a:rPr lang="en-GB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() { </a:t>
            </a:r>
            <a:r>
              <a:rPr lang="en-GB" sz="18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do something 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r>
              <a:rPr lang="en-GB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)()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  <a:endParaRPr lang="en-GB" sz="18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956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Uses of Anonymous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1317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Anonymous Functions are important for some commonly used concepts in JS APIs:</a:t>
            </a:r>
          </a:p>
          <a:p>
            <a:r>
              <a:rPr lang="en-GB" b="1" i="1" dirty="0"/>
              <a:t>Passing a function as an argument to another function</a:t>
            </a:r>
            <a:r>
              <a:rPr lang="en-GB" i="1" dirty="0"/>
              <a:t> (very useful for </a:t>
            </a:r>
            <a:r>
              <a:rPr lang="en-GB" i="1" dirty="0" err="1"/>
              <a:t>callbacks</a:t>
            </a:r>
            <a:r>
              <a:rPr lang="en-GB" i="1" dirty="0"/>
              <a:t>)</a:t>
            </a:r>
            <a:r>
              <a:rPr lang="en-GB" dirty="0"/>
              <a:t>: </a:t>
            </a:r>
          </a:p>
          <a:p>
            <a:pPr marL="365760" lvl="1" indent="0">
              <a:buNone/>
            </a:pPr>
            <a:r>
              <a:rPr lang="en-GB" sz="2200" dirty="0" err="1">
                <a:solidFill>
                  <a:srgbClr val="000000"/>
                </a:solidFill>
                <a:latin typeface="Consolas" panose="020B0609020204030204" pitchFamily="49" charset="0"/>
              </a:rPr>
              <a:t>drinks.forEach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200" dirty="0">
                <a:solidFill>
                  <a:srgbClr val="0000FF"/>
                </a:solidFill>
                <a:latin typeface="Consolas" panose="020B0609020204030204" pitchFamily="49" charset="0"/>
              </a:rPr>
              <a:t>function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 (</a:t>
            </a:r>
            <a:r>
              <a:rPr lang="en-GB" sz="2200" dirty="0" err="1">
                <a:solidFill>
                  <a:srgbClr val="000000"/>
                </a:solidFill>
                <a:latin typeface="Consolas" panose="020B0609020204030204" pitchFamily="49" charset="0"/>
              </a:rPr>
              <a:t>currentItem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, index, array) {</a:t>
            </a:r>
          </a:p>
          <a:p>
            <a:pPr marL="365760" lvl="1" indent="0">
              <a:buNone/>
            </a:pP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2200" dirty="0">
                <a:solidFill>
                  <a:srgbClr val="008000"/>
                </a:solidFill>
                <a:latin typeface="Consolas" panose="020B0609020204030204" pitchFamily="49" charset="0"/>
              </a:rPr>
              <a:t>// do something with </a:t>
            </a:r>
            <a:r>
              <a:rPr lang="en-GB" sz="2200" dirty="0" err="1">
                <a:solidFill>
                  <a:srgbClr val="008000"/>
                </a:solidFill>
                <a:latin typeface="Consolas" panose="020B0609020204030204" pitchFamily="49" charset="0"/>
              </a:rPr>
              <a:t>currentItm</a:t>
            </a:r>
            <a:endParaRPr lang="en-GB" sz="2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365760" lvl="1" indent="0">
              <a:buNone/>
            </a:pP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</a:t>
            </a:r>
            <a:endParaRPr lang="en-GB" sz="2200" dirty="0"/>
          </a:p>
          <a:p>
            <a:r>
              <a:rPr lang="en-GB" b="1" i="1" dirty="0"/>
              <a:t>Closures</a:t>
            </a:r>
            <a:r>
              <a:rPr lang="en-GB" dirty="0"/>
              <a:t>, a very powerful feature of JS. It enables:</a:t>
            </a:r>
          </a:p>
          <a:p>
            <a:pPr lvl="1"/>
            <a:r>
              <a:rPr lang="en-GB" dirty="0"/>
              <a:t>Nesting of functions, </a:t>
            </a:r>
            <a:r>
              <a:rPr lang="en-GB" b="1" dirty="0"/>
              <a:t>but</a:t>
            </a:r>
            <a:r>
              <a:rPr lang="en-GB" dirty="0"/>
              <a:t> granting the nested functions full access to the variables and function in the parent (outer enclosing) function.</a:t>
            </a:r>
          </a:p>
        </p:txBody>
      </p:sp>
    </p:spTree>
    <p:extLst>
      <p:ext uri="{BB962C8B-B14F-4D97-AF65-F5344CB8AC3E}">
        <p14:creationId xmlns:p14="http://schemas.microsoft.com/office/powerpoint/2010/main" val="205615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fontScale="92500"/>
          </a:bodyPr>
          <a:lstStyle/>
          <a:p>
            <a:r>
              <a:rPr lang="en-GB" dirty="0"/>
              <a:t>Closures make it possible to create private variables.</a:t>
            </a:r>
          </a:p>
          <a:p>
            <a:r>
              <a:rPr lang="en-GB" dirty="0"/>
              <a:t>The problem:</a:t>
            </a:r>
          </a:p>
          <a:p>
            <a:pPr lvl="1"/>
            <a:r>
              <a:rPr lang="en-GB" dirty="0"/>
              <a:t>Variables can be global or local.</a:t>
            </a:r>
          </a:p>
          <a:p>
            <a:pPr lvl="1"/>
            <a:r>
              <a:rPr lang="en-GB" dirty="0"/>
              <a:t>Global variables can be used and changed by </a:t>
            </a:r>
            <a:r>
              <a:rPr lang="en-GB" b="1" dirty="0"/>
              <a:t>all</a:t>
            </a:r>
            <a:r>
              <a:rPr lang="en-GB" dirty="0"/>
              <a:t> </a:t>
            </a:r>
            <a:r>
              <a:rPr lang="en-GB" b="1" dirty="0"/>
              <a:t>scripts</a:t>
            </a:r>
            <a:r>
              <a:rPr lang="en-GB" dirty="0"/>
              <a:t> on your page/window and </a:t>
            </a:r>
            <a:r>
              <a:rPr lang="en-GB" b="1" i="1" dirty="0"/>
              <a:t>they live on as long as the web page is open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Local variables can </a:t>
            </a:r>
            <a:r>
              <a:rPr lang="en-GB" b="1" u="sng" dirty="0"/>
              <a:t>only</a:t>
            </a:r>
            <a:r>
              <a:rPr lang="en-GB" b="1" dirty="0"/>
              <a:t> be used in the function where they are defined</a:t>
            </a:r>
            <a:r>
              <a:rPr lang="en-GB" dirty="0"/>
              <a:t> and </a:t>
            </a:r>
            <a:r>
              <a:rPr lang="en-GB" b="1" i="1" dirty="0"/>
              <a:t>they die (are deleted) as soon as the function is finished</a:t>
            </a:r>
            <a:r>
              <a:rPr lang="en-GB" dirty="0"/>
              <a:t>.</a:t>
            </a:r>
          </a:p>
          <a:p>
            <a:r>
              <a:rPr lang="en-GB" dirty="0"/>
              <a:t>Closures solve this problem of local variables and remember the values of the variables after the function has returned.</a:t>
            </a:r>
          </a:p>
        </p:txBody>
      </p:sp>
    </p:spTree>
    <p:extLst>
      <p:ext uri="{BB962C8B-B14F-4D97-AF65-F5344CB8AC3E}">
        <p14:creationId xmlns:p14="http://schemas.microsoft.com/office/powerpoint/2010/main" val="20030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counter is required to keep track of a global count variable. What is the value of counter after executing the following?</a:t>
            </a: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445601"/>
              </p:ext>
            </p:extLst>
          </p:nvPr>
        </p:nvGraphicFramePr>
        <p:xfrm>
          <a:off x="971600" y="3068960"/>
          <a:ext cx="7704856" cy="33832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852428">
                  <a:extLst>
                    <a:ext uri="{9D8B030D-6E8A-4147-A177-3AD203B41FA5}">
                      <a16:colId xmlns:a16="http://schemas.microsoft.com/office/drawing/2014/main" xmlns="" val="3269781367"/>
                    </a:ext>
                  </a:extLst>
                </a:gridCol>
                <a:gridCol w="3852428">
                  <a:extLst>
                    <a:ext uri="{9D8B030D-6E8A-4147-A177-3AD203B41FA5}">
                      <a16:colId xmlns:a16="http://schemas.microsoft.com/office/drawing/2014/main" xmlns="" val="624300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 err="1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var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 counter = 0;</a:t>
                      </a:r>
                    </a:p>
                    <a:p>
                      <a:endParaRPr lang="en-GB" sz="1800" dirty="0">
                        <a:solidFill>
                          <a:srgbClr val="000000"/>
                        </a:solidFill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function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 add() {</a:t>
                      </a: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    counter += 1;</a:t>
                      </a: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}</a:t>
                      </a:r>
                    </a:p>
                    <a:p>
                      <a:endParaRPr lang="en-GB" sz="1800" dirty="0">
                        <a:solidFill>
                          <a:srgbClr val="000000"/>
                        </a:solidFill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add();</a:t>
                      </a: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add();</a:t>
                      </a: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add();</a:t>
                      </a:r>
                    </a:p>
                    <a:p>
                      <a:endParaRPr lang="en-GB" sz="1800" dirty="0">
                        <a:solidFill>
                          <a:srgbClr val="000000"/>
                        </a:solidFill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console.log(</a:t>
                      </a:r>
                      <a:r>
                        <a:rPr lang="en-GB" sz="1800" dirty="0">
                          <a:solidFill>
                            <a:srgbClr val="A31515"/>
                          </a:solidFill>
                          <a:latin typeface="Consolas" panose="020B0609020204030204" pitchFamily="49" charset="0"/>
                        </a:rPr>
                        <a:t>"Counter is "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 + counter);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function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 add() {</a:t>
                      </a: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    </a:t>
                      </a:r>
                      <a:r>
                        <a:rPr lang="en-GB" sz="1800" dirty="0" err="1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var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 counter = 0;</a:t>
                      </a: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    counter += 1;</a:t>
                      </a: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}</a:t>
                      </a:r>
                    </a:p>
                    <a:p>
                      <a:endParaRPr lang="en-GB" sz="1800" dirty="0">
                        <a:solidFill>
                          <a:srgbClr val="000000"/>
                        </a:solidFill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add();</a:t>
                      </a: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add();</a:t>
                      </a: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add();</a:t>
                      </a:r>
                    </a:p>
                    <a:p>
                      <a:endParaRPr lang="en-GB" sz="1800" dirty="0">
                        <a:solidFill>
                          <a:srgbClr val="000000"/>
                        </a:solidFill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console.log(</a:t>
                      </a:r>
                      <a:r>
                        <a:rPr lang="en-GB" sz="1800" dirty="0">
                          <a:solidFill>
                            <a:srgbClr val="A31515"/>
                          </a:solidFill>
                          <a:latin typeface="Consolas" panose="020B0609020204030204" pitchFamily="49" charset="0"/>
                        </a:rPr>
                        <a:t>"Counter is "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Consolas" panose="020B0609020204030204" pitchFamily="49" charset="0"/>
                        </a:rPr>
                        <a:t> + counter);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935948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018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first will work, but the problem is any code can change the value of counter as the counter variable is global and accessible to all code.</a:t>
            </a:r>
          </a:p>
          <a:p>
            <a:r>
              <a:rPr lang="en-GB" dirty="0"/>
              <a:t>The second will not work because the counter variable is private to the add function and it is reset to zero first every time </a:t>
            </a:r>
            <a:r>
              <a:rPr lang="en-GB" dirty="0" smtClean="0"/>
              <a:t>the function is </a:t>
            </a:r>
            <a:r>
              <a:rPr lang="en-GB" dirty="0"/>
              <a:t>called.</a:t>
            </a:r>
          </a:p>
          <a:p>
            <a:r>
              <a:rPr lang="en-GB" dirty="0"/>
              <a:t>Closures solve this problem. They use:</a:t>
            </a:r>
          </a:p>
          <a:p>
            <a:pPr lvl="1"/>
            <a:r>
              <a:rPr lang="en-GB" dirty="0"/>
              <a:t>Nested functions: a function </a:t>
            </a:r>
            <a:r>
              <a:rPr lang="en-GB" b="1" dirty="0"/>
              <a:t>enclosed</a:t>
            </a:r>
            <a:r>
              <a:rPr lang="en-GB" dirty="0"/>
              <a:t> within a parent function.</a:t>
            </a:r>
          </a:p>
          <a:p>
            <a:pPr lvl="1"/>
            <a:r>
              <a:rPr lang="en-GB" dirty="0"/>
              <a:t>Variables declared in the parent:</a:t>
            </a:r>
          </a:p>
          <a:p>
            <a:pPr lvl="2"/>
            <a:r>
              <a:rPr lang="en-GB" dirty="0"/>
              <a:t>Are accessible to the enclosed nested function, and</a:t>
            </a:r>
          </a:p>
          <a:p>
            <a:pPr lvl="2"/>
            <a:r>
              <a:rPr lang="en-GB" dirty="0"/>
              <a:t>Can be modified by the enclosed nested function</a:t>
            </a:r>
          </a:p>
        </p:txBody>
      </p:sp>
    </p:spTree>
    <p:extLst>
      <p:ext uri="{BB962C8B-B14F-4D97-AF65-F5344CB8AC3E}">
        <p14:creationId xmlns:p14="http://schemas.microsoft.com/office/powerpoint/2010/main" val="153792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function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ParentAdd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() {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3200" dirty="0" err="1">
                <a:solidFill>
                  <a:srgbClr val="0000FF"/>
                </a:solidFill>
                <a:latin typeface="Consolas" panose="020B0609020204030204" pitchFamily="49" charset="0"/>
              </a:rPr>
              <a:t>var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counter = 0; </a:t>
            </a:r>
            <a:r>
              <a:rPr lang="en-GB" sz="3200" dirty="0">
                <a:solidFill>
                  <a:srgbClr val="008000"/>
                </a:solidFill>
                <a:latin typeface="Consolas" panose="020B0609020204030204" pitchFamily="49" charset="0"/>
              </a:rPr>
              <a:t>// local variable to </a:t>
            </a:r>
            <a:r>
              <a:rPr lang="en-GB" sz="3200" dirty="0" err="1">
                <a:solidFill>
                  <a:srgbClr val="008000"/>
                </a:solidFill>
                <a:latin typeface="Consolas" panose="020B0609020204030204" pitchFamily="49" charset="0"/>
              </a:rPr>
              <a:t>ParentAdd</a:t>
            </a: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3200" dirty="0">
                <a:solidFill>
                  <a:srgbClr val="008000"/>
                </a:solidFill>
                <a:latin typeface="Consolas" panose="020B0609020204030204" pitchFamily="49" charset="0"/>
              </a:rPr>
              <a:t>// nested function</a:t>
            </a: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function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add() {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return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counter += 1; </a:t>
            </a:r>
            <a:r>
              <a:rPr lang="en-GB" sz="3200" dirty="0">
                <a:solidFill>
                  <a:srgbClr val="008000"/>
                </a:solidFill>
                <a:latin typeface="Consolas" panose="020B0609020204030204" pitchFamily="49" charset="0"/>
              </a:rPr>
              <a:t>// use variable declared in parent</a:t>
            </a: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}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3200" dirty="0">
                <a:solidFill>
                  <a:srgbClr val="008000"/>
                </a:solidFill>
                <a:latin typeface="Consolas" panose="020B0609020204030204" pitchFamily="49" charset="0"/>
              </a:rPr>
              <a:t>// return the value from the nested function before leaving</a:t>
            </a: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return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add;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8000"/>
                </a:solidFill>
                <a:latin typeface="Consolas" panose="020B0609020204030204" pitchFamily="49" charset="0"/>
              </a:rPr>
              <a:t>// Initialise the parent function and assign to variable. This will also initialise its local variable and nested function</a:t>
            </a: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 err="1">
                <a:solidFill>
                  <a:srgbClr val="0000FF"/>
                </a:solidFill>
                <a:latin typeface="Consolas" panose="020B0609020204030204" pitchFamily="49" charset="0"/>
              </a:rPr>
              <a:t>var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addFunct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= 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ParentAdd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();</a:t>
            </a:r>
          </a:p>
          <a:p>
            <a:pPr marL="0" indent="0">
              <a:buNone/>
            </a:pPr>
            <a:endParaRPr lang="en-GB" sz="3200" dirty="0">
              <a:solidFill>
                <a:srgbClr val="008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8000"/>
                </a:solidFill>
                <a:latin typeface="Consolas" panose="020B0609020204030204" pitchFamily="49" charset="0"/>
              </a:rPr>
              <a:t>// Use variable to call the function</a:t>
            </a: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console.log(</a:t>
            </a:r>
            <a:r>
              <a:rPr lang="en-GB" sz="3200" dirty="0">
                <a:solidFill>
                  <a:srgbClr val="A31515"/>
                </a:solidFill>
                <a:latin typeface="Consolas" panose="020B0609020204030204" pitchFamily="49" charset="0"/>
              </a:rPr>
              <a:t>"Value of counter is "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+ </a:t>
            </a:r>
            <a:r>
              <a:rPr lang="en-GB" sz="3200" dirty="0" err="1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addFunct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());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console.log(</a:t>
            </a:r>
            <a:r>
              <a:rPr lang="en-GB" sz="3200" dirty="0">
                <a:solidFill>
                  <a:srgbClr val="A31515"/>
                </a:solidFill>
                <a:latin typeface="Consolas" panose="020B0609020204030204" pitchFamily="49" charset="0"/>
              </a:rPr>
              <a:t>"Value of counter is "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+ </a:t>
            </a:r>
            <a:r>
              <a:rPr lang="en-GB" sz="3200" dirty="0" err="1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addFunct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());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console.log(</a:t>
            </a:r>
            <a:r>
              <a:rPr lang="en-GB" sz="3200" dirty="0">
                <a:solidFill>
                  <a:srgbClr val="A31515"/>
                </a:solidFill>
                <a:latin typeface="Consolas" panose="020B0609020204030204" pitchFamily="49" charset="0"/>
              </a:rPr>
              <a:t>"Value of counter is "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+ </a:t>
            </a:r>
            <a:r>
              <a:rPr lang="en-GB" sz="3200" dirty="0" err="1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addFunct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());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43608" y="2204864"/>
            <a:ext cx="7632848" cy="129614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71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Conditional (Ternary) Operator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/>
          </a:bodyPr>
          <a:lstStyle/>
          <a:p>
            <a:r>
              <a:rPr lang="en-GB" dirty="0" smtClean="0"/>
              <a:t>Used to evaluate one of two result values based on a condition.</a:t>
            </a:r>
          </a:p>
          <a:p>
            <a:pPr marL="640080" lvl="2" indent="0">
              <a:buNone/>
            </a:pP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(condition) ? value1 : value2;</a:t>
            </a:r>
            <a:endParaRPr lang="en-GB" dirty="0"/>
          </a:p>
          <a:p>
            <a:r>
              <a:rPr lang="en-GB" dirty="0" smtClean="0"/>
              <a:t>Think of it as a simplified way of writing:</a:t>
            </a:r>
          </a:p>
          <a:p>
            <a:pPr marL="685800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if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(condition ==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true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) {</a:t>
            </a:r>
          </a:p>
          <a:p>
            <a:pPr marL="685800" lvl="2" indent="0">
              <a:buNone/>
            </a:pP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2000" dirty="0" smtClean="0">
                <a:solidFill>
                  <a:srgbClr val="008000"/>
                </a:solidFill>
                <a:latin typeface="Consolas" panose="020B0609020204030204" pitchFamily="49" charset="0"/>
              </a:rPr>
              <a:t>// </a:t>
            </a:r>
            <a:r>
              <a:rPr lang="en-GB" sz="2000" dirty="0">
                <a:solidFill>
                  <a:srgbClr val="008000"/>
                </a:solidFill>
                <a:latin typeface="Consolas" panose="020B0609020204030204" pitchFamily="49" charset="0"/>
              </a:rPr>
              <a:t>set variable = value 1</a:t>
            </a:r>
            <a:endParaRPr lang="en-GB" sz="20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685800" lvl="2" indent="0">
              <a:buNone/>
            </a:pPr>
            <a:r>
              <a:rPr lang="en-GB" sz="20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}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else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{</a:t>
            </a:r>
          </a:p>
          <a:p>
            <a:pPr marL="685800" lvl="2" indent="0">
              <a:buNone/>
            </a:pPr>
            <a:r>
              <a:rPr lang="en-GB" sz="20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2000" dirty="0" smtClean="0">
                <a:solidFill>
                  <a:srgbClr val="008000"/>
                </a:solidFill>
                <a:latin typeface="Consolas" panose="020B0609020204030204" pitchFamily="49" charset="0"/>
              </a:rPr>
              <a:t>// </a:t>
            </a:r>
            <a:r>
              <a:rPr lang="en-GB" sz="2000" dirty="0">
                <a:solidFill>
                  <a:srgbClr val="008000"/>
                </a:solidFill>
                <a:latin typeface="Consolas" panose="020B0609020204030204" pitchFamily="49" charset="0"/>
              </a:rPr>
              <a:t>set variable = value 2</a:t>
            </a:r>
            <a:endParaRPr lang="en-GB" sz="20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685800" lvl="2" indent="0">
              <a:buNone/>
            </a:pPr>
            <a:r>
              <a:rPr lang="en-GB" sz="20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  <a:endParaRPr lang="en-GB" sz="2000" dirty="0" smtClean="0"/>
          </a:p>
          <a:p>
            <a:r>
              <a:rPr lang="en-GB" dirty="0" smtClean="0"/>
              <a:t>An example:</a:t>
            </a:r>
          </a:p>
          <a:p>
            <a:pPr marL="685800" lvl="2" indent="0">
              <a:buNone/>
            </a:pPr>
            <a:r>
              <a:rPr lang="en-GB" sz="2000" dirty="0" err="1">
                <a:solidFill>
                  <a:srgbClr val="0000FF"/>
                </a:solidFill>
                <a:latin typeface="Consolas" panose="020B0609020204030204" pitchFamily="49" charset="0"/>
              </a:rPr>
              <a:t>var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status = (age &gt;= 18) ? 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"adult"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: 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"minor"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42609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Objects and JSON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JS objects are simply </a:t>
            </a:r>
            <a:r>
              <a:rPr lang="en-GB" b="1" dirty="0"/>
              <a:t>collections of name-value pairs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The name is a string identifier</a:t>
            </a:r>
          </a:p>
          <a:p>
            <a:pPr lvl="1"/>
            <a:r>
              <a:rPr lang="en-GB" dirty="0"/>
              <a:t>The value can be any JS value, including other objects.</a:t>
            </a:r>
          </a:p>
          <a:p>
            <a:r>
              <a:rPr lang="en-GB" dirty="0"/>
              <a:t>There are two ways to create an empty object:</a:t>
            </a:r>
          </a:p>
          <a:p>
            <a:pPr lvl="1"/>
            <a:r>
              <a:rPr lang="en-GB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obj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=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new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Object();</a:t>
            </a:r>
          </a:p>
          <a:p>
            <a:pPr lvl="1"/>
            <a:r>
              <a:rPr lang="en-GB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obj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= {}; </a:t>
            </a:r>
            <a:r>
              <a:rPr lang="en-GB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preferred method</a:t>
            </a:r>
            <a:endParaRPr lang="en-GB" dirty="0"/>
          </a:p>
          <a:p>
            <a:r>
              <a:rPr lang="en-GB" dirty="0"/>
              <a:t>The latter, preferred method is at the core of </a:t>
            </a:r>
            <a:r>
              <a:rPr lang="en-GB" b="1" dirty="0"/>
              <a:t>JSON</a:t>
            </a:r>
            <a:r>
              <a:rPr lang="en-GB" dirty="0"/>
              <a:t> syntax and </a:t>
            </a:r>
            <a:r>
              <a:rPr lang="en-GB" b="1" i="1" dirty="0"/>
              <a:t>should</a:t>
            </a:r>
            <a:r>
              <a:rPr lang="en-GB" dirty="0"/>
              <a:t> be used at all times.</a:t>
            </a:r>
          </a:p>
          <a:p>
            <a:r>
              <a:rPr lang="en-GB" dirty="0"/>
              <a:t>Object data is defined as name-value pairs between the curly braces.</a:t>
            </a:r>
          </a:p>
        </p:txBody>
      </p:sp>
    </p:spTree>
    <p:extLst>
      <p:ext uri="{BB962C8B-B14F-4D97-AF65-F5344CB8AC3E}">
        <p14:creationId xmlns:p14="http://schemas.microsoft.com/office/powerpoint/2010/main" val="195126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JSON, </a:t>
            </a:r>
            <a:r>
              <a:rPr lang="en-GB" b="1" dirty="0"/>
              <a:t>J</a:t>
            </a:r>
            <a:r>
              <a:rPr lang="en-GB" dirty="0"/>
              <a:t>ava</a:t>
            </a:r>
            <a:r>
              <a:rPr lang="en-GB" b="1" dirty="0"/>
              <a:t>S</a:t>
            </a:r>
            <a:r>
              <a:rPr lang="en-GB" dirty="0"/>
              <a:t>cript </a:t>
            </a:r>
            <a:r>
              <a:rPr lang="en-GB" b="1" dirty="0"/>
              <a:t>O</a:t>
            </a:r>
            <a:r>
              <a:rPr lang="en-GB" dirty="0"/>
              <a:t>bject </a:t>
            </a:r>
            <a:r>
              <a:rPr lang="en-GB" b="1" dirty="0"/>
              <a:t>N</a:t>
            </a:r>
            <a:r>
              <a:rPr lang="en-GB" dirty="0"/>
              <a:t>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141168"/>
          </a:xfrm>
        </p:spPr>
        <p:txBody>
          <a:bodyPr>
            <a:normAutofit fontScale="92500"/>
          </a:bodyPr>
          <a:lstStyle/>
          <a:p>
            <a:r>
              <a:rPr lang="en-GB" dirty="0"/>
              <a:t>JSON is a lightweight data interchange format that is language independent and self-describing.</a:t>
            </a:r>
          </a:p>
          <a:p>
            <a:r>
              <a:rPr lang="en-GB" dirty="0"/>
              <a:t>The rules:</a:t>
            </a:r>
          </a:p>
          <a:p>
            <a:pPr lvl="1"/>
            <a:r>
              <a:rPr lang="en-GB" dirty="0"/>
              <a:t>Data is represented as </a:t>
            </a:r>
            <a:r>
              <a:rPr lang="en-GB" b="1" dirty="0"/>
              <a:t>name-value pairs</a:t>
            </a:r>
          </a:p>
          <a:p>
            <a:pPr lvl="2"/>
            <a:r>
              <a:rPr lang="en-GB" dirty="0"/>
              <a:t>A name value consists of a field name as a string </a:t>
            </a:r>
            <a:r>
              <a:rPr lang="en-GB" dirty="0" smtClean="0"/>
              <a:t>(quoted or not)</a:t>
            </a:r>
            <a:endParaRPr lang="en-GB" dirty="0"/>
          </a:p>
          <a:p>
            <a:pPr lvl="2"/>
            <a:r>
              <a:rPr lang="en-GB" dirty="0"/>
              <a:t>Followed by a colon, then followed by the value.</a:t>
            </a:r>
          </a:p>
          <a:p>
            <a:pPr marL="365760" lvl="1" indent="0" algn="ctr">
              <a:buNone/>
            </a:pPr>
            <a:r>
              <a:rPr lang="en-GB" dirty="0"/>
              <a:t>"name": value</a:t>
            </a:r>
          </a:p>
          <a:p>
            <a:pPr lvl="1"/>
            <a:r>
              <a:rPr lang="en-GB" dirty="0"/>
              <a:t>If the value is an </a:t>
            </a:r>
            <a:r>
              <a:rPr lang="en-GB" b="1" i="1" dirty="0"/>
              <a:t>object</a:t>
            </a:r>
            <a:r>
              <a:rPr lang="en-GB" dirty="0"/>
              <a:t>, then the value is enclosed in curly braces {}</a:t>
            </a:r>
          </a:p>
          <a:p>
            <a:pPr lvl="1"/>
            <a:r>
              <a:rPr lang="en-GB" dirty="0"/>
              <a:t>If the value is an </a:t>
            </a:r>
            <a:r>
              <a:rPr lang="en-GB" b="1" i="1" dirty="0"/>
              <a:t>array</a:t>
            </a:r>
            <a:r>
              <a:rPr lang="en-GB" dirty="0"/>
              <a:t>, then it is enclosed in square brackets []</a:t>
            </a:r>
          </a:p>
          <a:p>
            <a:pPr lvl="1"/>
            <a:r>
              <a:rPr lang="en-GB" dirty="0"/>
              <a:t>Multiple data fields are separated by commas.</a:t>
            </a:r>
          </a:p>
          <a:p>
            <a:pPr marL="36576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6506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JSON Object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257800"/>
          </a:xfrm>
        </p:spPr>
        <p:txBody>
          <a:bodyPr>
            <a:normAutofit fontScale="77500" lnSpcReduction="20000"/>
          </a:bodyPr>
          <a:lstStyle/>
          <a:p>
            <a:r>
              <a:rPr lang="en-GB" sz="3600" dirty="0"/>
              <a:t>A simple JSON with two data fields, </a:t>
            </a:r>
            <a:r>
              <a:rPr lang="en-GB" sz="3600" dirty="0" err="1"/>
              <a:t>firstname</a:t>
            </a:r>
            <a:r>
              <a:rPr lang="en-GB" sz="3600" dirty="0"/>
              <a:t> and </a:t>
            </a:r>
            <a:r>
              <a:rPr lang="en-GB" sz="3600" dirty="0" err="1"/>
              <a:t>lastname</a:t>
            </a:r>
            <a:r>
              <a:rPr lang="en-GB" sz="3600" dirty="0"/>
              <a:t>:</a:t>
            </a:r>
          </a:p>
          <a:p>
            <a:pPr marL="0" indent="0">
              <a:buNone/>
            </a:pPr>
            <a:r>
              <a:rPr lang="en-GB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emp1 = { </a:t>
            </a:r>
            <a:r>
              <a:rPr lang="en-GB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firstName</a:t>
            </a:r>
            <a:r>
              <a:rPr lang="en-GB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"John"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lastName</a:t>
            </a:r>
            <a:r>
              <a:rPr lang="en-GB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"Doe"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}</a:t>
            </a:r>
          </a:p>
          <a:p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r>
              <a:rPr lang="en-GB" sz="3600" dirty="0"/>
              <a:t>A more complex JSON object with two data fields,</a:t>
            </a:r>
          </a:p>
          <a:p>
            <a:pPr lvl="1"/>
            <a:r>
              <a:rPr lang="en-GB" sz="3300" dirty="0"/>
              <a:t>department (a simple string), and </a:t>
            </a:r>
          </a:p>
          <a:p>
            <a:pPr lvl="1"/>
            <a:r>
              <a:rPr lang="en-GB" sz="3300" dirty="0"/>
              <a:t>employees (which is an array of objects):</a:t>
            </a:r>
          </a:p>
          <a:p>
            <a:pPr marL="0" indent="0">
              <a:buNone/>
            </a:pPr>
            <a:r>
              <a:rPr lang="en-GB" sz="26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var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6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emps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= {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"department"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"sales"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"employees"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[{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firstName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"John"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lastName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"Doe"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},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{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firstName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"Anna"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lastName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"Smith"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},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{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firstName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"Peter"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lastName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6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"Jones"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}]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2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08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Accessing JSON Data Fields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/>
              <a:t>You use the </a:t>
            </a:r>
            <a:r>
              <a:rPr lang="en-GB" b="1" dirty="0"/>
              <a:t>dot (.) </a:t>
            </a:r>
            <a:r>
              <a:rPr lang="en-GB" dirty="0"/>
              <a:t>operator to access the data fields in a JSON object.</a:t>
            </a:r>
          </a:p>
          <a:p>
            <a:r>
              <a:rPr lang="en-GB" dirty="0"/>
              <a:t>Example 1 (using the emp1 JSON object)</a:t>
            </a:r>
          </a:p>
          <a:p>
            <a:pPr marL="320040" lvl="1" indent="0">
              <a:buNone/>
            </a:pPr>
            <a:r>
              <a:rPr lang="en-GB" sz="20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returns the </a:t>
            </a:r>
            <a:r>
              <a:rPr lang="en-GB" sz="2000" dirty="0" err="1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firstname</a:t>
            </a:r>
            <a:r>
              <a:rPr lang="en-GB" sz="20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field of the emp1 JSON object</a:t>
            </a:r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console.log(emp1.firstName);</a:t>
            </a:r>
            <a:endParaRPr lang="en-GB" sz="2000" dirty="0"/>
          </a:p>
          <a:p>
            <a:r>
              <a:rPr lang="en-GB" dirty="0"/>
              <a:t>Example 2 (using the </a:t>
            </a:r>
            <a:r>
              <a:rPr lang="en-GB" dirty="0" err="1"/>
              <a:t>emps</a:t>
            </a:r>
            <a:r>
              <a:rPr lang="en-GB" dirty="0"/>
              <a:t> JSON object)</a:t>
            </a:r>
          </a:p>
          <a:p>
            <a:pPr marL="320040" lvl="1" indent="0">
              <a:buNone/>
            </a:pPr>
            <a:r>
              <a:rPr lang="en-GB" sz="20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returns the department field of the JSON object</a:t>
            </a:r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console.log(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emps.department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</a:t>
            </a:r>
          </a:p>
          <a:p>
            <a:pPr marL="320040" lvl="1" indent="0">
              <a:buNone/>
            </a:pPr>
            <a:r>
              <a:rPr lang="en-GB" sz="20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returns the first name of the first employee in the employees array field of the JSON object</a:t>
            </a:r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console.log(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emps.employees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[0].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firstName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499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JavaScript and the DOM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How do you refer to an </a:t>
            </a:r>
            <a:r>
              <a:rPr lang="en-GB" dirty="0" smtClean="0"/>
              <a:t>HTML element </a:t>
            </a:r>
            <a:r>
              <a:rPr lang="en-GB" dirty="0"/>
              <a:t>from JavaScript?</a:t>
            </a:r>
          </a:p>
          <a:p>
            <a:r>
              <a:rPr lang="en-GB" dirty="0"/>
              <a:t>How do I change an element’s HTML content?</a:t>
            </a:r>
          </a:p>
          <a:p>
            <a:r>
              <a:rPr lang="en-GB" dirty="0"/>
              <a:t>How do I change its CSS properties?</a:t>
            </a:r>
          </a:p>
        </p:txBody>
      </p:sp>
    </p:spTree>
    <p:extLst>
      <p:ext uri="{BB962C8B-B14F-4D97-AF65-F5344CB8AC3E}">
        <p14:creationId xmlns:p14="http://schemas.microsoft.com/office/powerpoint/2010/main" val="244435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Responding to Events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/>
              <a:t>Events occur when something happens to an element e.g. clicked, loads, mouse over, etc.</a:t>
            </a:r>
          </a:p>
          <a:p>
            <a:r>
              <a:rPr lang="en-GB" dirty="0"/>
              <a:t>You create event listener methods that listen out for an event and respond to it via program code.</a:t>
            </a:r>
          </a:p>
          <a:p>
            <a:r>
              <a:rPr lang="en-GB" dirty="0"/>
              <a:t>There are different ways to create an event listener method:</a:t>
            </a:r>
          </a:p>
          <a:p>
            <a:pPr lvl="1"/>
            <a:r>
              <a:rPr lang="en-GB" dirty="0"/>
              <a:t>Using an event attribute e.g.</a:t>
            </a:r>
          </a:p>
          <a:p>
            <a:pPr marL="1143000" lvl="3" indent="0">
              <a:buNone/>
            </a:pP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onclick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en-GB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//do something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"&gt;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…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dirty="0"/>
          </a:p>
          <a:p>
            <a:pPr lvl="1"/>
            <a:r>
              <a:rPr lang="en-GB" dirty="0"/>
              <a:t>Using the DOM </a:t>
            </a:r>
            <a:r>
              <a:rPr lang="en-GB" b="1" dirty="0" err="1"/>
              <a:t>EventListener</a:t>
            </a:r>
            <a:r>
              <a:rPr lang="en-GB" dirty="0"/>
              <a:t> method (</a:t>
            </a:r>
            <a:r>
              <a:rPr lang="en-GB" b="1" i="1" dirty="0"/>
              <a:t>this is the best approach</a:t>
            </a:r>
            <a:r>
              <a:rPr lang="en-GB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51078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DOM </a:t>
            </a:r>
            <a:r>
              <a:rPr lang="en-GB" dirty="0" err="1"/>
              <a:t>EventListener</a:t>
            </a:r>
            <a:r>
              <a:rPr lang="en-GB" dirty="0"/>
              <a:t>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5257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To listen:</a:t>
            </a:r>
          </a:p>
          <a:p>
            <a:pPr marL="365760" lvl="1" indent="0">
              <a:buNone/>
            </a:pPr>
            <a:r>
              <a:rPr lang="en-GB" sz="22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element.addEventListener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2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"event"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function, </a:t>
            </a:r>
            <a:r>
              <a:rPr lang="en-GB" sz="22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useCapture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</a:t>
            </a:r>
            <a:endParaRPr lang="en-GB" sz="2200" dirty="0"/>
          </a:p>
          <a:p>
            <a:r>
              <a:rPr lang="en-GB" b="1" i="1" dirty="0"/>
              <a:t>element</a:t>
            </a:r>
            <a:r>
              <a:rPr lang="en-GB" dirty="0"/>
              <a:t>: the target element of the event.</a:t>
            </a:r>
          </a:p>
          <a:p>
            <a:r>
              <a:rPr lang="en-GB" b="1" i="1" dirty="0"/>
              <a:t>event</a:t>
            </a:r>
            <a:r>
              <a:rPr lang="en-GB" dirty="0"/>
              <a:t>: is the event being listened for to respond to</a:t>
            </a:r>
          </a:p>
          <a:p>
            <a:r>
              <a:rPr lang="en-GB" b="1" i="1" dirty="0"/>
              <a:t>function</a:t>
            </a:r>
            <a:r>
              <a:rPr lang="en-GB" dirty="0"/>
              <a:t>: is the function code to execute when the event occurs. </a:t>
            </a:r>
          </a:p>
          <a:p>
            <a:r>
              <a:rPr lang="en-GB" b="1" i="1" dirty="0" err="1"/>
              <a:t>useCapture</a:t>
            </a:r>
            <a:r>
              <a:rPr lang="en-GB" dirty="0"/>
              <a:t>: is used to indicate the order of event propagation.</a:t>
            </a:r>
          </a:p>
          <a:p>
            <a:pPr marL="365760" lvl="1" indent="0">
              <a:buNone/>
            </a:pPr>
            <a:r>
              <a:rPr lang="en-GB" dirty="0"/>
              <a:t>If you have a &lt;p&gt; element embedded in a &lt;div&gt; element, which element’s click event should be handled first?</a:t>
            </a:r>
          </a:p>
          <a:p>
            <a:pPr lvl="1"/>
            <a:r>
              <a:rPr lang="en-GB" b="1" dirty="0"/>
              <a:t>Bubbling</a:t>
            </a:r>
            <a:r>
              <a:rPr lang="en-GB" dirty="0"/>
              <a:t> (</a:t>
            </a:r>
            <a:r>
              <a:rPr lang="en-GB" dirty="0" err="1"/>
              <a:t>useCapture</a:t>
            </a:r>
            <a:r>
              <a:rPr lang="en-GB" dirty="0"/>
              <a:t>=false): innermost element is handled first – this is the default.</a:t>
            </a:r>
          </a:p>
          <a:p>
            <a:pPr lvl="1"/>
            <a:r>
              <a:rPr lang="en-GB" b="1" dirty="0"/>
              <a:t>Capturing</a:t>
            </a:r>
            <a:r>
              <a:rPr lang="en-GB" dirty="0"/>
              <a:t> (</a:t>
            </a:r>
            <a:r>
              <a:rPr lang="en-GB" dirty="0" err="1"/>
              <a:t>useCapture</a:t>
            </a:r>
            <a:r>
              <a:rPr lang="en-GB" dirty="0"/>
              <a:t>=true): outermost element is handled first.</a:t>
            </a:r>
          </a:p>
          <a:p>
            <a:pPr lvl="2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9530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DOM </a:t>
            </a:r>
            <a:r>
              <a:rPr lang="en-GB" dirty="0" err="1"/>
              <a:t>EventListener</a:t>
            </a:r>
            <a:r>
              <a:rPr lang="en-GB" dirty="0"/>
              <a:t>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79832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An element </a:t>
            </a:r>
            <a:r>
              <a:rPr lang="en-GB" b="1" i="1" dirty="0"/>
              <a:t>can have many event listeners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For the same event e.g. two click event listeners</a:t>
            </a:r>
          </a:p>
          <a:p>
            <a:pPr lvl="1"/>
            <a:r>
              <a:rPr lang="en-GB" dirty="0"/>
              <a:t>For different events e.g. a click and a </a:t>
            </a:r>
            <a:r>
              <a:rPr lang="en-GB" dirty="0" err="1"/>
              <a:t>mouseover</a:t>
            </a:r>
            <a:r>
              <a:rPr lang="en-GB" dirty="0"/>
              <a:t> event listener.</a:t>
            </a:r>
          </a:p>
          <a:p>
            <a:r>
              <a:rPr lang="en-GB" dirty="0"/>
              <a:t>If you </a:t>
            </a:r>
            <a:r>
              <a:rPr lang="en-GB" b="1" i="1" dirty="0"/>
              <a:t>need to pass parameters</a:t>
            </a:r>
            <a:r>
              <a:rPr lang="en-GB" dirty="0"/>
              <a:t> to the responding event listener function, </a:t>
            </a:r>
            <a:r>
              <a:rPr lang="en-GB" b="1" i="1" dirty="0"/>
              <a:t>use an anonymous function</a:t>
            </a:r>
            <a:r>
              <a:rPr lang="en-GB" i="1" dirty="0"/>
              <a:t> that calls a function with the parameter(s)</a:t>
            </a:r>
            <a:r>
              <a:rPr lang="en-GB" dirty="0"/>
              <a:t>.</a:t>
            </a:r>
          </a:p>
          <a:p>
            <a:r>
              <a:rPr lang="en-GB" dirty="0"/>
              <a:t>You can also decide to </a:t>
            </a:r>
            <a:r>
              <a:rPr lang="en-GB" b="1" dirty="0"/>
              <a:t>stop listening</a:t>
            </a:r>
            <a:r>
              <a:rPr lang="en-GB" dirty="0"/>
              <a:t> out for an event for an element.</a:t>
            </a:r>
          </a:p>
          <a:p>
            <a:pPr lvl="1"/>
            <a:r>
              <a:rPr lang="en-GB" b="1" dirty="0"/>
              <a:t>To remove an event listener</a:t>
            </a:r>
            <a:r>
              <a:rPr lang="en-GB" dirty="0"/>
              <a:t>, use:</a:t>
            </a:r>
          </a:p>
          <a:p>
            <a:pPr marL="640080" lvl="2" indent="0">
              <a:buNone/>
            </a:pPr>
            <a:r>
              <a:rPr lang="en-GB" sz="22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element.removeEventListener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2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"event"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function);</a:t>
            </a:r>
            <a:endParaRPr lang="en-GB" dirty="0"/>
          </a:p>
          <a:p>
            <a:pPr lvl="1"/>
            <a:r>
              <a:rPr lang="en-GB" dirty="0"/>
              <a:t>The parameters are the same as the </a:t>
            </a:r>
            <a:r>
              <a:rPr lang="en-GB" dirty="0" err="1"/>
              <a:t>addEventListener</a:t>
            </a:r>
            <a:r>
              <a:rPr lang="en-GB" dirty="0"/>
              <a:t> method.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2981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 Event Listener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Using an anonymous function</a:t>
            </a:r>
          </a:p>
          <a:p>
            <a:pPr marL="594360" lvl="2" indent="0">
              <a:buNone/>
            </a:pPr>
            <a:r>
              <a:rPr lang="en-GB" sz="20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btn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= 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document.getElementById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000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submitButton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</a:t>
            </a:r>
          </a:p>
          <a:p>
            <a:pPr marL="594360" lvl="2" indent="0">
              <a:buNone/>
            </a:pP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btn.addEventListener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"click"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() { </a:t>
            </a:r>
          </a:p>
          <a:p>
            <a:pPr marL="594360" lvl="2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</a:t>
            </a:r>
            <a:r>
              <a:rPr lang="en-GB" sz="20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do something </a:t>
            </a:r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});</a:t>
            </a:r>
            <a:endParaRPr lang="en-GB" sz="2000" dirty="0"/>
          </a:p>
          <a:p>
            <a:r>
              <a:rPr lang="en-GB" dirty="0"/>
              <a:t>Calling another function (a named function or an anonymous function assigned to a variable):</a:t>
            </a:r>
          </a:p>
          <a:p>
            <a:pPr marL="594360" lvl="2" indent="0">
              <a:buNone/>
            </a:pPr>
            <a:r>
              <a:rPr lang="en-GB" sz="20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btn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= 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document.getElementById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000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submitButton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</a:t>
            </a:r>
          </a:p>
          <a:p>
            <a:pPr marL="594360" lvl="2" indent="0">
              <a:buNone/>
            </a:pP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btn.addEventListener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"click"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calcCost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</a:t>
            </a:r>
          </a:p>
          <a:p>
            <a:r>
              <a:rPr lang="en-GB" dirty="0"/>
              <a:t>Passing Parameters:</a:t>
            </a:r>
          </a:p>
          <a:p>
            <a:pPr marL="594360" lvl="2" indent="0">
              <a:buNone/>
            </a:pP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btn.addEventListener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"click"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() {</a:t>
            </a:r>
          </a:p>
          <a:p>
            <a:pPr marL="594360" lvl="2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myFunction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(a, b);</a:t>
            </a:r>
          </a:p>
          <a:p>
            <a:pPr marL="594360" lvl="2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});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814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EventListener</a:t>
            </a:r>
            <a:r>
              <a:rPr lang="en-GB" dirty="0"/>
              <a:t> Parameter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fontScale="92500"/>
          </a:bodyPr>
          <a:lstStyle/>
          <a:p>
            <a:r>
              <a:rPr lang="en-GB" dirty="0"/>
              <a:t>If an element has an event listener handler function, when the event occurs:</a:t>
            </a:r>
          </a:p>
          <a:p>
            <a:pPr lvl="1"/>
            <a:r>
              <a:rPr lang="en-GB" dirty="0"/>
              <a:t>an </a:t>
            </a:r>
            <a:r>
              <a:rPr lang="en-GB" b="1" dirty="0"/>
              <a:t>event object is created </a:t>
            </a:r>
            <a:r>
              <a:rPr lang="en-GB" dirty="0"/>
              <a:t>and passed to the event handler function as an argument.</a:t>
            </a:r>
          </a:p>
          <a:p>
            <a:pPr lvl="1"/>
            <a:r>
              <a:rPr lang="en-GB" dirty="0"/>
              <a:t>This event object </a:t>
            </a:r>
            <a:r>
              <a:rPr lang="en-GB" b="1" i="1" dirty="0"/>
              <a:t>contains useful information (properties) about the event </a:t>
            </a:r>
            <a:r>
              <a:rPr lang="en-GB" dirty="0"/>
              <a:t>that occurred.</a:t>
            </a:r>
          </a:p>
          <a:p>
            <a:r>
              <a:rPr lang="en-GB" dirty="0"/>
              <a:t>To get access to the event object parameter, you need to </a:t>
            </a:r>
            <a:r>
              <a:rPr lang="en-GB" b="1" dirty="0"/>
              <a:t>pass a parameter to reference it</a:t>
            </a:r>
            <a:r>
              <a:rPr lang="en-GB" dirty="0"/>
              <a:t> in your event handler function:</a:t>
            </a:r>
          </a:p>
          <a:p>
            <a:pPr marL="640080" lvl="2" indent="0">
              <a:buNone/>
            </a:pPr>
            <a:r>
              <a:rPr lang="en-GB" sz="22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el.addEventListener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2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"click"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(event) { });</a:t>
            </a:r>
            <a:endParaRPr lang="en-GB" sz="2200" dirty="0"/>
          </a:p>
          <a:p>
            <a:r>
              <a:rPr lang="en-GB" dirty="0"/>
              <a:t>Unfortunately, </a:t>
            </a:r>
            <a:r>
              <a:rPr lang="en-GB" b="1" i="1" dirty="0"/>
              <a:t>IE implements in a different way</a:t>
            </a:r>
            <a:r>
              <a:rPr lang="en-GB" dirty="0"/>
              <a:t> – it attaches the event to the window object.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860032" y="4941168"/>
            <a:ext cx="2088232" cy="576064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522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Cross-browser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rmAutofit/>
          </a:bodyPr>
          <a:lstStyle/>
          <a:p>
            <a:r>
              <a:rPr lang="en-GB" dirty="0"/>
              <a:t>Pass in the event object reference parameter to the event listener function.</a:t>
            </a:r>
          </a:p>
          <a:p>
            <a:r>
              <a:rPr lang="en-GB" dirty="0"/>
              <a:t>Then use a simple logical OR (||) to check which event object is available, and update the passed in parameter variable.</a:t>
            </a:r>
          </a:p>
          <a:p>
            <a:pPr marL="320040" lvl="1" indent="0">
              <a:buNone/>
            </a:pPr>
            <a:r>
              <a:rPr lang="en-GB" sz="20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el = 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document.getElementById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"submitButton1"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</a:t>
            </a:r>
          </a:p>
          <a:p>
            <a:pPr marL="320040" lvl="1" indent="0">
              <a:buNone/>
            </a:pP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el.addEventListener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000" dirty="0" err="1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mousemove</a:t>
            </a:r>
            <a:r>
              <a:rPr lang="en-GB" sz="2000" dirty="0">
                <a:solidFill>
                  <a:srgbClr val="A31515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function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(event) {</a:t>
            </a:r>
          </a:p>
          <a:p>
            <a:pPr marL="320040" lvl="1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000" dirty="0">
                <a:solidFill>
                  <a:srgbClr val="008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// convert the event variable depending on browser</a:t>
            </a:r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event = event || 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window.event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console.log(</a:t>
            </a:r>
            <a:r>
              <a:rPr lang="en-GB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event.clientX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);</a:t>
            </a:r>
          </a:p>
          <a:p>
            <a:pPr marL="320040" lvl="1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});</a:t>
            </a:r>
            <a:endParaRPr lang="en-GB" sz="2000" dirty="0"/>
          </a:p>
          <a:p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7020272" y="1988840"/>
            <a:ext cx="144016" cy="252028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3563888" y="3068960"/>
            <a:ext cx="2232248" cy="2088232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454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JavaScript “this” Keyword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“</a:t>
            </a:r>
            <a:r>
              <a:rPr lang="en-GB" b="1" dirty="0"/>
              <a:t>this</a:t>
            </a:r>
            <a:r>
              <a:rPr lang="en-GB" dirty="0"/>
              <a:t>” keyword refers to the current object i.e. the calling object (owner of) a method.</a:t>
            </a:r>
          </a:p>
          <a:p>
            <a:r>
              <a:rPr lang="en-GB" dirty="0"/>
              <a:t>Outside a function block, it refers to the global object (in web pages, this is the window object).</a:t>
            </a:r>
          </a:p>
          <a:p>
            <a:r>
              <a:rPr lang="en-GB" dirty="0"/>
              <a:t>When a function is used as a DOM event handler, “this” is set to the element that the event was fired (initiated) from.</a:t>
            </a:r>
          </a:p>
          <a:p>
            <a:r>
              <a:rPr lang="en-GB" dirty="0"/>
              <a:t>There are also some other rules when the function relates to objects – we won’t go into that.</a:t>
            </a:r>
          </a:p>
        </p:txBody>
      </p:sp>
    </p:spTree>
    <p:extLst>
      <p:ext uri="{BB962C8B-B14F-4D97-AF65-F5344CB8AC3E}">
        <p14:creationId xmlns:p14="http://schemas.microsoft.com/office/powerpoint/2010/main" val="327538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jQuery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 lightweight, “write less, do more” JavaScript Library.</a:t>
            </a:r>
          </a:p>
          <a:p>
            <a:r>
              <a:rPr lang="en-GB" dirty="0"/>
              <a:t>It simplifies JavaScript programming:</a:t>
            </a:r>
          </a:p>
          <a:p>
            <a:pPr lvl="1"/>
            <a:r>
              <a:rPr lang="en-GB" dirty="0"/>
              <a:t>Finding elements and doing things with them</a:t>
            </a:r>
          </a:p>
          <a:p>
            <a:pPr lvl="1"/>
            <a:r>
              <a:rPr lang="en-GB" dirty="0"/>
              <a:t>Event handing</a:t>
            </a:r>
          </a:p>
          <a:p>
            <a:pPr lvl="1"/>
            <a:r>
              <a:rPr lang="en-GB" dirty="0"/>
              <a:t>AJAX (Asynchronous JavaScript And XML)</a:t>
            </a:r>
          </a:p>
          <a:p>
            <a:r>
              <a:rPr lang="en-GB" dirty="0"/>
              <a:t>It uses selectors, similar to CSS, to find and manipulate HTML DOM elements.</a:t>
            </a:r>
          </a:p>
          <a:p>
            <a:pPr lvl="1"/>
            <a:r>
              <a:rPr lang="en-GB" dirty="0"/>
              <a:t>If you know how to create CSS selectors, you are halfway to understanding jQuery.</a:t>
            </a:r>
          </a:p>
        </p:txBody>
      </p:sp>
    </p:spTree>
    <p:extLst>
      <p:ext uri="{BB962C8B-B14F-4D97-AF65-F5344CB8AC3E}">
        <p14:creationId xmlns:p14="http://schemas.microsoft.com/office/powerpoint/2010/main" val="323651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jQuery Basic Syntax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/>
              <a:t>$(selector).action();</a:t>
            </a:r>
          </a:p>
          <a:p>
            <a:r>
              <a:rPr lang="en-GB" b="1" dirty="0"/>
              <a:t>$ sign</a:t>
            </a:r>
            <a:r>
              <a:rPr lang="en-GB" dirty="0"/>
              <a:t> to define access to the jQuery library.</a:t>
            </a:r>
          </a:p>
          <a:p>
            <a:r>
              <a:rPr lang="en-GB" b="1" dirty="0"/>
              <a:t>A (selector)</a:t>
            </a:r>
            <a:r>
              <a:rPr lang="en-GB" dirty="0"/>
              <a:t> to “query (or find)” HTML elements</a:t>
            </a:r>
          </a:p>
          <a:p>
            <a:pPr marL="320040" lvl="1" indent="0">
              <a:buNone/>
            </a:pPr>
            <a:r>
              <a:rPr lang="en-GB" i="1" dirty="0"/>
              <a:t>Selectors are based on CSS selectors:</a:t>
            </a:r>
          </a:p>
          <a:p>
            <a:pPr marL="777240" lvl="1" indent="-457200"/>
            <a:r>
              <a:rPr lang="en-GB" dirty="0"/>
              <a:t>ID selector		$("#</a:t>
            </a:r>
            <a:r>
              <a:rPr lang="en-GB" dirty="0" err="1"/>
              <a:t>elementID</a:t>
            </a:r>
            <a:r>
              <a:rPr lang="en-GB" dirty="0"/>
              <a:t>")</a:t>
            </a:r>
          </a:p>
          <a:p>
            <a:pPr marL="777240" lvl="1" indent="-457200"/>
            <a:r>
              <a:rPr lang="en-GB" dirty="0"/>
              <a:t>Class selector		$(".</a:t>
            </a:r>
            <a:r>
              <a:rPr lang="en-GB" dirty="0" err="1"/>
              <a:t>className</a:t>
            </a:r>
            <a:r>
              <a:rPr lang="en-GB" dirty="0"/>
              <a:t>")</a:t>
            </a:r>
          </a:p>
          <a:p>
            <a:pPr marL="777240" lvl="1" indent="-457200"/>
            <a:r>
              <a:rPr lang="en-GB" dirty="0"/>
              <a:t>Element selector	$("div")</a:t>
            </a:r>
          </a:p>
          <a:p>
            <a:r>
              <a:rPr lang="en-GB" b="1" dirty="0"/>
              <a:t>A jQuery action</a:t>
            </a:r>
            <a:r>
              <a:rPr lang="en-GB" dirty="0"/>
              <a:t> defining the code to execute on the matched elements, which could be:</a:t>
            </a:r>
          </a:p>
          <a:p>
            <a:pPr lvl="1"/>
            <a:r>
              <a:rPr lang="en-GB" dirty="0"/>
              <a:t>A simple method call with no parameters e.g. .hide(), or </a:t>
            </a:r>
          </a:p>
          <a:p>
            <a:pPr lvl="1"/>
            <a:r>
              <a:rPr lang="en-GB" dirty="0"/>
              <a:t>A method </a:t>
            </a:r>
            <a:r>
              <a:rPr lang="en-GB"/>
              <a:t>call accepting </a:t>
            </a:r>
            <a:r>
              <a:rPr lang="en-GB" i="1" dirty="0"/>
              <a:t>standard parameters</a:t>
            </a:r>
            <a:r>
              <a:rPr lang="en-GB" dirty="0"/>
              <a:t> or an </a:t>
            </a:r>
            <a:r>
              <a:rPr lang="en-GB" i="1" dirty="0"/>
              <a:t>anonymous function as a parameter</a:t>
            </a:r>
            <a:r>
              <a:rPr lang="en-GB" dirty="0"/>
              <a:t>, which gives greater flexibility.</a:t>
            </a:r>
          </a:p>
        </p:txBody>
      </p:sp>
    </p:spTree>
    <p:extLst>
      <p:ext uri="{BB962C8B-B14F-4D97-AF65-F5344CB8AC3E}">
        <p14:creationId xmlns:p14="http://schemas.microsoft.com/office/powerpoint/2010/main" val="1472710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</a:t>
            </a:r>
            <a:r>
              <a:rPr lang="en-GB" dirty="0" err="1"/>
              <a:t>jQuery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Add a reference to the jQuery.js library file.</a:t>
            </a:r>
          </a:p>
          <a:p>
            <a:pPr lvl="1"/>
            <a:r>
              <a:rPr lang="en-GB" dirty="0"/>
              <a:t>Download from </a:t>
            </a:r>
            <a:r>
              <a:rPr lang="en-GB" dirty="0">
                <a:hlinkClick r:id="rId2"/>
              </a:rPr>
              <a:t>jquery.com</a:t>
            </a:r>
            <a:r>
              <a:rPr lang="en-GB" dirty="0"/>
              <a:t> and link file, or</a:t>
            </a:r>
          </a:p>
          <a:p>
            <a:pPr lvl="1"/>
            <a:r>
              <a:rPr lang="en-GB" dirty="0"/>
              <a:t>Link to </a:t>
            </a:r>
            <a:r>
              <a:rPr lang="en-GB" dirty="0">
                <a:hlinkClick r:id="rId3"/>
              </a:rPr>
              <a:t>Google’s CDN</a:t>
            </a:r>
            <a:r>
              <a:rPr lang="en-GB" dirty="0"/>
              <a:t> or </a:t>
            </a:r>
            <a:r>
              <a:rPr lang="en-GB" dirty="0">
                <a:hlinkClick r:id="rId4"/>
              </a:rPr>
              <a:t>other CDNs</a:t>
            </a:r>
            <a:endParaRPr lang="en-GB" dirty="0"/>
          </a:p>
          <a:p>
            <a:pPr>
              <a:spcBef>
                <a:spcPts val="1800"/>
              </a:spcBef>
            </a:pPr>
            <a:r>
              <a:rPr lang="en-GB" b="1" dirty="0"/>
              <a:t>Start all jQuery calls in the document Ready event </a:t>
            </a:r>
            <a:r>
              <a:rPr lang="en-GB" dirty="0"/>
              <a:t>(happens after the document finishes loading):</a:t>
            </a:r>
          </a:p>
          <a:p>
            <a:pPr marL="320040" lvl="1" indent="0">
              <a:spcBef>
                <a:spcPts val="1200"/>
              </a:spcBef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$(document).ready(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function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() {</a:t>
            </a:r>
          </a:p>
          <a:p>
            <a:pPr marL="320040" lvl="1" indent="0">
              <a:buNone/>
            </a:pPr>
            <a:r>
              <a:rPr lang="en-GB" sz="22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    // JavaScript and jQuery Instructions here</a:t>
            </a:r>
            <a:endParaRPr lang="en-GB" sz="22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320040" lvl="1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});</a:t>
            </a:r>
          </a:p>
          <a:p>
            <a:r>
              <a:rPr lang="en-GB" dirty="0"/>
              <a:t>An alternative, shortcut to $(document).ready():</a:t>
            </a:r>
          </a:p>
          <a:p>
            <a:pPr marL="594360" lvl="2" indent="0">
              <a:spcBef>
                <a:spcPts val="1200"/>
              </a:spcBef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$(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function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() 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    // JavaScript and jQuery Instructions here</a:t>
            </a:r>
            <a:endParaRPr lang="en-GB" sz="22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});</a:t>
            </a:r>
          </a:p>
        </p:txBody>
      </p:sp>
    </p:spTree>
    <p:extLst>
      <p:ext uri="{BB962C8B-B14F-4D97-AF65-F5344CB8AC3E}">
        <p14:creationId xmlns:p14="http://schemas.microsoft.com/office/powerpoint/2010/main" val="44312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Simple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Add in jQuery actions and event handlers for elements e.g.:</a:t>
            </a:r>
          </a:p>
          <a:p>
            <a:pPr marL="320040" lvl="1" indent="0">
              <a:spcBef>
                <a:spcPts val="1200"/>
              </a:spcBef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$(document).ready(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function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() {</a:t>
            </a:r>
            <a:endParaRPr lang="en-GB" dirty="0"/>
          </a:p>
          <a:p>
            <a:pPr marL="320040" lvl="1" indent="0">
              <a:buNone/>
            </a:pPr>
            <a:endParaRPr lang="en-GB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$(</a:t>
            </a:r>
            <a:r>
              <a:rPr lang="en-GB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"#</a:t>
            </a:r>
            <a:r>
              <a:rPr lang="en-GB" dirty="0" err="1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someButton</a:t>
            </a:r>
            <a:r>
              <a:rPr lang="en-GB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).click(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function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() {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$(</a:t>
            </a:r>
            <a:r>
              <a:rPr lang="en-GB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"p"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).hide();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});</a:t>
            </a:r>
          </a:p>
          <a:p>
            <a:pPr marL="320040" lvl="1" indent="0">
              <a:buNone/>
            </a:pPr>
            <a:endParaRPr lang="en-GB" sz="2500" dirty="0"/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});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669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jQuery? A Few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 have the following HTML element</a:t>
            </a:r>
          </a:p>
          <a:p>
            <a:pPr marL="685800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000" dirty="0" err="1">
                <a:solidFill>
                  <a:srgbClr val="800000"/>
                </a:solidFill>
                <a:latin typeface="Consolas" panose="020B0609020204030204" pitchFamily="49" charset="0"/>
              </a:rPr>
              <a:t>nav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="col-xs-12 col-md-10"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latin typeface="Consolas" panose="020B0609020204030204" pitchFamily="49" charset="0"/>
              </a:rPr>
              <a:t>id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="main-menu"&gt;</a:t>
            </a:r>
            <a:endParaRPr lang="en-GB" sz="2000" dirty="0"/>
          </a:p>
          <a:p>
            <a:r>
              <a:rPr lang="en-GB" dirty="0" smtClean="0"/>
              <a:t>This is the menu I want to show when the hamburger icon is clicked.</a:t>
            </a:r>
          </a:p>
          <a:p>
            <a:pPr lvl="1"/>
            <a:r>
              <a:rPr lang="en-GB" dirty="0" smtClean="0"/>
              <a:t>I have created a new CSS class, </a:t>
            </a:r>
            <a:r>
              <a:rPr lang="en-GB" b="1" dirty="0" smtClean="0"/>
              <a:t>menu-expanded</a:t>
            </a:r>
            <a:r>
              <a:rPr lang="en-GB" dirty="0" smtClean="0"/>
              <a:t>, with styles to show the hamburger.</a:t>
            </a:r>
          </a:p>
          <a:p>
            <a:pPr lvl="1"/>
            <a:r>
              <a:rPr lang="en-GB" dirty="0" smtClean="0"/>
              <a:t>All I need to do is:</a:t>
            </a:r>
          </a:p>
          <a:p>
            <a:pPr lvl="2"/>
            <a:r>
              <a:rPr lang="en-GB" dirty="0"/>
              <a:t>A</a:t>
            </a:r>
            <a:r>
              <a:rPr lang="en-GB" dirty="0" smtClean="0"/>
              <a:t>dd this new CSS class to the element when the hamburger is clicked</a:t>
            </a:r>
          </a:p>
          <a:p>
            <a:pPr lvl="2"/>
            <a:r>
              <a:rPr lang="en-GB" dirty="0" smtClean="0"/>
              <a:t>Remove the CSS class when the close icon is clicked.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869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jQuery? A Few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r>
              <a:rPr lang="en-GB" dirty="0" smtClean="0"/>
              <a:t>The JavaScript approach is not too bad if your element has only </a:t>
            </a:r>
            <a:r>
              <a:rPr lang="en-GB" u="sng" dirty="0" smtClean="0"/>
              <a:t>one class</a:t>
            </a:r>
            <a:r>
              <a:rPr lang="en-GB" dirty="0" smtClean="0"/>
              <a:t> attached to it.</a:t>
            </a:r>
          </a:p>
          <a:p>
            <a:r>
              <a:rPr lang="en-GB" dirty="0" smtClean="0"/>
              <a:t>However, when there are </a:t>
            </a:r>
            <a:r>
              <a:rPr lang="en-GB" b="1" i="1" dirty="0" smtClean="0"/>
              <a:t>multiple</a:t>
            </a:r>
            <a:r>
              <a:rPr lang="en-GB" dirty="0" smtClean="0"/>
              <a:t> </a:t>
            </a:r>
            <a:r>
              <a:rPr lang="en-GB" b="1" i="1" dirty="0" smtClean="0"/>
              <a:t>classes</a:t>
            </a:r>
            <a:r>
              <a:rPr lang="en-GB" dirty="0" smtClean="0"/>
              <a:t> you need to </a:t>
            </a:r>
            <a:r>
              <a:rPr lang="en-GB" b="1" i="1" dirty="0" smtClean="0"/>
              <a:t>maintain the existing classes both when removing and adding a new class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Adding a new class: you append</a:t>
            </a:r>
          </a:p>
          <a:p>
            <a:pPr lvl="2"/>
            <a:r>
              <a:rPr lang="en-GB" sz="2400" dirty="0" err="1"/>
              <a:t>element.className</a:t>
            </a:r>
            <a:r>
              <a:rPr lang="en-GB" sz="2400" dirty="0"/>
              <a:t> </a:t>
            </a:r>
            <a:r>
              <a:rPr lang="en-GB" sz="2400" b="1" dirty="0"/>
              <a:t>+= </a:t>
            </a:r>
            <a:r>
              <a:rPr lang="en-GB" sz="2400" dirty="0"/>
              <a:t>" " + </a:t>
            </a:r>
            <a:r>
              <a:rPr lang="en-GB" sz="2400" dirty="0" err="1"/>
              <a:t>newClassName</a:t>
            </a:r>
            <a:r>
              <a:rPr lang="en-GB" sz="2400" dirty="0" smtClean="0"/>
              <a:t>;</a:t>
            </a:r>
            <a:endParaRPr lang="en-GB" dirty="0"/>
          </a:p>
          <a:p>
            <a:pPr lvl="1"/>
            <a:r>
              <a:rPr lang="en-GB" dirty="0" smtClean="0"/>
              <a:t>Removing a class: you replace the class to remove with an empty string (“”)</a:t>
            </a:r>
          </a:p>
          <a:p>
            <a:pPr lvl="2"/>
            <a:r>
              <a:rPr lang="en-GB" sz="2400" dirty="0" err="1"/>
              <a:t>element.className.</a:t>
            </a:r>
            <a:r>
              <a:rPr lang="en-GB" sz="2400" b="1" dirty="0" err="1"/>
              <a:t>replace</a:t>
            </a:r>
            <a:r>
              <a:rPr lang="en-GB" sz="2400" dirty="0"/>
              <a:t>(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"menu-expanded"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2000" dirty="0" smtClean="0">
                <a:solidFill>
                  <a:srgbClr val="A31515"/>
                </a:solidFill>
                <a:latin typeface="Consolas" panose="020B0609020204030204" pitchFamily="49" charset="0"/>
              </a:rPr>
              <a:t>""</a:t>
            </a:r>
            <a:r>
              <a:rPr lang="en-GB" sz="2400" dirty="0" smtClean="0"/>
              <a:t>);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101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jQuery? A Few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jQuery hides all this work by exposing two methods:</a:t>
            </a:r>
          </a:p>
          <a:p>
            <a:pPr lvl="1"/>
            <a:r>
              <a:rPr lang="en-GB" b="1" dirty="0" err="1" smtClean="0"/>
              <a:t>addClass</a:t>
            </a:r>
            <a:r>
              <a:rPr lang="en-GB" dirty="0" smtClean="0"/>
              <a:t>(</a:t>
            </a:r>
            <a:r>
              <a:rPr lang="en-GB" dirty="0" err="1" smtClean="0"/>
              <a:t>newClassName</a:t>
            </a:r>
            <a:r>
              <a:rPr lang="en-GB" dirty="0" smtClean="0"/>
              <a:t>)</a:t>
            </a:r>
          </a:p>
          <a:p>
            <a:pPr lvl="2"/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$(</a:t>
            </a:r>
            <a:r>
              <a:rPr lang="en-GB" sz="2200" dirty="0">
                <a:solidFill>
                  <a:srgbClr val="A31515"/>
                </a:solidFill>
                <a:latin typeface="Consolas" panose="020B0609020204030204" pitchFamily="49" charset="0"/>
              </a:rPr>
              <a:t>"#hamburger"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).</a:t>
            </a:r>
            <a:r>
              <a:rPr lang="en-GB" sz="22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addClass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2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200" dirty="0" smtClean="0">
                <a:solidFill>
                  <a:srgbClr val="A31515"/>
                </a:solidFill>
                <a:latin typeface="Consolas" panose="020B0609020204030204" pitchFamily="49" charset="0"/>
              </a:rPr>
              <a:t>hamburger"</a:t>
            </a:r>
            <a:r>
              <a:rPr lang="en-GB" sz="22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  <a:endParaRPr lang="en-GB" sz="2200" dirty="0" smtClean="0"/>
          </a:p>
          <a:p>
            <a:pPr lvl="1"/>
            <a:r>
              <a:rPr lang="en-GB" b="1" dirty="0" err="1" smtClean="0"/>
              <a:t>removeClass</a:t>
            </a:r>
            <a:r>
              <a:rPr lang="en-GB" dirty="0" smtClean="0"/>
              <a:t>(</a:t>
            </a:r>
            <a:r>
              <a:rPr lang="en-GB" dirty="0" err="1" smtClean="0"/>
              <a:t>oldClassName</a:t>
            </a:r>
            <a:r>
              <a:rPr lang="en-GB" dirty="0" smtClean="0"/>
              <a:t>)</a:t>
            </a:r>
            <a:endParaRPr lang="en-GB" dirty="0"/>
          </a:p>
          <a:p>
            <a:pPr lvl="2"/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$(</a:t>
            </a:r>
            <a:r>
              <a:rPr lang="en-GB" sz="2200" dirty="0">
                <a:solidFill>
                  <a:srgbClr val="A31515"/>
                </a:solidFill>
                <a:latin typeface="Consolas" panose="020B0609020204030204" pitchFamily="49" charset="0"/>
              </a:rPr>
              <a:t>"#hamburger"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).</a:t>
            </a:r>
            <a:r>
              <a:rPr lang="en-GB" sz="22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removeClass</a:t>
            </a:r>
            <a:r>
              <a:rPr lang="en-GB" sz="22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200" dirty="0" smtClean="0">
                <a:solidFill>
                  <a:srgbClr val="A31515"/>
                </a:solidFill>
                <a:latin typeface="Consolas" panose="020B0609020204030204" pitchFamily="49" charset="0"/>
              </a:rPr>
              <a:t>"hamburger"</a:t>
            </a:r>
            <a:r>
              <a:rPr lang="en-GB" sz="22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  <a:endParaRPr lang="en-GB" dirty="0" smtClean="0"/>
          </a:p>
          <a:p>
            <a:r>
              <a:rPr lang="en-GB" dirty="0" smtClean="0"/>
              <a:t>jQuery also lets you </a:t>
            </a:r>
            <a:r>
              <a:rPr lang="en-GB" u="sng" dirty="0" smtClean="0"/>
              <a:t>chain methods </a:t>
            </a:r>
            <a:r>
              <a:rPr lang="en-GB" dirty="0" smtClean="0"/>
              <a:t>together.</a:t>
            </a:r>
          </a:p>
          <a:p>
            <a:pPr lvl="1"/>
            <a:r>
              <a:rPr lang="en-GB" dirty="0" smtClean="0"/>
              <a:t>You chain methods using the dot (.) operator.</a:t>
            </a:r>
          </a:p>
          <a:p>
            <a:r>
              <a:rPr lang="en-GB" dirty="0" smtClean="0"/>
              <a:t>This means you can remove the hamburger class and replace with the </a:t>
            </a:r>
            <a:r>
              <a:rPr lang="en-GB" dirty="0" err="1" smtClean="0"/>
              <a:t>closeMenu</a:t>
            </a:r>
            <a:r>
              <a:rPr lang="en-GB" dirty="0" smtClean="0"/>
              <a:t> class in one go:</a:t>
            </a:r>
          </a:p>
          <a:p>
            <a:pPr lvl="2"/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$(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"#hamburger"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  <a:r>
              <a:rPr lang="en-GB" sz="2000" b="1" dirty="0">
                <a:solidFill>
                  <a:srgbClr val="000000"/>
                </a:solidFill>
                <a:latin typeface="Consolas" panose="020B0609020204030204" pitchFamily="49" charset="0"/>
              </a:rPr>
              <a:t>.</a:t>
            </a:r>
            <a:r>
              <a:rPr lang="en-GB" sz="20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removeClass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"hamburger"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  <a:r>
              <a:rPr lang="en-GB" sz="2000" b="1" dirty="0">
                <a:solidFill>
                  <a:srgbClr val="000000"/>
                </a:solidFill>
                <a:latin typeface="Consolas" panose="020B0609020204030204" pitchFamily="49" charset="0"/>
              </a:rPr>
              <a:t>.</a:t>
            </a:r>
            <a:r>
              <a:rPr lang="en-GB" sz="20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addClass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000" dirty="0" err="1">
                <a:solidFill>
                  <a:srgbClr val="A31515"/>
                </a:solidFill>
                <a:latin typeface="Consolas" panose="020B0609020204030204" pitchFamily="49" charset="0"/>
              </a:rPr>
              <a:t>closeMenu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042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jQuery? A Few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What element does the following CSS selector select?</a:t>
            </a:r>
          </a:p>
          <a:p>
            <a:pPr marL="365760" lvl="1" indent="0">
              <a:buNone/>
            </a:pPr>
            <a:r>
              <a:rPr lang="en-GB" sz="2800" dirty="0">
                <a:solidFill>
                  <a:srgbClr val="A31515"/>
                </a:solidFill>
                <a:latin typeface="Consolas" panose="020B0609020204030204" pitchFamily="49" charset="0"/>
              </a:rPr>
              <a:t>#main-footer h4 &gt; span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555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jQuery? A Few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I have the following HTML</a:t>
            </a:r>
          </a:p>
          <a:p>
            <a:pPr marL="594360" lvl="2" indent="0">
              <a:buNone/>
            </a:pP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nsolas" panose="020B0609020204030204" pitchFamily="49" charset="0"/>
              </a:rPr>
              <a:t>id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="main-footer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"&gt;</a:t>
            </a:r>
          </a:p>
          <a:p>
            <a:pPr marL="594360" lvl="2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…</a:t>
            </a:r>
            <a:endParaRPr lang="it-IT" dirty="0" smtClean="0">
              <a:solidFill>
                <a:srgbClr val="0000FF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it-IT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it-IT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it-IT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it-IT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it-IT" dirty="0">
                <a:solidFill>
                  <a:srgbClr val="0000FF"/>
                </a:solidFill>
                <a:latin typeface="Consolas" panose="020B0609020204030204" pitchFamily="49" charset="0"/>
              </a:rPr>
              <a:t>="col-xs-12 col-sm-3 col-md-2"&gt;</a:t>
            </a:r>
            <a:endParaRPr lang="it-IT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h4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ABOUT US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span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&amp;#9660;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span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h4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 err="1">
                <a:solidFill>
                  <a:srgbClr val="800000"/>
                </a:solidFill>
                <a:latin typeface="Consolas" panose="020B0609020204030204" pitchFamily="49" charset="0"/>
              </a:rPr>
              <a:t>ul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dirty="0" err="1">
                <a:solidFill>
                  <a:srgbClr val="0000FF"/>
                </a:solidFill>
                <a:latin typeface="Consolas" panose="020B0609020204030204" pitchFamily="49" charset="0"/>
              </a:rPr>
              <a:t>nav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"&gt;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	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li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href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="#"&gt;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Our Contribution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li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	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li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href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="#"&gt;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Our Heritage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li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	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li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href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="#"&gt;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Our Company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li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	&lt;/</a:t>
            </a:r>
            <a:r>
              <a:rPr lang="en-GB" dirty="0" err="1">
                <a:solidFill>
                  <a:srgbClr val="800000"/>
                </a:solidFill>
                <a:latin typeface="Consolas" panose="020B0609020204030204" pitchFamily="49" charset="0"/>
              </a:rPr>
              <a:t>ul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&gt;…&lt;/</a:t>
            </a:r>
            <a:r>
              <a:rPr lang="en-GB" dirty="0" smtClean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 err="1" smtClean="0"/>
              <a:t>ul.nav</a:t>
            </a:r>
            <a:r>
              <a:rPr lang="en-GB" dirty="0" smtClean="0"/>
              <a:t> element is currently hidden.</a:t>
            </a:r>
          </a:p>
          <a:p>
            <a:r>
              <a:rPr lang="en-GB" dirty="0" smtClean="0"/>
              <a:t>When the user clicks on the &lt;span&gt; element, it  should display the &lt;</a:t>
            </a:r>
            <a:r>
              <a:rPr lang="en-GB" dirty="0" err="1" smtClean="0"/>
              <a:t>ul</a:t>
            </a:r>
            <a:r>
              <a:rPr lang="en-GB" dirty="0" smtClean="0"/>
              <a:t>&gt; element.</a:t>
            </a:r>
          </a:p>
          <a:p>
            <a:r>
              <a:rPr lang="en-GB" dirty="0" smtClean="0"/>
              <a:t>How can you do this with regular JavaScript?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059832" y="2924944"/>
            <a:ext cx="2952328" cy="36004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259632" y="3284984"/>
            <a:ext cx="6408712" cy="1584176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6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jQuery? A Few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85000" lnSpcReduction="10000"/>
          </a:bodyPr>
          <a:lstStyle/>
          <a:p>
            <a:pPr lvl="0">
              <a:buClr>
                <a:srgbClr val="DA1F28"/>
              </a:buClr>
            </a:pPr>
            <a:r>
              <a:rPr lang="en-GB" dirty="0">
                <a:solidFill>
                  <a:prstClr val="black"/>
                </a:solidFill>
              </a:rPr>
              <a:t>Hmmm, in JavaScript, it is not so straightforward and I may need to add a few IDs here and </a:t>
            </a:r>
            <a:r>
              <a:rPr lang="en-GB" dirty="0" smtClean="0">
                <a:solidFill>
                  <a:prstClr val="black"/>
                </a:solidFill>
              </a:rPr>
              <a:t>there or else….</a:t>
            </a:r>
            <a:endParaRPr lang="en-GB" dirty="0">
              <a:solidFill>
                <a:prstClr val="black"/>
              </a:solidFill>
            </a:endParaRPr>
          </a:p>
          <a:p>
            <a:pPr marL="594360" lvl="2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dirty="0" smtClean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24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Consolas" panose="020B0609020204030204" pitchFamily="49" charset="0"/>
              </a:rPr>
              <a:t>id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="main-footer"&gt; …</a:t>
            </a:r>
            <a:endParaRPr lang="it-IT" dirty="0" smtClean="0">
              <a:solidFill>
                <a:srgbClr val="0000FF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it-IT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it-IT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it-IT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it-IT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it-IT" dirty="0">
                <a:solidFill>
                  <a:srgbClr val="0000FF"/>
                </a:solidFill>
                <a:latin typeface="Consolas" panose="020B0609020204030204" pitchFamily="49" charset="0"/>
              </a:rPr>
              <a:t>="col-xs-12 col-sm-3 col-md-2"&gt;</a:t>
            </a:r>
            <a:endParaRPr lang="it-IT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h4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ABOUT US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span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&amp;#9660;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span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h4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 err="1">
                <a:solidFill>
                  <a:srgbClr val="800000"/>
                </a:solidFill>
                <a:latin typeface="Consolas" panose="020B0609020204030204" pitchFamily="49" charset="0"/>
              </a:rPr>
              <a:t>ul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dirty="0" err="1">
                <a:solidFill>
                  <a:srgbClr val="0000FF"/>
                </a:solidFill>
                <a:latin typeface="Consolas" panose="020B0609020204030204" pitchFamily="49" charset="0"/>
              </a:rPr>
              <a:t>nav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"&gt; …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	&lt;/</a:t>
            </a:r>
            <a:r>
              <a:rPr lang="en-GB" dirty="0" err="1">
                <a:solidFill>
                  <a:srgbClr val="800000"/>
                </a:solidFill>
                <a:latin typeface="Consolas" panose="020B0609020204030204" pitchFamily="49" charset="0"/>
              </a:rPr>
              <a:t>ul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&gt;…&lt;/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r>
              <a:rPr lang="en-GB" dirty="0" smtClean="0"/>
              <a:t>In jQuery, I use the selector from the earlier slide</a:t>
            </a:r>
          </a:p>
          <a:p>
            <a:pPr marL="594360" lvl="2" indent="0">
              <a:buNone/>
            </a:pP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$(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"#main-footer h4 &gt; span"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).click(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function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() {</a:t>
            </a:r>
          </a:p>
          <a:p>
            <a:pPr marL="594360" lvl="2" indent="0">
              <a:buNone/>
            </a:pP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  </a:t>
            </a:r>
            <a:r>
              <a:rPr lang="en-GB" sz="20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$(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this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).parent().next(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000" dirty="0" err="1">
                <a:solidFill>
                  <a:srgbClr val="A31515"/>
                </a:solidFill>
                <a:latin typeface="Consolas" panose="020B0609020204030204" pitchFamily="49" charset="0"/>
              </a:rPr>
              <a:t>ul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).show();</a:t>
            </a:r>
          </a:p>
          <a:p>
            <a:pPr marL="594360" lvl="2" indent="0">
              <a:buNone/>
            </a:pPr>
            <a:r>
              <a:rPr lang="en-GB" sz="20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});</a:t>
            </a:r>
            <a:endParaRPr lang="en-GB" sz="2000" dirty="0" smtClean="0"/>
          </a:p>
          <a:p>
            <a:pPr lvl="2"/>
            <a:r>
              <a:rPr lang="en-GB" dirty="0" smtClean="0"/>
              <a:t>Select all &lt;</a:t>
            </a:r>
            <a:r>
              <a:rPr lang="en-GB" b="1" dirty="0" smtClean="0"/>
              <a:t>span</a:t>
            </a:r>
            <a:r>
              <a:rPr lang="en-GB" dirty="0" smtClean="0"/>
              <a:t>&gt; elements that are direct children of a &lt;</a:t>
            </a:r>
            <a:r>
              <a:rPr lang="en-GB" b="1" dirty="0" smtClean="0"/>
              <a:t>h4</a:t>
            </a:r>
            <a:r>
              <a:rPr lang="en-GB" dirty="0" smtClean="0"/>
              <a:t>&gt; in the element with ID, </a:t>
            </a:r>
            <a:r>
              <a:rPr lang="en-GB" b="1" dirty="0" smtClean="0"/>
              <a:t>main-footer</a:t>
            </a:r>
            <a:r>
              <a:rPr lang="en-GB" dirty="0"/>
              <a:t>,</a:t>
            </a:r>
            <a:r>
              <a:rPr lang="en-GB" dirty="0" smtClean="0"/>
              <a:t> and add a click event to it.</a:t>
            </a:r>
          </a:p>
          <a:p>
            <a:pPr lvl="2"/>
            <a:r>
              <a:rPr lang="en-GB" dirty="0" smtClean="0"/>
              <a:t>When the &lt;span&gt; is clicked, $(this), select its </a:t>
            </a:r>
            <a:r>
              <a:rPr lang="en-GB" b="1" dirty="0" smtClean="0"/>
              <a:t>parent</a:t>
            </a:r>
            <a:r>
              <a:rPr lang="en-GB" dirty="0" smtClean="0"/>
              <a:t> (&lt;h4&gt;) and then find the </a:t>
            </a:r>
            <a:r>
              <a:rPr lang="en-GB" b="1" i="1" dirty="0" smtClean="0"/>
              <a:t>following sibling</a:t>
            </a:r>
            <a:r>
              <a:rPr lang="en-GB" dirty="0" smtClean="0"/>
              <a:t> (next) element .that is a &lt;</a:t>
            </a:r>
            <a:r>
              <a:rPr lang="en-GB" dirty="0" err="1" smtClean="0"/>
              <a:t>ul</a:t>
            </a:r>
            <a:r>
              <a:rPr lang="en-GB" dirty="0" smtClean="0"/>
              <a:t>&gt;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059832" y="3068960"/>
            <a:ext cx="2736304" cy="36004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9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Lab Exercise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5625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JavaScript for the Hamburger Menu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 smtClean="0"/>
              <a:t>On extra small screens, a hamburger menu displays and the top level menu is hidden.</a:t>
            </a:r>
          </a:p>
          <a:p>
            <a:r>
              <a:rPr lang="en-GB" dirty="0" smtClean="0"/>
              <a:t>You need to display this menu when the user clicks the icon and also provide some way to close it.</a:t>
            </a:r>
          </a:p>
          <a:p>
            <a:r>
              <a:rPr lang="en-GB" dirty="0" smtClean="0"/>
              <a:t>Here is the HTML for our hamburger so far:</a:t>
            </a:r>
          </a:p>
          <a:p>
            <a:pPr marL="594360" lvl="2" indent="0">
              <a:buNone/>
            </a:pP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="col-xs-10"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FF0000"/>
                </a:solidFill>
                <a:latin typeface="Consolas" panose="020B0609020204030204" pitchFamily="49" charset="0"/>
              </a:rPr>
              <a:t>id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="hamburger-</a:t>
            </a:r>
            <a:r>
              <a:rPr lang="en-GB" sz="1400" dirty="0" err="1">
                <a:solidFill>
                  <a:srgbClr val="0000FF"/>
                </a:solidFill>
                <a:latin typeface="Consolas" panose="020B0609020204030204" pitchFamily="49" charset="0"/>
              </a:rPr>
              <a:t>nav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"&gt;</a:t>
            </a:r>
            <a:endParaRPr lang="en-GB" sz="14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    &lt;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FF0000"/>
                </a:solidFill>
                <a:latin typeface="Consolas" panose="020B0609020204030204" pitchFamily="49" charset="0"/>
              </a:rPr>
              <a:t>href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="#"&gt;&lt;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span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FF0000"/>
                </a:solidFill>
                <a:latin typeface="Consolas" panose="020B0609020204030204" pitchFamily="49" charset="0"/>
              </a:rPr>
              <a:t>id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="hamburger"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="hamburger"&gt;&lt;/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span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Menu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4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400" dirty="0" smtClean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400" dirty="0" smtClean="0"/>
          </a:p>
          <a:p>
            <a:r>
              <a:rPr lang="en-GB" dirty="0" smtClean="0"/>
              <a:t>One possible solution:</a:t>
            </a:r>
          </a:p>
          <a:p>
            <a:pPr lvl="1"/>
            <a:r>
              <a:rPr lang="en-GB" dirty="0" smtClean="0"/>
              <a:t>Change the class to a </a:t>
            </a:r>
            <a:r>
              <a:rPr lang="en-GB" dirty="0" err="1" smtClean="0"/>
              <a:t>closeMenu</a:t>
            </a:r>
            <a:r>
              <a:rPr lang="en-GB" dirty="0" smtClean="0"/>
              <a:t> class style, and</a:t>
            </a:r>
          </a:p>
          <a:p>
            <a:pPr lvl="1"/>
            <a:r>
              <a:rPr lang="en-GB" dirty="0" smtClean="0"/>
              <a:t>Show the menu when user clicks hamburger menu.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0387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JavaScript for the Hamburger Menu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A Click Event Handler is needed.</a:t>
            </a:r>
          </a:p>
          <a:p>
            <a:r>
              <a:rPr lang="en-GB" dirty="0" smtClean="0"/>
              <a:t>Which element do you need to apply the click event to?</a:t>
            </a:r>
          </a:p>
          <a:p>
            <a:pPr marL="594360" lvl="2" indent="0">
              <a:buNone/>
            </a:pP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="col-xs-10"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FF0000"/>
                </a:solidFill>
                <a:latin typeface="Consolas" panose="020B0609020204030204" pitchFamily="49" charset="0"/>
              </a:rPr>
              <a:t>id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="hamburger-</a:t>
            </a:r>
            <a:r>
              <a:rPr lang="en-GB" sz="1400" dirty="0" err="1">
                <a:solidFill>
                  <a:srgbClr val="0000FF"/>
                </a:solidFill>
                <a:latin typeface="Consolas" panose="020B0609020204030204" pitchFamily="49" charset="0"/>
              </a:rPr>
              <a:t>nav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"&gt;</a:t>
            </a:r>
            <a:endParaRPr lang="en-GB" sz="14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	&lt;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FF0000"/>
                </a:solidFill>
                <a:latin typeface="Consolas" panose="020B0609020204030204" pitchFamily="49" charset="0"/>
              </a:rPr>
              <a:t>href</a:t>
            </a:r>
            <a:r>
              <a:rPr lang="en-GB" sz="1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="#"&gt;</a:t>
            </a:r>
          </a:p>
          <a:p>
            <a:pPr marL="594360" lvl="2" indent="0">
              <a:buNone/>
            </a:pP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		</a:t>
            </a:r>
            <a:r>
              <a:rPr lang="en-GB" sz="1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span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FF0000"/>
                </a:solidFill>
                <a:latin typeface="Consolas" panose="020B0609020204030204" pitchFamily="49" charset="0"/>
              </a:rPr>
              <a:t>id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="hamburger"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="hamburger"&gt;&lt;/</a:t>
            </a:r>
            <a:r>
              <a:rPr lang="en-GB" sz="1400" dirty="0" smtClean="0">
                <a:solidFill>
                  <a:srgbClr val="800000"/>
                </a:solidFill>
                <a:latin typeface="Consolas" panose="020B0609020204030204" pitchFamily="49" charset="0"/>
              </a:rPr>
              <a:t>span</a:t>
            </a:r>
            <a:r>
              <a:rPr lang="en-GB" sz="1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14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Menu</a:t>
            </a:r>
          </a:p>
          <a:p>
            <a:pPr marL="594360" lvl="2" indent="0">
              <a:buNone/>
            </a:pP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	</a:t>
            </a:r>
            <a:r>
              <a:rPr lang="en-GB" sz="1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a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4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4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pPr marL="365760" lvl="1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93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 from Moodle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472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12320</TotalTime>
  <Words>2684</Words>
  <Application>Microsoft Office PowerPoint</Application>
  <PresentationFormat>On-screen Show (4:3)</PresentationFormat>
  <Paragraphs>359</Paragraphs>
  <Slides>36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JavaScript and jQuery</vt:lpstr>
      <vt:lpstr>Today’s Lecture</vt:lpstr>
      <vt:lpstr>Functions</vt:lpstr>
      <vt:lpstr>Anonymous Functions</vt:lpstr>
      <vt:lpstr>Uses of Anonymous Functions</vt:lpstr>
      <vt:lpstr>Closures</vt:lpstr>
      <vt:lpstr>Closures</vt:lpstr>
      <vt:lpstr>Closures</vt:lpstr>
      <vt:lpstr>Closures</vt:lpstr>
      <vt:lpstr>Conditional (Ternary) Operator</vt:lpstr>
      <vt:lpstr>Objects and JSON</vt:lpstr>
      <vt:lpstr>JSON, JavaScript Object Notation</vt:lpstr>
      <vt:lpstr>Example JSON Object</vt:lpstr>
      <vt:lpstr>Accessing JSON Data Fields</vt:lpstr>
      <vt:lpstr>JavaScript and the DOM</vt:lpstr>
      <vt:lpstr>Responding to Events</vt:lpstr>
      <vt:lpstr>The DOM EventListener Method</vt:lpstr>
      <vt:lpstr>The DOM EventListener Method</vt:lpstr>
      <vt:lpstr>Add Event Listener Examples</vt:lpstr>
      <vt:lpstr>The EventListener Parameter</vt:lpstr>
      <vt:lpstr>The Cross-browser Solution</vt:lpstr>
      <vt:lpstr>JavaScript “this” Keyword</vt:lpstr>
      <vt:lpstr>jQuery</vt:lpstr>
      <vt:lpstr>jQuery Basic Syntax</vt:lpstr>
      <vt:lpstr>Using jQuery</vt:lpstr>
      <vt:lpstr>A Simple Example</vt:lpstr>
      <vt:lpstr>Why jQuery? A Few Examples</vt:lpstr>
      <vt:lpstr>Why jQuery? A Few Examples</vt:lpstr>
      <vt:lpstr>Why jQuery? A Few Examples</vt:lpstr>
      <vt:lpstr>Why jQuery? A Few Examples</vt:lpstr>
      <vt:lpstr>Why jQuery? A Few Examples</vt:lpstr>
      <vt:lpstr>Why jQuery? A Few Examples</vt:lpstr>
      <vt:lpstr>Lab Exercise</vt:lpstr>
      <vt:lpstr>JavaScript for the Hamburger Menu</vt:lpstr>
      <vt:lpstr>JavaScript for the Hamburger Menu</vt:lpstr>
      <vt:lpstr>Lab 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1734</cp:revision>
  <cp:lastPrinted>2016-10-12T06:42:58Z</cp:lastPrinted>
  <dcterms:created xsi:type="dcterms:W3CDTF">2013-09-18T07:00:31Z</dcterms:created>
  <dcterms:modified xsi:type="dcterms:W3CDTF">2016-11-02T07:49:05Z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