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7" r:id="rId4"/>
  </p:sldMasterIdLst>
  <p:sldIdLst>
    <p:sldId id="256" r:id="rId5"/>
    <p:sldId id="257" r:id="rId6"/>
    <p:sldId id="265" r:id="rId7"/>
    <p:sldId id="264" r:id="rId8"/>
    <p:sldId id="266" r:id="rId9"/>
    <p:sldId id="267" r:id="rId10"/>
    <p:sldId id="268" r:id="rId11"/>
    <p:sldId id="269" r:id="rId12"/>
    <p:sldId id="270" r:id="rId13"/>
    <p:sldId id="272" r:id="rId14"/>
    <p:sldId id="273" r:id="rId15"/>
    <p:sldId id="271" r:id="rId16"/>
    <p:sldId id="25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07DA1E-653B-8451-199E-B98E72E95FCF}" v="1" dt="2023-03-12T02:07:16.7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Alupei (2127464)" userId="S::2127464@student.uwtsd.ac.uk::f04951c8-3662-4fbd-9605-0658aa71d83b" providerId="AD" clId="Web-{2807DA1E-653B-8451-199E-B98E72E95FCF}"/>
    <pc:docChg chg="modSld">
      <pc:chgData name="Andreea Alupei (2127464)" userId="S::2127464@student.uwtsd.ac.uk::f04951c8-3662-4fbd-9605-0658aa71d83b" providerId="AD" clId="Web-{2807DA1E-653B-8451-199E-B98E72E95FCF}" dt="2023-03-12T02:07:21.173" v="3" actId="20577"/>
      <pc:docMkLst>
        <pc:docMk/>
      </pc:docMkLst>
      <pc:sldChg chg="modSp">
        <pc:chgData name="Andreea Alupei (2127464)" userId="S::2127464@student.uwtsd.ac.uk::f04951c8-3662-4fbd-9605-0658aa71d83b" providerId="AD" clId="Web-{2807DA1E-653B-8451-199E-B98E72E95FCF}" dt="2023-03-12T02:07:21.173" v="3" actId="20577"/>
        <pc:sldMkLst>
          <pc:docMk/>
          <pc:sldMk cId="1825023350" sldId="269"/>
        </pc:sldMkLst>
        <pc:spChg chg="mod">
          <ac:chgData name="Andreea Alupei (2127464)" userId="S::2127464@student.uwtsd.ac.uk::f04951c8-3662-4fbd-9605-0658aa71d83b" providerId="AD" clId="Web-{2807DA1E-653B-8451-199E-B98E72E95FCF}" dt="2023-03-12T02:07:21.173" v="3" actId="20577"/>
          <ac:spMkLst>
            <pc:docMk/>
            <pc:sldMk cId="1825023350" sldId="269"/>
            <ac:spMk id="3" creationId="{52E8E416-762A-F108-A04D-272AE0F8AA28}"/>
          </ac:spMkLst>
        </pc:spChg>
      </pc:sldChg>
    </pc:docChg>
  </pc:docChgLst>
  <pc:docChgLst>
    <pc:chgData name="Andreea" userId="f04951c8-3662-4fbd-9605-0658aa71d83b" providerId="ADAL" clId="{086E9FF8-A824-43D9-871A-7FDF4A56BF7B}"/>
    <pc:docChg chg="modSld">
      <pc:chgData name="Andreea" userId="f04951c8-3662-4fbd-9605-0658aa71d83b" providerId="ADAL" clId="{086E9FF8-A824-43D9-871A-7FDF4A56BF7B}" dt="2023-03-12T02:00:16.006" v="3"/>
      <pc:docMkLst>
        <pc:docMk/>
      </pc:docMkLst>
      <pc:sldChg chg="modSp mod">
        <pc:chgData name="Andreea" userId="f04951c8-3662-4fbd-9605-0658aa71d83b" providerId="ADAL" clId="{086E9FF8-A824-43D9-871A-7FDF4A56BF7B}" dt="2023-03-12T02:00:16.006" v="3"/>
        <pc:sldMkLst>
          <pc:docMk/>
          <pc:sldMk cId="2802896876" sldId="257"/>
        </pc:sldMkLst>
        <pc:spChg chg="mod">
          <ac:chgData name="Andreea" userId="f04951c8-3662-4fbd-9605-0658aa71d83b" providerId="ADAL" clId="{086E9FF8-A824-43D9-871A-7FDF4A56BF7B}" dt="2023-03-12T02:00:16.006" v="3"/>
          <ac:spMkLst>
            <pc:docMk/>
            <pc:sldMk cId="2802896876" sldId="257"/>
            <ac:spMk id="3" creationId="{52E8E416-762A-F108-A04D-272AE0F8AA28}"/>
          </ac:spMkLst>
        </pc:spChg>
      </pc:sldChg>
      <pc:sldChg chg="modSp mod">
        <pc:chgData name="Andreea" userId="f04951c8-3662-4fbd-9605-0658aa71d83b" providerId="ADAL" clId="{086E9FF8-A824-43D9-871A-7FDF4A56BF7B}" dt="2023-03-12T01:58:32.093" v="1"/>
        <pc:sldMkLst>
          <pc:docMk/>
          <pc:sldMk cId="1751535655" sldId="267"/>
        </pc:sldMkLst>
        <pc:spChg chg="mod">
          <ac:chgData name="Andreea" userId="f04951c8-3662-4fbd-9605-0658aa71d83b" providerId="ADAL" clId="{086E9FF8-A824-43D9-871A-7FDF4A56BF7B}" dt="2023-03-12T01:58:32.093" v="1"/>
          <ac:spMkLst>
            <pc:docMk/>
            <pc:sldMk cId="1751535655" sldId="267"/>
            <ac:spMk id="3" creationId="{52E8E416-762A-F108-A04D-272AE0F8AA2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3/11/2023</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dirty="0"/>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dirty="0"/>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Tree>
    <p:extLst>
      <p:ext uri="{BB962C8B-B14F-4D97-AF65-F5344CB8AC3E}">
        <p14:creationId xmlns:p14="http://schemas.microsoft.com/office/powerpoint/2010/main" val="1329875830"/>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3/11/2023</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dirty="0"/>
          </a:p>
        </p:txBody>
      </p:sp>
    </p:spTree>
    <p:extLst>
      <p:ext uri="{BB962C8B-B14F-4D97-AF65-F5344CB8AC3E}">
        <p14:creationId xmlns:p14="http://schemas.microsoft.com/office/powerpoint/2010/main" val="2859148621"/>
      </p:ext>
    </p:extLst>
  </p:cSld>
  <p:clrMap bg1="lt1" tx1="dk1" bg2="lt2" tx2="dk2" accent1="accent1" accent2="accent2" accent3="accent3" accent4="accent4" accent5="accent5" accent6="accent6" hlink="hlink" folHlink="folHlink"/>
  <p:sldLayoutIdLst>
    <p:sldLayoutId id="2147483866" r:id="rId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journals.lww.com/nursingmadeincrediblyeasy/Fulltext/2017/09000/Teamwork_and_the_patient_care_experience.1.aspx" TargetMode="External"/><Relationship Id="rId2" Type="http://schemas.openxmlformats.org/officeDocument/2006/relationships/hyperlink" Target="https://journals.sagepub.com/doi/full/10.1177/1355819620978436" TargetMode="External"/><Relationship Id="rId1" Type="http://schemas.openxmlformats.org/officeDocument/2006/relationships/slideLayout" Target="../slideLayouts/slideLayout1.xml"/><Relationship Id="rId5" Type="http://schemas.openxmlformats.org/officeDocument/2006/relationships/hyperlink" Target="https://www.pcrs-uk.org/" TargetMode="External"/><Relationship Id="rId4" Type="http://schemas.openxmlformats.org/officeDocument/2006/relationships/hyperlink" Target="https://www.hrhresourcecenter.org/HRH_Info_Teamwork.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F73C580-5D59-3F2A-16A0-8C338196CE3D}"/>
              </a:ext>
            </a:extLst>
          </p:cNvPr>
          <p:cNvSpPr>
            <a:spLocks noGrp="1"/>
          </p:cNvSpPr>
          <p:nvPr>
            <p:ph type="ctrTitle"/>
          </p:nvPr>
        </p:nvSpPr>
        <p:spPr>
          <a:xfrm>
            <a:off x="530352" y="589788"/>
            <a:ext cx="4884481" cy="2510921"/>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black"/>
                </a:solidFill>
                <a:effectLst/>
                <a:uLnTx/>
                <a:uFillTx/>
                <a:latin typeface="Britannic Bold" panose="020B0903060703020204" pitchFamily="34" charset="0"/>
                <a:ea typeface="Calibri" panose="020F0502020204030204" pitchFamily="34" charset="0"/>
                <a:cs typeface="Aharoni" panose="02010803020104030203" pitchFamily="2" charset="-79"/>
              </a:rPr>
              <a:t>Professional Development within Health and Social Care</a:t>
            </a:r>
            <a:br>
              <a:rPr kumimoji="0" lang="en-GB" sz="2000" b="1" i="0" u="none" strike="noStrike" kern="1200" cap="none" spc="0" normalizeH="0" baseline="0" noProof="0" dirty="0">
                <a:ln>
                  <a:noFill/>
                </a:ln>
                <a:solidFill>
                  <a:prstClr val="black"/>
                </a:solidFill>
                <a:effectLst/>
                <a:uLnTx/>
                <a:uFillTx/>
                <a:latin typeface="Britannic Bold" panose="020B0903060703020204" pitchFamily="34" charset="0"/>
                <a:ea typeface="Calibri" panose="020F0502020204030204" pitchFamily="34" charset="0"/>
                <a:cs typeface="Aharoni" panose="02010803020104030203" pitchFamily="2" charset="-79"/>
              </a:rPr>
            </a:br>
            <a:r>
              <a:rPr kumimoji="0" lang="en-GB" sz="2000" b="1" i="0" u="none" strike="noStrike" kern="1200" cap="none" spc="0" normalizeH="0" baseline="0" noProof="0" dirty="0">
                <a:ln>
                  <a:noFill/>
                </a:ln>
                <a:solidFill>
                  <a:prstClr val="black"/>
                </a:solidFill>
                <a:effectLst/>
                <a:uLnTx/>
                <a:uFillTx/>
                <a:latin typeface="Britannic Bold" panose="020B0903060703020204" pitchFamily="34" charset="0"/>
                <a:ea typeface="Calibri" panose="020F0502020204030204" pitchFamily="34" charset="0"/>
                <a:cs typeface="Aharoni" panose="02010803020104030203" pitchFamily="2" charset="-79"/>
              </a:rPr>
              <a:t>LCHS4005_BIRM</a:t>
            </a:r>
            <a:br>
              <a:rPr kumimoji="0" lang="en-GB" sz="2000" b="1" i="0" u="none" strike="noStrike" kern="1200" cap="none" spc="0" normalizeH="0" baseline="0" noProof="0" dirty="0">
                <a:ln>
                  <a:noFill/>
                </a:ln>
                <a:solidFill>
                  <a:prstClr val="black"/>
                </a:solidFill>
                <a:effectLst/>
                <a:uLnTx/>
                <a:uFillTx/>
                <a:latin typeface="Britannic Bold" panose="020B0903060703020204" pitchFamily="34" charset="0"/>
                <a:ea typeface="Calibri" panose="020F0502020204030204" pitchFamily="34" charset="0"/>
                <a:cs typeface="Aharoni" panose="02010803020104030203" pitchFamily="2" charset="-79"/>
              </a:rPr>
            </a:br>
            <a:r>
              <a:rPr kumimoji="0" lang="en-GB" sz="2000" b="1" i="0" u="none" strike="noStrike" kern="1200" cap="none" spc="0" normalizeH="0" baseline="0" noProof="0" dirty="0">
                <a:ln>
                  <a:noFill/>
                </a:ln>
                <a:solidFill>
                  <a:prstClr val="black">
                    <a:lumMod val="85000"/>
                    <a:lumOff val="15000"/>
                  </a:prstClr>
                </a:solidFill>
                <a:effectLst/>
                <a:uLnTx/>
                <a:uFillTx/>
                <a:latin typeface="Britannic Bold" panose="020B0903060703020204" pitchFamily="34" charset="0"/>
                <a:ea typeface="+mn-ea"/>
                <a:cs typeface="+mn-cs"/>
              </a:rPr>
              <a:t>Lecture Name: Dr. Betsy Jose</a:t>
            </a:r>
            <a:br>
              <a:rPr kumimoji="0" lang="ru-RU" sz="2400" b="0" i="0" u="none" strike="noStrike" kern="1200" cap="none" spc="0" normalizeH="0" baseline="0" noProof="0" dirty="0">
                <a:ln>
                  <a:noFill/>
                </a:ln>
                <a:solidFill>
                  <a:prstClr val="black">
                    <a:lumMod val="85000"/>
                    <a:lumOff val="15000"/>
                  </a:prstClr>
                </a:solidFill>
                <a:effectLst/>
                <a:uLnTx/>
                <a:uFillTx/>
                <a:latin typeface="Century Gothic"/>
                <a:ea typeface="+mn-ea"/>
                <a:cs typeface="+mn-cs"/>
              </a:rPr>
            </a:br>
            <a:endParaRPr lang="en-GB" dirty="0"/>
          </a:p>
        </p:txBody>
      </p:sp>
      <p:sp>
        <p:nvSpPr>
          <p:cNvPr id="3" name="Subtitle 2">
            <a:extLst>
              <a:ext uri="{FF2B5EF4-FFF2-40B4-BE49-F238E27FC236}">
                <a16:creationId xmlns:a16="http://schemas.microsoft.com/office/drawing/2014/main" id="{7C4D28AB-C338-839D-B04B-7F71CB74FA1B}"/>
              </a:ext>
            </a:extLst>
          </p:cNvPr>
          <p:cNvSpPr>
            <a:spLocks noGrp="1"/>
          </p:cNvSpPr>
          <p:nvPr>
            <p:ph type="subTitle" idx="1"/>
          </p:nvPr>
        </p:nvSpPr>
        <p:spPr>
          <a:xfrm>
            <a:off x="530352" y="3509963"/>
            <a:ext cx="4884481" cy="1242124"/>
          </a:xfrm>
        </p:spPr>
        <p:txBody>
          <a:bodyPr>
            <a:normAutofit/>
          </a:bodyPr>
          <a:lstStyle/>
          <a:p>
            <a:r>
              <a:rPr lang="en-GB" b="1" dirty="0">
                <a:latin typeface="Britannic Bold" panose="020B0903060703020204" pitchFamily="34" charset="0"/>
                <a:ea typeface="Calibri" panose="020F0502020204030204" pitchFamily="34" charset="0"/>
                <a:cs typeface="Aharoni" panose="02010803020104030203" pitchFamily="2" charset="-79"/>
              </a:rPr>
              <a:t>ANDREEA ALUPEI</a:t>
            </a:r>
          </a:p>
          <a:p>
            <a:r>
              <a:rPr lang="en-GB" b="1" dirty="0">
                <a:latin typeface="Britannic Bold" panose="020B0903060703020204" pitchFamily="34" charset="0"/>
                <a:ea typeface="Calibri" panose="020F0502020204030204" pitchFamily="34" charset="0"/>
                <a:cs typeface="Aharoni" panose="02010803020104030203" pitchFamily="2" charset="-79"/>
              </a:rPr>
              <a:t>STUDNT NUMBER:2127464</a:t>
            </a:r>
          </a:p>
          <a:p>
            <a:endParaRPr lang="en-GB" b="1" dirty="0">
              <a:latin typeface="Britannic Bold" panose="020B0903060703020204" pitchFamily="34" charset="0"/>
              <a:ea typeface="Calibri" panose="020F0502020204030204" pitchFamily="34" charset="0"/>
              <a:cs typeface="Aharoni" panose="02010803020104030203" pitchFamily="2" charset="-79"/>
            </a:endParaRPr>
          </a:p>
        </p:txBody>
      </p:sp>
      <p:grpSp>
        <p:nvGrpSpPr>
          <p:cNvPr id="59"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77"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61"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8"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63"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79"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65"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80" name="Freeform: Shape 66">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7" name="Picture 3" descr="A group of people posing for a photo&#10;&#10;Description automatically generated">
            <a:extLst>
              <a:ext uri="{FF2B5EF4-FFF2-40B4-BE49-F238E27FC236}">
                <a16:creationId xmlns:a16="http://schemas.microsoft.com/office/drawing/2014/main" id="{733BE651-E812-BA61-2EBC-575C8F2E07B9}"/>
              </a:ext>
            </a:extLst>
          </p:cNvPr>
          <p:cNvPicPr>
            <a:picLocks noChangeAspect="1"/>
          </p:cNvPicPr>
          <p:nvPr/>
        </p:nvPicPr>
        <p:blipFill rotWithShape="1">
          <a:blip r:embed="rId2">
            <a:extLst>
              <a:ext uri="{28A0092B-C50C-407E-A947-70E740481C1C}">
                <a14:useLocalDpi xmlns:a14="http://schemas.microsoft.com/office/drawing/2010/main" val="0"/>
              </a:ext>
            </a:extLst>
          </a:blip>
          <a:srcRect t="7756" b="7756"/>
          <a:stretch/>
        </p:blipFill>
        <p:spPr>
          <a:xfrm>
            <a:off x="5961842" y="1826473"/>
            <a:ext cx="5683149" cy="3205054"/>
          </a:xfrm>
          <a:prstGeom prst="rect">
            <a:avLst/>
          </a:prstGeom>
        </p:spPr>
      </p:pic>
      <p:sp>
        <p:nvSpPr>
          <p:cNvPr id="69" name="Freeform: Shape 68">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1" name="Group 70">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49252"/>
            <a:ext cx="886142" cy="693398"/>
            <a:chOff x="10948005" y="3379098"/>
            <a:chExt cx="868640" cy="679702"/>
          </a:xfrm>
          <a:solidFill>
            <a:schemeClr val="accent6"/>
          </a:solidFill>
        </p:grpSpPr>
        <p:sp>
          <p:nvSpPr>
            <p:cNvPr id="72" name="Freeform: Shape 71">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73" name="Freeform: Shape 72">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74"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75"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409588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a:extLst>
              <a:ext uri="{FF2B5EF4-FFF2-40B4-BE49-F238E27FC236}">
                <a16:creationId xmlns:a16="http://schemas.microsoft.com/office/drawing/2014/main" id="{C0458737-8799-8AEF-3A9F-FC6730938B34}"/>
              </a:ext>
            </a:extLst>
          </p:cNvPr>
          <p:cNvPicPr>
            <a:picLocks noChangeAspect="1"/>
          </p:cNvPicPr>
          <p:nvPr/>
        </p:nvPicPr>
        <p:blipFill rotWithShape="1">
          <a:blip r:embed="rId2">
            <a:alphaModFix amt="40000"/>
          </a:blip>
          <a:srcRect t="20193" r="-1" b="-1"/>
          <a:stretch/>
        </p:blipFill>
        <p:spPr>
          <a:xfrm>
            <a:off x="20" y="10"/>
            <a:ext cx="12188932" cy="6857990"/>
          </a:xfrm>
          <a:prstGeom prst="rect">
            <a:avLst/>
          </a:prstGeom>
        </p:spPr>
      </p:pic>
      <p:sp>
        <p:nvSpPr>
          <p:cNvPr id="2" name="Title 1">
            <a:extLst>
              <a:ext uri="{FF2B5EF4-FFF2-40B4-BE49-F238E27FC236}">
                <a16:creationId xmlns:a16="http://schemas.microsoft.com/office/drawing/2014/main" id="{D9B56D16-2648-A02F-23D0-3D3C8585D93F}"/>
              </a:ext>
            </a:extLst>
          </p:cNvPr>
          <p:cNvSpPr>
            <a:spLocks noGrp="1"/>
          </p:cNvSpPr>
          <p:nvPr>
            <p:ph type="ctrTitle"/>
          </p:nvPr>
        </p:nvSpPr>
        <p:spPr>
          <a:xfrm>
            <a:off x="530351" y="638175"/>
            <a:ext cx="10756774" cy="1465780"/>
          </a:xfrm>
        </p:spPr>
        <p:txBody>
          <a:bodyPr>
            <a:normAutofit/>
          </a:bodyPr>
          <a:lstStyle/>
          <a:p>
            <a:pPr algn="ctr"/>
            <a:r>
              <a:rPr lang="en-GB" dirty="0">
                <a:solidFill>
                  <a:srgbClr val="FFFFFF"/>
                </a:solidFill>
                <a:latin typeface="Britannic Bold" panose="020B0903060703020204" pitchFamily="34" charset="0"/>
              </a:rPr>
              <a:t>TEAMWORKING</a:t>
            </a:r>
          </a:p>
        </p:txBody>
      </p:sp>
      <p:sp>
        <p:nvSpPr>
          <p:cNvPr id="3" name="Subtitle 2">
            <a:extLst>
              <a:ext uri="{FF2B5EF4-FFF2-40B4-BE49-F238E27FC236}">
                <a16:creationId xmlns:a16="http://schemas.microsoft.com/office/drawing/2014/main" id="{52E8E416-762A-F108-A04D-272AE0F8AA28}"/>
              </a:ext>
            </a:extLst>
          </p:cNvPr>
          <p:cNvSpPr>
            <a:spLocks noGrp="1"/>
          </p:cNvSpPr>
          <p:nvPr>
            <p:ph type="subTitle" idx="1"/>
          </p:nvPr>
        </p:nvSpPr>
        <p:spPr>
          <a:xfrm>
            <a:off x="530351" y="3271339"/>
            <a:ext cx="11562122" cy="2731353"/>
          </a:xfrm>
        </p:spPr>
        <p:txBody>
          <a:bodyPr>
            <a:normAutofit/>
          </a:bodyPr>
          <a:lstStyle/>
          <a:p>
            <a:r>
              <a:rPr lang="en-GB" dirty="0">
                <a:solidFill>
                  <a:srgbClr val="FFFFFF"/>
                </a:solidFill>
              </a:rPr>
              <a:t>Healthcare for a patient is evaluated, organized, and evaluated in an unique way through the collaborative efforts of two or even more healthcare experts with complementary but distinct expertise. </a:t>
            </a:r>
            <a:r>
              <a:rPr lang="en-GB">
                <a:solidFill>
                  <a:srgbClr val="FFFFFF"/>
                </a:solidFill>
              </a:rPr>
              <a:t>Both emotionally and physically, they push each other to achieve their shared health goals.(</a:t>
            </a:r>
            <a:r>
              <a:rPr lang="en-GB" dirty="0">
                <a:solidFill>
                  <a:srgbClr val="FFFFFF"/>
                </a:solidFill>
              </a:rPr>
              <a:t>IntraHealth Librarian, 2017)</a:t>
            </a:r>
          </a:p>
        </p:txBody>
      </p:sp>
      <p:grpSp>
        <p:nvGrpSpPr>
          <p:cNvPr id="1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1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19" name="Freeform: Shape 1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1" name="Group 2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2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028968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3" name="Freeform: Shape 62">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5" name="Group 64">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66" name="Freeform: Shape 65">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67" name="Freeform: Shape 66">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68" name="Freeform: Shape 67">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69"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70"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71"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4" name="Freeform: Shape 73">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76"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77"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78"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9"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80"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81"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82"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useBgFill="1">
        <p:nvSpPr>
          <p:cNvPr id="84" name="Rectangle 83">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2FE8E78-9CF2-FC3E-FB6B-CF72F9CD50EB}"/>
              </a:ext>
            </a:extLst>
          </p:cNvPr>
          <p:cNvSpPr>
            <a:spLocks noGrp="1"/>
          </p:cNvSpPr>
          <p:nvPr>
            <p:ph type="ctrTitle"/>
          </p:nvPr>
        </p:nvSpPr>
        <p:spPr>
          <a:xfrm>
            <a:off x="525717" y="787068"/>
            <a:ext cx="4663649" cy="1455091"/>
          </a:xfrm>
        </p:spPr>
        <p:txBody>
          <a:bodyPr vert="horz" lIns="91440" tIns="45720" rIns="91440" bIns="45720" rtlCol="0" anchor="b">
            <a:normAutofit fontScale="90000"/>
          </a:bodyPr>
          <a:lstStyle/>
          <a:p>
            <a:r>
              <a:rPr lang="en-US" sz="5400" dirty="0"/>
              <a:t>TEAM</a:t>
            </a:r>
            <a:br>
              <a:rPr lang="en-US" sz="3600" dirty="0"/>
            </a:br>
            <a:endParaRPr lang="en-US" sz="3600" dirty="0"/>
          </a:p>
        </p:txBody>
      </p:sp>
      <p:sp>
        <p:nvSpPr>
          <p:cNvPr id="86" name="Freeform: Shape 85">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8"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89"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90"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91"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92"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93"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94"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3" name="Subtitle 2">
            <a:extLst>
              <a:ext uri="{FF2B5EF4-FFF2-40B4-BE49-F238E27FC236}">
                <a16:creationId xmlns:a16="http://schemas.microsoft.com/office/drawing/2014/main" id="{2CA4E6C4-05FD-320B-35E4-90D96A1ADD5C}"/>
              </a:ext>
            </a:extLst>
          </p:cNvPr>
          <p:cNvSpPr>
            <a:spLocks noGrp="1"/>
          </p:cNvSpPr>
          <p:nvPr>
            <p:ph type="subTitle" idx="1"/>
          </p:nvPr>
        </p:nvSpPr>
        <p:spPr>
          <a:xfrm>
            <a:off x="525717" y="2796427"/>
            <a:ext cx="4663649" cy="3274503"/>
          </a:xfrm>
        </p:spPr>
        <p:txBody>
          <a:bodyPr vert="horz" lIns="91440" tIns="45720" rIns="91440" bIns="45720" rtlCol="0">
            <a:normAutofit/>
          </a:bodyPr>
          <a:lstStyle/>
          <a:p>
            <a:r>
              <a:rPr lang="en-US" sz="3600" b="1" dirty="0"/>
              <a:t>T</a:t>
            </a:r>
            <a:r>
              <a:rPr lang="en-US" sz="3600" dirty="0"/>
              <a:t>ogether</a:t>
            </a:r>
          </a:p>
          <a:p>
            <a:r>
              <a:rPr lang="en-US" sz="3600" b="1" dirty="0"/>
              <a:t>E</a:t>
            </a:r>
            <a:r>
              <a:rPr lang="en-US" sz="3600" dirty="0"/>
              <a:t>veryone</a:t>
            </a:r>
          </a:p>
          <a:p>
            <a:r>
              <a:rPr lang="en-US" sz="3600" b="1" dirty="0"/>
              <a:t>A</a:t>
            </a:r>
            <a:r>
              <a:rPr lang="en-US" sz="3600" dirty="0"/>
              <a:t>chieves</a:t>
            </a:r>
          </a:p>
          <a:p>
            <a:r>
              <a:rPr lang="en-US" sz="3600" b="1" dirty="0"/>
              <a:t>M</a:t>
            </a:r>
            <a:r>
              <a:rPr lang="en-US" sz="3600" dirty="0"/>
              <a:t>ore</a:t>
            </a:r>
          </a:p>
          <a:p>
            <a:endParaRPr lang="en-US" dirty="0"/>
          </a:p>
        </p:txBody>
      </p:sp>
      <p:pic>
        <p:nvPicPr>
          <p:cNvPr id="6" name="Picture 5">
            <a:extLst>
              <a:ext uri="{FF2B5EF4-FFF2-40B4-BE49-F238E27FC236}">
                <a16:creationId xmlns:a16="http://schemas.microsoft.com/office/drawing/2014/main" id="{A099BF27-578F-247E-6836-E3BC0C94FD93}"/>
              </a:ext>
            </a:extLst>
          </p:cNvPr>
          <p:cNvPicPr>
            <a:picLocks noChangeAspect="1"/>
          </p:cNvPicPr>
          <p:nvPr/>
        </p:nvPicPr>
        <p:blipFill>
          <a:blip r:embed="rId2"/>
          <a:stretch>
            <a:fillRect/>
          </a:stretch>
        </p:blipFill>
        <p:spPr>
          <a:xfrm>
            <a:off x="5833874" y="2624140"/>
            <a:ext cx="2885517" cy="3021484"/>
          </a:xfrm>
          <a:prstGeom prst="rect">
            <a:avLst/>
          </a:prstGeom>
        </p:spPr>
      </p:pic>
      <p:sp>
        <p:nvSpPr>
          <p:cNvPr id="96" name="Freeform: Shape 95">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8" name="Group 97">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99" name="Freeform: Shape 98">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100" name="Freeform: Shape 99">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101" name="Freeform: Shape 100">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102"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103"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104"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711264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a:extLst>
              <a:ext uri="{FF2B5EF4-FFF2-40B4-BE49-F238E27FC236}">
                <a16:creationId xmlns:a16="http://schemas.microsoft.com/office/drawing/2014/main" id="{C0458737-8799-8AEF-3A9F-FC6730938B34}"/>
              </a:ext>
            </a:extLst>
          </p:cNvPr>
          <p:cNvPicPr>
            <a:picLocks noChangeAspect="1"/>
          </p:cNvPicPr>
          <p:nvPr/>
        </p:nvPicPr>
        <p:blipFill rotWithShape="1">
          <a:blip r:embed="rId2">
            <a:alphaModFix amt="40000"/>
          </a:blip>
          <a:srcRect t="20193" r="-1" b="-1"/>
          <a:stretch/>
        </p:blipFill>
        <p:spPr>
          <a:xfrm>
            <a:off x="20" y="10"/>
            <a:ext cx="12188932" cy="6857990"/>
          </a:xfrm>
          <a:prstGeom prst="rect">
            <a:avLst/>
          </a:prstGeom>
        </p:spPr>
      </p:pic>
      <p:sp>
        <p:nvSpPr>
          <p:cNvPr id="2" name="Title 1">
            <a:extLst>
              <a:ext uri="{FF2B5EF4-FFF2-40B4-BE49-F238E27FC236}">
                <a16:creationId xmlns:a16="http://schemas.microsoft.com/office/drawing/2014/main" id="{D9B56D16-2648-A02F-23D0-3D3C8585D93F}"/>
              </a:ext>
            </a:extLst>
          </p:cNvPr>
          <p:cNvSpPr>
            <a:spLocks noGrp="1"/>
          </p:cNvSpPr>
          <p:nvPr>
            <p:ph type="ctrTitle"/>
          </p:nvPr>
        </p:nvSpPr>
        <p:spPr>
          <a:xfrm>
            <a:off x="530351" y="638175"/>
            <a:ext cx="10756774" cy="1465780"/>
          </a:xfrm>
        </p:spPr>
        <p:txBody>
          <a:bodyPr>
            <a:normAutofit/>
          </a:bodyPr>
          <a:lstStyle/>
          <a:p>
            <a:pPr algn="ctr"/>
            <a:r>
              <a:rPr lang="en-GB" dirty="0">
                <a:solidFill>
                  <a:srgbClr val="FFFFFF"/>
                </a:solidFill>
                <a:latin typeface="Britannic Bold" panose="020B0903060703020204" pitchFamily="34" charset="0"/>
              </a:rPr>
              <a:t>TEAMWORKING IMPORTANCE </a:t>
            </a:r>
          </a:p>
        </p:txBody>
      </p:sp>
      <p:sp>
        <p:nvSpPr>
          <p:cNvPr id="3" name="Subtitle 2">
            <a:extLst>
              <a:ext uri="{FF2B5EF4-FFF2-40B4-BE49-F238E27FC236}">
                <a16:creationId xmlns:a16="http://schemas.microsoft.com/office/drawing/2014/main" id="{52E8E416-762A-F108-A04D-272AE0F8AA28}"/>
              </a:ext>
            </a:extLst>
          </p:cNvPr>
          <p:cNvSpPr>
            <a:spLocks noGrp="1"/>
          </p:cNvSpPr>
          <p:nvPr>
            <p:ph type="subTitle" idx="1"/>
          </p:nvPr>
        </p:nvSpPr>
        <p:spPr>
          <a:xfrm>
            <a:off x="530351" y="3305625"/>
            <a:ext cx="11562122" cy="2697067"/>
          </a:xfrm>
        </p:spPr>
        <p:txBody>
          <a:bodyPr>
            <a:normAutofit/>
          </a:bodyPr>
          <a:lstStyle/>
          <a:p>
            <a:pPr marL="342900" indent="-342900">
              <a:buFont typeface="Wingdings" panose="05000000000000000000" pitchFamily="2" charset="2"/>
              <a:buChar char="q"/>
            </a:pPr>
            <a:r>
              <a:rPr lang="en-GB" dirty="0">
                <a:solidFill>
                  <a:srgbClr val="FFFFFF"/>
                </a:solidFill>
              </a:rPr>
              <a:t>There are many reasons why teamwork has grown as a crucial aspect of health treatment. First, the complexity and specialisation of clinical treatment is increasing, demanding more from medical staffs in terms of their willingness to undertake more difficult health services and speed of learning new ways. (IntraHealth Librarian, 2017)</a:t>
            </a:r>
          </a:p>
          <a:p>
            <a:pPr marL="342900" indent="-342900">
              <a:buFont typeface="Wingdings" panose="05000000000000000000" pitchFamily="2" charset="2"/>
              <a:buChar char="q"/>
            </a:pPr>
            <a:r>
              <a:rPr lang="en-GB" dirty="0">
                <a:solidFill>
                  <a:srgbClr val="FFFFFF"/>
                </a:solidFill>
              </a:rPr>
              <a:t>Second, teamwork has been shown to improve patient safety by decreasing the incidence of medical mistakes. Emotional exhaustion factors are reduced when people work together. (IntraHealth Librarian, 2017)</a:t>
            </a:r>
          </a:p>
        </p:txBody>
      </p:sp>
      <p:grpSp>
        <p:nvGrpSpPr>
          <p:cNvPr id="1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1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19" name="Freeform: Shape 1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1" name="Group 2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2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252944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a:extLst>
              <a:ext uri="{FF2B5EF4-FFF2-40B4-BE49-F238E27FC236}">
                <a16:creationId xmlns:a16="http://schemas.microsoft.com/office/drawing/2014/main" id="{C0458737-8799-8AEF-3A9F-FC6730938B34}"/>
              </a:ext>
            </a:extLst>
          </p:cNvPr>
          <p:cNvPicPr>
            <a:picLocks noChangeAspect="1"/>
          </p:cNvPicPr>
          <p:nvPr/>
        </p:nvPicPr>
        <p:blipFill rotWithShape="1">
          <a:blip r:embed="rId2">
            <a:alphaModFix amt="40000"/>
          </a:blip>
          <a:srcRect t="20193" r="-1" b="-1"/>
          <a:stretch/>
        </p:blipFill>
        <p:spPr>
          <a:xfrm>
            <a:off x="20" y="10"/>
            <a:ext cx="12188932" cy="6857990"/>
          </a:xfrm>
          <a:prstGeom prst="rect">
            <a:avLst/>
          </a:prstGeom>
        </p:spPr>
      </p:pic>
      <p:sp>
        <p:nvSpPr>
          <p:cNvPr id="2" name="Title 1">
            <a:extLst>
              <a:ext uri="{FF2B5EF4-FFF2-40B4-BE49-F238E27FC236}">
                <a16:creationId xmlns:a16="http://schemas.microsoft.com/office/drawing/2014/main" id="{D9B56D16-2648-A02F-23D0-3D3C8585D93F}"/>
              </a:ext>
            </a:extLst>
          </p:cNvPr>
          <p:cNvSpPr>
            <a:spLocks noGrp="1"/>
          </p:cNvSpPr>
          <p:nvPr>
            <p:ph type="ctrTitle"/>
          </p:nvPr>
        </p:nvSpPr>
        <p:spPr>
          <a:xfrm>
            <a:off x="530351" y="638175"/>
            <a:ext cx="10756774" cy="1465780"/>
          </a:xfrm>
        </p:spPr>
        <p:txBody>
          <a:bodyPr>
            <a:normAutofit/>
          </a:bodyPr>
          <a:lstStyle/>
          <a:p>
            <a:pPr algn="ctr"/>
            <a:r>
              <a:rPr lang="en-GB" dirty="0">
                <a:solidFill>
                  <a:srgbClr val="FFFFFF"/>
                </a:solidFill>
                <a:latin typeface="Britannic Bold" panose="020B0903060703020204" pitchFamily="34" charset="0"/>
              </a:rPr>
              <a:t>TEAMWORKING IMPORTANCE </a:t>
            </a:r>
          </a:p>
        </p:txBody>
      </p:sp>
      <p:sp>
        <p:nvSpPr>
          <p:cNvPr id="3" name="Subtitle 2">
            <a:extLst>
              <a:ext uri="{FF2B5EF4-FFF2-40B4-BE49-F238E27FC236}">
                <a16:creationId xmlns:a16="http://schemas.microsoft.com/office/drawing/2014/main" id="{52E8E416-762A-F108-A04D-272AE0F8AA28}"/>
              </a:ext>
            </a:extLst>
          </p:cNvPr>
          <p:cNvSpPr>
            <a:spLocks noGrp="1"/>
          </p:cNvSpPr>
          <p:nvPr>
            <p:ph type="subTitle" idx="1"/>
          </p:nvPr>
        </p:nvSpPr>
        <p:spPr>
          <a:xfrm>
            <a:off x="530351" y="3305625"/>
            <a:ext cx="11562122" cy="2697067"/>
          </a:xfrm>
        </p:spPr>
        <p:txBody>
          <a:bodyPr>
            <a:normAutofit/>
          </a:bodyPr>
          <a:lstStyle/>
          <a:p>
            <a:pPr marL="342900" indent="-342900">
              <a:buFont typeface="Wingdings" panose="05000000000000000000" pitchFamily="2" charset="2"/>
              <a:buChar char="q"/>
            </a:pPr>
            <a:r>
              <a:rPr lang="en-GB" dirty="0">
                <a:solidFill>
                  <a:srgbClr val="FFFFFF"/>
                </a:solidFill>
              </a:rPr>
              <a:t>Third, since effective communication is at the heart of collaboration, patients and their loved ones may feel more at ease, accept treatments, and report being much more happy with their medical treatment. It has also been shown that health workers had a greater sense of fulfilment in their jobs. Nurses who participate in productive team building exercises report higher job satisfaction. (Anderson, Lavelle and Reedy, 2020)</a:t>
            </a:r>
          </a:p>
        </p:txBody>
      </p:sp>
      <p:grpSp>
        <p:nvGrpSpPr>
          <p:cNvPr id="1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1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19" name="Freeform: Shape 1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1" name="Group 2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2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606228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a:extLst>
              <a:ext uri="{FF2B5EF4-FFF2-40B4-BE49-F238E27FC236}">
                <a16:creationId xmlns:a16="http://schemas.microsoft.com/office/drawing/2014/main" id="{C0458737-8799-8AEF-3A9F-FC6730938B34}"/>
              </a:ext>
            </a:extLst>
          </p:cNvPr>
          <p:cNvPicPr>
            <a:picLocks noChangeAspect="1"/>
          </p:cNvPicPr>
          <p:nvPr/>
        </p:nvPicPr>
        <p:blipFill rotWithShape="1">
          <a:blip r:embed="rId2">
            <a:alphaModFix amt="40000"/>
          </a:blip>
          <a:srcRect t="20193" r="-1" b="-1"/>
          <a:stretch/>
        </p:blipFill>
        <p:spPr>
          <a:xfrm>
            <a:off x="3068" y="10"/>
            <a:ext cx="12188932" cy="6857990"/>
          </a:xfrm>
          <a:prstGeom prst="rect">
            <a:avLst/>
          </a:prstGeom>
        </p:spPr>
      </p:pic>
      <p:sp>
        <p:nvSpPr>
          <p:cNvPr id="2" name="Title 1">
            <a:extLst>
              <a:ext uri="{FF2B5EF4-FFF2-40B4-BE49-F238E27FC236}">
                <a16:creationId xmlns:a16="http://schemas.microsoft.com/office/drawing/2014/main" id="{D9B56D16-2648-A02F-23D0-3D3C8585D93F}"/>
              </a:ext>
            </a:extLst>
          </p:cNvPr>
          <p:cNvSpPr>
            <a:spLocks noGrp="1"/>
          </p:cNvSpPr>
          <p:nvPr>
            <p:ph type="ctrTitle"/>
          </p:nvPr>
        </p:nvSpPr>
        <p:spPr>
          <a:xfrm>
            <a:off x="530351" y="638175"/>
            <a:ext cx="10756774" cy="1465780"/>
          </a:xfrm>
        </p:spPr>
        <p:txBody>
          <a:bodyPr>
            <a:normAutofit/>
          </a:bodyPr>
          <a:lstStyle/>
          <a:p>
            <a:pPr algn="ctr"/>
            <a:r>
              <a:rPr lang="en-GB" dirty="0">
                <a:solidFill>
                  <a:srgbClr val="FFFFFF"/>
                </a:solidFill>
                <a:latin typeface="Britannic Bold" panose="020B0903060703020204" pitchFamily="34" charset="0"/>
              </a:rPr>
              <a:t>Advantages of working together</a:t>
            </a:r>
          </a:p>
        </p:txBody>
      </p:sp>
      <p:sp>
        <p:nvSpPr>
          <p:cNvPr id="3" name="Subtitle 2">
            <a:extLst>
              <a:ext uri="{FF2B5EF4-FFF2-40B4-BE49-F238E27FC236}">
                <a16:creationId xmlns:a16="http://schemas.microsoft.com/office/drawing/2014/main" id="{52E8E416-762A-F108-A04D-272AE0F8AA28}"/>
              </a:ext>
            </a:extLst>
          </p:cNvPr>
          <p:cNvSpPr>
            <a:spLocks noGrp="1"/>
          </p:cNvSpPr>
          <p:nvPr>
            <p:ph type="subTitle" idx="1"/>
          </p:nvPr>
        </p:nvSpPr>
        <p:spPr>
          <a:xfrm>
            <a:off x="530351" y="3305625"/>
            <a:ext cx="11562122" cy="2697067"/>
          </a:xfrm>
        </p:spPr>
        <p:txBody>
          <a:bodyPr>
            <a:normAutofit/>
          </a:bodyPr>
          <a:lstStyle/>
          <a:p>
            <a:pPr marL="342900" indent="-342900">
              <a:buFont typeface="Wingdings" panose="05000000000000000000" pitchFamily="2" charset="2"/>
              <a:buChar char="q"/>
            </a:pPr>
            <a:r>
              <a:rPr lang="en-GB" dirty="0">
                <a:solidFill>
                  <a:srgbClr val="FFFFFF"/>
                </a:solidFill>
              </a:rPr>
              <a:t>The most effective teams have regular opportunities for open communication. Whenever individuals collaborate on a project, there is a place that is more naturally conducive to the exchange of ideas between those individuals. Because of this advantage, there is more time available to evaluate comments, discuss how things are going, and work out how to get through any barriers that might get in the way of higher </a:t>
            </a:r>
            <a:r>
              <a:rPr lang="en-GB" dirty="0" err="1">
                <a:solidFill>
                  <a:srgbClr val="FFFFFF"/>
                </a:solidFill>
              </a:rPr>
              <a:t>efficiency.Team</a:t>
            </a:r>
            <a:r>
              <a:rPr lang="en-GB" dirty="0">
                <a:solidFill>
                  <a:srgbClr val="FFFFFF"/>
                </a:solidFill>
              </a:rPr>
              <a:t> members should feel comfortable raising questions, raising concerns, and proposing suggestions for resolving issues. (Davis, 2017)</a:t>
            </a:r>
          </a:p>
        </p:txBody>
      </p:sp>
      <p:grpSp>
        <p:nvGrpSpPr>
          <p:cNvPr id="1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1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19" name="Freeform: Shape 1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1" name="Group 2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2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5153565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a:extLst>
              <a:ext uri="{FF2B5EF4-FFF2-40B4-BE49-F238E27FC236}">
                <a16:creationId xmlns:a16="http://schemas.microsoft.com/office/drawing/2014/main" id="{C0458737-8799-8AEF-3A9F-FC6730938B34}"/>
              </a:ext>
            </a:extLst>
          </p:cNvPr>
          <p:cNvPicPr>
            <a:picLocks noChangeAspect="1"/>
          </p:cNvPicPr>
          <p:nvPr/>
        </p:nvPicPr>
        <p:blipFill rotWithShape="1">
          <a:blip r:embed="rId2">
            <a:alphaModFix amt="40000"/>
          </a:blip>
          <a:srcRect t="20193" r="-1" b="-1"/>
          <a:stretch/>
        </p:blipFill>
        <p:spPr>
          <a:xfrm>
            <a:off x="3068" y="10"/>
            <a:ext cx="12188932" cy="6857990"/>
          </a:xfrm>
          <a:prstGeom prst="rect">
            <a:avLst/>
          </a:prstGeom>
        </p:spPr>
      </p:pic>
      <p:sp>
        <p:nvSpPr>
          <p:cNvPr id="2" name="Title 1">
            <a:extLst>
              <a:ext uri="{FF2B5EF4-FFF2-40B4-BE49-F238E27FC236}">
                <a16:creationId xmlns:a16="http://schemas.microsoft.com/office/drawing/2014/main" id="{D9B56D16-2648-A02F-23D0-3D3C8585D93F}"/>
              </a:ext>
            </a:extLst>
          </p:cNvPr>
          <p:cNvSpPr>
            <a:spLocks noGrp="1"/>
          </p:cNvSpPr>
          <p:nvPr>
            <p:ph type="ctrTitle"/>
          </p:nvPr>
        </p:nvSpPr>
        <p:spPr>
          <a:xfrm>
            <a:off x="530351" y="638175"/>
            <a:ext cx="10756774" cy="1465780"/>
          </a:xfrm>
        </p:spPr>
        <p:txBody>
          <a:bodyPr>
            <a:normAutofit/>
          </a:bodyPr>
          <a:lstStyle/>
          <a:p>
            <a:pPr algn="ctr"/>
            <a:r>
              <a:rPr lang="en-GB" dirty="0">
                <a:solidFill>
                  <a:srgbClr val="FFFFFF"/>
                </a:solidFill>
                <a:latin typeface="Britannic Bold" panose="020B0903060703020204" pitchFamily="34" charset="0"/>
              </a:rPr>
              <a:t>Advantages of collaborating in a group</a:t>
            </a:r>
          </a:p>
        </p:txBody>
      </p:sp>
      <p:sp>
        <p:nvSpPr>
          <p:cNvPr id="3" name="Subtitle 2">
            <a:extLst>
              <a:ext uri="{FF2B5EF4-FFF2-40B4-BE49-F238E27FC236}">
                <a16:creationId xmlns:a16="http://schemas.microsoft.com/office/drawing/2014/main" id="{52E8E416-762A-F108-A04D-272AE0F8AA28}"/>
              </a:ext>
            </a:extLst>
          </p:cNvPr>
          <p:cNvSpPr>
            <a:spLocks noGrp="1"/>
          </p:cNvSpPr>
          <p:nvPr>
            <p:ph type="subTitle" idx="1"/>
          </p:nvPr>
        </p:nvSpPr>
        <p:spPr>
          <a:xfrm>
            <a:off x="530351" y="3305625"/>
            <a:ext cx="11562122" cy="2697067"/>
          </a:xfrm>
        </p:spPr>
        <p:txBody>
          <a:bodyPr>
            <a:normAutofit/>
          </a:bodyPr>
          <a:lstStyle/>
          <a:p>
            <a:pPr marL="342900" indent="-342900">
              <a:buFont typeface="Wingdings" panose="05000000000000000000" pitchFamily="2" charset="2"/>
              <a:buChar char="q"/>
            </a:pPr>
            <a:r>
              <a:rPr lang="en-GB" dirty="0">
                <a:solidFill>
                  <a:srgbClr val="FFFFFF"/>
                </a:solidFill>
              </a:rPr>
              <a:t>Security, limiting medical mistakes, trying to improve the treatment of patients, highlighting work - related problems, building teamwork, and preventing healthcare workers from getting burned out are all important goals.</a:t>
            </a:r>
          </a:p>
          <a:p>
            <a:pPr marL="342900" indent="-342900">
              <a:buFont typeface="Wingdings" panose="05000000000000000000" pitchFamily="2" charset="2"/>
              <a:buChar char="q"/>
            </a:pPr>
            <a:r>
              <a:rPr lang="en-GB" dirty="0">
                <a:solidFill>
                  <a:srgbClr val="FFFFFF"/>
                </a:solidFill>
              </a:rPr>
              <a:t>Health care system services have been more organised. High amounts of happiness with the way services are provided. Better ways of dealing with the factors that affect health.</a:t>
            </a:r>
          </a:p>
          <a:p>
            <a:pPr marL="342900" indent="-342900">
              <a:buFont typeface="Wingdings" panose="05000000000000000000" pitchFamily="2" charset="2"/>
              <a:buChar char="q"/>
            </a:pPr>
            <a:endParaRPr lang="en-GB" dirty="0">
              <a:solidFill>
                <a:srgbClr val="FFFFFF"/>
              </a:solidFill>
            </a:endParaRPr>
          </a:p>
        </p:txBody>
      </p:sp>
      <p:grpSp>
        <p:nvGrpSpPr>
          <p:cNvPr id="1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1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19" name="Freeform: Shape 1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1" name="Group 2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2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3046638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a:extLst>
              <a:ext uri="{FF2B5EF4-FFF2-40B4-BE49-F238E27FC236}">
                <a16:creationId xmlns:a16="http://schemas.microsoft.com/office/drawing/2014/main" id="{C0458737-8799-8AEF-3A9F-FC6730938B34}"/>
              </a:ext>
            </a:extLst>
          </p:cNvPr>
          <p:cNvPicPr>
            <a:picLocks noChangeAspect="1"/>
          </p:cNvPicPr>
          <p:nvPr/>
        </p:nvPicPr>
        <p:blipFill rotWithShape="1">
          <a:blip r:embed="rId2">
            <a:alphaModFix amt="40000"/>
          </a:blip>
          <a:srcRect t="20193" r="-1" b="-1"/>
          <a:stretch/>
        </p:blipFill>
        <p:spPr>
          <a:xfrm>
            <a:off x="3068" y="10"/>
            <a:ext cx="12188932" cy="6857990"/>
          </a:xfrm>
          <a:prstGeom prst="rect">
            <a:avLst/>
          </a:prstGeom>
        </p:spPr>
      </p:pic>
      <p:sp>
        <p:nvSpPr>
          <p:cNvPr id="2" name="Title 1">
            <a:extLst>
              <a:ext uri="{FF2B5EF4-FFF2-40B4-BE49-F238E27FC236}">
                <a16:creationId xmlns:a16="http://schemas.microsoft.com/office/drawing/2014/main" id="{D9B56D16-2648-A02F-23D0-3D3C8585D93F}"/>
              </a:ext>
            </a:extLst>
          </p:cNvPr>
          <p:cNvSpPr>
            <a:spLocks noGrp="1"/>
          </p:cNvSpPr>
          <p:nvPr>
            <p:ph type="ctrTitle"/>
          </p:nvPr>
        </p:nvSpPr>
        <p:spPr>
          <a:xfrm>
            <a:off x="530351" y="638175"/>
            <a:ext cx="10756774" cy="1465780"/>
          </a:xfrm>
        </p:spPr>
        <p:txBody>
          <a:bodyPr>
            <a:normAutofit/>
          </a:bodyPr>
          <a:lstStyle/>
          <a:p>
            <a:pPr algn="ctr"/>
            <a:r>
              <a:rPr lang="en-GB" dirty="0">
                <a:solidFill>
                  <a:srgbClr val="FFFFFF"/>
                </a:solidFill>
                <a:latin typeface="Britannic Bold" panose="020B0903060703020204" pitchFamily="34" charset="0"/>
              </a:rPr>
              <a:t>Difficulties in Working Together</a:t>
            </a:r>
          </a:p>
        </p:txBody>
      </p:sp>
      <p:sp>
        <p:nvSpPr>
          <p:cNvPr id="3" name="Subtitle 2">
            <a:extLst>
              <a:ext uri="{FF2B5EF4-FFF2-40B4-BE49-F238E27FC236}">
                <a16:creationId xmlns:a16="http://schemas.microsoft.com/office/drawing/2014/main" id="{52E8E416-762A-F108-A04D-272AE0F8AA28}"/>
              </a:ext>
            </a:extLst>
          </p:cNvPr>
          <p:cNvSpPr>
            <a:spLocks noGrp="1"/>
          </p:cNvSpPr>
          <p:nvPr>
            <p:ph type="subTitle" idx="1"/>
          </p:nvPr>
        </p:nvSpPr>
        <p:spPr>
          <a:xfrm>
            <a:off x="161350" y="3305625"/>
            <a:ext cx="11931123" cy="2697067"/>
          </a:xfrm>
        </p:spPr>
        <p:txBody>
          <a:bodyPr vert="horz" lIns="91440" tIns="45720" rIns="91440" bIns="45720" rtlCol="0" anchor="t">
            <a:normAutofit fontScale="92500" lnSpcReduction="20000"/>
          </a:bodyPr>
          <a:lstStyle/>
          <a:p>
            <a:pPr marL="342900" indent="-342900">
              <a:buFont typeface="Wingdings" panose="05000000000000000000" pitchFamily="2" charset="2"/>
              <a:buChar char="q"/>
            </a:pPr>
            <a:r>
              <a:rPr lang="en-GB" dirty="0">
                <a:solidFill>
                  <a:srgbClr val="FFFFFF"/>
                </a:solidFill>
              </a:rPr>
              <a:t>Leadership is really an important skill which every group can use to its advantage. However, some teammates have strong characters that make them take over discussions and situations. When this happens on a team, it can be hard for some other group members to give an opinion or share their thoughts. (Anderson, Lavelle and Reedy, 2020)</a:t>
            </a:r>
          </a:p>
          <a:p>
            <a:pPr marL="342900" indent="-342900">
              <a:buFont typeface="Wingdings" panose="05000000000000000000" pitchFamily="2" charset="2"/>
              <a:buChar char="q"/>
            </a:pPr>
            <a:r>
              <a:rPr lang="en-GB">
                <a:solidFill>
                  <a:srgbClr val="FFFFFF"/>
                </a:solidFill>
              </a:rPr>
              <a:t>Teams can be highly effective when responsibilities are allocated evenly between members of the team. Whenever workers are free to concentrate on tasks that best utilise their skills, they become much more productive. If there is a discrepancy in how team members are responsible for completing duties, it can give the appearance so one group members has been favoured above another. (Anderson, Lavelle and Reedy, 2020)</a:t>
            </a:r>
          </a:p>
        </p:txBody>
      </p:sp>
      <p:grpSp>
        <p:nvGrpSpPr>
          <p:cNvPr id="1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1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19" name="Freeform: Shape 1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1" name="Group 2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2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25023350"/>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a:extLst>
              <a:ext uri="{FF2B5EF4-FFF2-40B4-BE49-F238E27FC236}">
                <a16:creationId xmlns:a16="http://schemas.microsoft.com/office/drawing/2014/main" id="{C0458737-8799-8AEF-3A9F-FC6730938B34}"/>
              </a:ext>
            </a:extLst>
          </p:cNvPr>
          <p:cNvPicPr>
            <a:picLocks noChangeAspect="1"/>
          </p:cNvPicPr>
          <p:nvPr/>
        </p:nvPicPr>
        <p:blipFill rotWithShape="1">
          <a:blip r:embed="rId2">
            <a:alphaModFix amt="40000"/>
          </a:blip>
          <a:srcRect t="20193" r="-1" b="-1"/>
          <a:stretch/>
        </p:blipFill>
        <p:spPr>
          <a:xfrm>
            <a:off x="3068" y="10"/>
            <a:ext cx="12188932" cy="6857990"/>
          </a:xfrm>
          <a:prstGeom prst="rect">
            <a:avLst/>
          </a:prstGeom>
        </p:spPr>
      </p:pic>
      <p:sp>
        <p:nvSpPr>
          <p:cNvPr id="2" name="Title 1">
            <a:extLst>
              <a:ext uri="{FF2B5EF4-FFF2-40B4-BE49-F238E27FC236}">
                <a16:creationId xmlns:a16="http://schemas.microsoft.com/office/drawing/2014/main" id="{D9B56D16-2648-A02F-23D0-3D3C8585D93F}"/>
              </a:ext>
            </a:extLst>
          </p:cNvPr>
          <p:cNvSpPr>
            <a:spLocks noGrp="1"/>
          </p:cNvSpPr>
          <p:nvPr>
            <p:ph type="ctrTitle"/>
          </p:nvPr>
        </p:nvSpPr>
        <p:spPr>
          <a:xfrm>
            <a:off x="530351" y="638175"/>
            <a:ext cx="10756774" cy="1465780"/>
          </a:xfrm>
        </p:spPr>
        <p:txBody>
          <a:bodyPr>
            <a:normAutofit/>
          </a:bodyPr>
          <a:lstStyle/>
          <a:p>
            <a:pPr algn="ctr"/>
            <a:r>
              <a:rPr lang="en-GB" dirty="0">
                <a:solidFill>
                  <a:srgbClr val="FFFFFF"/>
                </a:solidFill>
                <a:latin typeface="Britannic Bold" panose="020B0903060703020204" pitchFamily="34" charset="0"/>
              </a:rPr>
              <a:t>Difficulties in Working Together</a:t>
            </a:r>
          </a:p>
        </p:txBody>
      </p:sp>
      <p:sp>
        <p:nvSpPr>
          <p:cNvPr id="3" name="Subtitle 2">
            <a:extLst>
              <a:ext uri="{FF2B5EF4-FFF2-40B4-BE49-F238E27FC236}">
                <a16:creationId xmlns:a16="http://schemas.microsoft.com/office/drawing/2014/main" id="{52E8E416-762A-F108-A04D-272AE0F8AA28}"/>
              </a:ext>
            </a:extLst>
          </p:cNvPr>
          <p:cNvSpPr>
            <a:spLocks noGrp="1"/>
          </p:cNvSpPr>
          <p:nvPr>
            <p:ph type="subTitle" idx="1"/>
          </p:nvPr>
        </p:nvSpPr>
        <p:spPr>
          <a:xfrm>
            <a:off x="190632" y="3305625"/>
            <a:ext cx="11901841" cy="2697067"/>
          </a:xfrm>
        </p:spPr>
        <p:txBody>
          <a:bodyPr>
            <a:normAutofit/>
          </a:bodyPr>
          <a:lstStyle/>
          <a:p>
            <a:pPr marL="342900" indent="-342900">
              <a:buFont typeface="Wingdings" panose="05000000000000000000" pitchFamily="2" charset="2"/>
              <a:buChar char="q"/>
            </a:pPr>
            <a:r>
              <a:rPr lang="en-GB" dirty="0">
                <a:solidFill>
                  <a:srgbClr val="FFFFFF"/>
                </a:solidFill>
              </a:rPr>
              <a:t>If a team member starts to feel that they're not wanted, they would also believe like their work is not valued. Everyone's inside opponent comes out in full force when they're on the same team. When dangerous levels of competition arise in a group, it may be preferable to work on your own rather than with others.</a:t>
            </a:r>
          </a:p>
          <a:p>
            <a:pPr marL="342900" indent="-342900">
              <a:buFont typeface="Wingdings" panose="05000000000000000000" pitchFamily="2" charset="2"/>
              <a:buChar char="q"/>
            </a:pPr>
            <a:r>
              <a:rPr lang="en-GB" dirty="0">
                <a:solidFill>
                  <a:srgbClr val="FFFFFF"/>
                </a:solidFill>
              </a:rPr>
              <a:t>One of the problems with working as a team in an organisation is that people tend to be lazy. There's a chance that someone on a team might not want the team as a whole to do well.</a:t>
            </a:r>
          </a:p>
        </p:txBody>
      </p:sp>
      <p:grpSp>
        <p:nvGrpSpPr>
          <p:cNvPr id="1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1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19" name="Freeform: Shape 1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1" name="Group 2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2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404646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a:extLst>
              <a:ext uri="{FF2B5EF4-FFF2-40B4-BE49-F238E27FC236}">
                <a16:creationId xmlns:a16="http://schemas.microsoft.com/office/drawing/2014/main" id="{C0458737-8799-8AEF-3A9F-FC6730938B34}"/>
              </a:ext>
            </a:extLst>
          </p:cNvPr>
          <p:cNvPicPr>
            <a:picLocks noChangeAspect="1"/>
          </p:cNvPicPr>
          <p:nvPr/>
        </p:nvPicPr>
        <p:blipFill rotWithShape="1">
          <a:blip r:embed="rId2">
            <a:alphaModFix amt="40000"/>
          </a:blip>
          <a:srcRect t="20193" r="-1" b="-1"/>
          <a:stretch/>
        </p:blipFill>
        <p:spPr>
          <a:xfrm>
            <a:off x="3068" y="10"/>
            <a:ext cx="12188932" cy="6857990"/>
          </a:xfrm>
          <a:prstGeom prst="rect">
            <a:avLst/>
          </a:prstGeom>
        </p:spPr>
      </p:pic>
      <p:sp>
        <p:nvSpPr>
          <p:cNvPr id="2" name="Title 1">
            <a:extLst>
              <a:ext uri="{FF2B5EF4-FFF2-40B4-BE49-F238E27FC236}">
                <a16:creationId xmlns:a16="http://schemas.microsoft.com/office/drawing/2014/main" id="{D9B56D16-2648-A02F-23D0-3D3C8585D93F}"/>
              </a:ext>
            </a:extLst>
          </p:cNvPr>
          <p:cNvSpPr>
            <a:spLocks noGrp="1"/>
          </p:cNvSpPr>
          <p:nvPr>
            <p:ph type="ctrTitle"/>
          </p:nvPr>
        </p:nvSpPr>
        <p:spPr>
          <a:xfrm>
            <a:off x="530351" y="638175"/>
            <a:ext cx="10756774" cy="1465780"/>
          </a:xfrm>
        </p:spPr>
        <p:txBody>
          <a:bodyPr>
            <a:normAutofit/>
          </a:bodyPr>
          <a:lstStyle/>
          <a:p>
            <a:pPr algn="ctr"/>
            <a:r>
              <a:rPr lang="en-GB" dirty="0">
                <a:solidFill>
                  <a:srgbClr val="FFFFFF"/>
                </a:solidFill>
                <a:latin typeface="Britannic Bold" panose="020B0903060703020204" pitchFamily="34" charset="0"/>
              </a:rPr>
              <a:t>A Real TEAM</a:t>
            </a:r>
          </a:p>
        </p:txBody>
      </p:sp>
      <p:sp>
        <p:nvSpPr>
          <p:cNvPr id="3" name="Subtitle 2">
            <a:extLst>
              <a:ext uri="{FF2B5EF4-FFF2-40B4-BE49-F238E27FC236}">
                <a16:creationId xmlns:a16="http://schemas.microsoft.com/office/drawing/2014/main" id="{52E8E416-762A-F108-A04D-272AE0F8AA28}"/>
              </a:ext>
            </a:extLst>
          </p:cNvPr>
          <p:cNvSpPr>
            <a:spLocks noGrp="1"/>
          </p:cNvSpPr>
          <p:nvPr>
            <p:ph type="subTitle" idx="1"/>
          </p:nvPr>
        </p:nvSpPr>
        <p:spPr>
          <a:xfrm>
            <a:off x="530351" y="3305625"/>
            <a:ext cx="11562122" cy="2697067"/>
          </a:xfrm>
        </p:spPr>
        <p:txBody>
          <a:bodyPr>
            <a:normAutofit/>
          </a:bodyPr>
          <a:lstStyle/>
          <a:p>
            <a:pPr marL="342900" indent="-342900">
              <a:buFont typeface="Wingdings" panose="05000000000000000000" pitchFamily="2" charset="2"/>
              <a:buChar char="q"/>
            </a:pPr>
            <a:r>
              <a:rPr lang="en-GB" dirty="0">
                <a:solidFill>
                  <a:srgbClr val="FFFFFF"/>
                </a:solidFill>
              </a:rPr>
              <a:t>All co-worker's need to spend more time together to learn one another's weaknesses and potential advantages, learn to read each other's body language and nonverbal cues, find common ground, and ultimately, become more effective as a unit.</a:t>
            </a:r>
          </a:p>
          <a:p>
            <a:pPr marL="342900" indent="-342900">
              <a:buFont typeface="Wingdings" panose="05000000000000000000" pitchFamily="2" charset="2"/>
              <a:buChar char="q"/>
            </a:pPr>
            <a:r>
              <a:rPr lang="en-GB" dirty="0">
                <a:solidFill>
                  <a:srgbClr val="FFFFFF"/>
                </a:solidFill>
              </a:rPr>
              <a:t>After that, the partnership usually keeps getting better and better.</a:t>
            </a:r>
          </a:p>
          <a:p>
            <a:pPr marL="342900" indent="-342900">
              <a:buFont typeface="Wingdings" panose="05000000000000000000" pitchFamily="2" charset="2"/>
              <a:buChar char="q"/>
            </a:pPr>
            <a:r>
              <a:rPr lang="en-GB" dirty="0">
                <a:solidFill>
                  <a:srgbClr val="FFFFFF"/>
                </a:solidFill>
              </a:rPr>
              <a:t>To do their jobs well, people on a team must also be energetic, optimistic, hardworking, and open-minded. As well, they need to be able to think creatively and be flexible.</a:t>
            </a:r>
          </a:p>
        </p:txBody>
      </p:sp>
      <p:grpSp>
        <p:nvGrpSpPr>
          <p:cNvPr id="1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1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19" name="Freeform: Shape 1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1" name="Group 2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2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080819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a:extLst>
              <a:ext uri="{FF2B5EF4-FFF2-40B4-BE49-F238E27FC236}">
                <a16:creationId xmlns:a16="http://schemas.microsoft.com/office/drawing/2014/main" id="{C0458737-8799-8AEF-3A9F-FC6730938B34}"/>
              </a:ext>
            </a:extLst>
          </p:cNvPr>
          <p:cNvPicPr>
            <a:picLocks noChangeAspect="1"/>
          </p:cNvPicPr>
          <p:nvPr/>
        </p:nvPicPr>
        <p:blipFill rotWithShape="1">
          <a:blip r:embed="rId2">
            <a:alphaModFix amt="40000"/>
          </a:blip>
          <a:srcRect t="20193" r="-1" b="-1"/>
          <a:stretch/>
        </p:blipFill>
        <p:spPr>
          <a:xfrm>
            <a:off x="3068" y="10"/>
            <a:ext cx="12188932" cy="6857990"/>
          </a:xfrm>
          <a:prstGeom prst="rect">
            <a:avLst/>
          </a:prstGeom>
        </p:spPr>
      </p:pic>
      <p:sp>
        <p:nvSpPr>
          <p:cNvPr id="2" name="Title 1">
            <a:extLst>
              <a:ext uri="{FF2B5EF4-FFF2-40B4-BE49-F238E27FC236}">
                <a16:creationId xmlns:a16="http://schemas.microsoft.com/office/drawing/2014/main" id="{D9B56D16-2648-A02F-23D0-3D3C8585D93F}"/>
              </a:ext>
            </a:extLst>
          </p:cNvPr>
          <p:cNvSpPr>
            <a:spLocks noGrp="1"/>
          </p:cNvSpPr>
          <p:nvPr>
            <p:ph type="ctrTitle"/>
          </p:nvPr>
        </p:nvSpPr>
        <p:spPr>
          <a:xfrm>
            <a:off x="530351" y="638175"/>
            <a:ext cx="10756774" cy="1465780"/>
          </a:xfrm>
        </p:spPr>
        <p:txBody>
          <a:bodyPr>
            <a:normAutofit/>
          </a:bodyPr>
          <a:lstStyle/>
          <a:p>
            <a:pPr algn="ctr"/>
            <a:r>
              <a:rPr lang="en-GB" dirty="0">
                <a:solidFill>
                  <a:srgbClr val="FFFFFF"/>
                </a:solidFill>
                <a:latin typeface="Britannic Bold" panose="020B0903060703020204" pitchFamily="34" charset="0"/>
              </a:rPr>
              <a:t>USING OF TEAMWORKING IN HEALTHCARE</a:t>
            </a:r>
          </a:p>
        </p:txBody>
      </p:sp>
      <p:sp>
        <p:nvSpPr>
          <p:cNvPr id="3" name="Subtitle 2">
            <a:extLst>
              <a:ext uri="{FF2B5EF4-FFF2-40B4-BE49-F238E27FC236}">
                <a16:creationId xmlns:a16="http://schemas.microsoft.com/office/drawing/2014/main" id="{52E8E416-762A-F108-A04D-272AE0F8AA28}"/>
              </a:ext>
            </a:extLst>
          </p:cNvPr>
          <p:cNvSpPr>
            <a:spLocks noGrp="1"/>
          </p:cNvSpPr>
          <p:nvPr>
            <p:ph type="subTitle" idx="1"/>
          </p:nvPr>
        </p:nvSpPr>
        <p:spPr>
          <a:xfrm>
            <a:off x="175991" y="2179983"/>
            <a:ext cx="11916482" cy="3822710"/>
          </a:xfrm>
        </p:spPr>
        <p:txBody>
          <a:bodyPr>
            <a:normAutofit/>
          </a:bodyPr>
          <a:lstStyle/>
          <a:p>
            <a:pPr marL="342900" indent="-342900">
              <a:buFont typeface="Wingdings" panose="05000000000000000000" pitchFamily="2" charset="2"/>
              <a:buChar char="q"/>
            </a:pPr>
            <a:r>
              <a:rPr lang="en-GB" dirty="0">
                <a:solidFill>
                  <a:srgbClr val="FFFFFF"/>
                </a:solidFill>
              </a:rPr>
              <a:t>Because providing healthcare is such a complex endeavour, it requires the expertise of a wide variety of professions, including but not limited to doctors, nurses, case managers, chemists, surgeons, physiotherapists, dietitians, etc. Members of the team must be given the opportunity to inquire, share ideas or worries, and talk about possible solutions.</a:t>
            </a:r>
          </a:p>
          <a:p>
            <a:pPr marL="342900" indent="-342900">
              <a:buFont typeface="Wingdings" panose="05000000000000000000" pitchFamily="2" charset="2"/>
              <a:buChar char="q"/>
            </a:pPr>
            <a:r>
              <a:rPr lang="en-GB" dirty="0">
                <a:solidFill>
                  <a:srgbClr val="FFFFFF"/>
                </a:solidFill>
              </a:rPr>
              <a:t>Teamwork is usually required whenever more than one person with different skills needs to work INDEPENDENTLY to get something done. This means that working as a team is a must when taking care of sick people.</a:t>
            </a:r>
          </a:p>
          <a:p>
            <a:pPr marL="342900" indent="-342900">
              <a:buFont typeface="Wingdings" panose="05000000000000000000" pitchFamily="2" charset="2"/>
              <a:buChar char="q"/>
            </a:pPr>
            <a:r>
              <a:rPr lang="en-GB" dirty="0">
                <a:solidFill>
                  <a:srgbClr val="FFFFFF"/>
                </a:solidFill>
              </a:rPr>
              <a:t>Integrity is one of the most important qualities that a nurse may cultivate throughout their career. The decision to act honourably towards other people is a direct result of having integrity.</a:t>
            </a:r>
          </a:p>
        </p:txBody>
      </p:sp>
      <p:grpSp>
        <p:nvGrpSpPr>
          <p:cNvPr id="1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1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19" name="Freeform: Shape 1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1" name="Group 2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2" name="Freeform: Shape 2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2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84388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B56D16-2648-A02F-23D0-3D3C8585D93F}"/>
              </a:ext>
            </a:extLst>
          </p:cNvPr>
          <p:cNvSpPr>
            <a:spLocks noGrp="1"/>
          </p:cNvSpPr>
          <p:nvPr>
            <p:ph type="ctrTitle"/>
          </p:nvPr>
        </p:nvSpPr>
        <p:spPr>
          <a:xfrm>
            <a:off x="518452" y="971398"/>
            <a:ext cx="5577547" cy="1584378"/>
          </a:xfrm>
        </p:spPr>
        <p:txBody>
          <a:bodyPr anchor="t">
            <a:normAutofit/>
          </a:bodyPr>
          <a:lstStyle/>
          <a:p>
            <a:r>
              <a:rPr lang="en-GB" dirty="0">
                <a:latin typeface="Britannic Bold" panose="020B0903060703020204" pitchFamily="34" charset="0"/>
              </a:rPr>
              <a:t>CONCLUSION</a:t>
            </a:r>
          </a:p>
        </p:txBody>
      </p:sp>
      <p:sp>
        <p:nvSpPr>
          <p:cNvPr id="3" name="Subtitle 2">
            <a:extLst>
              <a:ext uri="{FF2B5EF4-FFF2-40B4-BE49-F238E27FC236}">
                <a16:creationId xmlns:a16="http://schemas.microsoft.com/office/drawing/2014/main" id="{52E8E416-762A-F108-A04D-272AE0F8AA28}"/>
              </a:ext>
            </a:extLst>
          </p:cNvPr>
          <p:cNvSpPr>
            <a:spLocks noGrp="1"/>
          </p:cNvSpPr>
          <p:nvPr>
            <p:ph type="subTitle" idx="1"/>
          </p:nvPr>
        </p:nvSpPr>
        <p:spPr>
          <a:xfrm>
            <a:off x="4506687" y="1047307"/>
            <a:ext cx="7166862" cy="1983407"/>
          </a:xfrm>
        </p:spPr>
        <p:txBody>
          <a:bodyPr anchor="t">
            <a:normAutofit/>
          </a:bodyPr>
          <a:lstStyle/>
          <a:p>
            <a:pPr marL="342900" indent="-342900">
              <a:lnSpc>
                <a:spcPct val="100000"/>
              </a:lnSpc>
              <a:buFont typeface="Wingdings" panose="05000000000000000000" pitchFamily="2" charset="2"/>
              <a:buChar char="q"/>
            </a:pPr>
            <a:r>
              <a:rPr lang="en-GB" dirty="0"/>
              <a:t>Collaboration depend on a specialisation between leaders.</a:t>
            </a:r>
          </a:p>
          <a:p>
            <a:pPr marL="342900" indent="-342900">
              <a:lnSpc>
                <a:spcPct val="100000"/>
              </a:lnSpc>
              <a:buFont typeface="Wingdings" panose="05000000000000000000" pitchFamily="2" charset="2"/>
              <a:buChar char="q"/>
            </a:pPr>
            <a:r>
              <a:rPr lang="en-GB" dirty="0"/>
              <a:t>Quality care is a team effort.</a:t>
            </a:r>
          </a:p>
          <a:p>
            <a:pPr marL="342900" indent="-342900">
              <a:lnSpc>
                <a:spcPct val="100000"/>
              </a:lnSpc>
              <a:buFont typeface="Wingdings" panose="05000000000000000000" pitchFamily="2" charset="2"/>
              <a:buChar char="q"/>
            </a:pPr>
            <a:r>
              <a:rPr lang="en-GB" dirty="0"/>
              <a:t>Patients view teamwork as a "necessity" in their care.</a:t>
            </a:r>
          </a:p>
        </p:txBody>
      </p:sp>
      <p:grpSp>
        <p:nvGrpSpPr>
          <p:cNvPr id="83" name="Graphic 78">
            <a:extLst>
              <a:ext uri="{FF2B5EF4-FFF2-40B4-BE49-F238E27FC236}">
                <a16:creationId xmlns:a16="http://schemas.microsoft.com/office/drawing/2014/main" id="{674FBD09-398F-4886-8D52-3CCAB16ED1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57951" y="971370"/>
            <a:ext cx="972241" cy="45718"/>
            <a:chOff x="4886325" y="3371754"/>
            <a:chExt cx="2418492" cy="113728"/>
          </a:xfrm>
          <a:solidFill>
            <a:schemeClr val="accent1"/>
          </a:solidFill>
        </p:grpSpPr>
        <p:sp>
          <p:nvSpPr>
            <p:cNvPr id="84" name="Graphic 78">
              <a:extLst>
                <a:ext uri="{FF2B5EF4-FFF2-40B4-BE49-F238E27FC236}">
                  <a16:creationId xmlns:a16="http://schemas.microsoft.com/office/drawing/2014/main" id="{794E9BAB-B9ED-4E72-B558-1E4B87537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5" name="Graphic 78">
              <a:extLst>
                <a:ext uri="{FF2B5EF4-FFF2-40B4-BE49-F238E27FC236}">
                  <a16:creationId xmlns:a16="http://schemas.microsoft.com/office/drawing/2014/main" id="{809A1029-A1BA-4EF8-959B-2AF852A34D8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86" name="Graphic 78">
                <a:extLst>
                  <a:ext uri="{FF2B5EF4-FFF2-40B4-BE49-F238E27FC236}">
                    <a16:creationId xmlns:a16="http://schemas.microsoft.com/office/drawing/2014/main" id="{1618CAAA-B087-4302-8144-EFDD1D9FD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87" name="Graphic 78">
                <a:extLst>
                  <a:ext uri="{FF2B5EF4-FFF2-40B4-BE49-F238E27FC236}">
                    <a16:creationId xmlns:a16="http://schemas.microsoft.com/office/drawing/2014/main" id="{D71D93E1-AEA4-4F92-BA99-24786C8A1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88" name="Graphic 78">
                <a:extLst>
                  <a:ext uri="{FF2B5EF4-FFF2-40B4-BE49-F238E27FC236}">
                    <a16:creationId xmlns:a16="http://schemas.microsoft.com/office/drawing/2014/main" id="{CE7112A6-6EAE-4620-B089-30D687AA0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89" name="Graphic 78">
                <a:extLst>
                  <a:ext uri="{FF2B5EF4-FFF2-40B4-BE49-F238E27FC236}">
                    <a16:creationId xmlns:a16="http://schemas.microsoft.com/office/drawing/2014/main" id="{6F45DEA9-D350-4D7C-B408-D0250EE30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6" name="Picture 5">
            <a:extLst>
              <a:ext uri="{FF2B5EF4-FFF2-40B4-BE49-F238E27FC236}">
                <a16:creationId xmlns:a16="http://schemas.microsoft.com/office/drawing/2014/main" id="{41F58631-BC0F-1AE2-F6A5-63C933A771AE}"/>
              </a:ext>
            </a:extLst>
          </p:cNvPr>
          <p:cNvPicPr>
            <a:picLocks noChangeAspect="1"/>
          </p:cNvPicPr>
          <p:nvPr/>
        </p:nvPicPr>
        <p:blipFill rotWithShape="1">
          <a:blip r:embed="rId2"/>
          <a:srcRect l="2205" t="19279" b="2241"/>
          <a:stretch/>
        </p:blipFill>
        <p:spPr>
          <a:xfrm>
            <a:off x="3329476" y="3344735"/>
            <a:ext cx="4719828" cy="2907013"/>
          </a:xfrm>
          <a:prstGeom prst="rect">
            <a:avLst/>
          </a:prstGeom>
        </p:spPr>
      </p:pic>
      <p:sp>
        <p:nvSpPr>
          <p:cNvPr id="91" name="Freeform: Shape 90">
            <a:extLst>
              <a:ext uri="{FF2B5EF4-FFF2-40B4-BE49-F238E27FC236}">
                <a16:creationId xmlns:a16="http://schemas.microsoft.com/office/drawing/2014/main" id="{11E84B46-9597-410B-A51F-E2E0F2FAF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3" name="Group 92">
            <a:extLst>
              <a:ext uri="{FF2B5EF4-FFF2-40B4-BE49-F238E27FC236}">
                <a16:creationId xmlns:a16="http://schemas.microsoft.com/office/drawing/2014/main" id="{3D4FD378-E29E-4996-A8B0-11E2368A6E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0732601" y="5351135"/>
            <a:ext cx="886141" cy="802496"/>
            <a:chOff x="10948005" y="3272152"/>
            <a:chExt cx="868640" cy="786648"/>
          </a:xfrm>
          <a:solidFill>
            <a:schemeClr val="accent1"/>
          </a:solidFill>
        </p:grpSpPr>
        <p:sp>
          <p:nvSpPr>
            <p:cNvPr id="94" name="Freeform: Shape 93">
              <a:extLst>
                <a:ext uri="{FF2B5EF4-FFF2-40B4-BE49-F238E27FC236}">
                  <a16:creationId xmlns:a16="http://schemas.microsoft.com/office/drawing/2014/main" id="{7BA59DF4-225D-4521-9655-5F0DF52E4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5" name="Freeform: Shape 94">
              <a:extLst>
                <a:ext uri="{FF2B5EF4-FFF2-40B4-BE49-F238E27FC236}">
                  <a16:creationId xmlns:a16="http://schemas.microsoft.com/office/drawing/2014/main" id="{C5295146-5EA5-417D-AAEE-F59000BC67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6" name="Freeform: Shape 95">
              <a:extLst>
                <a:ext uri="{FF2B5EF4-FFF2-40B4-BE49-F238E27FC236}">
                  <a16:creationId xmlns:a16="http://schemas.microsoft.com/office/drawing/2014/main" id="{3768FE2E-63BB-4E2F-8744-A188E6C61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7" name="Graphic 12">
              <a:extLst>
                <a:ext uri="{FF2B5EF4-FFF2-40B4-BE49-F238E27FC236}">
                  <a16:creationId xmlns:a16="http://schemas.microsoft.com/office/drawing/2014/main" id="{4641D6CE-B3E9-440C-BAAE-6F6968AAA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98" name="Graphic 15">
              <a:extLst>
                <a:ext uri="{FF2B5EF4-FFF2-40B4-BE49-F238E27FC236}">
                  <a16:creationId xmlns:a16="http://schemas.microsoft.com/office/drawing/2014/main" id="{8D02F1DC-8FDC-4424-8750-42EE6CB9F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9" name="Graphic 15">
              <a:extLst>
                <a:ext uri="{FF2B5EF4-FFF2-40B4-BE49-F238E27FC236}">
                  <a16:creationId xmlns:a16="http://schemas.microsoft.com/office/drawing/2014/main" id="{2BB6A551-D864-43F8-B270-809C68AE3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B57277C8-A482-4AA3-AFA6-7F211CE35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3567784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9423E-03FB-19A9-8951-32182604449B}"/>
              </a:ext>
            </a:extLst>
          </p:cNvPr>
          <p:cNvSpPr>
            <a:spLocks noGrp="1"/>
          </p:cNvSpPr>
          <p:nvPr>
            <p:ph type="ctrTitle"/>
          </p:nvPr>
        </p:nvSpPr>
        <p:spPr>
          <a:xfrm>
            <a:off x="530352" y="1122363"/>
            <a:ext cx="10072922" cy="529155"/>
          </a:xfrm>
        </p:spPr>
        <p:txBody>
          <a:bodyPr>
            <a:normAutofit fontScale="90000"/>
          </a:bodyPr>
          <a:lstStyle/>
          <a:p>
            <a:pPr algn="ctr"/>
            <a:r>
              <a:rPr lang="en-GB" dirty="0"/>
              <a:t>References </a:t>
            </a:r>
          </a:p>
        </p:txBody>
      </p:sp>
      <p:sp>
        <p:nvSpPr>
          <p:cNvPr id="3" name="Subtitle 2">
            <a:extLst>
              <a:ext uri="{FF2B5EF4-FFF2-40B4-BE49-F238E27FC236}">
                <a16:creationId xmlns:a16="http://schemas.microsoft.com/office/drawing/2014/main" id="{ABC19DDC-522B-B8A0-85FD-6D6401B4408C}"/>
              </a:ext>
            </a:extLst>
          </p:cNvPr>
          <p:cNvSpPr>
            <a:spLocks noGrp="1"/>
          </p:cNvSpPr>
          <p:nvPr>
            <p:ph type="subTitle" idx="1"/>
          </p:nvPr>
        </p:nvSpPr>
        <p:spPr>
          <a:xfrm>
            <a:off x="530352" y="1744824"/>
            <a:ext cx="11235550" cy="3990813"/>
          </a:xfrm>
        </p:spPr>
        <p:txBody>
          <a:bodyPr>
            <a:normAutofit fontScale="92500"/>
          </a:bodyPr>
          <a:lstStyle/>
          <a:p>
            <a:pPr marL="342900" indent="-342900">
              <a:buFont typeface="Wingdings" panose="05000000000000000000" pitchFamily="2" charset="2"/>
              <a:buChar char="Ø"/>
            </a:pPr>
            <a:r>
              <a:rPr lang="en-GB" dirty="0"/>
              <a:t>Anderson, J.E., Lavelle, M. and Reedy, G. (2020). Understanding adaptive teamwork in health care: Progress and future directions. Journal of Health Services Research &amp; Policy, 26(3), Available at:</a:t>
            </a:r>
            <a:r>
              <a:rPr lang="en-GB" dirty="0">
                <a:hlinkClick r:id="rId2"/>
              </a:rPr>
              <a:t>https://journals.sagepub.com/doi/full/10.1177/1355819620978436</a:t>
            </a:r>
            <a:endParaRPr lang="en-GB" dirty="0"/>
          </a:p>
          <a:p>
            <a:pPr marL="457200" indent="-457200">
              <a:buFont typeface="Wingdings" panose="05000000000000000000" pitchFamily="2" charset="2"/>
              <a:buChar char="Ø"/>
            </a:pPr>
            <a:r>
              <a:rPr lang="en-GB" dirty="0"/>
              <a:t> Davis, C. (2017). Teamwork and the patient care experience. Nursing Made Incredibly Easy, Available at:</a:t>
            </a:r>
            <a:r>
              <a:rPr lang="en-GB" dirty="0">
                <a:hlinkClick r:id="rId3"/>
              </a:rPr>
              <a:t>https://journals.lww.com/nursingmadeincrediblyeasy/Fulltext/2017/09000/Teamwork_and_the_patient_care_experience.1.aspx</a:t>
            </a:r>
            <a:endParaRPr lang="en-GB" dirty="0"/>
          </a:p>
          <a:p>
            <a:pPr marL="342900" indent="-342900">
              <a:buFont typeface="Wingdings" panose="05000000000000000000" pitchFamily="2" charset="2"/>
              <a:buChar char="Ø"/>
            </a:pPr>
            <a:r>
              <a:rPr lang="en-GB" dirty="0"/>
              <a:t>IntraHealth Librarian (2017). Why is Teamwork in Health Care Important? [Hrhresourcecenter.org. Available at: </a:t>
            </a:r>
            <a:r>
              <a:rPr lang="en-GB" dirty="0">
                <a:hlinkClick r:id="rId4"/>
              </a:rPr>
              <a:t>https://www.hrhresourcecenter.org/HRH_Info_Teamwork.html</a:t>
            </a:r>
            <a:r>
              <a:rPr lang="en-GB" dirty="0"/>
              <a:t>.</a:t>
            </a:r>
          </a:p>
          <a:p>
            <a:pPr marL="342900" indent="-342900">
              <a:buFont typeface="Wingdings" panose="05000000000000000000" pitchFamily="2" charset="2"/>
              <a:buChar char="Ø"/>
            </a:pPr>
            <a:r>
              <a:rPr lang="en-GB" dirty="0"/>
              <a:t>Pcrs-uk.org. (2019). Primary Care Respiratory Society | Inspiring best practice in respiratory care. [online] Available at: </a:t>
            </a:r>
            <a:r>
              <a:rPr lang="en-GB" dirty="0">
                <a:hlinkClick r:id="rId5"/>
              </a:rPr>
              <a:t>https://www.pcrs-uk.org/</a:t>
            </a:r>
            <a:r>
              <a:rPr lang="en-GB" dirty="0"/>
              <a:t>.</a:t>
            </a:r>
          </a:p>
          <a:p>
            <a:endParaRPr lang="en-GB" dirty="0"/>
          </a:p>
          <a:p>
            <a:pPr marL="342900" indent="-342900">
              <a:buFont typeface="Wingdings" panose="05000000000000000000" pitchFamily="2" charset="2"/>
              <a:buChar char="Ø"/>
            </a:pPr>
            <a:endParaRPr lang="en-GB" dirty="0"/>
          </a:p>
          <a:p>
            <a:pPr marL="342900" indent="-342900">
              <a:buFont typeface="Wingdings" panose="05000000000000000000" pitchFamily="2" charset="2"/>
              <a:buChar char="Ø"/>
            </a:pPr>
            <a:endParaRPr lang="en-GB" dirty="0"/>
          </a:p>
          <a:p>
            <a:pPr marL="342900" indent="-342900">
              <a:buFont typeface="Wingdings" panose="05000000000000000000" pitchFamily="2" charset="2"/>
              <a:buChar char="Ø"/>
            </a:pPr>
            <a:endParaRPr lang="en-GB" dirty="0"/>
          </a:p>
          <a:p>
            <a:pPr marL="342900" indent="-342900">
              <a:buFont typeface="Wingdings" panose="05000000000000000000" pitchFamily="2" charset="2"/>
              <a:buChar char="Ø"/>
            </a:pPr>
            <a:endParaRPr lang="en-GB" dirty="0"/>
          </a:p>
          <a:p>
            <a:pPr marL="342900" indent="-342900">
              <a:buFont typeface="Wingdings" panose="05000000000000000000" pitchFamily="2" charset="2"/>
              <a:buChar char="Ø"/>
            </a:pPr>
            <a:endParaRPr lang="en-GB" dirty="0"/>
          </a:p>
        </p:txBody>
      </p:sp>
    </p:spTree>
    <p:extLst>
      <p:ext uri="{BB962C8B-B14F-4D97-AF65-F5344CB8AC3E}">
        <p14:creationId xmlns:p14="http://schemas.microsoft.com/office/powerpoint/2010/main" val="2139675093"/>
      </p:ext>
    </p:extLst>
  </p:cSld>
  <p:clrMapOvr>
    <a:masterClrMapping/>
  </p:clrMapOvr>
  <p:transition spd="slow">
    <p:randomBar dir="vert"/>
  </p:transition>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6" ma:contentTypeDescription="Create a new document." ma:contentTypeScope="" ma:versionID="b41f2262502ba37ab4079bbca491345e">
  <xsd:schema xmlns:xsd="http://www.w3.org/2001/XMLSchema" xmlns:xs="http://www.w3.org/2001/XMLSchema" xmlns:p="http://schemas.microsoft.com/office/2006/metadata/properties" xmlns:ns3="5c225c8a-d58b-4f92-9659-fc93657787ef" targetNamespace="http://schemas.microsoft.com/office/2006/metadata/properties" ma:root="true" ma:fieldsID="3bd27eee41222903f47eacf4622f06a4" ns3:_="">
    <xsd:import namespace="5c225c8a-d58b-4f92-9659-fc93657787e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Props1.xml><?xml version="1.0" encoding="utf-8"?>
<ds:datastoreItem xmlns:ds="http://schemas.openxmlformats.org/officeDocument/2006/customXml" ds:itemID="{BB7C04A5-3858-4E58-978A-371E3D3D546F}">
  <ds:schemaRefs>
    <ds:schemaRef ds:uri="http://schemas.microsoft.com/sharepoint/v3/contenttype/forms"/>
  </ds:schemaRefs>
</ds:datastoreItem>
</file>

<file path=customXml/itemProps2.xml><?xml version="1.0" encoding="utf-8"?>
<ds:datastoreItem xmlns:ds="http://schemas.openxmlformats.org/officeDocument/2006/customXml" ds:itemID="{AABF90B7-FC8D-4EB0-9457-940D0C9594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03035D-B6CB-4C33-93E5-5F34D3F43426}">
  <ds:schemaRefs>
    <ds:schemaRef ds:uri="http://schemas.microsoft.com/office/2006/documentManagement/types"/>
    <ds:schemaRef ds:uri="5c225c8a-d58b-4f92-9659-fc93657787ef"/>
    <ds:schemaRef ds:uri="http://www.w3.org/XML/1998/namespace"/>
    <ds:schemaRef ds:uri="http://purl.org/dc/elements/1.1/"/>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0</TotalTime>
  <Words>1126</Words>
  <Application>Microsoft Office PowerPoint</Application>
  <PresentationFormat>Widescreen</PresentationFormat>
  <Paragraphs>47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RocaVTI</vt:lpstr>
      <vt:lpstr>Professional Development within Health and Social Care LCHS4005_BIRM Lecture Name: Dr. Betsy Jose </vt:lpstr>
      <vt:lpstr>TEAMWORKING</vt:lpstr>
      <vt:lpstr>TEAM </vt:lpstr>
      <vt:lpstr>TEAMWORKING IMPORTANCE </vt:lpstr>
      <vt:lpstr>TEAMWORKING IMPORTANCE </vt:lpstr>
      <vt:lpstr>Advantages of working together</vt:lpstr>
      <vt:lpstr>Advantages of collaborating in a group</vt:lpstr>
      <vt:lpstr>Difficulties in Working Together</vt:lpstr>
      <vt:lpstr>Difficulties in Working Together</vt:lpstr>
      <vt:lpstr>A Real TEAM</vt:lpstr>
      <vt:lpstr>USING OF TEAMWORKING IN HEALTHCARE</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within Health and Social Care LCHS4005_BIRM Lecture Name: Dr. Betsy Jose </dc:title>
  <dc:creator>Andreea</dc:creator>
  <cp:lastModifiedBy>Andreea</cp:lastModifiedBy>
  <cp:revision>3</cp:revision>
  <dcterms:created xsi:type="dcterms:W3CDTF">2023-03-10T10:27:35Z</dcterms:created>
  <dcterms:modified xsi:type="dcterms:W3CDTF">2023-03-12T02:07:24Z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