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71" r:id="rId3"/>
    <p:sldId id="267" r:id="rId4"/>
    <p:sldId id="268" r:id="rId5"/>
    <p:sldId id="269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66" r:id="rId14"/>
    <p:sldId id="279" r:id="rId15"/>
    <p:sldId id="283" r:id="rId16"/>
    <p:sldId id="280" r:id="rId17"/>
    <p:sldId id="281" r:id="rId18"/>
    <p:sldId id="282" r:id="rId19"/>
    <p:sldId id="286" r:id="rId20"/>
    <p:sldId id="28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4FBF4-0BF7-4C9B-9F81-B0379448D8D1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D3A00D-40B3-4DD1-9916-9B2B2C3DF2D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644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533993B-A4F1-428C-A806-C7ADA131F215}" type="slidenum">
              <a:rPr lang="cy-GB" smtClean="0"/>
              <a:pPr/>
              <a:t>13</a:t>
            </a:fld>
            <a:endParaRPr lang="cy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5EBFC3A-B6E9-4A3E-A108-7E2395CBC1FF}" type="datetimeFigureOut">
              <a:rPr lang="en-US" smtClean="0"/>
              <a:pPr/>
              <a:t>11/10/2014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E121D34-6E5A-410C-9AED-603FF47B3F7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G_5613.JPG"/>
          <p:cNvPicPr>
            <a:picLocks noChangeAspect="1"/>
          </p:cNvPicPr>
          <p:nvPr/>
        </p:nvPicPr>
        <p:blipFill>
          <a:blip r:embed="rId2" cstate="email">
            <a:lum bright="-10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8246" y="71438"/>
            <a:ext cx="8858250" cy="664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4255978"/>
            <a:ext cx="8496944" cy="1673352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728930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Ritual Performance in Minoan Crete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Archaeology and Cult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Identification of liminal/sacred places/cult places in the archaeological record?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Criteria put forward by Renfrew:</a:t>
            </a:r>
            <a:endParaRPr lang="en-US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Specialised sacred location: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Cult place/shrine/sanctuary or natural landscape (mountain, spring, sacred grove, cave)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Sacred architecture &amp;ritual paraphernalia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 Altars, podium, temples, cult statues, grotesque images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Devices for focusing attention</a:t>
            </a:r>
            <a:endParaRPr lang="en-US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Sacred area is likely to be rich in repeated symbols</a:t>
            </a:r>
            <a:r>
              <a:rPr lang="en-US" dirty="0" smtClean="0"/>
              <a:t> 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400px-Atsipades_peak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8064" y="2204864"/>
            <a:ext cx="3676280" cy="2757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Rural Cult Places on Crete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4282" y="1773936"/>
            <a:ext cx="4786346" cy="486977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MM IA expansion into hinterland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Development of new cult places: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Peak sanctuaries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Cave sanctuaries</a:t>
            </a:r>
          </a:p>
          <a:p>
            <a:pPr>
              <a:lnSpc>
                <a:spcPct val="90000"/>
              </a:lnSpc>
              <a:defRPr/>
            </a:pPr>
            <a:r>
              <a:rPr lang="en-US" dirty="0" smtClean="0"/>
              <a:t>Importance of </a:t>
            </a:r>
            <a:r>
              <a:rPr lang="en-US" dirty="0" smtClean="0">
                <a:solidFill>
                  <a:srgbClr val="FFC000"/>
                </a:solidFill>
              </a:rPr>
              <a:t>natural places</a:t>
            </a:r>
            <a:r>
              <a:rPr lang="en-US" dirty="0" smtClean="0"/>
              <a:t> in the landscape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80312" y="5013176"/>
            <a:ext cx="13692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Atsipadhes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Cave Sanctuaries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First become focus of cult in MM IA </a:t>
            </a:r>
          </a:p>
          <a:p>
            <a:pPr>
              <a:defRPr/>
            </a:pPr>
            <a:r>
              <a:rPr lang="en-GB" dirty="0" smtClean="0"/>
              <a:t>Relatively rare:</a:t>
            </a:r>
          </a:p>
          <a:p>
            <a:pPr lvl="1">
              <a:defRPr/>
            </a:pPr>
            <a:r>
              <a:rPr lang="en-GB" dirty="0" smtClean="0"/>
              <a:t>Kamares cave</a:t>
            </a:r>
          </a:p>
          <a:p>
            <a:pPr lvl="1">
              <a:defRPr/>
            </a:pPr>
            <a:r>
              <a:rPr lang="en-GB" dirty="0" err="1" smtClean="0"/>
              <a:t>Psychro</a:t>
            </a:r>
            <a:r>
              <a:rPr lang="en-GB" dirty="0" smtClean="0"/>
              <a:t> cave</a:t>
            </a:r>
          </a:p>
          <a:p>
            <a:pPr>
              <a:defRPr/>
            </a:pPr>
            <a:r>
              <a:rPr lang="en-GB" dirty="0" smtClean="0"/>
              <a:t>Small number survive as cult places into post-Minoan period</a:t>
            </a:r>
          </a:p>
          <a:p>
            <a:pPr lvl="1">
              <a:defRPr/>
            </a:pPr>
            <a:r>
              <a:rPr lang="en-GB" dirty="0" err="1" smtClean="0"/>
              <a:t>Idaean</a:t>
            </a:r>
            <a:r>
              <a:rPr lang="en-GB" dirty="0" smtClean="0"/>
              <a:t> Cave</a:t>
            </a:r>
          </a:p>
        </p:txBody>
      </p:sp>
      <p:pic>
        <p:nvPicPr>
          <p:cNvPr id="5" name="Picture 3" descr="IMG_5613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0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48187" y="1928802"/>
            <a:ext cx="4381531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872672" y="5214950"/>
            <a:ext cx="16862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Kamares Cave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Cave Sanctuaries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71889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Natural places:</a:t>
            </a:r>
          </a:p>
          <a:p>
            <a:pPr lvl="1">
              <a:defRPr/>
            </a:pPr>
            <a:r>
              <a:rPr lang="en-GB" dirty="0" smtClean="0"/>
              <a:t>The locale itself evokes certain responses from people</a:t>
            </a:r>
          </a:p>
          <a:p>
            <a:pPr lvl="1">
              <a:defRPr/>
            </a:pPr>
            <a:r>
              <a:rPr lang="en-GB" dirty="0" smtClean="0"/>
              <a:t>Imbued with a “sense of place”</a:t>
            </a:r>
          </a:p>
          <a:p>
            <a:pPr lvl="1">
              <a:defRPr/>
            </a:pPr>
            <a:r>
              <a:rPr lang="en-GB" dirty="0" smtClean="0"/>
              <a:t>Unaltered, kept natural rather than monumentalised</a:t>
            </a:r>
          </a:p>
          <a:p>
            <a:pPr lvl="1">
              <a:defRPr/>
            </a:pPr>
            <a:r>
              <a:rPr lang="en-GB" dirty="0" smtClean="0"/>
              <a:t>Evidence for sustained &amp; repeated ceremonial activity at these places</a:t>
            </a:r>
          </a:p>
          <a:p>
            <a:endParaRPr lang="en-GB" dirty="0"/>
          </a:p>
        </p:txBody>
      </p:sp>
      <p:pic>
        <p:nvPicPr>
          <p:cNvPr id="5" name="Picture 8" descr="mincav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8064" y="1700808"/>
            <a:ext cx="3672408" cy="398823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004048" y="5805264"/>
            <a:ext cx="41342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Reconstruction of ritual performance </a:t>
            </a:r>
          </a:p>
          <a:p>
            <a:r>
              <a:rPr lang="en-GB" sz="2000" dirty="0" smtClean="0"/>
              <a:t>in a cave sanctuary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Cave Sanctuaries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3428" cy="4726898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Distinctive features:</a:t>
            </a:r>
          </a:p>
          <a:p>
            <a:pPr lvl="1">
              <a:defRPr/>
            </a:pPr>
            <a:r>
              <a:rPr lang="en-GB" dirty="0" smtClean="0"/>
              <a:t>Underground &amp; concealed location</a:t>
            </a:r>
          </a:p>
          <a:p>
            <a:pPr lvl="1">
              <a:defRPr/>
            </a:pPr>
            <a:r>
              <a:rPr lang="en-GB" dirty="0" smtClean="0"/>
              <a:t>Difficulty of access</a:t>
            </a:r>
          </a:p>
          <a:p>
            <a:pPr lvl="1">
              <a:defRPr/>
            </a:pPr>
            <a:r>
              <a:rPr lang="en-GB" dirty="0" smtClean="0"/>
              <a:t>Darkness</a:t>
            </a:r>
          </a:p>
          <a:p>
            <a:pPr lvl="1">
              <a:defRPr/>
            </a:pPr>
            <a:r>
              <a:rPr lang="en-GB" dirty="0" smtClean="0"/>
              <a:t>Proximity to water</a:t>
            </a:r>
          </a:p>
          <a:p>
            <a:pPr lvl="1">
              <a:defRPr/>
            </a:pPr>
            <a:r>
              <a:rPr lang="en-GB" dirty="0" smtClean="0"/>
              <a:t>Natural features</a:t>
            </a:r>
          </a:p>
          <a:p>
            <a:pPr>
              <a:defRPr/>
            </a:pPr>
            <a:r>
              <a:rPr lang="en-GB" dirty="0" smtClean="0"/>
              <a:t>Cult plays on </a:t>
            </a:r>
            <a:r>
              <a:rPr lang="en-GB" dirty="0" smtClean="0">
                <a:solidFill>
                  <a:srgbClr val="FFC000"/>
                </a:solidFill>
              </a:rPr>
              <a:t>contrast</a:t>
            </a:r>
            <a:r>
              <a:rPr lang="en-GB" dirty="0" smtClean="0"/>
              <a:t> between warm dry light exterior &amp; cold damp dark interior:</a:t>
            </a:r>
          </a:p>
          <a:p>
            <a:pPr lvl="1">
              <a:defRPr/>
            </a:pPr>
            <a:r>
              <a:rPr lang="en-GB" dirty="0" smtClean="0"/>
              <a:t>Manipulation of the senses</a:t>
            </a:r>
          </a:p>
        </p:txBody>
      </p:sp>
      <p:pic>
        <p:nvPicPr>
          <p:cNvPr id="5" name="Content Placeholder 4" descr="pyschro cav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36097" y="1598335"/>
            <a:ext cx="3312368" cy="4416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000892" y="6053226"/>
            <a:ext cx="15933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Psychro</a:t>
            </a:r>
            <a:r>
              <a:rPr lang="en-GB" sz="2000" dirty="0" smtClean="0"/>
              <a:t> Cave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Cave Sanctuaries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57158" y="1714488"/>
            <a:ext cx="5214974" cy="485778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Focus of popular cult in Proto-Palatial period</a:t>
            </a:r>
          </a:p>
          <a:p>
            <a:pPr>
              <a:defRPr/>
            </a:pPr>
            <a:r>
              <a:rPr lang="en-GB" dirty="0" smtClean="0"/>
              <a:t>Cult survives into Neo-Palatial period</a:t>
            </a:r>
          </a:p>
          <a:p>
            <a:pPr>
              <a:defRPr/>
            </a:pPr>
            <a:r>
              <a:rPr lang="en-GB" dirty="0" smtClean="0"/>
              <a:t>Typical votive offering is the bronze figurine:</a:t>
            </a:r>
          </a:p>
          <a:p>
            <a:pPr lvl="1">
              <a:defRPr/>
            </a:pPr>
            <a:r>
              <a:rPr lang="en-GB" dirty="0" smtClean="0"/>
              <a:t>Worshippers</a:t>
            </a:r>
          </a:p>
          <a:p>
            <a:pPr lvl="1">
              <a:defRPr/>
            </a:pPr>
            <a:r>
              <a:rPr lang="en-GB" dirty="0" smtClean="0"/>
              <a:t>Typically female figurines </a:t>
            </a:r>
          </a:p>
          <a:p>
            <a:pPr lvl="2">
              <a:defRPr/>
            </a:pPr>
            <a:r>
              <a:rPr lang="en-GB" dirty="0" smtClean="0"/>
              <a:t>Gender of the worshippers</a:t>
            </a:r>
          </a:p>
          <a:p>
            <a:pPr lvl="2">
              <a:defRPr/>
            </a:pPr>
            <a:r>
              <a:rPr lang="en-GB" dirty="0" smtClean="0"/>
              <a:t>Gender of the deity?</a:t>
            </a:r>
          </a:p>
          <a:p>
            <a:pPr>
              <a:defRPr/>
            </a:pPr>
            <a:r>
              <a:rPr lang="en-GB" dirty="0" smtClean="0"/>
              <a:t>Other gifts include gold doubles axes</a:t>
            </a:r>
          </a:p>
        </p:txBody>
      </p:sp>
      <p:pic>
        <p:nvPicPr>
          <p:cNvPr id="7" name="Picture 3" descr="female bronze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16216" y="404664"/>
            <a:ext cx="2237564" cy="3398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labrys.tif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4257426"/>
            <a:ext cx="2016224" cy="1987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236296" y="3779748"/>
            <a:ext cx="164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Bronze figurine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868144" y="6309320"/>
            <a:ext cx="1755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Gold double-axe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Psychro</a:t>
            </a:r>
            <a:r>
              <a:rPr lang="en-GB" dirty="0" smtClean="0"/>
              <a:t> Cave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342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Three areas:</a:t>
            </a:r>
          </a:p>
          <a:p>
            <a:pPr lvl="1">
              <a:defRPr/>
            </a:pPr>
            <a:r>
              <a:rPr lang="en-GB" dirty="0" smtClean="0"/>
              <a:t>Built terrace (4-5m x 40m) leading to entrance of cave</a:t>
            </a:r>
          </a:p>
          <a:p>
            <a:pPr lvl="1">
              <a:defRPr/>
            </a:pPr>
            <a:r>
              <a:rPr lang="en-GB" dirty="0" smtClean="0"/>
              <a:t>Upper chamber, 25 x 20m. Included Neo-Palatial altar &amp; storeroom</a:t>
            </a:r>
          </a:p>
          <a:p>
            <a:pPr lvl="1">
              <a:defRPr/>
            </a:pPr>
            <a:r>
              <a:rPr lang="en-GB" dirty="0" smtClean="0"/>
              <a:t>Lower chamber: 65m down from entrance</a:t>
            </a:r>
          </a:p>
          <a:p>
            <a:pPr lvl="2">
              <a:defRPr/>
            </a:pPr>
            <a:r>
              <a:rPr lang="en-GB" dirty="0"/>
              <a:t>P</a:t>
            </a:r>
            <a:r>
              <a:rPr lang="en-GB" dirty="0" smtClean="0"/>
              <a:t>ool </a:t>
            </a:r>
            <a:r>
              <a:rPr lang="en-GB" dirty="0" smtClean="0"/>
              <a:t>of water surrounded by crevices &amp; stalactites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772816"/>
            <a:ext cx="3225144" cy="4590952"/>
          </a:xfrm>
          <a:ln w="57150">
            <a:solidFill>
              <a:srgbClr val="FFC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Psychro</a:t>
            </a:r>
            <a:r>
              <a:rPr lang="en-GB" dirty="0" smtClean="0"/>
              <a:t> Cave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Large number </a:t>
            </a:r>
            <a:r>
              <a:rPr lang="en-GB" dirty="0" smtClean="0"/>
              <a:t>of bronze </a:t>
            </a:r>
            <a:r>
              <a:rPr lang="en-GB" dirty="0" smtClean="0"/>
              <a:t>votives (tools &amp; weapons)</a:t>
            </a:r>
          </a:p>
          <a:p>
            <a:pPr>
              <a:defRPr/>
            </a:pPr>
            <a:r>
              <a:rPr lang="en-GB" dirty="0" smtClean="0"/>
              <a:t>Pottery: cups &amp; jugs</a:t>
            </a:r>
          </a:p>
          <a:p>
            <a:pPr>
              <a:defRPr/>
            </a:pPr>
            <a:r>
              <a:rPr lang="en-GB" dirty="0" smtClean="0"/>
              <a:t>Animal bones</a:t>
            </a:r>
          </a:p>
          <a:p>
            <a:pPr lvl="1">
              <a:defRPr/>
            </a:pPr>
            <a:r>
              <a:rPr lang="en-GB" dirty="0"/>
              <a:t>R</a:t>
            </a:r>
            <a:r>
              <a:rPr lang="en-GB" dirty="0" smtClean="0"/>
              <a:t>itual </a:t>
            </a:r>
            <a:r>
              <a:rPr lang="en-GB" dirty="0" smtClean="0"/>
              <a:t>feasting</a:t>
            </a:r>
          </a:p>
          <a:p>
            <a:pPr>
              <a:defRPr/>
            </a:pPr>
            <a:r>
              <a:rPr lang="en-GB" dirty="0" smtClean="0"/>
              <a:t>Miniature vessels, figurines, double axes</a:t>
            </a:r>
          </a:p>
          <a:p>
            <a:pPr>
              <a:defRPr/>
            </a:pPr>
            <a:r>
              <a:rPr lang="en-GB" dirty="0" smtClean="0"/>
              <a:t>Personal adornment</a:t>
            </a:r>
          </a:p>
        </p:txBody>
      </p:sp>
      <p:pic>
        <p:nvPicPr>
          <p:cNvPr id="9" name="Content Placeholder 8" descr="psychro cav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80112" y="1772816"/>
            <a:ext cx="3051850" cy="4226812"/>
          </a:xfrm>
        </p:spPr>
      </p:pic>
      <p:sp>
        <p:nvSpPr>
          <p:cNvPr id="5" name="TextBox 4"/>
          <p:cNvSpPr txBox="1"/>
          <p:nvPr/>
        </p:nvSpPr>
        <p:spPr>
          <a:xfrm>
            <a:off x="5796136" y="6093296"/>
            <a:ext cx="27318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Bronze tools, </a:t>
            </a:r>
            <a:r>
              <a:rPr lang="en-GB" dirty="0" err="1" smtClean="0"/>
              <a:t>Psychro</a:t>
            </a:r>
            <a:r>
              <a:rPr lang="en-GB" dirty="0" smtClean="0"/>
              <a:t> cave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 descr="kamares-cav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716016" y="548680"/>
            <a:ext cx="4245667" cy="292951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Kamares Cave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Large deposits of Kamares ware drinking vessels:  </a:t>
            </a:r>
          </a:p>
          <a:p>
            <a:pPr lvl="1"/>
            <a:r>
              <a:rPr lang="en-GB" dirty="0" smtClean="0"/>
              <a:t>Communal consumption of liquids within liminal space</a:t>
            </a:r>
          </a:p>
          <a:p>
            <a:r>
              <a:rPr lang="en-GB" dirty="0" smtClean="0"/>
              <a:t>Relationship with Phaistos:</a:t>
            </a:r>
          </a:p>
          <a:p>
            <a:pPr lvl="1"/>
            <a:r>
              <a:rPr lang="en-GB" dirty="0" smtClean="0"/>
              <a:t>Physical</a:t>
            </a:r>
          </a:p>
          <a:p>
            <a:pPr lvl="1"/>
            <a:r>
              <a:rPr lang="en-GB" dirty="0" smtClean="0"/>
              <a:t>Prestige votives</a:t>
            </a:r>
            <a:endParaRPr lang="en-GB" dirty="0"/>
          </a:p>
        </p:txBody>
      </p:sp>
      <p:pic>
        <p:nvPicPr>
          <p:cNvPr id="6" name="Picture 7" descr="kamares0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07139" y="4077072"/>
            <a:ext cx="3613453" cy="2025283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7164288" y="6165304"/>
            <a:ext cx="1417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Kamares cup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map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059832" y="4365104"/>
            <a:ext cx="5841968" cy="2160240"/>
          </a:xfrm>
          <a:prstGeom prst="rect">
            <a:avLst/>
          </a:prstGeom>
          <a:noFill/>
          <a:ln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Peak Sanctuaries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844824"/>
            <a:ext cx="7632848" cy="32403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800" dirty="0" smtClean="0"/>
              <a:t>Mainly East Crete in Proto-Palatial period 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 smtClean="0"/>
              <a:t> </a:t>
            </a:r>
            <a:r>
              <a:rPr lang="en-GB" sz="2800" dirty="0" err="1" smtClean="0"/>
              <a:t>Peatfield</a:t>
            </a:r>
            <a:r>
              <a:rPr lang="en-GB" sz="2800" dirty="0" smtClean="0"/>
              <a:t> identifies 2 distinct types: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Palatial peak sanctuaries: </a:t>
            </a:r>
            <a:r>
              <a:rPr lang="en-GB" sz="2400" dirty="0" smtClean="0"/>
              <a:t>associated with palatial sites &amp; towns 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Rural peak sanctuaries:</a:t>
            </a:r>
            <a:r>
              <a:rPr lang="en-GB" sz="2400" dirty="0" smtClean="0"/>
              <a:t> associated with villages &amp; farmsteads. Progressively abandoned at end of Old Palace Period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Peak Sanctuaries: Location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85720" y="1785926"/>
            <a:ext cx="4714908" cy="462381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On mountain but not at highest point</a:t>
            </a:r>
          </a:p>
          <a:p>
            <a:pPr>
              <a:defRPr/>
            </a:pPr>
            <a:r>
              <a:rPr lang="en-GB" dirty="0" smtClean="0"/>
              <a:t>Altitude varies between around 200m &amp; 1000m</a:t>
            </a:r>
          </a:p>
          <a:p>
            <a:pPr lvl="1">
              <a:defRPr/>
            </a:pPr>
            <a:r>
              <a:rPr lang="en-GB" dirty="0" smtClean="0"/>
              <a:t>Altitude associated with summer transhumance</a:t>
            </a:r>
          </a:p>
          <a:p>
            <a:pPr lvl="1">
              <a:defRPr/>
            </a:pPr>
            <a:r>
              <a:rPr lang="en-GB" dirty="0" smtClean="0"/>
              <a:t>Large number of clay figures of domesticates</a:t>
            </a:r>
          </a:p>
          <a:p>
            <a:pPr>
              <a:defRPr/>
            </a:pPr>
            <a:r>
              <a:rPr lang="en-GB" dirty="0" smtClean="0"/>
              <a:t>Cult places for pastoral farmers?</a:t>
            </a:r>
          </a:p>
          <a:p>
            <a:pPr>
              <a:defRPr/>
            </a:pPr>
            <a:r>
              <a:rPr lang="en-GB" dirty="0" smtClean="0"/>
              <a:t>Always within close proximity of settlements (in sight)</a:t>
            </a:r>
          </a:p>
        </p:txBody>
      </p:sp>
      <p:pic>
        <p:nvPicPr>
          <p:cNvPr id="6" name="Picture 3" descr="petsophas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8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54978" y="1643050"/>
            <a:ext cx="3341373" cy="2506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7740352" y="4221088"/>
            <a:ext cx="998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Petsofas</a:t>
            </a:r>
            <a:endParaRPr lang="en-GB" dirty="0"/>
          </a:p>
        </p:txBody>
      </p:sp>
      <p:pic>
        <p:nvPicPr>
          <p:cNvPr id="8" name="Picture 9" descr="atsipadhes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660232" y="4858696"/>
            <a:ext cx="2160240" cy="1810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4355976" y="6165304"/>
            <a:ext cx="2270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Bull figurine fragment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juktas.jpg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lum bright="-5000" contrast="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60032" y="3356992"/>
            <a:ext cx="4038600" cy="317452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Peak Sanctuaries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0552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Popular cult, associated with pastoral activity</a:t>
            </a:r>
          </a:p>
          <a:p>
            <a:pPr>
              <a:defRPr/>
            </a:pPr>
            <a:r>
              <a:rPr lang="en-GB" dirty="0"/>
              <a:t>Inter-visibility of peak sanctuaries </a:t>
            </a:r>
            <a:r>
              <a:rPr lang="en-GB" dirty="0" smtClean="0"/>
              <a:t> &amp; bonfires</a:t>
            </a:r>
            <a:endParaRPr lang="en-GB" dirty="0"/>
          </a:p>
          <a:p>
            <a:pPr>
              <a:defRPr/>
            </a:pPr>
            <a:r>
              <a:rPr lang="en-GB" dirty="0" err="1" smtClean="0"/>
              <a:t>Bintliff</a:t>
            </a:r>
            <a:r>
              <a:rPr lang="en-GB" dirty="0"/>
              <a:t>: sacred hierarchy of peak </a:t>
            </a:r>
            <a:r>
              <a:rPr lang="en-GB" dirty="0" smtClean="0"/>
              <a:t>sanctuaries</a:t>
            </a:r>
          </a:p>
          <a:p>
            <a:pPr lvl="1">
              <a:defRPr/>
            </a:pPr>
            <a:r>
              <a:rPr lang="en-GB" dirty="0" smtClean="0"/>
              <a:t>one </a:t>
            </a:r>
            <a:r>
              <a:rPr lang="en-GB" dirty="0"/>
              <a:t>predominant over all other sanctuaries within a region?</a:t>
            </a:r>
          </a:p>
          <a:p>
            <a:pPr>
              <a:defRPr/>
            </a:pPr>
            <a:r>
              <a:rPr lang="en-GB" dirty="0"/>
              <a:t>Focus of pilgrimage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14" name="Picture 2" descr="petsophas0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77452" y="500042"/>
            <a:ext cx="2805529" cy="2208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4932040" y="3501008"/>
            <a:ext cx="17155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Mount </a:t>
            </a:r>
            <a:r>
              <a:rPr lang="en-GB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Iouktas</a:t>
            </a:r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092280" y="2708920"/>
            <a:ext cx="1329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Bull figurine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Peak Sanctuaries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773936"/>
            <a:ext cx="4572032" cy="4623816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Most sites have no identifiable structural remains</a:t>
            </a:r>
          </a:p>
          <a:p>
            <a:pPr>
              <a:defRPr/>
            </a:pPr>
            <a:r>
              <a:rPr lang="en-GB" dirty="0" smtClean="0"/>
              <a:t>Thick layers of ash: bonfires important element of ceremony</a:t>
            </a:r>
          </a:p>
          <a:p>
            <a:pPr lvl="1">
              <a:defRPr/>
            </a:pPr>
            <a:r>
              <a:rPr lang="en-GB" dirty="0" err="1" smtClean="0"/>
              <a:t>Peatfield</a:t>
            </a:r>
            <a:r>
              <a:rPr lang="en-GB" dirty="0" smtClean="0"/>
              <a:t>: network of sacred beacons interlinking the peak sanctuaries</a:t>
            </a:r>
          </a:p>
          <a:p>
            <a:pPr lvl="1">
              <a:defRPr/>
            </a:pPr>
            <a:r>
              <a:rPr lang="en-GB" dirty="0" smtClean="0"/>
              <a:t>Place of pilgrimage? </a:t>
            </a:r>
            <a:endParaRPr lang="en-GB" dirty="0"/>
          </a:p>
        </p:txBody>
      </p:sp>
      <p:pic>
        <p:nvPicPr>
          <p:cNvPr id="9" name="Picture 5" descr="400px-Atsipades_peak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1526" y="1928802"/>
            <a:ext cx="4000527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6965998" y="5000636"/>
            <a:ext cx="1247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Atsipadhes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Neo-Palatial Peak Sanctuaries</a:t>
            </a:r>
            <a:endParaRPr lang="en-GB" dirty="0"/>
          </a:p>
        </p:txBody>
      </p:sp>
      <p:pic>
        <p:nvPicPr>
          <p:cNvPr id="5" name="Content Placeholder 4" descr="kn_ct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5629" y="1214422"/>
            <a:ext cx="4067782" cy="2718634"/>
          </a:xfrm>
        </p:spPr>
      </p:pic>
      <p:pic>
        <p:nvPicPr>
          <p:cNvPr id="7" name="Picture 15" descr="kn relief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56176" y="4221088"/>
            <a:ext cx="2595666" cy="2358024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844" y="1773936"/>
            <a:ext cx="4500594" cy="462381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 MM III cult was institutionalised under palatial authority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Majority of peak sanctuaries abandoned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Only those associated with palaces survive</a:t>
            </a:r>
          </a:p>
          <a:p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Monumentalisation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cult places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Richer votives &amp; links with palaces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Popular cult moves to caves?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04048" y="3212976"/>
            <a:ext cx="2289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Knossos, central court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851920" y="5733256"/>
            <a:ext cx="22300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 smtClean="0"/>
              <a:t>Stone vase fragment,</a:t>
            </a:r>
          </a:p>
          <a:p>
            <a:pPr algn="r"/>
            <a:r>
              <a:rPr lang="en-GB" dirty="0" smtClean="0"/>
              <a:t>Knossos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Modification of Natural Places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158" y="1714488"/>
            <a:ext cx="4430866" cy="481085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 smtClean="0"/>
              <a:t>Temenos wall </a:t>
            </a:r>
            <a:endParaRPr lang="en-GB" u="sng" dirty="0" smtClean="0"/>
          </a:p>
          <a:p>
            <a:pPr>
              <a:defRPr/>
            </a:pPr>
            <a:r>
              <a:rPr lang="en-GB" dirty="0" smtClean="0"/>
              <a:t>Some sites have small elliptical enclosures </a:t>
            </a:r>
          </a:p>
          <a:p>
            <a:pPr>
              <a:defRPr/>
            </a:pPr>
            <a:r>
              <a:rPr lang="en-GB" dirty="0" smtClean="0"/>
              <a:t>Small number (palatial) have elaborate multi-roomed enclosures with stone altars</a:t>
            </a:r>
          </a:p>
          <a:p>
            <a:pPr>
              <a:defRPr/>
            </a:pPr>
            <a:r>
              <a:rPr lang="en-GB" dirty="0" err="1" smtClean="0"/>
              <a:t>Iouktas</a:t>
            </a:r>
            <a:r>
              <a:rPr lang="en-GB" dirty="0" smtClean="0"/>
              <a:t> – elaboration of cult place: three terraces, built altar &amp; subsidiary structures</a:t>
            </a:r>
          </a:p>
        </p:txBody>
      </p:sp>
      <p:pic>
        <p:nvPicPr>
          <p:cNvPr id="9" name="Content Placeholder 8" descr="26Juktas2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6056" y="2204864"/>
            <a:ext cx="3763096" cy="3253805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7092280" y="5589240"/>
            <a:ext cx="1593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Plan of </a:t>
            </a:r>
            <a:r>
              <a:rPr lang="en-GB" dirty="0" err="1" smtClean="0"/>
              <a:t>Iouktas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Practice of Cult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4282" y="1571612"/>
            <a:ext cx="4429156" cy="500066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Votives: deliberately deposited &amp; frequently deliberately broken</a:t>
            </a:r>
          </a:p>
          <a:p>
            <a:pPr>
              <a:defRPr/>
            </a:pPr>
            <a:r>
              <a:rPr lang="en-GB" dirty="0" smtClean="0"/>
              <a:t>Terracotta figurines:</a:t>
            </a:r>
          </a:p>
          <a:p>
            <a:pPr lvl="1">
              <a:defRPr/>
            </a:pPr>
            <a:r>
              <a:rPr lang="en-GB" dirty="0" smtClean="0"/>
              <a:t>Domesticated animals are predominant</a:t>
            </a:r>
          </a:p>
          <a:p>
            <a:pPr lvl="1">
              <a:defRPr/>
            </a:pPr>
            <a:r>
              <a:rPr lang="en-GB" dirty="0" smtClean="0"/>
              <a:t>Human figures (male &amp; female): possibly represent the worshippers?</a:t>
            </a:r>
          </a:p>
          <a:p>
            <a:pPr lvl="1">
              <a:defRPr/>
            </a:pPr>
            <a:r>
              <a:rPr lang="en-GB" dirty="0" smtClean="0"/>
              <a:t>Votive limbs (hands &amp; feet, phalli): </a:t>
            </a:r>
            <a:r>
              <a:rPr lang="en-GB" i="1" dirty="0" err="1" smtClean="0"/>
              <a:t>tamata</a:t>
            </a:r>
            <a:endParaRPr lang="en-GB" i="1" dirty="0" smtClean="0"/>
          </a:p>
          <a:p>
            <a:pPr>
              <a:defRPr/>
            </a:pPr>
            <a:r>
              <a:rPr lang="en-GB" dirty="0" smtClean="0"/>
              <a:t>Pottery: communal feasting</a:t>
            </a:r>
          </a:p>
        </p:txBody>
      </p:sp>
      <p:pic>
        <p:nvPicPr>
          <p:cNvPr id="5" name="Picture 3" descr="petsofa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00562" y="785794"/>
            <a:ext cx="1828804" cy="2950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 descr="clay figur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72330" y="2786058"/>
            <a:ext cx="1773557" cy="2786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clay figure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36326" y="3571876"/>
            <a:ext cx="1837742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9" descr="bull figure1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72264" y="357166"/>
            <a:ext cx="2296717" cy="2000264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6948264" y="5805264"/>
            <a:ext cx="1936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Range of offerings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4" descr="pyschro libation table.jpg"/>
          <p:cNvPicPr>
            <a:picLocks noChangeAspect="1"/>
          </p:cNvPicPr>
          <p:nvPr/>
        </p:nvPicPr>
        <p:blipFill>
          <a:blip r:embed="rId2" cstate="email">
            <a:lum bright="-3000" contrast="-3000"/>
          </a:blip>
          <a:stretch>
            <a:fillRect/>
          </a:stretch>
        </p:blipFill>
        <p:spPr>
          <a:xfrm>
            <a:off x="4572000" y="4149080"/>
            <a:ext cx="2639776" cy="175665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Practice of Cult: Neo-Palatial</a:t>
            </a:r>
            <a:endParaRPr lang="en-GB" dirty="0"/>
          </a:p>
        </p:txBody>
      </p:sp>
      <p:pic>
        <p:nvPicPr>
          <p:cNvPr id="11" name="Picture 6" descr="petsophas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1268760"/>
            <a:ext cx="2179009" cy="1710522"/>
          </a:xfrm>
          <a:prstGeom prst="rect">
            <a:avLst/>
          </a:prstGeom>
          <a:noFill/>
        </p:spPr>
      </p:pic>
      <p:pic>
        <p:nvPicPr>
          <p:cNvPr id="14" name="Picture 8" descr="bronze figurine male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68344" y="2276872"/>
            <a:ext cx="1187298" cy="272873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4282" y="1773936"/>
            <a:ext cx="4429726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No cult image </a:t>
            </a:r>
          </a:p>
          <a:p>
            <a:pPr lvl="0"/>
            <a:r>
              <a:rPr lang="en-GB" dirty="0" smtClean="0"/>
              <a:t>Ritual paraphernalia (broken)</a:t>
            </a:r>
          </a:p>
          <a:p>
            <a:pPr lvl="1"/>
            <a:r>
              <a:rPr lang="en-GB" dirty="0" smtClean="0"/>
              <a:t>Horns of Consecration, libation &amp; offering tables, portable altars, bulls-head rhyta</a:t>
            </a:r>
          </a:p>
          <a:p>
            <a:r>
              <a:rPr lang="en-GB" dirty="0" smtClean="0"/>
              <a:t>Linear A inscriptions: votive formula? </a:t>
            </a:r>
          </a:p>
          <a:p>
            <a:r>
              <a:rPr lang="en-GB" dirty="0" smtClean="0"/>
              <a:t>Bronze figurines (primarily male)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04048" y="3068960"/>
            <a:ext cx="2330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Plaster horns of </a:t>
            </a:r>
          </a:p>
          <a:p>
            <a:r>
              <a:rPr lang="en-GB" dirty="0" smtClean="0"/>
              <a:t>consecration, </a:t>
            </a:r>
            <a:r>
              <a:rPr lang="en-GB" dirty="0" err="1" smtClean="0"/>
              <a:t>Petsofas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499992" y="6021288"/>
            <a:ext cx="2856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Libation table: </a:t>
            </a:r>
            <a:r>
              <a:rPr lang="en-GB" dirty="0" err="1" smtClean="0"/>
              <a:t>Psychro</a:t>
            </a:r>
            <a:r>
              <a:rPr lang="en-GB" dirty="0" smtClean="0"/>
              <a:t> cave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380312" y="5013176"/>
            <a:ext cx="164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Bronze figurine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Shamanistic Cult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5256584" cy="51125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Varied gestures evidence for embodied ritual actions:</a:t>
            </a:r>
          </a:p>
          <a:p>
            <a:pPr lvl="1"/>
            <a:r>
              <a:rPr lang="en-GB" dirty="0" smtClean="0"/>
              <a:t>Usually interpreted as gestures of devotion</a:t>
            </a:r>
          </a:p>
          <a:p>
            <a:r>
              <a:rPr lang="en-GB" dirty="0" smtClean="0"/>
              <a:t>Morris &amp; </a:t>
            </a:r>
            <a:r>
              <a:rPr lang="en-GB" dirty="0" err="1" smtClean="0"/>
              <a:t>Peatfield</a:t>
            </a:r>
            <a:r>
              <a:rPr lang="en-GB" dirty="0" smtClean="0"/>
              <a:t>: this reflects modern preconceptions of ritual action</a:t>
            </a:r>
          </a:p>
          <a:p>
            <a:r>
              <a:rPr lang="en-GB" dirty="0" smtClean="0"/>
              <a:t>Instead the gestures illustrate people in </a:t>
            </a:r>
            <a:r>
              <a:rPr lang="en-GB" dirty="0" smtClean="0">
                <a:solidFill>
                  <a:srgbClr val="FFC000"/>
                </a:solidFill>
              </a:rPr>
              <a:t>altered states of consciousness:</a:t>
            </a:r>
          </a:p>
          <a:p>
            <a:pPr lvl="1"/>
            <a:r>
              <a:rPr lang="en-GB" dirty="0" smtClean="0"/>
              <a:t>Embodied ritual practices through which the worshippers experienced the divine</a:t>
            </a:r>
          </a:p>
        </p:txBody>
      </p:sp>
      <p:pic>
        <p:nvPicPr>
          <p:cNvPr id="9" name="Content Placeholder 8" descr="female bronz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24128" y="1700808"/>
            <a:ext cx="2932152" cy="4453902"/>
          </a:xfrm>
        </p:spPr>
      </p:pic>
      <p:sp>
        <p:nvSpPr>
          <p:cNvPr id="10" name="TextBox 9"/>
          <p:cNvSpPr txBox="1"/>
          <p:nvPr/>
        </p:nvSpPr>
        <p:spPr>
          <a:xfrm>
            <a:off x="6804248" y="6165304"/>
            <a:ext cx="164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Bronze figurine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617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Importance of </a:t>
            </a:r>
            <a:r>
              <a:rPr lang="en-GB" smtClean="0"/>
              <a:t>natural places:  </a:t>
            </a:r>
            <a:r>
              <a:rPr lang="en-GB" dirty="0" smtClean="0"/>
              <a:t>relatively inaccessible places in the landscape</a:t>
            </a:r>
          </a:p>
          <a:p>
            <a:r>
              <a:rPr lang="en-GB" dirty="0" smtClean="0"/>
              <a:t>Rural nature of cult:  associated with pastoral farming?</a:t>
            </a:r>
          </a:p>
          <a:p>
            <a:r>
              <a:rPr lang="en-GB" dirty="0" smtClean="0"/>
              <a:t>Possible healing aspect?</a:t>
            </a:r>
          </a:p>
          <a:p>
            <a:r>
              <a:rPr lang="en-GB" dirty="0" smtClean="0"/>
              <a:t>Liminal aspect of caves sanctuaries</a:t>
            </a:r>
          </a:p>
          <a:p>
            <a:r>
              <a:rPr lang="en-GB" dirty="0" smtClean="0"/>
              <a:t>New Palace period: increasing evidence for the institutionalism of the peak sanctuaries under palatial control</a:t>
            </a:r>
          </a:p>
          <a:p>
            <a:r>
              <a:rPr lang="en-GB" dirty="0" smtClean="0"/>
              <a:t>Shamanistic cult?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307</TotalTime>
  <Words>830</Words>
  <Application>Microsoft Office PowerPoint</Application>
  <PresentationFormat>On-screen Show (4:3)</PresentationFormat>
  <Paragraphs>153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Module</vt:lpstr>
      <vt:lpstr>Towns, Tombs &amp; Temples</vt:lpstr>
      <vt:lpstr>Archaeology and Cult</vt:lpstr>
      <vt:lpstr>Rural Cult Places on Crete</vt:lpstr>
      <vt:lpstr>Cave Sanctuaries</vt:lpstr>
      <vt:lpstr>Cave Sanctuaries</vt:lpstr>
      <vt:lpstr>Cave Sanctuaries</vt:lpstr>
      <vt:lpstr>Cave Sanctuaries</vt:lpstr>
      <vt:lpstr>Psychro Cave</vt:lpstr>
      <vt:lpstr>Psychro Cave</vt:lpstr>
      <vt:lpstr>Kamares Cave</vt:lpstr>
      <vt:lpstr>Peak Sanctuaries</vt:lpstr>
      <vt:lpstr>Peak Sanctuaries: Location</vt:lpstr>
      <vt:lpstr>Peak Sanctuaries</vt:lpstr>
      <vt:lpstr>Peak Sanctuaries</vt:lpstr>
      <vt:lpstr>Neo-Palatial Peak Sanctuaries</vt:lpstr>
      <vt:lpstr>Modification of Natural Places</vt:lpstr>
      <vt:lpstr>Practice of Cult</vt:lpstr>
      <vt:lpstr>Practice of Cult: Neo-Palatial</vt:lpstr>
      <vt:lpstr>Shamanistic Cult</vt:lpstr>
      <vt:lpstr>Summary</vt:lpstr>
    </vt:vector>
  </TitlesOfParts>
  <Company>Gilfach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Bronze Age Society</dc:title>
  <dc:creator>Louise Steel</dc:creator>
  <cp:lastModifiedBy>Louise Steel</cp:lastModifiedBy>
  <cp:revision>52</cp:revision>
  <dcterms:created xsi:type="dcterms:W3CDTF">2012-02-07T20:35:40Z</dcterms:created>
  <dcterms:modified xsi:type="dcterms:W3CDTF">2014-11-10T13:48:17Z</dcterms:modified>
</cp:coreProperties>
</file>