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69" r:id="rId5"/>
    <p:sldId id="259" r:id="rId6"/>
    <p:sldId id="260" r:id="rId7"/>
    <p:sldId id="273" r:id="rId8"/>
    <p:sldId id="261" r:id="rId9"/>
    <p:sldId id="275" r:id="rId10"/>
    <p:sldId id="274" r:id="rId11"/>
    <p:sldId id="276" r:id="rId12"/>
    <p:sldId id="264" r:id="rId13"/>
    <p:sldId id="277" r:id="rId14"/>
    <p:sldId id="278" r:id="rId15"/>
    <p:sldId id="272" r:id="rId16"/>
    <p:sldId id="262" r:id="rId17"/>
    <p:sldId id="279" r:id="rId18"/>
    <p:sldId id="266" r:id="rId19"/>
    <p:sldId id="267" r:id="rId20"/>
    <p:sldId id="271" r:id="rId21"/>
    <p:sldId id="270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05/10/2017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05/10/2017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05/10/2017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05/10/2017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05/10/2017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05/10/2017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05/10/2017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05/10/2017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05/10/2017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05/10/2017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05/10/2017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9CFB13ED-059F-4759-94A0-1E5969775D7E}" type="datetimeFigureOut">
              <a:rPr lang="en-GB" smtClean="0"/>
              <a:t>05/10/2017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esta.org.uk/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Introduction to Module</a:t>
            </a:r>
            <a:endParaRPr lang="en-GB" dirty="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Community Care and Development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031932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Brief Overview</a:t>
            </a:r>
          </a:p>
          <a:p>
            <a:r>
              <a:rPr lang="en-GB" dirty="0"/>
              <a:t>Level of Study </a:t>
            </a:r>
          </a:p>
          <a:p>
            <a:r>
              <a:rPr lang="en-GB" dirty="0"/>
              <a:t>Aims of Module</a:t>
            </a:r>
          </a:p>
          <a:p>
            <a:r>
              <a:rPr lang="en-GB" dirty="0"/>
              <a:t>Lesson Content</a:t>
            </a:r>
          </a:p>
          <a:p>
            <a:r>
              <a:rPr lang="en-GB" dirty="0"/>
              <a:t>Assessments</a:t>
            </a:r>
          </a:p>
          <a:p>
            <a:r>
              <a:rPr lang="en-GB" dirty="0"/>
              <a:t>Deadline Dates</a:t>
            </a:r>
          </a:p>
          <a:p>
            <a:r>
              <a:rPr lang="en-GB" dirty="0"/>
              <a:t>Referencing </a:t>
            </a:r>
          </a:p>
          <a:p>
            <a:r>
              <a:rPr lang="en-GB" dirty="0"/>
              <a:t>Reading List </a:t>
            </a:r>
          </a:p>
          <a:p>
            <a:r>
              <a:rPr lang="en-GB" dirty="0"/>
              <a:t>You Will Need …</a:t>
            </a:r>
          </a:p>
          <a:p>
            <a:r>
              <a:rPr lang="en-GB" dirty="0"/>
              <a:t>VLE</a:t>
            </a:r>
          </a:p>
          <a:p>
            <a:r>
              <a:rPr lang="en-GB" dirty="0"/>
              <a:t>Your Next Steps …</a:t>
            </a:r>
          </a:p>
          <a:p>
            <a:r>
              <a:rPr lang="en-GB" dirty="0"/>
              <a:t>Q&amp;A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751894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Brief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/>
          <a:lstStyle/>
          <a:p>
            <a:r>
              <a:rPr lang="en-GB" dirty="0"/>
              <a:t>Duration: Semester One</a:t>
            </a:r>
          </a:p>
          <a:p>
            <a:r>
              <a:rPr lang="en-GB" dirty="0"/>
              <a:t>Credits: 20 </a:t>
            </a:r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Level of Study : 6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>
            <a:normAutofit/>
          </a:bodyPr>
          <a:lstStyle/>
          <a:p>
            <a:r>
              <a:rPr lang="en-GB" dirty="0"/>
              <a:t>Achievement at Level 6 reflects the ability to refine and use relevant understanding, methods and skills to address complex problems that have limited definition. </a:t>
            </a:r>
          </a:p>
          <a:p>
            <a:r>
              <a:rPr lang="en-GB" dirty="0"/>
              <a:t>It includes taking responsibility for planning and developing courses of action that are able to underpin substantial change or development, as well as exercising broad autonomy and judgement. </a:t>
            </a:r>
          </a:p>
          <a:p>
            <a:r>
              <a:rPr lang="en-GB" dirty="0"/>
              <a:t>It also reflects an understanding of different perspectives, approaches or schools of thought and the theories that underpin them. </a:t>
            </a:r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72959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of Module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•	Examine and analyse the historical, current and future role of the community in health and social care service delivery and support </a:t>
            </a:r>
          </a:p>
          <a:p>
            <a:pPr marL="0" indent="0">
              <a:buNone/>
            </a:pPr>
            <a:r>
              <a:rPr lang="en-GB" dirty="0"/>
              <a:t>•	Critically evaluate the health and social care roles within inter and multidisciplinary working and partnership within the local community</a:t>
            </a:r>
          </a:p>
          <a:p>
            <a:pPr marL="0" indent="0">
              <a:buNone/>
            </a:pPr>
            <a:r>
              <a:rPr lang="en-GB" dirty="0"/>
              <a:t>•	Provide evidence of skills in engaging with the local community to promote or support health or social care initiatives</a:t>
            </a:r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Lesson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•	Communities: different communities e.g. children and young people, women, elderly, people with disabilities, people from ethnic minorities, travellers, prisoners, hospital patients, care residents, unemployed, homeless, rurally isolated, council estate tenants</a:t>
            </a:r>
          </a:p>
          <a:p>
            <a:pPr marL="0" indent="0">
              <a:buNone/>
            </a:pPr>
            <a:r>
              <a:rPr lang="en-GB" dirty="0"/>
              <a:t>•	Community development: projects and initiatives related to e.g. health, education, leisure, culture, crime prevention, care services, health and safety, fundraising, regeneration</a:t>
            </a:r>
          </a:p>
          <a:p>
            <a:pPr marL="0" indent="0">
              <a:buNone/>
            </a:pPr>
            <a:r>
              <a:rPr lang="en-GB" dirty="0"/>
              <a:t>•	Diversity: religion; culture; sexual orientation; gender; age; disability; socio-economic status; demographics; environment; housing; lifestyle</a:t>
            </a:r>
          </a:p>
          <a:p>
            <a:pPr marL="0" indent="0">
              <a:buNone/>
            </a:pPr>
            <a:r>
              <a:rPr lang="en-GB" dirty="0"/>
              <a:t>•	Strengths and support systems: individual, group and organisational; nuclear and extended family groups; self-help groups and networks; neighbourhood support; voluntary organisations; community forums; tenants associations</a:t>
            </a:r>
          </a:p>
          <a:p>
            <a:r>
              <a:rPr lang="en-GB" dirty="0"/>
              <a:t>Job roles, practitioners, workers and managers working within health and social care within the community </a:t>
            </a:r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78621D6-1009-4686-88E9-747D0E86E1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Lesson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2F3BD5C-1B30-4AD8-ADE3-A3F1B6583E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•	Empowering communities: identification and agreement of community needs; inclusion; participation; partnership working; interaction with individuals, groups and agencies e.g. government, voluntary, charitable, community forums, tenants associations; development of learning opportunities for individuals and groups; conflict resolution; collective action</a:t>
            </a:r>
          </a:p>
          <a:p>
            <a:pPr marL="0" indent="0">
              <a:buNone/>
            </a:pPr>
            <a:r>
              <a:rPr lang="en-GB" dirty="0"/>
              <a:t>•	Long- and short-term impact: positive impacts e.g. changing attitudes and perceptions, continuing motivation, improved relationships, empowerment, improved facilities and life chances; negative impacts e.g. marginalisation, dependency, imbalance of power relationships, sustainability problems</a:t>
            </a:r>
          </a:p>
          <a:p>
            <a:pPr marL="0" indent="0">
              <a:buNone/>
            </a:pPr>
            <a:r>
              <a:rPr lang="en-GB" dirty="0"/>
              <a:t>•	Potential barriers: lack of funding; apathy; lack of physical resources; breakdown in communication; different priorities; opposing factions; demotivation</a:t>
            </a:r>
          </a:p>
          <a:p>
            <a:pPr marL="0" indent="0">
              <a:buNone/>
            </a:pPr>
            <a:r>
              <a:rPr lang="en-GB" dirty="0"/>
              <a:t>•	Raising awareness of issues and events within the community linked to local health and social care needs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37198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Assessment Component 1 – 50% Social Media Campaign and Peer Evaluation (Practical) 1500 words</a:t>
            </a:r>
          </a:p>
          <a:p>
            <a:r>
              <a:rPr lang="en-GB" dirty="0"/>
              <a:t>Students will select an event, cause, charity, organisation or vulnerable group within their own community and create a social media campaign to raise awareness and provide information within their local area. Students will maintain records of the effectiveness of the campaign. </a:t>
            </a:r>
          </a:p>
          <a:p>
            <a:r>
              <a:rPr lang="en-GB" dirty="0"/>
              <a:t>Students will peer assess a partner students campaign and write a 1,500 word evaluation of impact the campaign has had within the community, giving clear recommendations for improvement. </a:t>
            </a:r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2D185F7-6864-4951-8E86-388569FAC5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Wellbeing Fayre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E7024E2-58F0-4F7C-A339-A1474D63CD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are going to create and run your own event </a:t>
            </a:r>
          </a:p>
          <a:p>
            <a:r>
              <a:rPr lang="en-GB" dirty="0"/>
              <a:t>Held in the Canteen (3</a:t>
            </a:r>
            <a:r>
              <a:rPr lang="en-GB" baseline="30000" dirty="0"/>
              <a:t>rd</a:t>
            </a:r>
            <a:r>
              <a:rPr lang="en-GB" dirty="0"/>
              <a:t> Floor) </a:t>
            </a:r>
          </a:p>
          <a:p>
            <a:r>
              <a:rPr lang="en-GB" dirty="0"/>
              <a:t>Each group will select a health campaign to raise awareness of </a:t>
            </a:r>
          </a:p>
          <a:p>
            <a:r>
              <a:rPr lang="en-GB" dirty="0"/>
              <a:t>Each individual will select one health campaign to peer evaluate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89013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23FEA98-BBCC-4E32-818F-557DE64FC2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F0A4B0B-671F-4F37-BE2A-8B080F2DA2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Assessment Component 2 – 50% Written Assignment (Coursework) 3,000 words</a:t>
            </a:r>
          </a:p>
          <a:p>
            <a:r>
              <a:rPr lang="en-GB" dirty="0"/>
              <a:t>Students will write a 3,000 word document which uses a journal article structure to give a background on the history of research, findings and current focus of their chosen topic within assignment one. </a:t>
            </a:r>
          </a:p>
          <a:p>
            <a:r>
              <a:rPr lang="en-GB" dirty="0"/>
              <a:t>Recommendations for future developments must be included.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373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CD83DCC-7D04-4AB3-943F-EACF313AD6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Journal Article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75D8F69-BA66-4E70-A6A6-A5A560A66E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will write your own journal article following the usual structure and conventions of academic peer reviewed articles</a:t>
            </a:r>
          </a:p>
          <a:p>
            <a:r>
              <a:rPr lang="en-GB" dirty="0"/>
              <a:t>This will link to your chosen topic for the fayre </a:t>
            </a:r>
          </a:p>
          <a:p>
            <a:r>
              <a:rPr lang="en-GB" dirty="0"/>
              <a:t>You will decide this topic in groups </a:t>
            </a:r>
          </a:p>
        </p:txBody>
      </p:sp>
    </p:spTree>
    <p:extLst>
      <p:ext uri="{BB962C8B-B14F-4D97-AF65-F5344CB8AC3E}">
        <p14:creationId xmlns:p14="http://schemas.microsoft.com/office/powerpoint/2010/main" val="13717552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Deadline Dates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/>
          <a:lstStyle/>
          <a:p>
            <a:r>
              <a:rPr lang="en-GB" b="1" dirty="0"/>
              <a:t>Assessment 1</a:t>
            </a:r>
            <a:r>
              <a:rPr lang="en-GB" dirty="0"/>
              <a:t>: 23rd November The Wellbeing Fayre</a:t>
            </a:r>
          </a:p>
          <a:p>
            <a:r>
              <a:rPr lang="en-GB" dirty="0"/>
              <a:t>The Write Up: 19</a:t>
            </a:r>
            <a:r>
              <a:rPr lang="en-GB" baseline="30000" dirty="0"/>
              <a:t>th</a:t>
            </a:r>
            <a:r>
              <a:rPr lang="en-GB" dirty="0"/>
              <a:t> January  </a:t>
            </a:r>
          </a:p>
          <a:p>
            <a:r>
              <a:rPr lang="en-GB" b="1" dirty="0"/>
              <a:t>Assessment 2</a:t>
            </a:r>
            <a:r>
              <a:rPr lang="en-GB" dirty="0"/>
              <a:t>: Journal Article 8</a:t>
            </a:r>
            <a:r>
              <a:rPr lang="en-GB" baseline="30000" dirty="0"/>
              <a:t>th</a:t>
            </a:r>
            <a:r>
              <a:rPr lang="en-GB" dirty="0"/>
              <a:t> Dec  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F2BAD09-F93E-4F5D-84B5-F67C547D87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Scheme of Work </a:t>
            </a:r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xmlns="" id="{7236C47D-9417-4A89-A7DC-4A173ECF21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2561782"/>
              </p:ext>
            </p:extLst>
          </p:nvPr>
        </p:nvGraphicFramePr>
        <p:xfrm>
          <a:off x="251520" y="1449285"/>
          <a:ext cx="7920880" cy="508493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812377">
                  <a:extLst>
                    <a:ext uri="{9D8B030D-6E8A-4147-A177-3AD203B41FA5}">
                      <a16:colId xmlns:a16="http://schemas.microsoft.com/office/drawing/2014/main" xmlns="" val="4269891989"/>
                    </a:ext>
                  </a:extLst>
                </a:gridCol>
                <a:gridCol w="468205">
                  <a:extLst>
                    <a:ext uri="{9D8B030D-6E8A-4147-A177-3AD203B41FA5}">
                      <a16:colId xmlns:a16="http://schemas.microsoft.com/office/drawing/2014/main" xmlns="" val="3454318719"/>
                    </a:ext>
                  </a:extLst>
                </a:gridCol>
                <a:gridCol w="2795266">
                  <a:extLst>
                    <a:ext uri="{9D8B030D-6E8A-4147-A177-3AD203B41FA5}">
                      <a16:colId xmlns:a16="http://schemas.microsoft.com/office/drawing/2014/main" xmlns="" val="2705369891"/>
                    </a:ext>
                  </a:extLst>
                </a:gridCol>
                <a:gridCol w="813198">
                  <a:extLst>
                    <a:ext uri="{9D8B030D-6E8A-4147-A177-3AD203B41FA5}">
                      <a16:colId xmlns:a16="http://schemas.microsoft.com/office/drawing/2014/main" xmlns="" val="2085785576"/>
                    </a:ext>
                  </a:extLst>
                </a:gridCol>
                <a:gridCol w="3031834">
                  <a:extLst>
                    <a:ext uri="{9D8B030D-6E8A-4147-A177-3AD203B41FA5}">
                      <a16:colId xmlns:a16="http://schemas.microsoft.com/office/drawing/2014/main" xmlns="" val="1905084945"/>
                    </a:ext>
                  </a:extLst>
                </a:gridCol>
              </a:tblGrid>
              <a:tr h="212071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SEMESTER ONE (25/9/17 – 26/1/18)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206598053"/>
                  </a:ext>
                </a:extLst>
              </a:tr>
              <a:tr h="667062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Session Type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Lecture 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Staff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Tutorial 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xmlns="" val="3041281238"/>
                  </a:ext>
                </a:extLst>
              </a:tr>
              <a:tr h="9172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2 Oct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Introduction to Module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Interests and Groups 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TD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Assignment 1 Workshop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Assignment 2 Workshop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Group Planning (Labs)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xmlns="" val="25188804"/>
                  </a:ext>
                </a:extLst>
              </a:tr>
              <a:tr h="6114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9 Oct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2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Journal Articles: Critique and Structure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JP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Article Activity / Higher order thinking 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xmlns="" val="3135339371"/>
                  </a:ext>
                </a:extLst>
              </a:tr>
              <a:tr h="333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16 Oct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3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Social Media Campaigns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JP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Group Planning (Labs)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xmlns="" val="2998082879"/>
                  </a:ext>
                </a:extLst>
              </a:tr>
              <a:tr h="333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23 Oct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4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Theory 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TD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Case Study Examination 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xmlns="" val="2085173835"/>
                  </a:ext>
                </a:extLst>
              </a:tr>
              <a:tr h="333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30 Oct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Empowerment 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TD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Group Planning (Labs)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xmlns="" val="3876932489"/>
                  </a:ext>
                </a:extLst>
              </a:tr>
              <a:tr h="333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6 Nov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6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Negatives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JP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Critical Writing 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xmlns="" val="2045252959"/>
                  </a:ext>
                </a:extLst>
              </a:tr>
              <a:tr h="6670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13 Nov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7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Positives / Impact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TD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Group Planning (Labs)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xmlns="" val="2777350051"/>
                  </a:ext>
                </a:extLst>
              </a:tr>
              <a:tr h="6670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20 Nov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8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highlight>
                            <a:srgbClr val="FFFF00"/>
                          </a:highlight>
                        </a:rPr>
                        <a:t>WELLBEING FAIR 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highlight>
                            <a:srgbClr val="FFFF00"/>
                          </a:highlight>
                        </a:rPr>
                        <a:t>Thursday 23</a:t>
                      </a:r>
                      <a:r>
                        <a:rPr lang="en-GB" sz="1800" baseline="30000" dirty="0">
                          <a:effectLst/>
                          <a:highlight>
                            <a:srgbClr val="FFFF00"/>
                          </a:highlight>
                        </a:rPr>
                        <a:t>rd</a:t>
                      </a:r>
                      <a:r>
                        <a:rPr lang="en-GB" sz="1800" dirty="0">
                          <a:effectLst/>
                          <a:highlight>
                            <a:srgbClr val="FFFF00"/>
                          </a:highlight>
                        </a:rPr>
                        <a:t> November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97311634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298694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3A171E4-D9B8-43B1-89B1-19F7BE29CE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Scheme of Work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xmlns="" id="{1DD14AD7-45FF-484C-90E3-7D5D9E85C1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00053660"/>
              </p:ext>
            </p:extLst>
          </p:nvPr>
        </p:nvGraphicFramePr>
        <p:xfrm>
          <a:off x="457200" y="1700806"/>
          <a:ext cx="8229600" cy="46085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844039">
                  <a:extLst>
                    <a:ext uri="{9D8B030D-6E8A-4147-A177-3AD203B41FA5}">
                      <a16:colId xmlns:a16="http://schemas.microsoft.com/office/drawing/2014/main" xmlns="" val="326635889"/>
                    </a:ext>
                  </a:extLst>
                </a:gridCol>
                <a:gridCol w="486453">
                  <a:extLst>
                    <a:ext uri="{9D8B030D-6E8A-4147-A177-3AD203B41FA5}">
                      <a16:colId xmlns:a16="http://schemas.microsoft.com/office/drawing/2014/main" xmlns="" val="3034984582"/>
                    </a:ext>
                  </a:extLst>
                </a:gridCol>
                <a:gridCol w="6899108">
                  <a:extLst>
                    <a:ext uri="{9D8B030D-6E8A-4147-A177-3AD203B41FA5}">
                      <a16:colId xmlns:a16="http://schemas.microsoft.com/office/drawing/2014/main" xmlns="" val="690754384"/>
                    </a:ext>
                  </a:extLst>
                </a:gridCol>
              </a:tblGrid>
              <a:tr h="7524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27 Nov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9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Draft Tutorial Week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Appointment Only – NO EMAIL DRAFTS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xmlns="" val="3067046347"/>
                  </a:ext>
                </a:extLst>
              </a:tr>
              <a:tr h="6897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4 Dec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All Assignment 2 Submission (Friday 11.55pm)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Labs booked 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xmlns="" val="1642154005"/>
                  </a:ext>
                </a:extLst>
              </a:tr>
              <a:tr h="6897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11 Dec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11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MARKING / IV WEEK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xmlns="" val="1040394884"/>
                  </a:ext>
                </a:extLst>
              </a:tr>
              <a:tr h="376205"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18 Dec – 1 Jan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284804916"/>
                  </a:ext>
                </a:extLst>
              </a:tr>
              <a:tr h="6897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8 Jan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12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Draft Tutorial Week /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Assignment Feedback 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xmlns="" val="2049627806"/>
                  </a:ext>
                </a:extLst>
              </a:tr>
              <a:tr h="3762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15 Jan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13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All Assignment 1 Submissions (Friday 11.55pm) 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xmlns="" val="3357231725"/>
                  </a:ext>
                </a:extLst>
              </a:tr>
              <a:tr h="689710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22 Jan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MARKING / IV WEEK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xmlns="" val="2066669153"/>
                  </a:ext>
                </a:extLst>
              </a:tr>
              <a:tr h="344854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Feedback and Student Meetings Available upon request 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xmlns="" val="11499534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184014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Referencing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/>
          <a:lstStyle/>
          <a:p>
            <a:r>
              <a:rPr lang="en-GB" dirty="0"/>
              <a:t>Makes up at least 20% of your grade </a:t>
            </a:r>
          </a:p>
          <a:p>
            <a:r>
              <a:rPr lang="en-GB" dirty="0"/>
              <a:t>You can utilise word referencing :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You can also input </a:t>
            </a:r>
          </a:p>
          <a:p>
            <a:pPr marL="0" indent="0">
              <a:buNone/>
            </a:pPr>
            <a:r>
              <a:rPr lang="en-GB" dirty="0"/>
              <a:t>manually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/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324" t="38298" r="40835" b="33875"/>
          <a:stretch/>
        </p:blipFill>
        <p:spPr bwMode="auto">
          <a:xfrm>
            <a:off x="3377662" y="2564905"/>
            <a:ext cx="5154777" cy="292650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6372200" y="4752745"/>
            <a:ext cx="181428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Your referencing system is HARVARD 2008</a:t>
            </a:r>
          </a:p>
        </p:txBody>
      </p:sp>
    </p:spTree>
    <p:extLst>
      <p:ext uri="{BB962C8B-B14F-4D97-AF65-F5344CB8AC3E}">
        <p14:creationId xmlns:p14="http://schemas.microsoft.com/office/powerpoint/2010/main" val="3409247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Lists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/>
          <a:lstStyle/>
          <a:p>
            <a:r>
              <a:rPr lang="en-GB" dirty="0"/>
              <a:t>Always check your handbook for reading lists</a:t>
            </a:r>
          </a:p>
          <a:p>
            <a:r>
              <a:rPr lang="en-GB" dirty="0"/>
              <a:t>Additional reading and links will also be found on your </a:t>
            </a:r>
            <a:r>
              <a:rPr lang="en-GB" dirty="0" err="1"/>
              <a:t>moodle</a:t>
            </a:r>
            <a:r>
              <a:rPr lang="en-GB" dirty="0"/>
              <a:t> page (more about this below)</a:t>
            </a:r>
          </a:p>
          <a:p>
            <a:r>
              <a:rPr lang="en-GB" dirty="0"/>
              <a:t>You can use campus libraries in this building (Swansea Business School), </a:t>
            </a:r>
            <a:r>
              <a:rPr lang="en-GB" dirty="0" err="1"/>
              <a:t>Townhill</a:t>
            </a:r>
            <a:r>
              <a:rPr lang="en-GB" dirty="0"/>
              <a:t>, Mount Pleasant, Carmarthen, or even </a:t>
            </a:r>
            <a:r>
              <a:rPr lang="en-GB" dirty="0" err="1"/>
              <a:t>Lampeter</a:t>
            </a:r>
            <a:endParaRPr lang="en-GB" dirty="0"/>
          </a:p>
          <a:p>
            <a:r>
              <a:rPr lang="en-GB" dirty="0"/>
              <a:t>Libraries will order in books from other campuses or buy them in for you</a:t>
            </a:r>
          </a:p>
          <a:p>
            <a:r>
              <a:rPr lang="en-GB" dirty="0"/>
              <a:t>DON’T BE AFRAID TO REQUEST WHAT YOU NEED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xmlns="" id="{1EBB213D-FEE7-4C3B-947D-661D6A12C0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04023531"/>
              </p:ext>
            </p:extLst>
          </p:nvPr>
        </p:nvGraphicFramePr>
        <p:xfrm>
          <a:off x="755576" y="476672"/>
          <a:ext cx="7776864" cy="636673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720080">
                  <a:extLst>
                    <a:ext uri="{9D8B030D-6E8A-4147-A177-3AD203B41FA5}">
                      <a16:colId xmlns:a16="http://schemas.microsoft.com/office/drawing/2014/main" xmlns="" val="3327846852"/>
                    </a:ext>
                  </a:extLst>
                </a:gridCol>
                <a:gridCol w="7056784">
                  <a:extLst>
                    <a:ext uri="{9D8B030D-6E8A-4147-A177-3AD203B41FA5}">
                      <a16:colId xmlns:a16="http://schemas.microsoft.com/office/drawing/2014/main" xmlns="" val="1998623958"/>
                    </a:ext>
                  </a:extLst>
                </a:gridCol>
              </a:tblGrid>
              <a:tr h="147294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700">
                          <a:effectLst/>
                        </a:rPr>
                        <a:t>Classification</a:t>
                      </a:r>
                      <a:endParaRPr lang="en-GB" sz="8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708" marR="47708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700">
                          <a:effectLst/>
                        </a:rPr>
                        <a:t>Reading List entry</a:t>
                      </a:r>
                      <a:endParaRPr lang="en-GB" sz="8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708" marR="47708" marT="0" marB="0"/>
                </a:tc>
                <a:extLst>
                  <a:ext uri="{0D108BD9-81ED-4DB2-BD59-A6C34878D82A}">
                    <a16:rowId xmlns:a16="http://schemas.microsoft.com/office/drawing/2014/main" xmlns="" val="2479222537"/>
                  </a:ext>
                </a:extLst>
              </a:tr>
              <a:tr h="147293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 dirty="0">
                          <a:effectLst/>
                        </a:rPr>
                        <a:t>Essential</a:t>
                      </a:r>
                      <a:endParaRPr lang="en-GB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708" marR="47708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 err="1">
                          <a:effectLst/>
                        </a:rPr>
                        <a:t>Alakeson</a:t>
                      </a:r>
                      <a:r>
                        <a:rPr lang="en-US" sz="1100" dirty="0">
                          <a:effectLst/>
                        </a:rPr>
                        <a:t>, V. (2014) </a:t>
                      </a:r>
                      <a:r>
                        <a:rPr lang="en-US" sz="1100" u="sng" dirty="0">
                          <a:effectLst/>
                        </a:rPr>
                        <a:t>Delivering Personal Health Budgets; A Guide to Policy and Practice</a:t>
                      </a:r>
                      <a:r>
                        <a:rPr lang="en-US" sz="1100" dirty="0">
                          <a:effectLst/>
                        </a:rPr>
                        <a:t>. Bristol: Policy Press</a:t>
                      </a:r>
                      <a:endParaRPr lang="en-GB" sz="1100" dirty="0">
                        <a:effectLst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Day, J. (2013) </a:t>
                      </a:r>
                      <a:r>
                        <a:rPr lang="en-US" sz="1100" u="sng" dirty="0" err="1">
                          <a:effectLst/>
                        </a:rPr>
                        <a:t>Interprofessional</a:t>
                      </a:r>
                      <a:r>
                        <a:rPr lang="en-US" sz="1100" u="sng" dirty="0">
                          <a:effectLst/>
                        </a:rPr>
                        <a:t> Working: An essential Guide for Health and Social care Professionals (Nursing and Healthcare Practice)</a:t>
                      </a:r>
                      <a:r>
                        <a:rPr lang="en-US" sz="1100" dirty="0">
                          <a:effectLst/>
                        </a:rPr>
                        <a:t> Andover: Cengage Learning</a:t>
                      </a:r>
                      <a:endParaRPr lang="en-GB" sz="1100" dirty="0">
                        <a:effectLst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Lloyd M (2010) </a:t>
                      </a:r>
                      <a:r>
                        <a:rPr lang="en-GB" sz="1100" u="sng" dirty="0">
                          <a:effectLst/>
                        </a:rPr>
                        <a:t>A Practical guide to care planning in health and social care</a:t>
                      </a:r>
                      <a:r>
                        <a:rPr lang="en-GB" sz="1100" dirty="0">
                          <a:effectLst/>
                        </a:rPr>
                        <a:t> </a:t>
                      </a:r>
                      <a:r>
                        <a:rPr lang="en-GB" sz="1100" dirty="0" err="1">
                          <a:effectLst/>
                        </a:rPr>
                        <a:t>Maidenhead:McGraw</a:t>
                      </a:r>
                      <a:r>
                        <a:rPr lang="en-GB" sz="1100" dirty="0">
                          <a:effectLst/>
                        </a:rPr>
                        <a:t> Hill</a:t>
                      </a: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708" marR="47708" marT="0" marB="0"/>
                </a:tc>
                <a:extLst>
                  <a:ext uri="{0D108BD9-81ED-4DB2-BD59-A6C34878D82A}">
                    <a16:rowId xmlns:a16="http://schemas.microsoft.com/office/drawing/2014/main" xmlns="" val="2321903503"/>
                  </a:ext>
                </a:extLst>
              </a:tr>
              <a:tr h="1173131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>
                          <a:effectLst/>
                        </a:rPr>
                        <a:t>Essential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708" marR="47708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Drennan, V. &amp; Goodman, C. (</a:t>
                      </a:r>
                      <a:r>
                        <a:rPr lang="en-US" sz="1100" dirty="0" err="1">
                          <a:effectLst/>
                        </a:rPr>
                        <a:t>Eds</a:t>
                      </a:r>
                      <a:r>
                        <a:rPr lang="en-US" sz="1100" dirty="0">
                          <a:effectLst/>
                        </a:rPr>
                        <a:t>) (2014) </a:t>
                      </a:r>
                      <a:r>
                        <a:rPr lang="en-US" sz="1100" u="sng" dirty="0">
                          <a:effectLst/>
                        </a:rPr>
                        <a:t>Oxford Handbook of Primary care and Community Nursing</a:t>
                      </a:r>
                      <a:r>
                        <a:rPr lang="en-US" sz="1100" dirty="0">
                          <a:effectLst/>
                        </a:rPr>
                        <a:t> (2</a:t>
                      </a:r>
                      <a:r>
                        <a:rPr lang="en-US" sz="1100" baseline="30000" dirty="0">
                          <a:effectLst/>
                        </a:rPr>
                        <a:t>nd</a:t>
                      </a:r>
                      <a:r>
                        <a:rPr lang="en-US" sz="1100" dirty="0">
                          <a:effectLst/>
                        </a:rPr>
                        <a:t> Edition) Oxford: University Press</a:t>
                      </a:r>
                      <a:endParaRPr lang="en-GB" sz="1100" dirty="0">
                        <a:effectLst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Brown. K, (2010) </a:t>
                      </a:r>
                      <a:r>
                        <a:rPr lang="en-US" sz="1100" u="sng" dirty="0">
                          <a:effectLst/>
                        </a:rPr>
                        <a:t>Vulnerable Adults and Community Care: Post-Qualifying Social Work Practice Series.</a:t>
                      </a:r>
                      <a:r>
                        <a:rPr lang="en-US" sz="1100" dirty="0">
                          <a:effectLst/>
                        </a:rPr>
                        <a:t> Exeter: Learning Matters</a:t>
                      </a:r>
                      <a:endParaRPr lang="en-GB" sz="1100" dirty="0">
                        <a:effectLst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708" marR="47708" marT="0" marB="0"/>
                </a:tc>
                <a:extLst>
                  <a:ext uri="{0D108BD9-81ED-4DB2-BD59-A6C34878D82A}">
                    <a16:rowId xmlns:a16="http://schemas.microsoft.com/office/drawing/2014/main" xmlns="" val="694360878"/>
                  </a:ext>
                </a:extLst>
              </a:tr>
              <a:tr h="1620229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>
                          <a:effectLst/>
                        </a:rPr>
                        <a:t>Further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708" marR="47708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 dirty="0">
                          <a:effectLst/>
                        </a:rPr>
                        <a:t>Brotherton. G. &amp; Parker, S. (</a:t>
                      </a:r>
                      <a:r>
                        <a:rPr lang="en-GB" sz="1100" dirty="0" err="1">
                          <a:effectLst/>
                        </a:rPr>
                        <a:t>Eds</a:t>
                      </a:r>
                      <a:r>
                        <a:rPr lang="en-GB" sz="1100" dirty="0">
                          <a:effectLst/>
                        </a:rPr>
                        <a:t>) (2013) </a:t>
                      </a:r>
                      <a:r>
                        <a:rPr lang="en-GB" sz="1100" u="sng" dirty="0">
                          <a:effectLst/>
                        </a:rPr>
                        <a:t>Your Foundation in Health and Social care </a:t>
                      </a:r>
                      <a:r>
                        <a:rPr lang="en-GB" sz="1100" dirty="0">
                          <a:effectLst/>
                        </a:rPr>
                        <a:t>(2</a:t>
                      </a:r>
                      <a:r>
                        <a:rPr lang="en-GB" sz="1100" baseline="30000" dirty="0">
                          <a:effectLst/>
                        </a:rPr>
                        <a:t>nd</a:t>
                      </a:r>
                      <a:r>
                        <a:rPr lang="en-GB" sz="1100" dirty="0">
                          <a:effectLst/>
                        </a:rPr>
                        <a:t> Edition) London: Sage</a:t>
                      </a: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 dirty="0" err="1">
                          <a:effectLst/>
                        </a:rPr>
                        <a:t>Tilmouth</a:t>
                      </a:r>
                      <a:r>
                        <a:rPr lang="en-GB" sz="1100" dirty="0">
                          <a:effectLst/>
                        </a:rPr>
                        <a:t>, T., Davies-Ward, E. &amp; Williams, B. (2011) </a:t>
                      </a:r>
                      <a:r>
                        <a:rPr lang="en-GB" sz="1100" u="sng" dirty="0">
                          <a:effectLst/>
                        </a:rPr>
                        <a:t>Foundation Degree in Health and Social Care.</a:t>
                      </a:r>
                      <a:r>
                        <a:rPr lang="en-GB" sz="1100" dirty="0">
                          <a:effectLst/>
                        </a:rPr>
                        <a:t> Abingdon: Hodder Education</a:t>
                      </a: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 dirty="0">
                          <a:effectLst/>
                        </a:rPr>
                        <a:t>Thomas, J., Pollard, K. C., </a:t>
                      </a:r>
                      <a:r>
                        <a:rPr lang="en-GB" sz="1100" dirty="0" err="1">
                          <a:effectLst/>
                        </a:rPr>
                        <a:t>Sellman</a:t>
                      </a:r>
                      <a:r>
                        <a:rPr lang="en-GB" sz="1100" dirty="0">
                          <a:effectLst/>
                        </a:rPr>
                        <a:t>, D. &amp; </a:t>
                      </a:r>
                      <a:r>
                        <a:rPr lang="en-GB" sz="1100" dirty="0" err="1">
                          <a:effectLst/>
                        </a:rPr>
                        <a:t>Meirs</a:t>
                      </a:r>
                      <a:r>
                        <a:rPr lang="en-GB" sz="1100" dirty="0">
                          <a:effectLst/>
                        </a:rPr>
                        <a:t>, M. (2014) </a:t>
                      </a:r>
                      <a:r>
                        <a:rPr lang="en-GB" sz="1100" u="sng" dirty="0">
                          <a:effectLst/>
                        </a:rPr>
                        <a:t>Understanding </a:t>
                      </a:r>
                      <a:r>
                        <a:rPr lang="en-GB" sz="1100" u="sng" dirty="0" err="1">
                          <a:effectLst/>
                        </a:rPr>
                        <a:t>Interprofessional</a:t>
                      </a:r>
                      <a:r>
                        <a:rPr lang="en-GB" sz="1100" u="sng" dirty="0">
                          <a:effectLst/>
                        </a:rPr>
                        <a:t> Working in Health and Social Care; Professional Perspectives Theory and Practice.</a:t>
                      </a:r>
                      <a:r>
                        <a:rPr lang="en-GB" sz="1100" dirty="0">
                          <a:effectLst/>
                        </a:rPr>
                        <a:t> Basingstoke: Palgrave Macmillan</a:t>
                      </a: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708" marR="47708" marT="0" marB="0"/>
                </a:tc>
                <a:extLst>
                  <a:ext uri="{0D108BD9-81ED-4DB2-BD59-A6C34878D82A}">
                    <a16:rowId xmlns:a16="http://schemas.microsoft.com/office/drawing/2014/main" xmlns="" val="2399102505"/>
                  </a:ext>
                </a:extLst>
              </a:tr>
              <a:tr h="589174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>
                          <a:effectLst/>
                        </a:rPr>
                        <a:t>Further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708" marR="47708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 dirty="0">
                          <a:effectLst/>
                        </a:rPr>
                        <a:t>Glasby, J. and Dickinson, H. (2014) </a:t>
                      </a:r>
                      <a:r>
                        <a:rPr lang="en-GB" sz="1100" u="sng" dirty="0">
                          <a:effectLst/>
                        </a:rPr>
                        <a:t>Partnership Working in Health and Social Care: What is Integrated Care and how can we deliver it? </a:t>
                      </a:r>
                      <a:r>
                        <a:rPr lang="en-GB" sz="1100" dirty="0">
                          <a:effectLst/>
                        </a:rPr>
                        <a:t>Bristol: Policy Press</a:t>
                      </a: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708" marR="47708" marT="0" marB="0"/>
                </a:tc>
                <a:extLst>
                  <a:ext uri="{0D108BD9-81ED-4DB2-BD59-A6C34878D82A}">
                    <a16:rowId xmlns:a16="http://schemas.microsoft.com/office/drawing/2014/main" xmlns="" val="1266634447"/>
                  </a:ext>
                </a:extLst>
              </a:tr>
              <a:tr h="1363972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>
                          <a:effectLst/>
                        </a:rPr>
                        <a:t>Further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708" marR="47708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 dirty="0">
                          <a:effectLst/>
                        </a:rPr>
                        <a:t>www.scie.org.uk </a:t>
                      </a: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 dirty="0">
                          <a:effectLst/>
                        </a:rPr>
                        <a:t>www.ccwales.org.uk </a:t>
                      </a: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 dirty="0">
                          <a:effectLst/>
                        </a:rPr>
                        <a:t>www.communitycare.org.uk </a:t>
                      </a: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 dirty="0">
                          <a:effectLst/>
                        </a:rPr>
                        <a:t>http://gov.wales </a:t>
                      </a: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 dirty="0">
                          <a:effectLst/>
                        </a:rPr>
                        <a:t>www.nhs.uk</a:t>
                      </a: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 u="sng" dirty="0">
                          <a:effectLst/>
                          <a:hlinkClick r:id="rId2"/>
                        </a:rPr>
                        <a:t>www.nesta.org.uk</a:t>
                      </a:r>
                      <a:endParaRPr lang="en-GB" sz="1100" dirty="0">
                        <a:effectLst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708" marR="47708" marT="0" marB="0"/>
                </a:tc>
                <a:extLst>
                  <a:ext uri="{0D108BD9-81ED-4DB2-BD59-A6C34878D82A}">
                    <a16:rowId xmlns:a16="http://schemas.microsoft.com/office/drawing/2014/main" xmlns="" val="198706707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6171265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 Will Need 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/>
          <a:lstStyle/>
          <a:p>
            <a:r>
              <a:rPr lang="en-GB" dirty="0"/>
              <a:t>Attendance </a:t>
            </a:r>
          </a:p>
          <a:p>
            <a:r>
              <a:rPr lang="en-GB" dirty="0"/>
              <a:t>Commitment </a:t>
            </a:r>
          </a:p>
          <a:p>
            <a:r>
              <a:rPr lang="en-GB" dirty="0"/>
              <a:t>Notes / Handouts / Print outs / </a:t>
            </a:r>
            <a:r>
              <a:rPr lang="en-GB"/>
              <a:t>Journal Articles / Books</a:t>
            </a:r>
            <a:endParaRPr lang="en-GB" dirty="0"/>
          </a:p>
          <a:p>
            <a:r>
              <a:rPr lang="en-GB" dirty="0"/>
              <a:t>Time management </a:t>
            </a:r>
          </a:p>
          <a:p>
            <a:r>
              <a:rPr lang="en-GB" dirty="0"/>
              <a:t>Admin Organisation</a:t>
            </a:r>
          </a:p>
          <a:p>
            <a:r>
              <a:rPr lang="en-GB" dirty="0"/>
              <a:t>READING </a:t>
            </a:r>
            <a:r>
              <a:rPr lang="en-GB" dirty="0" err="1"/>
              <a:t>READING</a:t>
            </a:r>
            <a:r>
              <a:rPr lang="en-GB" dirty="0"/>
              <a:t> </a:t>
            </a:r>
            <a:r>
              <a:rPr lang="en-GB" dirty="0" err="1"/>
              <a:t>READING</a:t>
            </a:r>
            <a:endParaRPr lang="en-GB" dirty="0"/>
          </a:p>
          <a:p>
            <a:r>
              <a:rPr lang="en-GB" dirty="0"/>
              <a:t>Support </a:t>
            </a:r>
          </a:p>
          <a:p>
            <a:r>
              <a:rPr lang="en-GB" dirty="0"/>
              <a:t>Virtual Learning Environment 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5-Point Star 3"/>
          <p:cNvSpPr/>
          <p:nvPr/>
        </p:nvSpPr>
        <p:spPr>
          <a:xfrm>
            <a:off x="5191693" y="3754614"/>
            <a:ext cx="576064" cy="4572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5-Point Star 5"/>
          <p:cNvSpPr/>
          <p:nvPr/>
        </p:nvSpPr>
        <p:spPr>
          <a:xfrm>
            <a:off x="38847" y="3754614"/>
            <a:ext cx="576064" cy="4572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Virtual Learning Environment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133056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Moodle is the University’s VLE and is used to support learning and teaching</a:t>
            </a:r>
          </a:p>
          <a:p>
            <a:r>
              <a:rPr lang="en-GB" dirty="0"/>
              <a:t>It can be accessed by </a:t>
            </a:r>
            <a:r>
              <a:rPr lang="en-GB" b="1" dirty="0"/>
              <a:t>enrolled </a:t>
            </a:r>
            <a:r>
              <a:rPr lang="en-GB" dirty="0"/>
              <a:t>students from anywhere in the world using the internet and a web browser.</a:t>
            </a:r>
          </a:p>
          <a:p>
            <a:pPr marL="0" indent="0">
              <a:buNone/>
            </a:pPr>
            <a:r>
              <a:rPr lang="en-GB" dirty="0"/>
              <a:t>Some of Moodle’s features allow students to: </a:t>
            </a:r>
          </a:p>
          <a:p>
            <a:pPr lvl="0"/>
            <a:r>
              <a:rPr lang="en-GB" dirty="0"/>
              <a:t>Access course materials</a:t>
            </a:r>
          </a:p>
          <a:p>
            <a:pPr lvl="0"/>
            <a:r>
              <a:rPr lang="en-GB" dirty="0"/>
              <a:t>Facilitate communication between students and tutors </a:t>
            </a:r>
          </a:p>
          <a:p>
            <a:pPr lvl="0"/>
            <a:r>
              <a:rPr lang="en-GB" dirty="0"/>
              <a:t>Support group tasks </a:t>
            </a:r>
          </a:p>
          <a:p>
            <a:pPr lvl="0"/>
            <a:r>
              <a:rPr lang="en-GB" dirty="0"/>
              <a:t>Take online assessments with automatic marking and feedback facilities </a:t>
            </a:r>
          </a:p>
          <a:p>
            <a:pPr marL="0" indent="0">
              <a:buNone/>
            </a:pPr>
            <a:r>
              <a:rPr lang="en-GB" dirty="0"/>
              <a:t>Moodle can be used for administration tasks such as: </a:t>
            </a:r>
          </a:p>
          <a:p>
            <a:pPr lvl="0"/>
            <a:r>
              <a:rPr lang="en-GB" dirty="0"/>
              <a:t>Displaying announcements e.g. lecture venue changed</a:t>
            </a:r>
          </a:p>
          <a:p>
            <a:pPr lvl="0"/>
            <a:r>
              <a:rPr lang="en-GB" dirty="0"/>
              <a:t>Submission of assignments electronically </a:t>
            </a:r>
          </a:p>
          <a:p>
            <a:pPr lvl="0"/>
            <a:r>
              <a:rPr lang="en-GB" dirty="0"/>
              <a:t>Administration of online surveys, such as module questionnaires </a:t>
            </a:r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Your Next Steps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/>
          <a:lstStyle/>
          <a:p>
            <a:r>
              <a:rPr lang="en-GB" dirty="0"/>
              <a:t>You will now be put into groups </a:t>
            </a:r>
          </a:p>
          <a:p>
            <a:r>
              <a:rPr lang="en-GB" dirty="0"/>
              <a:t>By the end of the lesson you will have started to plan your topic and campaign </a:t>
            </a:r>
          </a:p>
          <a:p>
            <a:r>
              <a:rPr lang="en-GB" dirty="0"/>
              <a:t>Engage with the course handbook and reading material </a:t>
            </a:r>
          </a:p>
          <a:p>
            <a:r>
              <a:rPr lang="en-GB" dirty="0"/>
              <a:t>Ensure you attend assignment workshops and group tutorials </a:t>
            </a:r>
          </a:p>
          <a:p>
            <a:r>
              <a:rPr lang="en-GB" dirty="0"/>
              <a:t>Reading is KEY </a:t>
            </a:r>
          </a:p>
          <a:p>
            <a:r>
              <a:rPr lang="en-GB" dirty="0"/>
              <a:t>Engagement with local groups and community health is also KEY 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4268083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Q&amp;A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/>
          <a:lstStyle/>
          <a:p>
            <a:r>
              <a:rPr lang="en-GB"/>
              <a:t>Any Questions?</a:t>
            </a:r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9784641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80</TotalTime>
  <Words>986</Words>
  <Application>Microsoft Office PowerPoint</Application>
  <PresentationFormat>On-screen Show (4:3)</PresentationFormat>
  <Paragraphs>209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Calibri</vt:lpstr>
      <vt:lpstr>Times New Roman</vt:lpstr>
      <vt:lpstr>Clarity</vt:lpstr>
      <vt:lpstr>Introduction to Module</vt:lpstr>
      <vt:lpstr>Contents</vt:lpstr>
      <vt:lpstr>Brief Overview</vt:lpstr>
      <vt:lpstr>Level of Study : 6</vt:lpstr>
      <vt:lpstr>Aims of Module</vt:lpstr>
      <vt:lpstr>Lesson Content</vt:lpstr>
      <vt:lpstr>Lesson Content</vt:lpstr>
      <vt:lpstr>Assessments</vt:lpstr>
      <vt:lpstr>The Wellbeing Fayre</vt:lpstr>
      <vt:lpstr>Assessments </vt:lpstr>
      <vt:lpstr>Journal Article </vt:lpstr>
      <vt:lpstr>Deadline Dates</vt:lpstr>
      <vt:lpstr>Scheme of Work </vt:lpstr>
      <vt:lpstr>Scheme of Work</vt:lpstr>
      <vt:lpstr>Referencing </vt:lpstr>
      <vt:lpstr>Reading Lists</vt:lpstr>
      <vt:lpstr>PowerPoint Presentation</vt:lpstr>
      <vt:lpstr>You Will Need …</vt:lpstr>
      <vt:lpstr>Virtual Learning Environment </vt:lpstr>
      <vt:lpstr>Your Next Steps</vt:lpstr>
      <vt:lpstr>Q&amp;A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Module</dc:title>
  <dc:creator>Tanix</dc:creator>
  <cp:lastModifiedBy>Tania Davies</cp:lastModifiedBy>
  <cp:revision>13</cp:revision>
  <dcterms:created xsi:type="dcterms:W3CDTF">2014-09-13T13:55:51Z</dcterms:created>
  <dcterms:modified xsi:type="dcterms:W3CDTF">2017-10-05T08:59:01Z</dcterms:modified>
</cp:coreProperties>
</file>