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0"/>
  </p:notesMasterIdLst>
  <p:sldIdLst>
    <p:sldId id="257" r:id="rId3"/>
    <p:sldId id="259" r:id="rId4"/>
    <p:sldId id="265" r:id="rId5"/>
    <p:sldId id="264" r:id="rId6"/>
    <p:sldId id="266" r:id="rId7"/>
    <p:sldId id="267" r:id="rId8"/>
    <p:sldId id="268" r:id="rId9"/>
    <p:sldId id="269" r:id="rId10"/>
    <p:sldId id="303" r:id="rId11"/>
    <p:sldId id="297" r:id="rId12"/>
    <p:sldId id="270" r:id="rId13"/>
    <p:sldId id="271" r:id="rId14"/>
    <p:sldId id="272" r:id="rId15"/>
    <p:sldId id="273" r:id="rId16"/>
    <p:sldId id="27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04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3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37DE3-09CA-45A4-A357-BD0A5042069E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54133-9D1C-4258-A089-0D1E0F33F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07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54133-9D1C-4258-A089-0D1E0F33F62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91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10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49" y="3827463"/>
            <a:ext cx="8341647" cy="1500187"/>
          </a:xfrm>
        </p:spPr>
        <p:txBody>
          <a:bodyPr>
            <a:normAutofit/>
          </a:bodyPr>
          <a:lstStyle/>
          <a:p>
            <a:r>
              <a:rPr lang="en-GB" sz="3200" dirty="0"/>
              <a:t>Current and future issues in international HRM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942" y="114299"/>
            <a:ext cx="10822858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Learning Objectives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7BEB797-2343-1B42-2A9B-C18E8B8AE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3900" y="1253331"/>
            <a:ext cx="10629900" cy="4351338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Define the business perspective of CSR</a:t>
            </a:r>
          </a:p>
          <a:p>
            <a:pPr eaLnBrk="1" hangingPunct="1"/>
            <a:endParaRPr lang="en-GB" altLang="en-US" sz="1600" dirty="0"/>
          </a:p>
          <a:p>
            <a:pPr eaLnBrk="1" hangingPunct="1"/>
            <a:r>
              <a:rPr lang="en-GB" altLang="en-US" dirty="0"/>
              <a:t>Explain the extent to which it has become an IHR agenda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GB" altLang="en-US" sz="1600" dirty="0"/>
          </a:p>
          <a:p>
            <a:pPr eaLnBrk="1" hangingPunct="1"/>
            <a:r>
              <a:rPr lang="en-GB" altLang="en-US" dirty="0"/>
              <a:t>Examine elements of social audit and IHR’s role</a:t>
            </a:r>
          </a:p>
          <a:p>
            <a:pPr eaLnBrk="1" hangingPunct="1"/>
            <a:endParaRPr lang="en-GB" altLang="en-US" sz="1600" dirty="0"/>
          </a:p>
          <a:p>
            <a:pPr eaLnBrk="1" hangingPunct="1"/>
            <a:r>
              <a:rPr lang="en-GB" altLang="en-US" dirty="0"/>
              <a:t>Consider the global ramifications of the social audit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978275"/>
          </a:xfrm>
        </p:spPr>
        <p:txBody>
          <a:bodyPr>
            <a:normAutofit fontScale="92500" lnSpcReduction="20000"/>
          </a:bodyPr>
          <a:lstStyle/>
          <a:p>
            <a:pPr marL="566928" indent="-457200">
              <a:defRPr/>
            </a:pPr>
            <a:r>
              <a:rPr lang="en-GB" sz="2800" dirty="0"/>
              <a:t>The study of Corporate Social Responsibility dates back to 1950s and initially it focused on PHILANTHROPHY (the practice of helping the poor and those in need).</a:t>
            </a:r>
          </a:p>
          <a:p>
            <a:pPr marL="566928" indent="-457200">
              <a:defRPr/>
            </a:pPr>
            <a:r>
              <a:rPr lang="en-GB" sz="2800" dirty="0"/>
              <a:t>Despite more than 4 decades there is still no consensus on what the concept of CSR really means. 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dirty="0"/>
              <a:t>  		- Corporate responsibility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dirty="0"/>
              <a:t>  		- Corporate citizenship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dirty="0"/>
              <a:t>  		- Responsible business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dirty="0"/>
              <a:t>  		- Corporate social opportunity</a:t>
            </a:r>
          </a:p>
          <a:p>
            <a:pPr marL="566928" indent="-457200">
              <a:defRPr/>
            </a:pPr>
            <a:r>
              <a:rPr lang="en-GB" sz="2800" dirty="0"/>
              <a:t>A multidimensional construct  embracing four sets of RESPONSIBILITIES: Economic, legal, ethical and philanthropic.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Opening assumption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82313"/>
            <a:ext cx="10629900" cy="3978275"/>
          </a:xfrm>
        </p:spPr>
        <p:txBody>
          <a:bodyPr>
            <a:normAutofit/>
          </a:bodyPr>
          <a:lstStyle/>
          <a:p>
            <a:pPr lvl="1" eaLnBrk="1" hangingPunct="1"/>
            <a:r>
              <a:rPr lang="en-GB" altLang="en-US" dirty="0"/>
              <a:t>Interaction between corporate social responsibility and organizational performance</a:t>
            </a:r>
          </a:p>
          <a:p>
            <a:pPr eaLnBrk="1" hangingPunct="1"/>
            <a:endParaRPr lang="en-GB" altLang="en-US" sz="2000" dirty="0"/>
          </a:p>
          <a:p>
            <a:pPr lvl="1" eaLnBrk="1" hangingPunct="1"/>
            <a:r>
              <a:rPr lang="en-GB" altLang="en-US" dirty="0"/>
              <a:t>With this understanding, more and more organizations take a more strategic approach to embracing their social responsibility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Perspectives on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Evolution of CSR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/>
              <a:t>Spread in the 1960s and 70s and mostly dealt with health and safety and equal opportunities concerns in the workplace.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/>
              <a:t>Nowadays CSR covers more areas such as the environment, corporate governance and human rights.</a:t>
            </a:r>
            <a:endParaRPr lang="en-US" altLang="en-US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Free Market View</a:t>
            </a:r>
          </a:p>
          <a:p>
            <a:r>
              <a:rPr lang="en-GB" dirty="0"/>
              <a:t>“Business is Business” (</a:t>
            </a:r>
            <a:r>
              <a:rPr lang="en-GB" dirty="0" err="1"/>
              <a:t>Chryssides</a:t>
            </a:r>
            <a:r>
              <a:rPr lang="en-GB" dirty="0"/>
              <a:t> &amp; Kaler, 1996):</a:t>
            </a:r>
          </a:p>
          <a:p>
            <a:r>
              <a:rPr lang="en-GB" dirty="0"/>
              <a:t>Businesses are commercially driven</a:t>
            </a:r>
          </a:p>
          <a:p>
            <a:r>
              <a:rPr lang="en-GB" dirty="0"/>
              <a:t>Not their responsibility to determine whether it’s acting ethically</a:t>
            </a:r>
          </a:p>
          <a:p>
            <a:r>
              <a:rPr lang="en-GB" dirty="0"/>
              <a:t>Stakeholders’ duty to do so and the business could listen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Theories on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" y="1825625"/>
            <a:ext cx="9914602" cy="39782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(</a:t>
            </a:r>
            <a:r>
              <a:rPr lang="en-GB" sz="2800" dirty="0"/>
              <a:t>Garriga and Mele, 2004</a:t>
            </a:r>
            <a:r>
              <a:rPr lang="en-GB" dirty="0"/>
              <a:t>)</a:t>
            </a:r>
          </a:p>
          <a:p>
            <a:r>
              <a:rPr lang="en-GB" dirty="0"/>
              <a:t>Instrumental theories: Views CRS as a mere means to the end, which is profit. </a:t>
            </a:r>
          </a:p>
          <a:p>
            <a:r>
              <a:rPr lang="en-GB" dirty="0"/>
              <a:t>Political theories: The social power of the corporation is emphasised, specifically in its relationship with society.</a:t>
            </a:r>
          </a:p>
          <a:p>
            <a:r>
              <a:rPr lang="en-GB" dirty="0"/>
              <a:t>Integrative theories: This group of theories argues that business depends on society for its continuity and growth and even for the existence of business itself.</a:t>
            </a:r>
          </a:p>
          <a:p>
            <a:r>
              <a:rPr lang="en-GB" dirty="0"/>
              <a:t>Ethical theories: This group of theories understands that the relationship between and society is embedded with ethical values.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Pyramid Constructs of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77961"/>
            <a:ext cx="10629900" cy="3925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(Carroll, 1991)</a:t>
            </a:r>
          </a:p>
          <a:p>
            <a:pPr eaLnBrk="1" hangingPunct="1"/>
            <a:r>
              <a:rPr lang="en-GB" altLang="en-US" sz="2800" dirty="0"/>
              <a:t>PHILANTHROPIC Responsibilities: Be a good corporate citizen. Contribute resources to the community.</a:t>
            </a:r>
          </a:p>
          <a:p>
            <a:pPr eaLnBrk="1" hangingPunct="1"/>
            <a:r>
              <a:rPr lang="en-GB" altLang="en-US" sz="2800" dirty="0"/>
              <a:t>ETHICAL Responsibilities: Be ethical. Obligation to do what is right, just and fair. Avoid harm.</a:t>
            </a:r>
          </a:p>
          <a:p>
            <a:pPr eaLnBrk="1" hangingPunct="1"/>
            <a:r>
              <a:rPr lang="en-GB" altLang="en-US" sz="2800" dirty="0"/>
              <a:t>LEGAL Responsibilities: Obey the law. Play by the rules of the game.</a:t>
            </a:r>
          </a:p>
          <a:p>
            <a:r>
              <a:rPr lang="en-GB" altLang="en-US" sz="2800" dirty="0"/>
              <a:t>ECONOMIC Responsibilities: Be profitable. The foundation upon which all others rest. </a:t>
            </a:r>
          </a:p>
          <a:p>
            <a:pPr marL="0" indent="0">
              <a:buNone/>
            </a:pPr>
            <a:endParaRPr lang="en-GB" sz="2800" dirty="0"/>
          </a:p>
          <a:p>
            <a:pPr>
              <a:lnSpc>
                <a:spcPct val="100000"/>
              </a:lnSpc>
              <a:spcBef>
                <a:spcPts val="200"/>
              </a:spcBef>
              <a:buNone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3A0C3-B4FF-54DD-F13E-B0F917F84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Strategic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C05E2-F1E5-5061-7F00-ECC8C3D30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60154"/>
            <a:ext cx="10629900" cy="3978275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b="1" dirty="0"/>
              <a:t>Strategic CSR starts with a stakeholder analysis</a:t>
            </a:r>
          </a:p>
          <a:p>
            <a:pPr lvl="1" eaLnBrk="1" hangingPunct="1"/>
            <a:endParaRPr lang="en-GB" altLang="en-US" i="1" dirty="0"/>
          </a:p>
          <a:p>
            <a:pPr lvl="1" eaLnBrk="1" hangingPunct="1"/>
            <a:r>
              <a:rPr lang="en-GB" altLang="en-US" i="1" dirty="0"/>
              <a:t>Stakeholder analysis is the examination of different stakeholders in the organization, the relative strength and impacts on the business</a:t>
            </a:r>
          </a:p>
          <a:p>
            <a:pPr lvl="1" eaLnBrk="1" hangingPunct="1"/>
            <a:r>
              <a:rPr lang="en-GB" altLang="en-US" i="1" dirty="0"/>
              <a:t>Stakeholder theory:</a:t>
            </a:r>
          </a:p>
          <a:p>
            <a:pPr lvl="2"/>
            <a:r>
              <a:rPr lang="en-GB" altLang="en-US" i="1" dirty="0"/>
              <a:t>Embraces an Organic view of the organization which likens the firm to a living organism with its own life and legal personality.</a:t>
            </a:r>
          </a:p>
          <a:p>
            <a:pPr lvl="2"/>
            <a:r>
              <a:rPr lang="en-GB" altLang="en-US" i="1" dirty="0"/>
              <a:t>argues that Management has a duty of care, not just for owners of the firm in terms of maximizing shareholder value, but also to the wider community or interests also called stakeholders.</a:t>
            </a:r>
          </a:p>
          <a:p>
            <a:pPr lvl="1" eaLnBrk="1" hangingPunct="1"/>
            <a:endParaRPr lang="en-US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586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380D9-4879-39C0-FFBA-6BD43F7A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dirty="0"/>
              <a:t>Strategic CSR (continued)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A466C-CD05-2451-4EBC-52C898E18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48466"/>
            <a:ext cx="10629900" cy="3421624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b="1" dirty="0"/>
              <a:t>Key players to consider in strategic CSR stakeholder analysis:</a:t>
            </a:r>
          </a:p>
          <a:p>
            <a:pPr lvl="1" eaLnBrk="1" hangingPunct="1"/>
            <a:r>
              <a:rPr lang="en-GB" altLang="en-US" dirty="0"/>
              <a:t>Employees</a:t>
            </a:r>
          </a:p>
          <a:p>
            <a:pPr lvl="1" eaLnBrk="1" hangingPunct="1"/>
            <a:r>
              <a:rPr lang="en-GB" altLang="en-US" dirty="0"/>
              <a:t>Customers</a:t>
            </a:r>
          </a:p>
          <a:p>
            <a:pPr lvl="1" eaLnBrk="1" hangingPunct="1"/>
            <a:r>
              <a:rPr lang="en-GB" altLang="en-US" dirty="0"/>
              <a:t>Business partners</a:t>
            </a:r>
          </a:p>
          <a:p>
            <a:pPr lvl="1" eaLnBrk="1" hangingPunct="1"/>
            <a:r>
              <a:rPr lang="en-GB" altLang="en-US" dirty="0"/>
              <a:t>Community and society</a:t>
            </a:r>
            <a:endParaRPr lang="en-US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642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16438"/>
            <a:ext cx="10629900" cy="1325563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Strategic CSR</a:t>
            </a:r>
            <a:endParaRPr lang="en-GB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5AC3A-3AD1-0070-C73D-E836BE88BB42}"/>
              </a:ext>
            </a:extLst>
          </p:cNvPr>
          <p:cNvSpPr txBox="1"/>
          <p:nvPr/>
        </p:nvSpPr>
        <p:spPr>
          <a:xfrm>
            <a:off x="715879" y="1648622"/>
            <a:ext cx="10760241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2400" b="1" dirty="0"/>
              <a:t>Key features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Takes no piecemeal approach to philanthropic issues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Sees communities as stakeholders and partners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Sees stakeholders’ needs as evolving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Is embedded in corporate strategy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Top management/HQ support (CEO on CSR committee)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No short-termism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Permanence on MNC strategic agenda</a:t>
            </a:r>
          </a:p>
          <a:p>
            <a:pPr marL="742950" lvl="1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Volunteerism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/>
              <a:t>Critical areas on strategic CSR agenda in MNCs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812646"/>
          </a:xfrm>
        </p:spPr>
        <p:txBody>
          <a:bodyPr>
            <a:normAutofit/>
          </a:bodyPr>
          <a:lstStyle/>
          <a:p>
            <a:pPr lvl="1" eaLnBrk="1" hangingPunct="1"/>
            <a:r>
              <a:rPr lang="en-GB" altLang="en-US" sz="3200" dirty="0"/>
              <a:t>Concern for the environment (e.g. Pollution)</a:t>
            </a:r>
          </a:p>
          <a:p>
            <a:pPr lvl="1" eaLnBrk="1" hangingPunct="1"/>
            <a:r>
              <a:rPr lang="en-GB" altLang="en-US" sz="3200" dirty="0"/>
              <a:t>Poverty reduction</a:t>
            </a:r>
          </a:p>
          <a:p>
            <a:pPr lvl="1" eaLnBrk="1" hangingPunct="1"/>
            <a:r>
              <a:rPr lang="en-GB" altLang="en-US" sz="3200" dirty="0"/>
              <a:t>Crime prevention </a:t>
            </a:r>
          </a:p>
          <a:p>
            <a:pPr lvl="1" eaLnBrk="1" hangingPunct="1"/>
            <a:r>
              <a:rPr lang="en-GB" altLang="en-US" sz="3200" dirty="0"/>
              <a:t>Local employment/trade</a:t>
            </a:r>
          </a:p>
          <a:p>
            <a:pPr lvl="1" eaLnBrk="1" hangingPunct="1"/>
            <a:r>
              <a:rPr lang="en-GB" altLang="en-US" sz="3200" dirty="0"/>
              <a:t>Child labour</a:t>
            </a:r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/>
              <a:t>Outcome of strategic philanthropic action</a:t>
            </a:r>
            <a:endParaRPr lang="en-GB" sz="4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036084-0942-E2AD-D2EF-798885B8B273}"/>
              </a:ext>
            </a:extLst>
          </p:cNvPr>
          <p:cNvSpPr txBox="1"/>
          <p:nvPr/>
        </p:nvSpPr>
        <p:spPr>
          <a:xfrm>
            <a:off x="723900" y="1339078"/>
            <a:ext cx="1097079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lvl="1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Reputation</a:t>
            </a:r>
          </a:p>
          <a:p>
            <a:pPr marL="914400" lvl="1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Trust</a:t>
            </a:r>
          </a:p>
          <a:p>
            <a:pPr marL="914400" lvl="1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Cost reduction</a:t>
            </a:r>
          </a:p>
          <a:p>
            <a:pPr marL="914400" lvl="1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Customer loyalty</a:t>
            </a:r>
          </a:p>
          <a:p>
            <a:pPr marL="914400" lvl="1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Internal and international environmental stability</a:t>
            </a:r>
            <a:endParaRPr lang="en-US" altLang="en-US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4000" b="1" dirty="0"/>
              <a:t>Strategic CSR: an IHRM/Management agenda?</a:t>
            </a:r>
            <a:endParaRPr lang="en-GB" sz="4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DA139C-56D1-A7E8-3A20-F8A040B9A94B}"/>
              </a:ext>
            </a:extLst>
          </p:cNvPr>
          <p:cNvSpPr txBox="1"/>
          <p:nvPr/>
        </p:nvSpPr>
        <p:spPr>
          <a:xfrm>
            <a:off x="723900" y="1395721"/>
            <a:ext cx="981776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2400" b="1" dirty="0"/>
              <a:t>Rationale for IHR involvement in Corporate Social Responsibility?</a:t>
            </a:r>
          </a:p>
          <a:p>
            <a:pPr marL="800100" lvl="1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Employee Engagement</a:t>
            </a:r>
          </a:p>
          <a:p>
            <a:pPr marL="800100" lvl="1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Employer Brand Proposition </a:t>
            </a:r>
          </a:p>
          <a:p>
            <a:pPr marL="800100" lvl="1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Cross-Cultural Understanding</a:t>
            </a:r>
          </a:p>
          <a:p>
            <a:pPr marL="800100" lvl="1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Community Relations</a:t>
            </a:r>
          </a:p>
          <a:p>
            <a:pPr marL="800100" lvl="1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Linking Products and Services to Local Community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809C8-F279-EE99-7F9B-F7C4F681B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IHRM and CSR Reporting: The Social Audit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DD5353-AD9C-28BE-25C4-B6DB766A96B3}"/>
              </a:ext>
            </a:extLst>
          </p:cNvPr>
          <p:cNvSpPr txBox="1"/>
          <p:nvPr/>
        </p:nvSpPr>
        <p:spPr>
          <a:xfrm>
            <a:off x="781050" y="1572509"/>
            <a:ext cx="10629900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400" dirty="0"/>
              <a:t>An effective social audit is defined predominantly in relation with stakeholder expectations</a:t>
            </a:r>
          </a:p>
          <a:p>
            <a:endParaRPr lang="en-GB" sz="2800" dirty="0"/>
          </a:p>
          <a:p>
            <a:r>
              <a:rPr lang="en-GB" sz="2000" u="sng" dirty="0"/>
              <a:t>Key Principles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Inclusivity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Comparability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Completeness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Regular and evolutionary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Management policies and systems – embeddedness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Disclosure of outcome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External verification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000" dirty="0"/>
              <a:t>Continuous improvement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55874-E037-D396-84B2-E34B600FD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IHRM and CSR Reporting: The Social Audit Methodology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A626D76-4250-8DC4-3347-8DAE2242C86E}"/>
              </a:ext>
            </a:extLst>
          </p:cNvPr>
          <p:cNvSpPr/>
          <p:nvPr/>
        </p:nvSpPr>
        <p:spPr>
          <a:xfrm>
            <a:off x="1035700" y="1665595"/>
            <a:ext cx="8104201" cy="38163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B8E4A7-401F-BC93-D1EF-7E1DE6D75CFA}"/>
              </a:ext>
            </a:extLst>
          </p:cNvPr>
          <p:cNvSpPr/>
          <p:nvPr/>
        </p:nvSpPr>
        <p:spPr>
          <a:xfrm>
            <a:off x="5430327" y="1522055"/>
            <a:ext cx="1570924" cy="9143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Review or adoption of policy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9C29AD1-4ACD-1098-DDF6-80F464736A58}"/>
              </a:ext>
            </a:extLst>
          </p:cNvPr>
          <p:cNvSpPr/>
          <p:nvPr/>
        </p:nvSpPr>
        <p:spPr>
          <a:xfrm>
            <a:off x="7330437" y="1796671"/>
            <a:ext cx="1570924" cy="100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Determination of audit scope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2B9288-38DD-6B14-9A4A-19B8AB1055A6}"/>
              </a:ext>
            </a:extLst>
          </p:cNvPr>
          <p:cNvSpPr/>
          <p:nvPr/>
        </p:nvSpPr>
        <p:spPr>
          <a:xfrm>
            <a:off x="8375548" y="3021634"/>
            <a:ext cx="12969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Agreement of indicators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23EE87-117B-49BC-1F5A-6203C8143C44}"/>
              </a:ext>
            </a:extLst>
          </p:cNvPr>
          <p:cNvSpPr/>
          <p:nvPr/>
        </p:nvSpPr>
        <p:spPr>
          <a:xfrm>
            <a:off x="7784334" y="4352580"/>
            <a:ext cx="1405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Stakeholder consultation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7FEB7-BC55-EB11-41AA-BEB00913EC88}"/>
              </a:ext>
            </a:extLst>
          </p:cNvPr>
          <p:cNvSpPr/>
          <p:nvPr/>
        </p:nvSpPr>
        <p:spPr>
          <a:xfrm>
            <a:off x="5847812" y="4780321"/>
            <a:ext cx="1405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Stakeholder survey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1D70EEA-77C0-858C-5551-AA311B906DD4}"/>
              </a:ext>
            </a:extLst>
          </p:cNvPr>
          <p:cNvSpPr/>
          <p:nvPr/>
        </p:nvSpPr>
        <p:spPr>
          <a:xfrm>
            <a:off x="4166598" y="4780321"/>
            <a:ext cx="115093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Internal audit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B7EC47-47CB-3C03-FD4A-5B48EFF8E65F}"/>
              </a:ext>
            </a:extLst>
          </p:cNvPr>
          <p:cNvSpPr/>
          <p:nvPr/>
        </p:nvSpPr>
        <p:spPr>
          <a:xfrm>
            <a:off x="1896940" y="4688860"/>
            <a:ext cx="1823587" cy="936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Prep. Accounts &amp; internal reports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AE07BF-7F49-6D67-62A4-10DD41AB9DDA}"/>
              </a:ext>
            </a:extLst>
          </p:cNvPr>
          <p:cNvSpPr/>
          <p:nvPr/>
        </p:nvSpPr>
        <p:spPr>
          <a:xfrm>
            <a:off x="597784" y="3468028"/>
            <a:ext cx="129698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Agreement of objectives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E0BA030-62A8-8216-66BF-680999B294B6}"/>
              </a:ext>
            </a:extLst>
          </p:cNvPr>
          <p:cNvSpPr/>
          <p:nvPr/>
        </p:nvSpPr>
        <p:spPr>
          <a:xfrm>
            <a:off x="985971" y="2122449"/>
            <a:ext cx="129698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External verification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FDF06D-F080-98BC-3CC4-C05F94B0B76C}"/>
              </a:ext>
            </a:extLst>
          </p:cNvPr>
          <p:cNvSpPr/>
          <p:nvPr/>
        </p:nvSpPr>
        <p:spPr>
          <a:xfrm>
            <a:off x="2808734" y="1627668"/>
            <a:ext cx="1999521" cy="9486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>
                    <a:lumMod val="20000"/>
                    <a:lumOff val="80000"/>
                  </a:schemeClr>
                </a:solidFill>
              </a:rPr>
              <a:t>Publish statement &amp; follow-up dialogue</a:t>
            </a:r>
            <a:endParaRPr lang="en-US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068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7E28-1F11-BBFE-0378-9BA06BE5B8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Commitment and leadership</a:t>
            </a:r>
          </a:p>
          <a:p>
            <a:r>
              <a:rPr lang="en-GB" dirty="0"/>
              <a:t>Without commitment of SMT and Board and development of accountability ethos, companies cannot publish statement of social performance. Clear leadership is most important single factor driving process</a:t>
            </a:r>
          </a:p>
          <a:p>
            <a:pPr marL="0" indent="0">
              <a:buNone/>
            </a:pPr>
            <a:r>
              <a:rPr lang="en-GB" dirty="0"/>
              <a:t>Policy review</a:t>
            </a:r>
          </a:p>
          <a:p>
            <a:r>
              <a:rPr lang="en-GB" dirty="0"/>
              <a:t>Policies prescribe companies’ intentions with regards to stakeholders. Main policies against which performance can be assessed: mission statement, trading charter, H&amp;S, HRM and fair trade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FFFADD-05B1-E553-4558-ED6E2424F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GB" b="1" dirty="0"/>
              <a:t>IHRM and CSR Reporting: The Social Audit Methodology (continued)</a:t>
            </a:r>
          </a:p>
        </p:txBody>
      </p:sp>
    </p:spTree>
    <p:extLst>
      <p:ext uri="{BB962C8B-B14F-4D97-AF65-F5344CB8AC3E}">
        <p14:creationId xmlns:p14="http://schemas.microsoft.com/office/powerpoint/2010/main" val="2900394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C0442-4E78-7AA1-C658-1B058C9B7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IHRM and CSR Reporting: The Social Audit Methodology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AAF9E-CE65-C94D-3F15-357536D2E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Determination of the scope of audit</a:t>
            </a:r>
          </a:p>
          <a:p>
            <a:pPr lvl="1" eaLnBrk="1" hangingPunct="1"/>
            <a:r>
              <a:rPr lang="en-GB" altLang="en-US" sz="2400" dirty="0"/>
              <a:t>The number of stakeholders can be large. Specific focus is required, particularly for a first social audit and early period of ethical agenda</a:t>
            </a:r>
          </a:p>
          <a:p>
            <a:pPr eaLnBrk="1" hangingPunct="1"/>
            <a:r>
              <a:rPr lang="en-GB" altLang="en-US" dirty="0"/>
              <a:t>Agreement of performance indicators</a:t>
            </a:r>
          </a:p>
          <a:p>
            <a:pPr marL="457200" lvl="1" indent="0" eaLnBrk="1" hangingPunct="1">
              <a:buNone/>
            </a:pPr>
            <a:r>
              <a:rPr lang="en-GB" altLang="en-US" sz="2400" dirty="0"/>
              <a:t>a) performance against standards</a:t>
            </a:r>
          </a:p>
          <a:p>
            <a:pPr marL="457200" lvl="1" indent="0" eaLnBrk="1" hangingPunct="1">
              <a:buNone/>
            </a:pPr>
            <a:r>
              <a:rPr lang="en-GB" altLang="en-US" sz="2400" dirty="0"/>
              <a:t>b) stakeholders’ perception of performance against core values</a:t>
            </a:r>
          </a:p>
          <a:p>
            <a:pPr marL="457200" lvl="1" indent="0" eaLnBrk="1" hangingPunct="1">
              <a:buNone/>
            </a:pPr>
            <a:r>
              <a:rPr lang="en-GB" altLang="en-US" sz="2400" dirty="0"/>
              <a:t>c) stakeholders’ perception of performance against specific needs of stakeholders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5955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746DC-63FC-30F8-D96E-8944E6463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Stakeholder consultation and dialogue</a:t>
            </a:r>
          </a:p>
          <a:p>
            <a:r>
              <a:rPr lang="en-GB" sz="2000" dirty="0"/>
              <a:t>Engaging stakeholders in direct dialogue is critical but sensitive process in social auditing. </a:t>
            </a:r>
          </a:p>
          <a:p>
            <a:r>
              <a:rPr lang="en-GB" sz="2000" dirty="0"/>
              <a:t>For effective stakeholder inclusion, perceptions are reality.</a:t>
            </a:r>
          </a:p>
          <a:p>
            <a:r>
              <a:rPr lang="en-GB" sz="2000" dirty="0"/>
              <a:t>If using questionnaires, provide space for people to express themselves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 eaLnBrk="1" hangingPunct="1">
              <a:buNone/>
            </a:pPr>
            <a:r>
              <a:rPr lang="en-GB" altLang="en-US" dirty="0"/>
              <a:t>Internal management systems audit</a:t>
            </a:r>
          </a:p>
          <a:p>
            <a:pPr lvl="1" eaLnBrk="1" hangingPunct="1"/>
            <a:r>
              <a:rPr lang="en-GB" altLang="en-US" sz="2000" dirty="0"/>
              <a:t>Internal audit reports and documentation relating to audit procedures are made available for external scrutiny.</a:t>
            </a:r>
          </a:p>
          <a:p>
            <a:pPr lvl="1" eaLnBrk="1" hangingPunct="1"/>
            <a:r>
              <a:rPr lang="en-GB" altLang="en-US" sz="2000" dirty="0"/>
              <a:t>Management systems audit conducted by semi-independent audit team reporting to executive committee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AB24F29-62DD-4BD7-0A47-D9E3B05B8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GB" b="1" dirty="0"/>
              <a:t>IHRM and CSR Reporting: The Social Audit Methodology (continued)</a:t>
            </a:r>
          </a:p>
        </p:txBody>
      </p:sp>
    </p:spTree>
    <p:extLst>
      <p:ext uri="{BB962C8B-B14F-4D97-AF65-F5344CB8AC3E}">
        <p14:creationId xmlns:p14="http://schemas.microsoft.com/office/powerpoint/2010/main" val="9378581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D6C49-E466-AF4D-FA74-05FE9A63B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Preparation of account – the social statement</a:t>
            </a:r>
          </a:p>
          <a:p>
            <a:r>
              <a:rPr lang="en-GB" dirty="0"/>
              <a:t>Social audit to give stakeholder a section</a:t>
            </a:r>
          </a:p>
          <a:p>
            <a:r>
              <a:rPr lang="en-GB" dirty="0"/>
              <a:t>Introduction to explain scope of audit and sources of information/data</a:t>
            </a:r>
          </a:p>
          <a:p>
            <a:r>
              <a:rPr lang="en-GB" dirty="0"/>
              <a:t>SMT/Board to provide overview or foreword setting tone for document</a:t>
            </a:r>
          </a:p>
          <a:p>
            <a:r>
              <a:rPr lang="en-GB" dirty="0"/>
              <a:t>Main document explains each stakeholder’s perspective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053151-CB7C-0849-21EF-46BD051E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GB" b="1" dirty="0"/>
              <a:t>IHRM and CSR Reporting: The Social Audit Methodology (continued)</a:t>
            </a:r>
          </a:p>
        </p:txBody>
      </p:sp>
    </p:spTree>
    <p:extLst>
      <p:ext uri="{BB962C8B-B14F-4D97-AF65-F5344CB8AC3E}">
        <p14:creationId xmlns:p14="http://schemas.microsoft.com/office/powerpoint/2010/main" val="12887855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85337-26B2-C65C-F615-BCB9456C7B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Agreement of strategic and local objectives</a:t>
            </a:r>
          </a:p>
          <a:p>
            <a:r>
              <a:rPr lang="en-GB" sz="2000" dirty="0"/>
              <a:t>Target setting provides a key leverage for continuous improvement. </a:t>
            </a:r>
          </a:p>
          <a:p>
            <a:r>
              <a:rPr lang="en-GB" sz="2000" dirty="0"/>
              <a:t>Agreeing such targets requires tremendous amount of discussions</a:t>
            </a:r>
          </a:p>
          <a:p>
            <a:r>
              <a:rPr lang="en-GB" sz="2000" dirty="0"/>
              <a:t>Each stakeholder provides a response stating how local objectives are aligned with strategic objectives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marL="0" indent="0" eaLnBrk="1" hangingPunct="1">
              <a:buNone/>
            </a:pPr>
            <a:r>
              <a:rPr lang="en-GB" altLang="en-US" sz="2800" dirty="0"/>
              <a:t>Verification</a:t>
            </a:r>
          </a:p>
          <a:p>
            <a:pPr marL="0" indent="0" eaLnBrk="1" hangingPunct="1">
              <a:buNone/>
            </a:pPr>
            <a:r>
              <a:rPr lang="en-GB" altLang="en-US" sz="2800" dirty="0"/>
              <a:t>Publication of statement</a:t>
            </a:r>
          </a:p>
          <a:p>
            <a:pPr marL="0" indent="0" eaLnBrk="1" hangingPunct="1">
              <a:buNone/>
            </a:pPr>
            <a:r>
              <a:rPr lang="en-GB" altLang="en-US" sz="2800" dirty="0"/>
              <a:t>Follow-up dialogue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AAB0BF-FEFA-CDF4-E6CB-7F2AE13F8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GB" b="1" dirty="0"/>
              <a:t>IHRM and CSR Reporting: The Social Audit Methodology (continued)</a:t>
            </a:r>
          </a:p>
        </p:txBody>
      </p:sp>
    </p:spTree>
    <p:extLst>
      <p:ext uri="{BB962C8B-B14F-4D97-AF65-F5344CB8AC3E}">
        <p14:creationId xmlns:p14="http://schemas.microsoft.com/office/powerpoint/2010/main" val="28985409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927E9-075F-40BC-F2E2-F45730578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Audit: Strategic stakeholder consultation and 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1A378-9296-3D1B-4138-6DA90996E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Caux</a:t>
            </a:r>
            <a:r>
              <a:rPr lang="en-GB" dirty="0"/>
              <a:t> Round Table Principles</a:t>
            </a:r>
          </a:p>
          <a:p>
            <a:r>
              <a:rPr lang="en-GB" dirty="0"/>
              <a:t>Respect stakeholders beyond shareholders </a:t>
            </a:r>
          </a:p>
          <a:p>
            <a:r>
              <a:rPr lang="en-GB" dirty="0"/>
              <a:t>Contribute to economic, social and environmental development</a:t>
            </a:r>
          </a:p>
          <a:p>
            <a:r>
              <a:rPr lang="en-GB" dirty="0"/>
              <a:t>Respect the law</a:t>
            </a:r>
          </a:p>
          <a:p>
            <a:r>
              <a:rPr lang="en-GB" dirty="0"/>
              <a:t>Respect rules and conventions</a:t>
            </a:r>
          </a:p>
          <a:p>
            <a:r>
              <a:rPr lang="en-GB" dirty="0"/>
              <a:t>Support responsible globalization</a:t>
            </a:r>
          </a:p>
          <a:p>
            <a:r>
              <a:rPr lang="en-GB" dirty="0"/>
              <a:t>Respect the environment</a:t>
            </a:r>
          </a:p>
          <a:p>
            <a:r>
              <a:rPr lang="en-GB" dirty="0"/>
              <a:t>Avoid illicit activities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260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1B62-7588-D056-54BF-1CFBF2275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Globalizing the social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C36A9-146A-1806-42E1-661E49D66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Focus on development and fairness</a:t>
            </a:r>
          </a:p>
          <a:p>
            <a:r>
              <a:rPr lang="en-GB" dirty="0"/>
              <a:t>For maximum impact, consider joining a partnership, e.g. Fair-trade and consumers</a:t>
            </a:r>
          </a:p>
          <a:p>
            <a:pPr lvl="1"/>
            <a:r>
              <a:rPr lang="en-GB" dirty="0"/>
              <a:t>Trading partnership based on dialogue and transparency </a:t>
            </a:r>
          </a:p>
          <a:p>
            <a:pPr lvl="1"/>
            <a:r>
              <a:rPr lang="en-GB" dirty="0"/>
              <a:t>Seeks greater equity in international trade (the better deal perspective)</a:t>
            </a:r>
          </a:p>
          <a:p>
            <a:pPr lvl="1"/>
            <a:r>
              <a:rPr lang="en-GB" dirty="0"/>
              <a:t>Contributes to sustainable development (empowerment)</a:t>
            </a:r>
          </a:p>
          <a:p>
            <a:pPr marL="457200" lvl="1" indent="0">
              <a:buNone/>
            </a:pPr>
            <a:endParaRPr lang="en-GB" dirty="0"/>
          </a:p>
          <a:p>
            <a:pPr marL="65087" indent="0" eaLnBrk="1" hangingPunct="1">
              <a:buNone/>
            </a:pPr>
            <a:r>
              <a:rPr lang="en-GB" altLang="en-US" sz="2900" dirty="0"/>
              <a:t>Performance indicators in a global context</a:t>
            </a:r>
          </a:p>
          <a:p>
            <a:pPr marL="407987" indent="-342900"/>
            <a:r>
              <a:rPr lang="en-GB" altLang="en-US" sz="2400" b="1" dirty="0"/>
              <a:t>Global Reporting Initiative (GRI) </a:t>
            </a:r>
            <a:r>
              <a:rPr lang="en-GB" altLang="en-US" sz="2400" dirty="0"/>
              <a:t>is the framework for assessing their performance on CSR indicators:</a:t>
            </a:r>
          </a:p>
          <a:p>
            <a:pPr marL="742950" lvl="2" indent="-342900" eaLnBrk="1" hangingPunct="1"/>
            <a:endParaRPr lang="en-GB" altLang="en-US" sz="1400" dirty="0"/>
          </a:p>
          <a:p>
            <a:pPr marL="1200150" lvl="3" indent="-342900" eaLnBrk="1" hangingPunct="1"/>
            <a:r>
              <a:rPr lang="en-GB" altLang="en-US" sz="2600" dirty="0"/>
              <a:t>Economic</a:t>
            </a:r>
          </a:p>
          <a:p>
            <a:pPr marL="1200150" lvl="3" indent="-342900" eaLnBrk="1" hangingPunct="1"/>
            <a:r>
              <a:rPr lang="en-GB" altLang="en-US" sz="2600" dirty="0"/>
              <a:t>Human Rights </a:t>
            </a:r>
          </a:p>
          <a:p>
            <a:pPr marL="1200150" lvl="3" indent="-342900" eaLnBrk="1" hangingPunct="1"/>
            <a:r>
              <a:rPr lang="en-GB" altLang="en-US" sz="2600" dirty="0"/>
              <a:t>Labour practices</a:t>
            </a:r>
          </a:p>
          <a:p>
            <a:pPr marL="1200150" lvl="3" indent="-342900" eaLnBrk="1" hangingPunct="1"/>
            <a:r>
              <a:rPr lang="en-GB" altLang="en-US" sz="2600" dirty="0"/>
              <a:t>Environmental issues</a:t>
            </a:r>
          </a:p>
          <a:p>
            <a:pPr marL="1200150" lvl="3" indent="-342900" eaLnBrk="1" hangingPunct="1"/>
            <a:r>
              <a:rPr lang="en-GB" altLang="en-US" sz="2600" dirty="0"/>
              <a:t>Product responsibility </a:t>
            </a:r>
          </a:p>
          <a:p>
            <a:pPr marL="1200150" lvl="3" indent="-342900" eaLnBrk="1" hangingPunct="1"/>
            <a:r>
              <a:rPr lang="en-GB" altLang="en-US" sz="2600" dirty="0"/>
              <a:t>Social involvement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345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EFC36-7BB9-D78C-A267-261B4B6A3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Social Audit’s Dos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E02BB-21DF-CE7B-D4C1-A3AAEA748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SMT commitment</a:t>
            </a:r>
          </a:p>
          <a:p>
            <a:r>
              <a:rPr lang="en-GB" dirty="0"/>
              <a:t>Consider joining a Social and Ethical Accountability organization</a:t>
            </a:r>
          </a:p>
          <a:p>
            <a:r>
              <a:rPr lang="en-GB" dirty="0"/>
              <a:t>Involve departments, managers and staff at every level</a:t>
            </a:r>
          </a:p>
          <a:p>
            <a:r>
              <a:rPr lang="en-GB" dirty="0"/>
              <a:t>Set up an internal audit system</a:t>
            </a:r>
          </a:p>
          <a:p>
            <a:r>
              <a:rPr lang="en-GB" dirty="0"/>
              <a:t>Exercise real care in selecting independent verifiers</a:t>
            </a:r>
          </a:p>
          <a:p>
            <a:r>
              <a:rPr lang="en-GB" dirty="0"/>
              <a:t>Allow plenty of time for drafting and finalizing the social statement</a:t>
            </a:r>
          </a:p>
          <a:p>
            <a:r>
              <a:rPr lang="en-GB" dirty="0"/>
              <a:t>Report: formally and informally, publicly and internally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0731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D236A-9949-B705-0315-C16C9D13E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Social Audit’s Don’ts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04C3A-DDAE-AC72-0AD6-0AF7FC70C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Launch in a social audit without talking to someone who’s done it before</a:t>
            </a:r>
          </a:p>
          <a:p>
            <a:r>
              <a:rPr lang="en-GB" dirty="0"/>
              <a:t>Forget the importance of training for social auditing. It’s a new science</a:t>
            </a:r>
          </a:p>
          <a:p>
            <a:r>
              <a:rPr lang="en-GB" dirty="0"/>
              <a:t>Forget to focus on benefits and business case</a:t>
            </a:r>
          </a:p>
          <a:p>
            <a:r>
              <a:rPr lang="en-GB" dirty="0"/>
              <a:t>Omit to publicize the role of the audit to teams and its purpose</a:t>
            </a:r>
          </a:p>
          <a:p>
            <a:r>
              <a:rPr lang="en-GB" dirty="0"/>
              <a:t>Forget that you may also need other sources of expert advice for survey and analysis</a:t>
            </a:r>
          </a:p>
          <a:p>
            <a:r>
              <a:rPr lang="en-GB" dirty="0"/>
              <a:t>Allow one stakeholder voice to dominate others</a:t>
            </a:r>
          </a:p>
          <a:p>
            <a:r>
              <a:rPr lang="en-GB" dirty="0"/>
              <a:t>Be afraid to include both good and bad aspects/ forget to be balanced in assessment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9400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123AA-9546-C745-A136-C007D721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3041F-DCBA-9A79-2119-0BF235D42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Strategic CSR at the start of the business planning process</a:t>
            </a:r>
          </a:p>
          <a:p>
            <a:r>
              <a:rPr lang="en-GB" sz="2400" dirty="0"/>
              <a:t>Increasingly being incorporated in the IHRM/Management agenda due to deluge of criticisms of MNC impacts</a:t>
            </a:r>
          </a:p>
          <a:p>
            <a:r>
              <a:rPr lang="en-GB" sz="2400" dirty="0"/>
              <a:t>Is founded on stakeholder analysis</a:t>
            </a:r>
          </a:p>
          <a:p>
            <a:r>
              <a:rPr lang="en-GB" sz="2400" dirty="0"/>
              <a:t>Requires evaluation and reporting in the same way as other organizational investments</a:t>
            </a:r>
          </a:p>
          <a:p>
            <a:r>
              <a:rPr lang="en-GB" sz="2400" dirty="0"/>
              <a:t>Needs for stakeholder feedback</a:t>
            </a:r>
          </a:p>
          <a:p>
            <a:r>
              <a:rPr lang="en-GB" sz="2400" dirty="0"/>
              <a:t>The CSR agenda represents an opportunity for external visibility and internal promotion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85049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Ferrell, O C, Thorne, D C &amp; Ferrell, L (2008) Social responsibility and business, International edition, CENGAGE.</a:t>
            </a:r>
          </a:p>
          <a:p>
            <a:pPr eaLnBrk="1" hangingPunct="1"/>
            <a:r>
              <a:rPr lang="en-GB" altLang="en-US" sz="2400" dirty="0"/>
              <a:t>Dowling, P J , </a:t>
            </a:r>
            <a:r>
              <a:rPr lang="en-GB" altLang="en-US" sz="2400" dirty="0" err="1"/>
              <a:t>Festing</a:t>
            </a:r>
            <a:r>
              <a:rPr lang="en-GB" altLang="en-US" sz="2400" dirty="0"/>
              <a:t>, M &amp; Engle, A D (2008) International Human Resource Management, Thomson. </a:t>
            </a:r>
          </a:p>
          <a:p>
            <a:pPr eaLnBrk="1" hangingPunct="1"/>
            <a:r>
              <a:rPr lang="en-GB" altLang="en-US" sz="2400" dirty="0"/>
              <a:t>Boxall, P &amp; Purcell, J (2011) Strategy &amp; human resource management, London, Palgrave.</a:t>
            </a:r>
          </a:p>
          <a:p>
            <a:pPr eaLnBrk="1" hangingPunct="1"/>
            <a:r>
              <a:rPr lang="en-GB" altLang="en-US" sz="2400" dirty="0" err="1"/>
              <a:t>Harzing</a:t>
            </a:r>
            <a:r>
              <a:rPr lang="en-GB" altLang="en-US" sz="2400" dirty="0"/>
              <a:t>, A.W. &amp; </a:t>
            </a:r>
            <a:r>
              <a:rPr lang="en-GB" altLang="en-US" sz="2400" dirty="0" err="1"/>
              <a:t>Pinnington</a:t>
            </a:r>
            <a:r>
              <a:rPr lang="en-GB" altLang="en-US" sz="2400" dirty="0"/>
              <a:t>, A (2010) International HRM. London: Sage.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1524</Words>
  <Application>Microsoft Office PowerPoint</Application>
  <PresentationFormat>Widescreen</PresentationFormat>
  <Paragraphs>202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Aptos</vt:lpstr>
      <vt:lpstr>Arial</vt:lpstr>
      <vt:lpstr>Calibri</vt:lpstr>
      <vt:lpstr>Calibri Light</vt:lpstr>
      <vt:lpstr>Wingdings 2</vt:lpstr>
      <vt:lpstr>Wingdings 3</vt:lpstr>
      <vt:lpstr>Office Theme</vt:lpstr>
      <vt:lpstr>Kogan Page</vt:lpstr>
      <vt:lpstr>Essentials of International Human Resource Management: The Theory and Practice of Managing People Globally</vt:lpstr>
      <vt:lpstr>Chapter 10 </vt:lpstr>
      <vt:lpstr>Learning Objectives</vt:lpstr>
      <vt:lpstr>Introduction</vt:lpstr>
      <vt:lpstr>Opening assumption</vt:lpstr>
      <vt:lpstr>Perspectives on CSR</vt:lpstr>
      <vt:lpstr>Theories on CSR</vt:lpstr>
      <vt:lpstr>Pyramid Constructs of CSR</vt:lpstr>
      <vt:lpstr>Strategic CSR</vt:lpstr>
      <vt:lpstr>Strategic CSR (continued)</vt:lpstr>
      <vt:lpstr>Strategic CSR</vt:lpstr>
      <vt:lpstr>Critical areas on strategic CSR agenda in MNCs</vt:lpstr>
      <vt:lpstr>Outcome of strategic philanthropic action</vt:lpstr>
      <vt:lpstr>Strategic CSR: an IHRM/Management agenda?</vt:lpstr>
      <vt:lpstr>IHRM and CSR Reporting: The Social Audit</vt:lpstr>
      <vt:lpstr>IHRM and CSR Reporting: The Social Audit Methodology</vt:lpstr>
      <vt:lpstr>IHRM and CSR Reporting: The Social Audit Methodology (continued)</vt:lpstr>
      <vt:lpstr>IHRM and CSR Reporting: The Social Audit Methodology (continued)</vt:lpstr>
      <vt:lpstr>IHRM and CSR Reporting: The Social Audit Methodology (continued)</vt:lpstr>
      <vt:lpstr>IHRM and CSR Reporting: The Social Audit Methodology (continued)</vt:lpstr>
      <vt:lpstr>IHRM and CSR Reporting: The Social Audit Methodology (continued)</vt:lpstr>
      <vt:lpstr>Social Audit: Strategic stakeholder consultation and dialogue</vt:lpstr>
      <vt:lpstr>Globalizing the social audit</vt:lpstr>
      <vt:lpstr>The Social Audit’s Dos</vt:lpstr>
      <vt:lpstr>The Social Audit’s Don’ts</vt:lpstr>
      <vt:lpstr>Conclusion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40</cp:revision>
  <dcterms:created xsi:type="dcterms:W3CDTF">2023-02-10T13:40:50Z</dcterms:created>
  <dcterms:modified xsi:type="dcterms:W3CDTF">2025-01-13T15:03:19Z</dcterms:modified>
</cp:coreProperties>
</file>