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15113000" cy="21374100"/>
  <p:notesSz cx="6858000" cy="9144000"/>
  <p:embeddedFontLst>
    <p:embeddedFont>
      <p:font typeface="Harmattan" panose="020B0604020202020204" charset="-78"/>
      <p:regular r:id="rId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25" d="100"/>
          <a:sy n="25" d="100"/>
        </p:scale>
        <p:origin x="2217" y="24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font" Target="fonts/font1.fntdata"/><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3/22/2026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BF8EE"/>
        </a:solidFill>
        <a:effectLst/>
      </p:bgPr>
    </p:bg>
    <p:spTree>
      <p:nvGrpSpPr>
        <p:cNvPr id="1" name=""/>
        <p:cNvGrpSpPr/>
        <p:nvPr/>
      </p:nvGrpSpPr>
      <p:grpSpPr>
        <a:xfrm>
          <a:off x="0" y="0"/>
          <a:ext cx="0" cy="0"/>
          <a:chOff x="0" y="0"/>
          <a:chExt cx="0" cy="0"/>
        </a:xfrm>
      </p:grpSpPr>
      <p:grpSp>
        <p:nvGrpSpPr>
          <p:cNvPr id="2" name="Group 2"/>
          <p:cNvGrpSpPr/>
          <p:nvPr/>
        </p:nvGrpSpPr>
        <p:grpSpPr>
          <a:xfrm>
            <a:off x="-395395" y="11513716"/>
            <a:ext cx="10519145" cy="43753"/>
            <a:chOff x="0" y="0"/>
            <a:chExt cx="6283040" cy="26133"/>
          </a:xfrm>
        </p:grpSpPr>
        <p:sp>
          <p:nvSpPr>
            <p:cNvPr id="3" name="Freeform 3"/>
            <p:cNvSpPr/>
            <p:nvPr/>
          </p:nvSpPr>
          <p:spPr>
            <a:xfrm>
              <a:off x="0" y="0"/>
              <a:ext cx="6283040" cy="26133"/>
            </a:xfrm>
            <a:custGeom>
              <a:avLst/>
              <a:gdLst/>
              <a:ahLst/>
              <a:cxnLst/>
              <a:rect l="l" t="t" r="r" b="b"/>
              <a:pathLst>
                <a:path w="6283040" h="26133">
                  <a:moveTo>
                    <a:pt x="4416" y="0"/>
                  </a:moveTo>
                  <a:lnTo>
                    <a:pt x="6278624" y="0"/>
                  </a:lnTo>
                  <a:cubicBezTo>
                    <a:pt x="6281063" y="0"/>
                    <a:pt x="6283040" y="1977"/>
                    <a:pt x="6283040" y="4416"/>
                  </a:cubicBezTo>
                  <a:lnTo>
                    <a:pt x="6283040" y="21717"/>
                  </a:lnTo>
                  <a:cubicBezTo>
                    <a:pt x="6283040" y="24156"/>
                    <a:pt x="6281063" y="26133"/>
                    <a:pt x="6278624" y="26133"/>
                  </a:cubicBezTo>
                  <a:lnTo>
                    <a:pt x="4416" y="26133"/>
                  </a:lnTo>
                  <a:cubicBezTo>
                    <a:pt x="1977" y="26133"/>
                    <a:pt x="0" y="24156"/>
                    <a:pt x="0" y="21717"/>
                  </a:cubicBezTo>
                  <a:lnTo>
                    <a:pt x="0" y="4416"/>
                  </a:lnTo>
                  <a:cubicBezTo>
                    <a:pt x="0" y="1977"/>
                    <a:pt x="1977" y="0"/>
                    <a:pt x="4416" y="0"/>
                  </a:cubicBezTo>
                  <a:close/>
                </a:path>
              </a:pathLst>
            </a:custGeom>
            <a:solidFill>
              <a:srgbClr val="000000"/>
            </a:solidFill>
            <a:ln cap="sq">
              <a:noFill/>
              <a:prstDash val="solid"/>
              <a:miter/>
            </a:ln>
          </p:spPr>
          <p:txBody>
            <a:bodyPr/>
            <a:lstStyle/>
            <a:p>
              <a:endParaRPr lang="en-GB"/>
            </a:p>
          </p:txBody>
        </p:sp>
        <p:sp>
          <p:nvSpPr>
            <p:cNvPr id="4" name="TextBox 4"/>
            <p:cNvSpPr txBox="1"/>
            <p:nvPr/>
          </p:nvSpPr>
          <p:spPr>
            <a:xfrm>
              <a:off x="0" y="-19050"/>
              <a:ext cx="6283040" cy="45183"/>
            </a:xfrm>
            <a:prstGeom prst="rect">
              <a:avLst/>
            </a:prstGeom>
          </p:spPr>
          <p:txBody>
            <a:bodyPr lIns="22400" tIns="22400" rIns="22400" bIns="22400" rtlCol="0" anchor="ctr"/>
            <a:lstStyle/>
            <a:p>
              <a:pPr algn="ctr">
                <a:lnSpc>
                  <a:spcPts val="1172"/>
                </a:lnSpc>
              </a:pPr>
              <a:endParaRPr/>
            </a:p>
          </p:txBody>
        </p:sp>
      </p:grpSp>
      <p:grpSp>
        <p:nvGrpSpPr>
          <p:cNvPr id="5" name="Group 5"/>
          <p:cNvGrpSpPr/>
          <p:nvPr/>
        </p:nvGrpSpPr>
        <p:grpSpPr>
          <a:xfrm>
            <a:off x="-736236" y="-47101"/>
            <a:ext cx="6767865" cy="4901875"/>
            <a:chOff x="0" y="0"/>
            <a:chExt cx="1212725" cy="878361"/>
          </a:xfrm>
        </p:grpSpPr>
        <p:sp>
          <p:nvSpPr>
            <p:cNvPr id="6" name="Freeform 6"/>
            <p:cNvSpPr/>
            <p:nvPr/>
          </p:nvSpPr>
          <p:spPr>
            <a:xfrm>
              <a:off x="0" y="0"/>
              <a:ext cx="1212725" cy="878361"/>
            </a:xfrm>
            <a:custGeom>
              <a:avLst/>
              <a:gdLst/>
              <a:ahLst/>
              <a:cxnLst/>
              <a:rect l="l" t="t" r="r" b="b"/>
              <a:pathLst>
                <a:path w="1212725" h="878361">
                  <a:moveTo>
                    <a:pt x="0" y="0"/>
                  </a:moveTo>
                  <a:lnTo>
                    <a:pt x="1212725" y="0"/>
                  </a:lnTo>
                  <a:lnTo>
                    <a:pt x="1212725" y="878361"/>
                  </a:lnTo>
                  <a:lnTo>
                    <a:pt x="0" y="878361"/>
                  </a:lnTo>
                  <a:close/>
                </a:path>
              </a:pathLst>
            </a:custGeom>
            <a:solidFill>
              <a:srgbClr val="F9ECC4"/>
            </a:solidFill>
          </p:spPr>
          <p:txBody>
            <a:bodyPr/>
            <a:lstStyle/>
            <a:p>
              <a:endParaRPr lang="en-GB"/>
            </a:p>
          </p:txBody>
        </p:sp>
        <p:sp>
          <p:nvSpPr>
            <p:cNvPr id="7" name="TextBox 7"/>
            <p:cNvSpPr txBox="1"/>
            <p:nvPr/>
          </p:nvSpPr>
          <p:spPr>
            <a:xfrm>
              <a:off x="0" y="-57150"/>
              <a:ext cx="1212725" cy="935511"/>
            </a:xfrm>
            <a:prstGeom prst="rect">
              <a:avLst/>
            </a:prstGeom>
          </p:spPr>
          <p:txBody>
            <a:bodyPr lIns="46667" tIns="46667" rIns="46667" bIns="46667" rtlCol="0" anchor="ctr"/>
            <a:lstStyle/>
            <a:p>
              <a:pPr algn="ctr">
                <a:lnSpc>
                  <a:spcPts val="3858"/>
                </a:lnSpc>
              </a:pPr>
              <a:endParaRPr/>
            </a:p>
          </p:txBody>
        </p:sp>
      </p:grpSp>
      <p:grpSp>
        <p:nvGrpSpPr>
          <p:cNvPr id="8" name="Group 8"/>
          <p:cNvGrpSpPr/>
          <p:nvPr/>
        </p:nvGrpSpPr>
        <p:grpSpPr>
          <a:xfrm>
            <a:off x="5007029" y="4854774"/>
            <a:ext cx="5105942" cy="6658942"/>
            <a:chOff x="0" y="0"/>
            <a:chExt cx="914927" cy="1193207"/>
          </a:xfrm>
        </p:grpSpPr>
        <p:sp>
          <p:nvSpPr>
            <p:cNvPr id="9" name="Freeform 9"/>
            <p:cNvSpPr/>
            <p:nvPr/>
          </p:nvSpPr>
          <p:spPr>
            <a:xfrm>
              <a:off x="0" y="0"/>
              <a:ext cx="914927" cy="1193207"/>
            </a:xfrm>
            <a:custGeom>
              <a:avLst/>
              <a:gdLst/>
              <a:ahLst/>
              <a:cxnLst/>
              <a:rect l="l" t="t" r="r" b="b"/>
              <a:pathLst>
                <a:path w="914927" h="1193207">
                  <a:moveTo>
                    <a:pt x="0" y="0"/>
                  </a:moveTo>
                  <a:lnTo>
                    <a:pt x="914927" y="0"/>
                  </a:lnTo>
                  <a:lnTo>
                    <a:pt x="914927" y="1193207"/>
                  </a:lnTo>
                  <a:lnTo>
                    <a:pt x="0" y="1193207"/>
                  </a:lnTo>
                  <a:close/>
                </a:path>
              </a:pathLst>
            </a:custGeom>
            <a:solidFill>
              <a:srgbClr val="E4F5E6"/>
            </a:solidFill>
          </p:spPr>
          <p:txBody>
            <a:bodyPr/>
            <a:lstStyle/>
            <a:p>
              <a:endParaRPr lang="en-GB"/>
            </a:p>
          </p:txBody>
        </p:sp>
        <p:sp>
          <p:nvSpPr>
            <p:cNvPr id="10" name="TextBox 10"/>
            <p:cNvSpPr txBox="1"/>
            <p:nvPr/>
          </p:nvSpPr>
          <p:spPr>
            <a:xfrm>
              <a:off x="0" y="-57150"/>
              <a:ext cx="914927" cy="1250357"/>
            </a:xfrm>
            <a:prstGeom prst="rect">
              <a:avLst/>
            </a:prstGeom>
          </p:spPr>
          <p:txBody>
            <a:bodyPr lIns="46667" tIns="46667" rIns="46667" bIns="46667" rtlCol="0" anchor="ctr"/>
            <a:lstStyle/>
            <a:p>
              <a:pPr algn="ctr">
                <a:lnSpc>
                  <a:spcPts val="3858"/>
                </a:lnSpc>
              </a:pPr>
              <a:endParaRPr/>
            </a:p>
          </p:txBody>
        </p:sp>
      </p:grpSp>
      <p:grpSp>
        <p:nvGrpSpPr>
          <p:cNvPr id="11" name="Group 11"/>
          <p:cNvGrpSpPr/>
          <p:nvPr/>
        </p:nvGrpSpPr>
        <p:grpSpPr>
          <a:xfrm rot="5400000">
            <a:off x="1678150" y="8172744"/>
            <a:ext cx="6723439" cy="43750"/>
            <a:chOff x="0" y="0"/>
            <a:chExt cx="4015881" cy="26132"/>
          </a:xfrm>
        </p:grpSpPr>
        <p:sp>
          <p:nvSpPr>
            <p:cNvPr id="12" name="Freeform 12"/>
            <p:cNvSpPr/>
            <p:nvPr/>
          </p:nvSpPr>
          <p:spPr>
            <a:xfrm>
              <a:off x="0" y="0"/>
              <a:ext cx="4015881" cy="26132"/>
            </a:xfrm>
            <a:custGeom>
              <a:avLst/>
              <a:gdLst/>
              <a:ahLst/>
              <a:cxnLst/>
              <a:rect l="l" t="t" r="r" b="b"/>
              <a:pathLst>
                <a:path w="4015881" h="26132">
                  <a:moveTo>
                    <a:pt x="6909" y="0"/>
                  </a:moveTo>
                  <a:lnTo>
                    <a:pt x="4008972" y="0"/>
                  </a:lnTo>
                  <a:cubicBezTo>
                    <a:pt x="4010805" y="0"/>
                    <a:pt x="4012562" y="728"/>
                    <a:pt x="4013858" y="2024"/>
                  </a:cubicBezTo>
                  <a:cubicBezTo>
                    <a:pt x="4015153" y="3319"/>
                    <a:pt x="4015881" y="5077"/>
                    <a:pt x="4015881" y="6909"/>
                  </a:cubicBezTo>
                  <a:lnTo>
                    <a:pt x="4015881" y="19223"/>
                  </a:lnTo>
                  <a:cubicBezTo>
                    <a:pt x="4015881" y="23038"/>
                    <a:pt x="4012788" y="26132"/>
                    <a:pt x="4008972" y="26132"/>
                  </a:cubicBezTo>
                  <a:lnTo>
                    <a:pt x="6909" y="26132"/>
                  </a:lnTo>
                  <a:cubicBezTo>
                    <a:pt x="3093" y="26132"/>
                    <a:pt x="0" y="23038"/>
                    <a:pt x="0" y="19223"/>
                  </a:cubicBezTo>
                  <a:lnTo>
                    <a:pt x="0" y="6909"/>
                  </a:lnTo>
                  <a:cubicBezTo>
                    <a:pt x="0" y="3093"/>
                    <a:pt x="3093" y="0"/>
                    <a:pt x="6909" y="0"/>
                  </a:cubicBezTo>
                  <a:close/>
                </a:path>
              </a:pathLst>
            </a:custGeom>
            <a:solidFill>
              <a:srgbClr val="000000"/>
            </a:solidFill>
            <a:ln cap="sq">
              <a:noFill/>
              <a:prstDash val="solid"/>
              <a:miter/>
            </a:ln>
          </p:spPr>
          <p:txBody>
            <a:bodyPr/>
            <a:lstStyle/>
            <a:p>
              <a:endParaRPr lang="en-GB"/>
            </a:p>
          </p:txBody>
        </p:sp>
        <p:sp>
          <p:nvSpPr>
            <p:cNvPr id="13" name="TextBox 13"/>
            <p:cNvSpPr txBox="1"/>
            <p:nvPr/>
          </p:nvSpPr>
          <p:spPr>
            <a:xfrm>
              <a:off x="0" y="-19050"/>
              <a:ext cx="4015881" cy="45182"/>
            </a:xfrm>
            <a:prstGeom prst="rect">
              <a:avLst/>
            </a:prstGeom>
          </p:spPr>
          <p:txBody>
            <a:bodyPr lIns="22400" tIns="22400" rIns="22400" bIns="22400" rtlCol="0" anchor="ctr"/>
            <a:lstStyle/>
            <a:p>
              <a:pPr algn="ctr">
                <a:lnSpc>
                  <a:spcPts val="1172"/>
                </a:lnSpc>
              </a:pPr>
              <a:endParaRPr/>
            </a:p>
          </p:txBody>
        </p:sp>
      </p:grpSp>
      <p:grpSp>
        <p:nvGrpSpPr>
          <p:cNvPr id="14" name="Group 14"/>
          <p:cNvGrpSpPr/>
          <p:nvPr/>
        </p:nvGrpSpPr>
        <p:grpSpPr>
          <a:xfrm>
            <a:off x="10101875" y="16505403"/>
            <a:ext cx="6712547" cy="4829717"/>
            <a:chOff x="0" y="0"/>
            <a:chExt cx="1202813" cy="865431"/>
          </a:xfrm>
        </p:grpSpPr>
        <p:sp>
          <p:nvSpPr>
            <p:cNvPr id="15" name="Freeform 15"/>
            <p:cNvSpPr/>
            <p:nvPr/>
          </p:nvSpPr>
          <p:spPr>
            <a:xfrm>
              <a:off x="0" y="0"/>
              <a:ext cx="1202813" cy="865431"/>
            </a:xfrm>
            <a:custGeom>
              <a:avLst/>
              <a:gdLst/>
              <a:ahLst/>
              <a:cxnLst/>
              <a:rect l="l" t="t" r="r" b="b"/>
              <a:pathLst>
                <a:path w="1202813" h="865431">
                  <a:moveTo>
                    <a:pt x="0" y="0"/>
                  </a:moveTo>
                  <a:lnTo>
                    <a:pt x="1202813" y="0"/>
                  </a:lnTo>
                  <a:lnTo>
                    <a:pt x="1202813" y="865431"/>
                  </a:lnTo>
                  <a:lnTo>
                    <a:pt x="0" y="865431"/>
                  </a:lnTo>
                  <a:close/>
                </a:path>
              </a:pathLst>
            </a:custGeom>
            <a:solidFill>
              <a:srgbClr val="DCEFF7"/>
            </a:solidFill>
          </p:spPr>
          <p:txBody>
            <a:bodyPr/>
            <a:lstStyle/>
            <a:p>
              <a:endParaRPr lang="en-GB"/>
            </a:p>
          </p:txBody>
        </p:sp>
        <p:sp>
          <p:nvSpPr>
            <p:cNvPr id="16" name="TextBox 16"/>
            <p:cNvSpPr txBox="1"/>
            <p:nvPr/>
          </p:nvSpPr>
          <p:spPr>
            <a:xfrm>
              <a:off x="0" y="-57150"/>
              <a:ext cx="1202813" cy="922581"/>
            </a:xfrm>
            <a:prstGeom prst="rect">
              <a:avLst/>
            </a:prstGeom>
          </p:spPr>
          <p:txBody>
            <a:bodyPr lIns="46667" tIns="46667" rIns="46667" bIns="46667" rtlCol="0" anchor="ctr"/>
            <a:lstStyle/>
            <a:p>
              <a:pPr algn="ctr">
                <a:lnSpc>
                  <a:spcPts val="3858"/>
                </a:lnSpc>
              </a:pPr>
              <a:endParaRPr/>
            </a:p>
          </p:txBody>
        </p:sp>
      </p:grpSp>
      <p:grpSp>
        <p:nvGrpSpPr>
          <p:cNvPr id="17" name="Group 17"/>
          <p:cNvGrpSpPr/>
          <p:nvPr/>
        </p:nvGrpSpPr>
        <p:grpSpPr>
          <a:xfrm rot="5400000">
            <a:off x="1966509" y="12946391"/>
            <a:ext cx="16270733" cy="43750"/>
            <a:chOff x="0" y="0"/>
            <a:chExt cx="9718439" cy="26132"/>
          </a:xfrm>
        </p:grpSpPr>
        <p:sp>
          <p:nvSpPr>
            <p:cNvPr id="18" name="Freeform 18"/>
            <p:cNvSpPr/>
            <p:nvPr/>
          </p:nvSpPr>
          <p:spPr>
            <a:xfrm>
              <a:off x="0" y="0"/>
              <a:ext cx="9718439" cy="26132"/>
            </a:xfrm>
            <a:custGeom>
              <a:avLst/>
              <a:gdLst/>
              <a:ahLst/>
              <a:cxnLst/>
              <a:rect l="l" t="t" r="r" b="b"/>
              <a:pathLst>
                <a:path w="9718439" h="26132">
                  <a:moveTo>
                    <a:pt x="2855" y="0"/>
                  </a:moveTo>
                  <a:lnTo>
                    <a:pt x="9715584" y="0"/>
                  </a:lnTo>
                  <a:cubicBezTo>
                    <a:pt x="9716341" y="0"/>
                    <a:pt x="9717067" y="301"/>
                    <a:pt x="9717602" y="836"/>
                  </a:cubicBezTo>
                  <a:cubicBezTo>
                    <a:pt x="9718138" y="1372"/>
                    <a:pt x="9718439" y="2098"/>
                    <a:pt x="9718439" y="2855"/>
                  </a:cubicBezTo>
                  <a:lnTo>
                    <a:pt x="9718439" y="23277"/>
                  </a:lnTo>
                  <a:cubicBezTo>
                    <a:pt x="9718439" y="24853"/>
                    <a:pt x="9717160" y="26132"/>
                    <a:pt x="9715584" y="26132"/>
                  </a:cubicBezTo>
                  <a:lnTo>
                    <a:pt x="2855" y="26132"/>
                  </a:lnTo>
                  <a:cubicBezTo>
                    <a:pt x="1278" y="26132"/>
                    <a:pt x="0" y="24853"/>
                    <a:pt x="0" y="23277"/>
                  </a:cubicBezTo>
                  <a:lnTo>
                    <a:pt x="0" y="2855"/>
                  </a:lnTo>
                  <a:cubicBezTo>
                    <a:pt x="0" y="1278"/>
                    <a:pt x="1278" y="0"/>
                    <a:pt x="2855" y="0"/>
                  </a:cubicBezTo>
                  <a:close/>
                </a:path>
              </a:pathLst>
            </a:custGeom>
            <a:solidFill>
              <a:srgbClr val="000000"/>
            </a:solidFill>
            <a:ln cap="sq">
              <a:noFill/>
              <a:prstDash val="solid"/>
              <a:miter/>
            </a:ln>
          </p:spPr>
          <p:txBody>
            <a:bodyPr/>
            <a:lstStyle/>
            <a:p>
              <a:endParaRPr lang="en-GB"/>
            </a:p>
          </p:txBody>
        </p:sp>
        <p:sp>
          <p:nvSpPr>
            <p:cNvPr id="19" name="TextBox 19"/>
            <p:cNvSpPr txBox="1"/>
            <p:nvPr/>
          </p:nvSpPr>
          <p:spPr>
            <a:xfrm>
              <a:off x="0" y="-19050"/>
              <a:ext cx="9718439" cy="45182"/>
            </a:xfrm>
            <a:prstGeom prst="rect">
              <a:avLst/>
            </a:prstGeom>
          </p:spPr>
          <p:txBody>
            <a:bodyPr lIns="22400" tIns="22400" rIns="22400" bIns="22400" rtlCol="0" anchor="ctr"/>
            <a:lstStyle/>
            <a:p>
              <a:pPr algn="ctr">
                <a:lnSpc>
                  <a:spcPts val="1172"/>
                </a:lnSpc>
              </a:pPr>
              <a:endParaRPr/>
            </a:p>
          </p:txBody>
        </p:sp>
      </p:grpSp>
      <p:grpSp>
        <p:nvGrpSpPr>
          <p:cNvPr id="20" name="Group 20"/>
          <p:cNvGrpSpPr/>
          <p:nvPr/>
        </p:nvGrpSpPr>
        <p:grpSpPr>
          <a:xfrm>
            <a:off x="-317423" y="11557469"/>
            <a:ext cx="10397423" cy="4947934"/>
            <a:chOff x="0" y="0"/>
            <a:chExt cx="1863101" cy="886614"/>
          </a:xfrm>
        </p:grpSpPr>
        <p:sp>
          <p:nvSpPr>
            <p:cNvPr id="21" name="Freeform 21"/>
            <p:cNvSpPr/>
            <p:nvPr/>
          </p:nvSpPr>
          <p:spPr>
            <a:xfrm>
              <a:off x="0" y="0"/>
              <a:ext cx="1863101" cy="886614"/>
            </a:xfrm>
            <a:custGeom>
              <a:avLst/>
              <a:gdLst/>
              <a:ahLst/>
              <a:cxnLst/>
              <a:rect l="l" t="t" r="r" b="b"/>
              <a:pathLst>
                <a:path w="1863101" h="886614">
                  <a:moveTo>
                    <a:pt x="0" y="0"/>
                  </a:moveTo>
                  <a:lnTo>
                    <a:pt x="1863101" y="0"/>
                  </a:lnTo>
                  <a:lnTo>
                    <a:pt x="1863101" y="886614"/>
                  </a:lnTo>
                  <a:lnTo>
                    <a:pt x="0" y="886614"/>
                  </a:lnTo>
                  <a:close/>
                </a:path>
              </a:pathLst>
            </a:custGeom>
            <a:solidFill>
              <a:srgbClr val="FBE5EF"/>
            </a:solidFill>
          </p:spPr>
          <p:txBody>
            <a:bodyPr/>
            <a:lstStyle/>
            <a:p>
              <a:endParaRPr lang="en-GB"/>
            </a:p>
          </p:txBody>
        </p:sp>
        <p:sp>
          <p:nvSpPr>
            <p:cNvPr id="22" name="TextBox 22"/>
            <p:cNvSpPr txBox="1"/>
            <p:nvPr/>
          </p:nvSpPr>
          <p:spPr>
            <a:xfrm>
              <a:off x="0" y="-57150"/>
              <a:ext cx="1863101" cy="943764"/>
            </a:xfrm>
            <a:prstGeom prst="rect">
              <a:avLst/>
            </a:prstGeom>
          </p:spPr>
          <p:txBody>
            <a:bodyPr lIns="46667" tIns="46667" rIns="46667" bIns="46667" rtlCol="0" anchor="ctr"/>
            <a:lstStyle/>
            <a:p>
              <a:pPr algn="ctr">
                <a:lnSpc>
                  <a:spcPts val="3858"/>
                </a:lnSpc>
              </a:pPr>
              <a:endParaRPr/>
            </a:p>
          </p:txBody>
        </p:sp>
      </p:grpSp>
      <p:grpSp>
        <p:nvGrpSpPr>
          <p:cNvPr id="23" name="Group 23"/>
          <p:cNvGrpSpPr/>
          <p:nvPr/>
        </p:nvGrpSpPr>
        <p:grpSpPr>
          <a:xfrm>
            <a:off x="-365295" y="16461653"/>
            <a:ext cx="15850590" cy="43750"/>
            <a:chOff x="0" y="0"/>
            <a:chExt cx="9467489" cy="26132"/>
          </a:xfrm>
        </p:grpSpPr>
        <p:sp>
          <p:nvSpPr>
            <p:cNvPr id="24" name="Freeform 24"/>
            <p:cNvSpPr/>
            <p:nvPr/>
          </p:nvSpPr>
          <p:spPr>
            <a:xfrm>
              <a:off x="0" y="0"/>
              <a:ext cx="9467490" cy="26132"/>
            </a:xfrm>
            <a:custGeom>
              <a:avLst/>
              <a:gdLst/>
              <a:ahLst/>
              <a:cxnLst/>
              <a:rect l="l" t="t" r="r" b="b"/>
              <a:pathLst>
                <a:path w="9467490" h="26132">
                  <a:moveTo>
                    <a:pt x="2931" y="0"/>
                  </a:moveTo>
                  <a:lnTo>
                    <a:pt x="9464559" y="0"/>
                  </a:lnTo>
                  <a:cubicBezTo>
                    <a:pt x="9466177" y="0"/>
                    <a:pt x="9467490" y="1312"/>
                    <a:pt x="9467490" y="2931"/>
                  </a:cubicBezTo>
                  <a:lnTo>
                    <a:pt x="9467490" y="23201"/>
                  </a:lnTo>
                  <a:cubicBezTo>
                    <a:pt x="9467490" y="24820"/>
                    <a:pt x="9466177" y="26132"/>
                    <a:pt x="9464559" y="26132"/>
                  </a:cubicBezTo>
                  <a:lnTo>
                    <a:pt x="2931" y="26132"/>
                  </a:lnTo>
                  <a:cubicBezTo>
                    <a:pt x="2153" y="26132"/>
                    <a:pt x="1408" y="25823"/>
                    <a:pt x="858" y="25273"/>
                  </a:cubicBezTo>
                  <a:cubicBezTo>
                    <a:pt x="309" y="24724"/>
                    <a:pt x="0" y="23978"/>
                    <a:pt x="0" y="23201"/>
                  </a:cubicBezTo>
                  <a:lnTo>
                    <a:pt x="0" y="2931"/>
                  </a:lnTo>
                  <a:cubicBezTo>
                    <a:pt x="0" y="2153"/>
                    <a:pt x="309" y="1408"/>
                    <a:pt x="858" y="858"/>
                  </a:cubicBezTo>
                  <a:cubicBezTo>
                    <a:pt x="1408" y="309"/>
                    <a:pt x="2153" y="0"/>
                    <a:pt x="2931" y="0"/>
                  </a:cubicBezTo>
                  <a:close/>
                </a:path>
              </a:pathLst>
            </a:custGeom>
            <a:solidFill>
              <a:srgbClr val="000000"/>
            </a:solidFill>
            <a:ln cap="sq">
              <a:noFill/>
              <a:prstDash val="solid"/>
              <a:miter/>
            </a:ln>
          </p:spPr>
          <p:txBody>
            <a:bodyPr/>
            <a:lstStyle/>
            <a:p>
              <a:endParaRPr lang="en-GB"/>
            </a:p>
          </p:txBody>
        </p:sp>
        <p:sp>
          <p:nvSpPr>
            <p:cNvPr id="25" name="TextBox 25"/>
            <p:cNvSpPr txBox="1"/>
            <p:nvPr/>
          </p:nvSpPr>
          <p:spPr>
            <a:xfrm>
              <a:off x="0" y="-19050"/>
              <a:ext cx="9467489" cy="45182"/>
            </a:xfrm>
            <a:prstGeom prst="rect">
              <a:avLst/>
            </a:prstGeom>
          </p:spPr>
          <p:txBody>
            <a:bodyPr lIns="22400" tIns="22400" rIns="22400" bIns="22400" rtlCol="0" anchor="ctr"/>
            <a:lstStyle/>
            <a:p>
              <a:pPr algn="ctr">
                <a:lnSpc>
                  <a:spcPts val="1172"/>
                </a:lnSpc>
              </a:pPr>
              <a:endParaRPr/>
            </a:p>
          </p:txBody>
        </p:sp>
      </p:grpSp>
      <p:grpSp>
        <p:nvGrpSpPr>
          <p:cNvPr id="26" name="Group 26"/>
          <p:cNvGrpSpPr/>
          <p:nvPr/>
        </p:nvGrpSpPr>
        <p:grpSpPr>
          <a:xfrm rot="5400000">
            <a:off x="3741702" y="2564867"/>
            <a:ext cx="4579815" cy="43750"/>
            <a:chOff x="0" y="0"/>
            <a:chExt cx="2735504" cy="26132"/>
          </a:xfrm>
        </p:grpSpPr>
        <p:sp>
          <p:nvSpPr>
            <p:cNvPr id="27" name="Freeform 27"/>
            <p:cNvSpPr/>
            <p:nvPr/>
          </p:nvSpPr>
          <p:spPr>
            <a:xfrm>
              <a:off x="0" y="0"/>
              <a:ext cx="2735504" cy="26132"/>
            </a:xfrm>
            <a:custGeom>
              <a:avLst/>
              <a:gdLst/>
              <a:ahLst/>
              <a:cxnLst/>
              <a:rect l="l" t="t" r="r" b="b"/>
              <a:pathLst>
                <a:path w="2735504" h="26132">
                  <a:moveTo>
                    <a:pt x="10143" y="0"/>
                  </a:moveTo>
                  <a:lnTo>
                    <a:pt x="2725361" y="0"/>
                  </a:lnTo>
                  <a:cubicBezTo>
                    <a:pt x="2728051" y="0"/>
                    <a:pt x="2730631" y="1069"/>
                    <a:pt x="2732533" y="2971"/>
                  </a:cubicBezTo>
                  <a:cubicBezTo>
                    <a:pt x="2734435" y="4873"/>
                    <a:pt x="2735504" y="7453"/>
                    <a:pt x="2735504" y="10143"/>
                  </a:cubicBezTo>
                  <a:lnTo>
                    <a:pt x="2735504" y="15989"/>
                  </a:lnTo>
                  <a:cubicBezTo>
                    <a:pt x="2735504" y="18679"/>
                    <a:pt x="2734435" y="21259"/>
                    <a:pt x="2732533" y="23161"/>
                  </a:cubicBezTo>
                  <a:cubicBezTo>
                    <a:pt x="2730631" y="25063"/>
                    <a:pt x="2728051" y="26132"/>
                    <a:pt x="2725361" y="26132"/>
                  </a:cubicBezTo>
                  <a:lnTo>
                    <a:pt x="10143" y="26132"/>
                  </a:lnTo>
                  <a:cubicBezTo>
                    <a:pt x="7453" y="26132"/>
                    <a:pt x="4873" y="25063"/>
                    <a:pt x="2971" y="23161"/>
                  </a:cubicBezTo>
                  <a:cubicBezTo>
                    <a:pt x="1069" y="21259"/>
                    <a:pt x="0" y="18679"/>
                    <a:pt x="0" y="15989"/>
                  </a:cubicBezTo>
                  <a:lnTo>
                    <a:pt x="0" y="10143"/>
                  </a:lnTo>
                  <a:cubicBezTo>
                    <a:pt x="0" y="7453"/>
                    <a:pt x="1069" y="4873"/>
                    <a:pt x="2971" y="2971"/>
                  </a:cubicBezTo>
                  <a:cubicBezTo>
                    <a:pt x="4873" y="1069"/>
                    <a:pt x="7453" y="0"/>
                    <a:pt x="10143" y="0"/>
                  </a:cubicBezTo>
                  <a:close/>
                </a:path>
              </a:pathLst>
            </a:custGeom>
            <a:solidFill>
              <a:srgbClr val="000000"/>
            </a:solidFill>
            <a:ln cap="sq">
              <a:noFill/>
              <a:prstDash val="solid"/>
              <a:miter/>
            </a:ln>
          </p:spPr>
          <p:txBody>
            <a:bodyPr/>
            <a:lstStyle/>
            <a:p>
              <a:endParaRPr lang="en-GB"/>
            </a:p>
          </p:txBody>
        </p:sp>
        <p:sp>
          <p:nvSpPr>
            <p:cNvPr id="28" name="TextBox 28"/>
            <p:cNvSpPr txBox="1"/>
            <p:nvPr/>
          </p:nvSpPr>
          <p:spPr>
            <a:xfrm>
              <a:off x="0" y="-19050"/>
              <a:ext cx="2735504" cy="45182"/>
            </a:xfrm>
            <a:prstGeom prst="rect">
              <a:avLst/>
            </a:prstGeom>
          </p:spPr>
          <p:txBody>
            <a:bodyPr lIns="22400" tIns="22400" rIns="22400" bIns="22400" rtlCol="0" anchor="ctr"/>
            <a:lstStyle/>
            <a:p>
              <a:pPr algn="ctr">
                <a:lnSpc>
                  <a:spcPts val="1172"/>
                </a:lnSpc>
              </a:pPr>
              <a:endParaRPr/>
            </a:p>
          </p:txBody>
        </p:sp>
      </p:grpSp>
      <p:grpSp>
        <p:nvGrpSpPr>
          <p:cNvPr id="29" name="Group 29"/>
          <p:cNvGrpSpPr/>
          <p:nvPr/>
        </p:nvGrpSpPr>
        <p:grpSpPr>
          <a:xfrm>
            <a:off x="6458034" y="296834"/>
            <a:ext cx="914739" cy="914739"/>
            <a:chOff x="0" y="0"/>
            <a:chExt cx="812800" cy="812800"/>
          </a:xfrm>
        </p:grpSpPr>
        <p:sp>
          <p:nvSpPr>
            <p:cNvPr id="30" name="Freeform 3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BF8EE"/>
            </a:solidFill>
            <a:ln w="38100" cap="sq">
              <a:solidFill>
                <a:srgbClr val="000000"/>
              </a:solidFill>
              <a:prstDash val="solid"/>
              <a:miter/>
            </a:ln>
          </p:spPr>
          <p:txBody>
            <a:bodyPr/>
            <a:lstStyle/>
            <a:p>
              <a:endParaRPr lang="en-GB"/>
            </a:p>
          </p:txBody>
        </p:sp>
        <p:sp>
          <p:nvSpPr>
            <p:cNvPr id="31" name="TextBox 31"/>
            <p:cNvSpPr txBox="1"/>
            <p:nvPr/>
          </p:nvSpPr>
          <p:spPr>
            <a:xfrm>
              <a:off x="76200" y="19050"/>
              <a:ext cx="660400" cy="717550"/>
            </a:xfrm>
            <a:prstGeom prst="rect">
              <a:avLst/>
            </a:prstGeom>
          </p:spPr>
          <p:txBody>
            <a:bodyPr lIns="46667" tIns="46667" rIns="46667" bIns="46667" rtlCol="0" anchor="ctr"/>
            <a:lstStyle/>
            <a:p>
              <a:pPr algn="ctr">
                <a:lnSpc>
                  <a:spcPts val="3858"/>
                </a:lnSpc>
              </a:pPr>
              <a:endParaRPr/>
            </a:p>
          </p:txBody>
        </p:sp>
      </p:grpSp>
      <p:grpSp>
        <p:nvGrpSpPr>
          <p:cNvPr id="32" name="Group 32"/>
          <p:cNvGrpSpPr/>
          <p:nvPr/>
        </p:nvGrpSpPr>
        <p:grpSpPr>
          <a:xfrm>
            <a:off x="209749" y="5063906"/>
            <a:ext cx="914739" cy="914739"/>
            <a:chOff x="0" y="0"/>
            <a:chExt cx="812800" cy="812800"/>
          </a:xfrm>
        </p:grpSpPr>
        <p:sp>
          <p:nvSpPr>
            <p:cNvPr id="33" name="Freeform 3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BF8EE"/>
            </a:solidFill>
            <a:ln w="38100" cap="sq">
              <a:solidFill>
                <a:srgbClr val="000000"/>
              </a:solidFill>
              <a:prstDash val="solid"/>
              <a:miter/>
            </a:ln>
          </p:spPr>
          <p:txBody>
            <a:bodyPr/>
            <a:lstStyle/>
            <a:p>
              <a:endParaRPr lang="en-GB"/>
            </a:p>
          </p:txBody>
        </p:sp>
        <p:sp>
          <p:nvSpPr>
            <p:cNvPr id="34" name="TextBox 34"/>
            <p:cNvSpPr txBox="1"/>
            <p:nvPr/>
          </p:nvSpPr>
          <p:spPr>
            <a:xfrm>
              <a:off x="76200" y="19050"/>
              <a:ext cx="660400" cy="717550"/>
            </a:xfrm>
            <a:prstGeom prst="rect">
              <a:avLst/>
            </a:prstGeom>
          </p:spPr>
          <p:txBody>
            <a:bodyPr lIns="46667" tIns="46667" rIns="46667" bIns="46667" rtlCol="0" anchor="ctr"/>
            <a:lstStyle/>
            <a:p>
              <a:pPr algn="ctr">
                <a:lnSpc>
                  <a:spcPts val="3858"/>
                </a:lnSpc>
              </a:pPr>
              <a:endParaRPr/>
            </a:p>
          </p:txBody>
        </p:sp>
      </p:grpSp>
      <p:grpSp>
        <p:nvGrpSpPr>
          <p:cNvPr id="35" name="Group 35"/>
          <p:cNvGrpSpPr/>
          <p:nvPr/>
        </p:nvGrpSpPr>
        <p:grpSpPr>
          <a:xfrm>
            <a:off x="5480384" y="5478479"/>
            <a:ext cx="914739" cy="914739"/>
            <a:chOff x="0" y="0"/>
            <a:chExt cx="812800" cy="812800"/>
          </a:xfrm>
        </p:grpSpPr>
        <p:sp>
          <p:nvSpPr>
            <p:cNvPr id="36" name="Freeform 3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BF8EE"/>
            </a:solidFill>
            <a:ln w="38100" cap="sq">
              <a:solidFill>
                <a:srgbClr val="000000"/>
              </a:solidFill>
              <a:prstDash val="solid"/>
              <a:miter/>
            </a:ln>
          </p:spPr>
          <p:txBody>
            <a:bodyPr/>
            <a:lstStyle/>
            <a:p>
              <a:endParaRPr lang="en-GB"/>
            </a:p>
          </p:txBody>
        </p:sp>
        <p:sp>
          <p:nvSpPr>
            <p:cNvPr id="37" name="TextBox 37"/>
            <p:cNvSpPr txBox="1"/>
            <p:nvPr/>
          </p:nvSpPr>
          <p:spPr>
            <a:xfrm>
              <a:off x="76200" y="19050"/>
              <a:ext cx="660400" cy="717550"/>
            </a:xfrm>
            <a:prstGeom prst="rect">
              <a:avLst/>
            </a:prstGeom>
          </p:spPr>
          <p:txBody>
            <a:bodyPr lIns="46667" tIns="46667" rIns="46667" bIns="46667" rtlCol="0" anchor="ctr"/>
            <a:lstStyle/>
            <a:p>
              <a:pPr algn="ctr">
                <a:lnSpc>
                  <a:spcPts val="3858"/>
                </a:lnSpc>
              </a:pPr>
              <a:endParaRPr/>
            </a:p>
          </p:txBody>
        </p:sp>
      </p:grpSp>
      <p:grpSp>
        <p:nvGrpSpPr>
          <p:cNvPr id="38" name="Group 38"/>
          <p:cNvGrpSpPr/>
          <p:nvPr/>
        </p:nvGrpSpPr>
        <p:grpSpPr>
          <a:xfrm>
            <a:off x="10517500" y="5478479"/>
            <a:ext cx="914739" cy="914739"/>
            <a:chOff x="0" y="0"/>
            <a:chExt cx="812800" cy="812800"/>
          </a:xfrm>
        </p:grpSpPr>
        <p:sp>
          <p:nvSpPr>
            <p:cNvPr id="39" name="Freeform 3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BF8EE"/>
            </a:solidFill>
            <a:ln w="38100" cap="sq">
              <a:solidFill>
                <a:srgbClr val="000000"/>
              </a:solidFill>
              <a:prstDash val="solid"/>
              <a:miter/>
            </a:ln>
          </p:spPr>
          <p:txBody>
            <a:bodyPr/>
            <a:lstStyle/>
            <a:p>
              <a:endParaRPr lang="en-GB"/>
            </a:p>
          </p:txBody>
        </p:sp>
        <p:sp>
          <p:nvSpPr>
            <p:cNvPr id="40" name="TextBox 40"/>
            <p:cNvSpPr txBox="1"/>
            <p:nvPr/>
          </p:nvSpPr>
          <p:spPr>
            <a:xfrm>
              <a:off x="76200" y="19050"/>
              <a:ext cx="660400" cy="717550"/>
            </a:xfrm>
            <a:prstGeom prst="rect">
              <a:avLst/>
            </a:prstGeom>
          </p:spPr>
          <p:txBody>
            <a:bodyPr lIns="46667" tIns="46667" rIns="46667" bIns="46667" rtlCol="0" anchor="ctr"/>
            <a:lstStyle/>
            <a:p>
              <a:pPr algn="ctr">
                <a:lnSpc>
                  <a:spcPts val="3858"/>
                </a:lnSpc>
              </a:pPr>
              <a:endParaRPr/>
            </a:p>
          </p:txBody>
        </p:sp>
      </p:grpSp>
      <p:grpSp>
        <p:nvGrpSpPr>
          <p:cNvPr id="41" name="Group 41"/>
          <p:cNvGrpSpPr/>
          <p:nvPr/>
        </p:nvGrpSpPr>
        <p:grpSpPr>
          <a:xfrm>
            <a:off x="209749" y="11864313"/>
            <a:ext cx="914739" cy="914739"/>
            <a:chOff x="0" y="0"/>
            <a:chExt cx="812800" cy="812800"/>
          </a:xfrm>
        </p:grpSpPr>
        <p:sp>
          <p:nvSpPr>
            <p:cNvPr id="42" name="Freeform 4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BF8EE"/>
            </a:solidFill>
            <a:ln w="38100" cap="sq">
              <a:solidFill>
                <a:srgbClr val="000000"/>
              </a:solidFill>
              <a:prstDash val="solid"/>
              <a:miter/>
            </a:ln>
          </p:spPr>
          <p:txBody>
            <a:bodyPr/>
            <a:lstStyle/>
            <a:p>
              <a:endParaRPr lang="en-GB"/>
            </a:p>
          </p:txBody>
        </p:sp>
        <p:sp>
          <p:nvSpPr>
            <p:cNvPr id="43" name="TextBox 43"/>
            <p:cNvSpPr txBox="1"/>
            <p:nvPr/>
          </p:nvSpPr>
          <p:spPr>
            <a:xfrm>
              <a:off x="76200" y="19050"/>
              <a:ext cx="660400" cy="717550"/>
            </a:xfrm>
            <a:prstGeom prst="rect">
              <a:avLst/>
            </a:prstGeom>
          </p:spPr>
          <p:txBody>
            <a:bodyPr lIns="46667" tIns="46667" rIns="46667" bIns="46667" rtlCol="0" anchor="ctr"/>
            <a:lstStyle/>
            <a:p>
              <a:pPr algn="ctr">
                <a:lnSpc>
                  <a:spcPts val="3858"/>
                </a:lnSpc>
              </a:pPr>
              <a:endParaRPr/>
            </a:p>
          </p:txBody>
        </p:sp>
      </p:grpSp>
      <p:grpSp>
        <p:nvGrpSpPr>
          <p:cNvPr id="44" name="Group 44"/>
          <p:cNvGrpSpPr/>
          <p:nvPr/>
        </p:nvGrpSpPr>
        <p:grpSpPr>
          <a:xfrm>
            <a:off x="323590" y="16724478"/>
            <a:ext cx="914739" cy="914739"/>
            <a:chOff x="0" y="0"/>
            <a:chExt cx="812800" cy="812800"/>
          </a:xfrm>
        </p:grpSpPr>
        <p:sp>
          <p:nvSpPr>
            <p:cNvPr id="45" name="Freeform 4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BF8EE"/>
            </a:solidFill>
            <a:ln w="38100" cap="sq">
              <a:solidFill>
                <a:srgbClr val="000000"/>
              </a:solidFill>
              <a:prstDash val="solid"/>
              <a:miter/>
            </a:ln>
          </p:spPr>
          <p:txBody>
            <a:bodyPr/>
            <a:lstStyle/>
            <a:p>
              <a:endParaRPr lang="en-GB"/>
            </a:p>
          </p:txBody>
        </p:sp>
        <p:sp>
          <p:nvSpPr>
            <p:cNvPr id="46" name="TextBox 46"/>
            <p:cNvSpPr txBox="1"/>
            <p:nvPr/>
          </p:nvSpPr>
          <p:spPr>
            <a:xfrm>
              <a:off x="76200" y="19050"/>
              <a:ext cx="660400" cy="717550"/>
            </a:xfrm>
            <a:prstGeom prst="rect">
              <a:avLst/>
            </a:prstGeom>
          </p:spPr>
          <p:txBody>
            <a:bodyPr lIns="46667" tIns="46667" rIns="46667" bIns="46667" rtlCol="0" anchor="ctr"/>
            <a:lstStyle/>
            <a:p>
              <a:pPr algn="ctr">
                <a:lnSpc>
                  <a:spcPts val="3858"/>
                </a:lnSpc>
              </a:pPr>
              <a:endParaRPr/>
            </a:p>
          </p:txBody>
        </p:sp>
      </p:grpSp>
      <p:grpSp>
        <p:nvGrpSpPr>
          <p:cNvPr id="47" name="Group 47"/>
          <p:cNvGrpSpPr/>
          <p:nvPr/>
        </p:nvGrpSpPr>
        <p:grpSpPr>
          <a:xfrm>
            <a:off x="-395395" y="4832899"/>
            <a:ext cx="15850590" cy="43750"/>
            <a:chOff x="0" y="0"/>
            <a:chExt cx="9467489" cy="26132"/>
          </a:xfrm>
        </p:grpSpPr>
        <p:sp>
          <p:nvSpPr>
            <p:cNvPr id="48" name="Freeform 48"/>
            <p:cNvSpPr/>
            <p:nvPr/>
          </p:nvSpPr>
          <p:spPr>
            <a:xfrm>
              <a:off x="0" y="0"/>
              <a:ext cx="9467490" cy="26132"/>
            </a:xfrm>
            <a:custGeom>
              <a:avLst/>
              <a:gdLst/>
              <a:ahLst/>
              <a:cxnLst/>
              <a:rect l="l" t="t" r="r" b="b"/>
              <a:pathLst>
                <a:path w="9467490" h="26132">
                  <a:moveTo>
                    <a:pt x="2931" y="0"/>
                  </a:moveTo>
                  <a:lnTo>
                    <a:pt x="9464559" y="0"/>
                  </a:lnTo>
                  <a:cubicBezTo>
                    <a:pt x="9466177" y="0"/>
                    <a:pt x="9467490" y="1312"/>
                    <a:pt x="9467490" y="2931"/>
                  </a:cubicBezTo>
                  <a:lnTo>
                    <a:pt x="9467490" y="23201"/>
                  </a:lnTo>
                  <a:cubicBezTo>
                    <a:pt x="9467490" y="24820"/>
                    <a:pt x="9466177" y="26132"/>
                    <a:pt x="9464559" y="26132"/>
                  </a:cubicBezTo>
                  <a:lnTo>
                    <a:pt x="2931" y="26132"/>
                  </a:lnTo>
                  <a:cubicBezTo>
                    <a:pt x="2153" y="26132"/>
                    <a:pt x="1408" y="25823"/>
                    <a:pt x="858" y="25273"/>
                  </a:cubicBezTo>
                  <a:cubicBezTo>
                    <a:pt x="309" y="24724"/>
                    <a:pt x="0" y="23978"/>
                    <a:pt x="0" y="23201"/>
                  </a:cubicBezTo>
                  <a:lnTo>
                    <a:pt x="0" y="2931"/>
                  </a:lnTo>
                  <a:cubicBezTo>
                    <a:pt x="0" y="2153"/>
                    <a:pt x="309" y="1408"/>
                    <a:pt x="858" y="858"/>
                  </a:cubicBezTo>
                  <a:cubicBezTo>
                    <a:pt x="1408" y="309"/>
                    <a:pt x="2153" y="0"/>
                    <a:pt x="2931" y="0"/>
                  </a:cubicBezTo>
                  <a:close/>
                </a:path>
              </a:pathLst>
            </a:custGeom>
            <a:solidFill>
              <a:srgbClr val="000000"/>
            </a:solidFill>
            <a:ln cap="sq">
              <a:noFill/>
              <a:prstDash val="solid"/>
              <a:miter/>
            </a:ln>
          </p:spPr>
          <p:txBody>
            <a:bodyPr/>
            <a:lstStyle/>
            <a:p>
              <a:endParaRPr lang="en-GB"/>
            </a:p>
          </p:txBody>
        </p:sp>
        <p:sp>
          <p:nvSpPr>
            <p:cNvPr id="49" name="TextBox 49"/>
            <p:cNvSpPr txBox="1"/>
            <p:nvPr/>
          </p:nvSpPr>
          <p:spPr>
            <a:xfrm>
              <a:off x="0" y="-19050"/>
              <a:ext cx="9467489" cy="45182"/>
            </a:xfrm>
            <a:prstGeom prst="rect">
              <a:avLst/>
            </a:prstGeom>
          </p:spPr>
          <p:txBody>
            <a:bodyPr lIns="22400" tIns="22400" rIns="22400" bIns="22400" rtlCol="0" anchor="ctr"/>
            <a:lstStyle/>
            <a:p>
              <a:pPr algn="ctr">
                <a:lnSpc>
                  <a:spcPts val="1172"/>
                </a:lnSpc>
              </a:pPr>
              <a:endParaRPr/>
            </a:p>
          </p:txBody>
        </p:sp>
      </p:grpSp>
      <p:sp>
        <p:nvSpPr>
          <p:cNvPr id="50" name="Freeform 50"/>
          <p:cNvSpPr/>
          <p:nvPr/>
        </p:nvSpPr>
        <p:spPr>
          <a:xfrm>
            <a:off x="2611877" y="2763840"/>
            <a:ext cx="3153394" cy="1773784"/>
          </a:xfrm>
          <a:custGeom>
            <a:avLst/>
            <a:gdLst/>
            <a:ahLst/>
            <a:cxnLst/>
            <a:rect l="l" t="t" r="r" b="b"/>
            <a:pathLst>
              <a:path w="3153394" h="1773784">
                <a:moveTo>
                  <a:pt x="0" y="0"/>
                </a:moveTo>
                <a:lnTo>
                  <a:pt x="3153394" y="0"/>
                </a:lnTo>
                <a:lnTo>
                  <a:pt x="3153394" y="1773784"/>
                </a:lnTo>
                <a:lnTo>
                  <a:pt x="0" y="1773784"/>
                </a:lnTo>
                <a:lnTo>
                  <a:pt x="0" y="0"/>
                </a:lnTo>
                <a:close/>
              </a:path>
            </a:pathLst>
          </a:custGeom>
          <a:blipFill>
            <a:blip r:embed="rId2"/>
            <a:stretch>
              <a:fillRect/>
            </a:stretch>
          </a:blipFill>
        </p:spPr>
        <p:txBody>
          <a:bodyPr/>
          <a:lstStyle/>
          <a:p>
            <a:endParaRPr lang="en-GB"/>
          </a:p>
        </p:txBody>
      </p:sp>
      <p:sp>
        <p:nvSpPr>
          <p:cNvPr id="51" name="Freeform 51"/>
          <p:cNvSpPr/>
          <p:nvPr/>
        </p:nvSpPr>
        <p:spPr>
          <a:xfrm>
            <a:off x="10517500" y="13712075"/>
            <a:ext cx="3890793" cy="2592241"/>
          </a:xfrm>
          <a:custGeom>
            <a:avLst/>
            <a:gdLst/>
            <a:ahLst/>
            <a:cxnLst/>
            <a:rect l="l" t="t" r="r" b="b"/>
            <a:pathLst>
              <a:path w="3890793" h="2592241">
                <a:moveTo>
                  <a:pt x="0" y="0"/>
                </a:moveTo>
                <a:lnTo>
                  <a:pt x="3890793" y="0"/>
                </a:lnTo>
                <a:lnTo>
                  <a:pt x="3890793" y="2592241"/>
                </a:lnTo>
                <a:lnTo>
                  <a:pt x="0" y="2592241"/>
                </a:lnTo>
                <a:lnTo>
                  <a:pt x="0" y="0"/>
                </a:lnTo>
                <a:close/>
              </a:path>
            </a:pathLst>
          </a:custGeom>
          <a:blipFill>
            <a:blip r:embed="rId3"/>
            <a:stretch>
              <a:fillRect/>
            </a:stretch>
          </a:blipFill>
        </p:spPr>
        <p:txBody>
          <a:bodyPr/>
          <a:lstStyle/>
          <a:p>
            <a:endParaRPr lang="en-GB"/>
          </a:p>
        </p:txBody>
      </p:sp>
      <p:sp>
        <p:nvSpPr>
          <p:cNvPr id="52" name="TextBox 52"/>
          <p:cNvSpPr txBox="1"/>
          <p:nvPr/>
        </p:nvSpPr>
        <p:spPr>
          <a:xfrm>
            <a:off x="261769" y="556479"/>
            <a:ext cx="4700215" cy="2466670"/>
          </a:xfrm>
          <a:prstGeom prst="rect">
            <a:avLst/>
          </a:prstGeom>
        </p:spPr>
        <p:txBody>
          <a:bodyPr lIns="0" tIns="0" rIns="0" bIns="0" rtlCol="0" anchor="t">
            <a:spAutoFit/>
          </a:bodyPr>
          <a:lstStyle/>
          <a:p>
            <a:pPr algn="l">
              <a:lnSpc>
                <a:spcPts val="6225"/>
              </a:lnSpc>
            </a:pPr>
            <a:r>
              <a:rPr lang="en-US" sz="7686">
                <a:solidFill>
                  <a:srgbClr val="000000"/>
                </a:solidFill>
                <a:latin typeface="Harmattan"/>
                <a:ea typeface="Harmattan"/>
                <a:cs typeface="Harmattan"/>
                <a:sym typeface="Harmattan"/>
              </a:rPr>
              <a:t>THE LIFE COURSE APPROACH</a:t>
            </a:r>
          </a:p>
        </p:txBody>
      </p:sp>
      <p:sp>
        <p:nvSpPr>
          <p:cNvPr id="53" name="TextBox 53"/>
          <p:cNvSpPr txBox="1"/>
          <p:nvPr/>
        </p:nvSpPr>
        <p:spPr>
          <a:xfrm>
            <a:off x="7529900" y="385754"/>
            <a:ext cx="3182903" cy="660701"/>
          </a:xfrm>
          <a:prstGeom prst="rect">
            <a:avLst/>
          </a:prstGeom>
        </p:spPr>
        <p:txBody>
          <a:bodyPr lIns="0" tIns="0" rIns="0" bIns="0" rtlCol="0" anchor="t">
            <a:spAutoFit/>
          </a:bodyPr>
          <a:lstStyle/>
          <a:p>
            <a:pPr algn="l">
              <a:lnSpc>
                <a:spcPts val="5401"/>
              </a:lnSpc>
            </a:pPr>
            <a:r>
              <a:rPr lang="en-US" sz="3858">
                <a:solidFill>
                  <a:srgbClr val="000000"/>
                </a:solidFill>
                <a:latin typeface="Harmattan"/>
                <a:ea typeface="Harmattan"/>
                <a:cs typeface="Harmattan"/>
                <a:sym typeface="Harmattan"/>
              </a:rPr>
              <a:t>INTRODUCTION</a:t>
            </a:r>
          </a:p>
        </p:txBody>
      </p:sp>
      <p:sp>
        <p:nvSpPr>
          <p:cNvPr id="54" name="TextBox 54"/>
          <p:cNvSpPr txBox="1"/>
          <p:nvPr/>
        </p:nvSpPr>
        <p:spPr>
          <a:xfrm>
            <a:off x="6571875" y="1331223"/>
            <a:ext cx="8168041" cy="3153410"/>
          </a:xfrm>
          <a:prstGeom prst="rect">
            <a:avLst/>
          </a:prstGeom>
        </p:spPr>
        <p:txBody>
          <a:bodyPr lIns="0" tIns="0" rIns="0" bIns="0" rtlCol="0" anchor="t">
            <a:spAutoFit/>
          </a:bodyPr>
          <a:lstStyle/>
          <a:p>
            <a:pPr algn="l">
              <a:lnSpc>
                <a:spcPts val="2530"/>
              </a:lnSpc>
            </a:pPr>
            <a:r>
              <a:rPr lang="en-US" sz="2300">
                <a:solidFill>
                  <a:srgbClr val="000000"/>
                </a:solidFill>
                <a:latin typeface="Harmattan"/>
                <a:ea typeface="Harmattan"/>
                <a:cs typeface="Harmattan"/>
                <a:sym typeface="Harmattan"/>
              </a:rPr>
              <a:t>The life course approach is defined as recognising an individual's development from being conceived all the way through to after death (Anam Nyembezi, 2023). It also looks at the trajectories people take along their life course and the moments and events that helped them get to where they are today. The approach to healthcare looks at someone’s existence as a whole and constructs a temporal study that can influence and inform modern health and well being (WHO, 2021). The study combined can provide someone with an outlook that can contribute to their health (Bültmann, Broberg and Selander, 2024). This approach uses a hollistic approach, ensuring the person as a whole is looked at (Asbjørnslett, Skarpaas and Stigen, 2023).  </a:t>
            </a:r>
          </a:p>
        </p:txBody>
      </p:sp>
      <p:sp>
        <p:nvSpPr>
          <p:cNvPr id="55" name="TextBox 55"/>
          <p:cNvSpPr txBox="1"/>
          <p:nvPr/>
        </p:nvSpPr>
        <p:spPr>
          <a:xfrm>
            <a:off x="6571875" y="385754"/>
            <a:ext cx="687057" cy="660699"/>
          </a:xfrm>
          <a:prstGeom prst="rect">
            <a:avLst/>
          </a:prstGeom>
        </p:spPr>
        <p:txBody>
          <a:bodyPr lIns="0" tIns="0" rIns="0" bIns="0" rtlCol="0" anchor="t">
            <a:spAutoFit/>
          </a:bodyPr>
          <a:lstStyle/>
          <a:p>
            <a:pPr algn="ctr">
              <a:lnSpc>
                <a:spcPts val="5401"/>
              </a:lnSpc>
            </a:pPr>
            <a:r>
              <a:rPr lang="en-US" sz="3858">
                <a:solidFill>
                  <a:srgbClr val="000000"/>
                </a:solidFill>
                <a:latin typeface="Harmattan"/>
                <a:ea typeface="Harmattan"/>
                <a:cs typeface="Harmattan"/>
                <a:sym typeface="Harmattan"/>
              </a:rPr>
              <a:t>01</a:t>
            </a:r>
          </a:p>
        </p:txBody>
      </p:sp>
      <p:sp>
        <p:nvSpPr>
          <p:cNvPr id="56" name="TextBox 56"/>
          <p:cNvSpPr txBox="1"/>
          <p:nvPr/>
        </p:nvSpPr>
        <p:spPr>
          <a:xfrm>
            <a:off x="1287937" y="5030143"/>
            <a:ext cx="2719520" cy="1020236"/>
          </a:xfrm>
          <a:prstGeom prst="rect">
            <a:avLst/>
          </a:prstGeom>
        </p:spPr>
        <p:txBody>
          <a:bodyPr lIns="0" tIns="0" rIns="0" bIns="0" rtlCol="0" anchor="t">
            <a:spAutoFit/>
          </a:bodyPr>
          <a:lstStyle/>
          <a:p>
            <a:pPr algn="l">
              <a:lnSpc>
                <a:spcPts val="4141"/>
              </a:lnSpc>
            </a:pPr>
            <a:r>
              <a:rPr lang="en-US" sz="2958">
                <a:solidFill>
                  <a:srgbClr val="000000"/>
                </a:solidFill>
                <a:latin typeface="Harmattan"/>
                <a:ea typeface="Harmattan"/>
                <a:cs typeface="Harmattan"/>
                <a:sym typeface="Harmattan"/>
              </a:rPr>
              <a:t>WHAT IS THE LIFE COURSE?</a:t>
            </a:r>
          </a:p>
        </p:txBody>
      </p:sp>
      <p:sp>
        <p:nvSpPr>
          <p:cNvPr id="57" name="TextBox 57"/>
          <p:cNvSpPr txBox="1"/>
          <p:nvPr/>
        </p:nvSpPr>
        <p:spPr>
          <a:xfrm>
            <a:off x="323590" y="6173419"/>
            <a:ext cx="4602409" cy="4968822"/>
          </a:xfrm>
          <a:prstGeom prst="rect">
            <a:avLst/>
          </a:prstGeom>
        </p:spPr>
        <p:txBody>
          <a:bodyPr lIns="0" tIns="0" rIns="0" bIns="0" rtlCol="0" anchor="t">
            <a:spAutoFit/>
          </a:bodyPr>
          <a:lstStyle/>
          <a:p>
            <a:pPr algn="l">
              <a:lnSpc>
                <a:spcPts val="3020"/>
              </a:lnSpc>
            </a:pPr>
            <a:r>
              <a:rPr lang="en-US" sz="2745">
                <a:solidFill>
                  <a:srgbClr val="000000"/>
                </a:solidFill>
                <a:latin typeface="Harmattan"/>
                <a:ea typeface="Harmattan"/>
                <a:cs typeface="Harmattan"/>
                <a:sym typeface="Harmattan"/>
              </a:rPr>
              <a:t>The life course epidemiology is a longitude study that lays out a person’s life and plots the transitional points that can alter a person’s health and well being from a biological, social and environmental point of view (Wagner et al., 2024). The model looks at critical periods in a person’s life and breaks them down into stages like preconception and pregnancy, infancy, childhood, adolescence, adulthood and elderly (Rashbrook, 2019). </a:t>
            </a:r>
          </a:p>
        </p:txBody>
      </p:sp>
      <p:sp>
        <p:nvSpPr>
          <p:cNvPr id="58" name="TextBox 58"/>
          <p:cNvSpPr txBox="1"/>
          <p:nvPr/>
        </p:nvSpPr>
        <p:spPr>
          <a:xfrm>
            <a:off x="323590" y="5195623"/>
            <a:ext cx="687057" cy="660699"/>
          </a:xfrm>
          <a:prstGeom prst="rect">
            <a:avLst/>
          </a:prstGeom>
        </p:spPr>
        <p:txBody>
          <a:bodyPr lIns="0" tIns="0" rIns="0" bIns="0" rtlCol="0" anchor="t">
            <a:spAutoFit/>
          </a:bodyPr>
          <a:lstStyle/>
          <a:p>
            <a:pPr algn="ctr">
              <a:lnSpc>
                <a:spcPts val="5401"/>
              </a:lnSpc>
            </a:pPr>
            <a:r>
              <a:rPr lang="en-US" sz="3858">
                <a:solidFill>
                  <a:srgbClr val="000000"/>
                </a:solidFill>
                <a:latin typeface="Harmattan"/>
                <a:ea typeface="Harmattan"/>
                <a:cs typeface="Harmattan"/>
                <a:sym typeface="Harmattan"/>
              </a:rPr>
              <a:t>02</a:t>
            </a:r>
          </a:p>
        </p:txBody>
      </p:sp>
      <p:sp>
        <p:nvSpPr>
          <p:cNvPr id="59" name="TextBox 59"/>
          <p:cNvSpPr txBox="1"/>
          <p:nvPr/>
        </p:nvSpPr>
        <p:spPr>
          <a:xfrm>
            <a:off x="6646111" y="5237388"/>
            <a:ext cx="3182903" cy="1434890"/>
          </a:xfrm>
          <a:prstGeom prst="rect">
            <a:avLst/>
          </a:prstGeom>
        </p:spPr>
        <p:txBody>
          <a:bodyPr lIns="0" tIns="0" rIns="0" bIns="0" rtlCol="0" anchor="t">
            <a:spAutoFit/>
          </a:bodyPr>
          <a:lstStyle/>
          <a:p>
            <a:pPr algn="l">
              <a:lnSpc>
                <a:spcPts val="3861"/>
              </a:lnSpc>
            </a:pPr>
            <a:r>
              <a:rPr lang="en-US" sz="2758">
                <a:solidFill>
                  <a:srgbClr val="000000"/>
                </a:solidFill>
                <a:latin typeface="Harmattan"/>
                <a:ea typeface="Harmattan"/>
                <a:cs typeface="Harmattan"/>
                <a:sym typeface="Harmattan"/>
              </a:rPr>
              <a:t>IMPACTS ON PRE-CONCEPTION AND EARLY LIFE</a:t>
            </a:r>
          </a:p>
        </p:txBody>
      </p:sp>
      <p:sp>
        <p:nvSpPr>
          <p:cNvPr id="60" name="TextBox 60"/>
          <p:cNvSpPr txBox="1"/>
          <p:nvPr/>
        </p:nvSpPr>
        <p:spPr>
          <a:xfrm>
            <a:off x="5263438" y="6796103"/>
            <a:ext cx="4607012" cy="4420088"/>
          </a:xfrm>
          <a:prstGeom prst="rect">
            <a:avLst/>
          </a:prstGeom>
        </p:spPr>
        <p:txBody>
          <a:bodyPr lIns="0" tIns="0" rIns="0" bIns="0" rtlCol="0" anchor="t">
            <a:spAutoFit/>
          </a:bodyPr>
          <a:lstStyle/>
          <a:p>
            <a:pPr algn="l">
              <a:lnSpc>
                <a:spcPts val="2523"/>
              </a:lnSpc>
            </a:pPr>
            <a:r>
              <a:rPr lang="en-US" sz="2294">
                <a:solidFill>
                  <a:srgbClr val="000000"/>
                </a:solidFill>
                <a:latin typeface="Harmattan"/>
                <a:ea typeface="Harmattan"/>
                <a:cs typeface="Harmattan"/>
                <a:sym typeface="Harmattan"/>
              </a:rPr>
              <a:t>Doyle, 2025 talks about how the early years of someone life are some of the most crucial as they set out the foundation for physical, cognitive, emotional and social development.</a:t>
            </a:r>
          </a:p>
          <a:p>
            <a:pPr algn="l">
              <a:lnSpc>
                <a:spcPts val="2523"/>
              </a:lnSpc>
            </a:pPr>
            <a:r>
              <a:rPr lang="en-US" sz="2294">
                <a:solidFill>
                  <a:srgbClr val="000000"/>
                </a:solidFill>
                <a:latin typeface="Harmattan"/>
                <a:ea typeface="Harmattan"/>
                <a:cs typeface="Harmattan"/>
                <a:sym typeface="Harmattan"/>
              </a:rPr>
              <a:t> Preconception healthcare is now known as one of the biggest preventative measures to assist in a person’s wellbeing as it has the potential to improve parental, pregnancy and infancy outcomes (Cassinelli et al., 2024).</a:t>
            </a:r>
          </a:p>
          <a:p>
            <a:pPr algn="l">
              <a:lnSpc>
                <a:spcPts val="2523"/>
              </a:lnSpc>
            </a:pPr>
            <a:r>
              <a:rPr lang="en-US" sz="2294">
                <a:solidFill>
                  <a:srgbClr val="000000"/>
                </a:solidFill>
                <a:latin typeface="Harmattan"/>
                <a:ea typeface="Harmattan"/>
                <a:cs typeface="Harmattan"/>
                <a:sym typeface="Harmattan"/>
              </a:rPr>
              <a:t>Robertson, Leyland and Pearce, 2024 stated that “Preschool childcare is considered an important policy for reducing inequalities in children's cognitive and socio-emotional development”</a:t>
            </a:r>
          </a:p>
        </p:txBody>
      </p:sp>
      <p:sp>
        <p:nvSpPr>
          <p:cNvPr id="61" name="TextBox 61"/>
          <p:cNvSpPr txBox="1"/>
          <p:nvPr/>
        </p:nvSpPr>
        <p:spPr>
          <a:xfrm>
            <a:off x="5594226" y="5610196"/>
            <a:ext cx="687057" cy="660699"/>
          </a:xfrm>
          <a:prstGeom prst="rect">
            <a:avLst/>
          </a:prstGeom>
        </p:spPr>
        <p:txBody>
          <a:bodyPr lIns="0" tIns="0" rIns="0" bIns="0" rtlCol="0" anchor="t">
            <a:spAutoFit/>
          </a:bodyPr>
          <a:lstStyle/>
          <a:p>
            <a:pPr algn="ctr">
              <a:lnSpc>
                <a:spcPts val="5401"/>
              </a:lnSpc>
            </a:pPr>
            <a:r>
              <a:rPr lang="en-US" sz="3858">
                <a:solidFill>
                  <a:srgbClr val="000000"/>
                </a:solidFill>
                <a:latin typeface="Harmattan"/>
                <a:ea typeface="Harmattan"/>
                <a:cs typeface="Harmattan"/>
                <a:sym typeface="Harmattan"/>
              </a:rPr>
              <a:t>03</a:t>
            </a:r>
          </a:p>
        </p:txBody>
      </p:sp>
      <p:sp>
        <p:nvSpPr>
          <p:cNvPr id="62" name="TextBox 62"/>
          <p:cNvSpPr txBox="1"/>
          <p:nvPr/>
        </p:nvSpPr>
        <p:spPr>
          <a:xfrm>
            <a:off x="11637519" y="5567398"/>
            <a:ext cx="2824064" cy="1343201"/>
          </a:xfrm>
          <a:prstGeom prst="rect">
            <a:avLst/>
          </a:prstGeom>
        </p:spPr>
        <p:txBody>
          <a:bodyPr lIns="0" tIns="0" rIns="0" bIns="0" rtlCol="0" anchor="t">
            <a:spAutoFit/>
          </a:bodyPr>
          <a:lstStyle/>
          <a:p>
            <a:pPr algn="l">
              <a:lnSpc>
                <a:spcPts val="5401"/>
              </a:lnSpc>
            </a:pPr>
            <a:r>
              <a:rPr lang="en-US" sz="3858">
                <a:solidFill>
                  <a:srgbClr val="000000"/>
                </a:solidFill>
                <a:latin typeface="Harmattan"/>
                <a:ea typeface="Harmattan"/>
                <a:cs typeface="Harmattan"/>
                <a:sym typeface="Harmattan"/>
              </a:rPr>
              <a:t>LIFESTYLE CHOICES</a:t>
            </a:r>
          </a:p>
        </p:txBody>
      </p:sp>
      <p:sp>
        <p:nvSpPr>
          <p:cNvPr id="63" name="TextBox 63"/>
          <p:cNvSpPr txBox="1"/>
          <p:nvPr/>
        </p:nvSpPr>
        <p:spPr>
          <a:xfrm>
            <a:off x="10333300" y="6929649"/>
            <a:ext cx="4406616" cy="6625088"/>
          </a:xfrm>
          <a:prstGeom prst="rect">
            <a:avLst/>
          </a:prstGeom>
        </p:spPr>
        <p:txBody>
          <a:bodyPr lIns="0" tIns="0" rIns="0" bIns="0" rtlCol="0" anchor="t">
            <a:spAutoFit/>
          </a:bodyPr>
          <a:lstStyle/>
          <a:p>
            <a:pPr algn="l">
              <a:lnSpc>
                <a:spcPts val="2523"/>
              </a:lnSpc>
            </a:pPr>
            <a:r>
              <a:rPr lang="en-US" sz="2294">
                <a:solidFill>
                  <a:srgbClr val="000000"/>
                </a:solidFill>
                <a:latin typeface="Harmattan"/>
                <a:ea typeface="Harmattan"/>
                <a:cs typeface="Harmattan"/>
                <a:sym typeface="Harmattan"/>
              </a:rPr>
              <a:t>Behaviours that are developed over time can be pivotal for the adulthood trajectory of someone’s life course, these include maintaining a nutritional diet, keeping up with physical activity, quit smoking and reduce alcohol intake (Landy et al., 2017). </a:t>
            </a:r>
          </a:p>
          <a:p>
            <a:pPr algn="l">
              <a:lnSpc>
                <a:spcPts val="2523"/>
              </a:lnSpc>
            </a:pPr>
            <a:r>
              <a:rPr lang="en-US" sz="2294">
                <a:solidFill>
                  <a:srgbClr val="000000"/>
                </a:solidFill>
                <a:latin typeface="Harmattan"/>
                <a:ea typeface="Harmattan"/>
                <a:cs typeface="Harmattan"/>
                <a:sym typeface="Harmattan"/>
              </a:rPr>
              <a:t>Behaviours like these can often be influenced by education, social environment and cultural influences and are not purely individual they are shaped by circumstances related to that person.  </a:t>
            </a:r>
          </a:p>
          <a:p>
            <a:pPr algn="l">
              <a:lnSpc>
                <a:spcPts val="2523"/>
              </a:lnSpc>
            </a:pPr>
            <a:r>
              <a:rPr lang="en-US" sz="2294">
                <a:solidFill>
                  <a:srgbClr val="000000"/>
                </a:solidFill>
                <a:latin typeface="Harmattan"/>
                <a:ea typeface="Harmattan"/>
                <a:cs typeface="Harmattan"/>
                <a:sym typeface="Harmattan"/>
              </a:rPr>
              <a:t>Keeping a healthy lifestyle over time can help reduce the risk of multimorbidity (Ye et al., 2024).</a:t>
            </a:r>
          </a:p>
          <a:p>
            <a:pPr algn="l">
              <a:lnSpc>
                <a:spcPts val="2523"/>
              </a:lnSpc>
            </a:pPr>
            <a:r>
              <a:rPr lang="en-US" sz="2294">
                <a:solidFill>
                  <a:srgbClr val="000000"/>
                </a:solidFill>
                <a:latin typeface="Harmattan"/>
                <a:ea typeface="Harmattan"/>
                <a:cs typeface="Harmattan"/>
                <a:sym typeface="Harmattan"/>
              </a:rPr>
              <a:t>It has been widely stated that we have an ageing population (ONS, 2023), and this can be a strain on healthcare services as more people are suffering with comorbidities such as pulmonary , neurological and cardiac diseases (Foster and Walker, 2021). </a:t>
            </a:r>
          </a:p>
        </p:txBody>
      </p:sp>
      <p:sp>
        <p:nvSpPr>
          <p:cNvPr id="64" name="TextBox 64"/>
          <p:cNvSpPr txBox="1"/>
          <p:nvPr/>
        </p:nvSpPr>
        <p:spPr>
          <a:xfrm>
            <a:off x="10631341" y="5610196"/>
            <a:ext cx="687057" cy="660699"/>
          </a:xfrm>
          <a:prstGeom prst="rect">
            <a:avLst/>
          </a:prstGeom>
        </p:spPr>
        <p:txBody>
          <a:bodyPr lIns="0" tIns="0" rIns="0" bIns="0" rtlCol="0" anchor="t">
            <a:spAutoFit/>
          </a:bodyPr>
          <a:lstStyle/>
          <a:p>
            <a:pPr algn="ctr">
              <a:lnSpc>
                <a:spcPts val="5401"/>
              </a:lnSpc>
            </a:pPr>
            <a:r>
              <a:rPr lang="en-US" sz="3858">
                <a:solidFill>
                  <a:srgbClr val="000000"/>
                </a:solidFill>
                <a:latin typeface="Harmattan"/>
                <a:ea typeface="Harmattan"/>
                <a:cs typeface="Harmattan"/>
                <a:sym typeface="Harmattan"/>
              </a:rPr>
              <a:t>04</a:t>
            </a:r>
          </a:p>
        </p:txBody>
      </p:sp>
      <p:sp>
        <p:nvSpPr>
          <p:cNvPr id="65" name="TextBox 65"/>
          <p:cNvSpPr txBox="1"/>
          <p:nvPr/>
        </p:nvSpPr>
        <p:spPr>
          <a:xfrm>
            <a:off x="1338139" y="11881319"/>
            <a:ext cx="3182903" cy="949115"/>
          </a:xfrm>
          <a:prstGeom prst="rect">
            <a:avLst/>
          </a:prstGeom>
        </p:spPr>
        <p:txBody>
          <a:bodyPr lIns="0" tIns="0" rIns="0" bIns="0" rtlCol="0" anchor="t">
            <a:spAutoFit/>
          </a:bodyPr>
          <a:lstStyle/>
          <a:p>
            <a:pPr algn="l">
              <a:lnSpc>
                <a:spcPts val="3861"/>
              </a:lnSpc>
            </a:pPr>
            <a:r>
              <a:rPr lang="en-US" sz="2758">
                <a:solidFill>
                  <a:srgbClr val="000000"/>
                </a:solidFill>
                <a:latin typeface="Harmattan"/>
                <a:ea typeface="Harmattan"/>
                <a:cs typeface="Harmattan"/>
                <a:sym typeface="Harmattan"/>
              </a:rPr>
              <a:t>SOCIAL DETEMINANTS OF HEALTH </a:t>
            </a:r>
          </a:p>
        </p:txBody>
      </p:sp>
      <p:sp>
        <p:nvSpPr>
          <p:cNvPr id="66" name="TextBox 66"/>
          <p:cNvSpPr txBox="1"/>
          <p:nvPr/>
        </p:nvSpPr>
        <p:spPr>
          <a:xfrm>
            <a:off x="323590" y="11996030"/>
            <a:ext cx="687057" cy="660699"/>
          </a:xfrm>
          <a:prstGeom prst="rect">
            <a:avLst/>
          </a:prstGeom>
        </p:spPr>
        <p:txBody>
          <a:bodyPr lIns="0" tIns="0" rIns="0" bIns="0" rtlCol="0" anchor="t">
            <a:spAutoFit/>
          </a:bodyPr>
          <a:lstStyle/>
          <a:p>
            <a:pPr algn="ctr">
              <a:lnSpc>
                <a:spcPts val="5401"/>
              </a:lnSpc>
            </a:pPr>
            <a:r>
              <a:rPr lang="en-US" sz="3858">
                <a:solidFill>
                  <a:srgbClr val="000000"/>
                </a:solidFill>
                <a:latin typeface="Harmattan"/>
                <a:ea typeface="Harmattan"/>
                <a:cs typeface="Harmattan"/>
                <a:sym typeface="Harmattan"/>
              </a:rPr>
              <a:t>05</a:t>
            </a:r>
          </a:p>
        </p:txBody>
      </p:sp>
      <p:sp>
        <p:nvSpPr>
          <p:cNvPr id="67" name="TextBox 67"/>
          <p:cNvSpPr txBox="1"/>
          <p:nvPr/>
        </p:nvSpPr>
        <p:spPr>
          <a:xfrm>
            <a:off x="1443609" y="16813397"/>
            <a:ext cx="3182903" cy="660701"/>
          </a:xfrm>
          <a:prstGeom prst="rect">
            <a:avLst/>
          </a:prstGeom>
        </p:spPr>
        <p:txBody>
          <a:bodyPr lIns="0" tIns="0" rIns="0" bIns="0" rtlCol="0" anchor="t">
            <a:spAutoFit/>
          </a:bodyPr>
          <a:lstStyle/>
          <a:p>
            <a:pPr algn="l">
              <a:lnSpc>
                <a:spcPts val="5401"/>
              </a:lnSpc>
            </a:pPr>
            <a:r>
              <a:rPr lang="en-US" sz="3858">
                <a:solidFill>
                  <a:srgbClr val="000000"/>
                </a:solidFill>
                <a:latin typeface="Harmattan"/>
                <a:ea typeface="Harmattan"/>
                <a:cs typeface="Harmattan"/>
                <a:sym typeface="Harmattan"/>
              </a:rPr>
              <a:t>CONCLUSION</a:t>
            </a:r>
          </a:p>
        </p:txBody>
      </p:sp>
      <p:sp>
        <p:nvSpPr>
          <p:cNvPr id="68" name="TextBox 68"/>
          <p:cNvSpPr txBox="1"/>
          <p:nvPr/>
        </p:nvSpPr>
        <p:spPr>
          <a:xfrm>
            <a:off x="365323" y="17829717"/>
            <a:ext cx="9121351" cy="3160088"/>
          </a:xfrm>
          <a:prstGeom prst="rect">
            <a:avLst/>
          </a:prstGeom>
        </p:spPr>
        <p:txBody>
          <a:bodyPr lIns="0" tIns="0" rIns="0" bIns="0" rtlCol="0" anchor="t">
            <a:spAutoFit/>
          </a:bodyPr>
          <a:lstStyle/>
          <a:p>
            <a:pPr algn="l">
              <a:lnSpc>
                <a:spcPts val="2523"/>
              </a:lnSpc>
            </a:pPr>
            <a:r>
              <a:rPr lang="en-US" sz="2294">
                <a:solidFill>
                  <a:srgbClr val="000000"/>
                </a:solidFill>
                <a:latin typeface="Harmattan"/>
                <a:ea typeface="Harmattan"/>
                <a:cs typeface="Harmattan"/>
                <a:sym typeface="Harmattan"/>
              </a:rPr>
              <a:t>Local and national level health policies should ne there to support people at all life stages. While also, addressing those social inequalities that become factors that affect people’s health. The life course model approach states how early intervention and introducing prevention strategies can help improve someone’s health and wellbeing. Health is shaped across the life course, that is why the temporal aspect of the study has given such helpful research into how it shapes healthcare and what improvements can be made. Early life, lifestyle and social matters all tie into what makes a person plot their chart along their own life course model graph. Ensuring that a holistic approach is used to consider biological, psychological, sociocultural and spiritual factors. A life course approach helps us understand not just how people get ill, but how we can help them stay well.</a:t>
            </a:r>
          </a:p>
        </p:txBody>
      </p:sp>
      <p:sp>
        <p:nvSpPr>
          <p:cNvPr id="69" name="TextBox 69"/>
          <p:cNvSpPr txBox="1"/>
          <p:nvPr/>
        </p:nvSpPr>
        <p:spPr>
          <a:xfrm>
            <a:off x="437431" y="16856195"/>
            <a:ext cx="687057" cy="660699"/>
          </a:xfrm>
          <a:prstGeom prst="rect">
            <a:avLst/>
          </a:prstGeom>
        </p:spPr>
        <p:txBody>
          <a:bodyPr lIns="0" tIns="0" rIns="0" bIns="0" rtlCol="0" anchor="t">
            <a:spAutoFit/>
          </a:bodyPr>
          <a:lstStyle/>
          <a:p>
            <a:pPr algn="ctr">
              <a:lnSpc>
                <a:spcPts val="5401"/>
              </a:lnSpc>
            </a:pPr>
            <a:r>
              <a:rPr lang="en-US" sz="3858">
                <a:solidFill>
                  <a:srgbClr val="000000"/>
                </a:solidFill>
                <a:latin typeface="Harmattan"/>
                <a:ea typeface="Harmattan"/>
                <a:cs typeface="Harmattan"/>
                <a:sym typeface="Harmattan"/>
              </a:rPr>
              <a:t>06</a:t>
            </a:r>
          </a:p>
        </p:txBody>
      </p:sp>
      <p:sp>
        <p:nvSpPr>
          <p:cNvPr id="70" name="TextBox 70"/>
          <p:cNvSpPr txBox="1"/>
          <p:nvPr/>
        </p:nvSpPr>
        <p:spPr>
          <a:xfrm>
            <a:off x="365323" y="12838342"/>
            <a:ext cx="9121351" cy="3623311"/>
          </a:xfrm>
          <a:prstGeom prst="rect">
            <a:avLst/>
          </a:prstGeom>
        </p:spPr>
        <p:txBody>
          <a:bodyPr lIns="0" tIns="0" rIns="0" bIns="0" rtlCol="0" anchor="t">
            <a:spAutoFit/>
          </a:bodyPr>
          <a:lstStyle/>
          <a:p>
            <a:pPr algn="l">
              <a:lnSpc>
                <a:spcPts val="3079"/>
              </a:lnSpc>
              <a:spcBef>
                <a:spcPct val="0"/>
              </a:spcBef>
            </a:pPr>
            <a:r>
              <a:rPr lang="en-US" sz="2199">
                <a:solidFill>
                  <a:srgbClr val="000000"/>
                </a:solidFill>
                <a:latin typeface="Harmattan"/>
                <a:ea typeface="Harmattan"/>
                <a:cs typeface="Harmattan"/>
                <a:sym typeface="Harmattan"/>
              </a:rPr>
              <a:t>The Wider Determinants of Health are the social, economic and environmental factors to which a person is born, live, age and work. These can combine with someone’s genetics and behaviours to determine their health outcomes (Creative Health Toolkit, 2020). </a:t>
            </a:r>
          </a:p>
          <a:p>
            <a:pPr algn="l">
              <a:lnSpc>
                <a:spcPts val="2799"/>
              </a:lnSpc>
              <a:spcBef>
                <a:spcPct val="0"/>
              </a:spcBef>
            </a:pPr>
            <a:r>
              <a:rPr lang="en-US" sz="1999">
                <a:solidFill>
                  <a:srgbClr val="000000"/>
                </a:solidFill>
                <a:latin typeface="Harmattan"/>
                <a:ea typeface="Harmattan"/>
                <a:cs typeface="Harmattan"/>
                <a:sym typeface="Harmattan"/>
              </a:rPr>
              <a:t>Examples of these determinants can be someone’s income, their education, whether they are employed or not, housing status, access to healthcare and environmental conditions (National Institute for Health and Care Research, 2023). Dahlgren and Whitehead created a model that showed the broad social and economic circumstances that together determine the quality of the health of the population (Public Health England, 2017).  A frequent result from looking at these can be living in a deprived area can limit your access resources such as healthcare and nutritional diet, which can then lead to higher obesity rates in these locations. </a:t>
            </a:r>
          </a:p>
        </p:txBody>
      </p:sp>
      <p:grpSp>
        <p:nvGrpSpPr>
          <p:cNvPr id="71" name="Group 71"/>
          <p:cNvGrpSpPr/>
          <p:nvPr/>
        </p:nvGrpSpPr>
        <p:grpSpPr>
          <a:xfrm>
            <a:off x="10311436" y="16767275"/>
            <a:ext cx="914739" cy="914739"/>
            <a:chOff x="0" y="0"/>
            <a:chExt cx="812800" cy="812800"/>
          </a:xfrm>
        </p:grpSpPr>
        <p:sp>
          <p:nvSpPr>
            <p:cNvPr id="72" name="Freeform 7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BF8EE"/>
            </a:solidFill>
            <a:ln w="38100" cap="sq">
              <a:solidFill>
                <a:srgbClr val="000000"/>
              </a:solidFill>
              <a:prstDash val="solid"/>
              <a:miter/>
            </a:ln>
          </p:spPr>
          <p:txBody>
            <a:bodyPr/>
            <a:lstStyle/>
            <a:p>
              <a:endParaRPr lang="en-GB"/>
            </a:p>
          </p:txBody>
        </p:sp>
        <p:sp>
          <p:nvSpPr>
            <p:cNvPr id="73" name="TextBox 73"/>
            <p:cNvSpPr txBox="1"/>
            <p:nvPr/>
          </p:nvSpPr>
          <p:spPr>
            <a:xfrm>
              <a:off x="76200" y="19050"/>
              <a:ext cx="660400" cy="717550"/>
            </a:xfrm>
            <a:prstGeom prst="rect">
              <a:avLst/>
            </a:prstGeom>
          </p:spPr>
          <p:txBody>
            <a:bodyPr lIns="46667" tIns="46667" rIns="46667" bIns="46667" rtlCol="0" anchor="ctr"/>
            <a:lstStyle/>
            <a:p>
              <a:pPr algn="ctr">
                <a:lnSpc>
                  <a:spcPts val="3858"/>
                </a:lnSpc>
              </a:pPr>
              <a:endParaRPr/>
            </a:p>
          </p:txBody>
        </p:sp>
      </p:grpSp>
      <p:sp>
        <p:nvSpPr>
          <p:cNvPr id="74" name="TextBox 74"/>
          <p:cNvSpPr txBox="1"/>
          <p:nvPr/>
        </p:nvSpPr>
        <p:spPr>
          <a:xfrm>
            <a:off x="11431455" y="16856194"/>
            <a:ext cx="3182903" cy="660701"/>
          </a:xfrm>
          <a:prstGeom prst="rect">
            <a:avLst/>
          </a:prstGeom>
        </p:spPr>
        <p:txBody>
          <a:bodyPr lIns="0" tIns="0" rIns="0" bIns="0" rtlCol="0" anchor="t">
            <a:spAutoFit/>
          </a:bodyPr>
          <a:lstStyle/>
          <a:p>
            <a:pPr algn="l">
              <a:lnSpc>
                <a:spcPts val="5401"/>
              </a:lnSpc>
            </a:pPr>
            <a:r>
              <a:rPr lang="en-US" sz="3858">
                <a:solidFill>
                  <a:srgbClr val="000000"/>
                </a:solidFill>
                <a:latin typeface="Harmattan"/>
                <a:ea typeface="Harmattan"/>
                <a:cs typeface="Harmattan"/>
                <a:sym typeface="Harmattan"/>
              </a:rPr>
              <a:t>INTERVENTIONS</a:t>
            </a:r>
          </a:p>
        </p:txBody>
      </p:sp>
      <p:sp>
        <p:nvSpPr>
          <p:cNvPr id="75" name="TextBox 75"/>
          <p:cNvSpPr txBox="1"/>
          <p:nvPr/>
        </p:nvSpPr>
        <p:spPr>
          <a:xfrm>
            <a:off x="10425277" y="16898992"/>
            <a:ext cx="687057" cy="660699"/>
          </a:xfrm>
          <a:prstGeom prst="rect">
            <a:avLst/>
          </a:prstGeom>
        </p:spPr>
        <p:txBody>
          <a:bodyPr lIns="0" tIns="0" rIns="0" bIns="0" rtlCol="0" anchor="t">
            <a:spAutoFit/>
          </a:bodyPr>
          <a:lstStyle/>
          <a:p>
            <a:pPr algn="ctr">
              <a:lnSpc>
                <a:spcPts val="5401"/>
              </a:lnSpc>
            </a:pPr>
            <a:r>
              <a:rPr lang="en-US" sz="3858">
                <a:solidFill>
                  <a:srgbClr val="000000"/>
                </a:solidFill>
                <a:latin typeface="Harmattan"/>
                <a:ea typeface="Harmattan"/>
                <a:cs typeface="Harmattan"/>
                <a:sym typeface="Harmattan"/>
              </a:rPr>
              <a:t>07</a:t>
            </a:r>
          </a:p>
        </p:txBody>
      </p:sp>
      <p:sp>
        <p:nvSpPr>
          <p:cNvPr id="76" name="TextBox 76"/>
          <p:cNvSpPr txBox="1"/>
          <p:nvPr/>
        </p:nvSpPr>
        <p:spPr>
          <a:xfrm>
            <a:off x="10339118" y="17901089"/>
            <a:ext cx="4400798" cy="2806700"/>
          </a:xfrm>
          <a:prstGeom prst="rect">
            <a:avLst/>
          </a:prstGeom>
        </p:spPr>
        <p:txBody>
          <a:bodyPr lIns="0" tIns="0" rIns="0" bIns="0" rtlCol="0" anchor="t">
            <a:spAutoFit/>
          </a:bodyPr>
          <a:lstStyle/>
          <a:p>
            <a:pPr marL="431801" lvl="1" indent="-215900" algn="l">
              <a:lnSpc>
                <a:spcPts val="2800"/>
              </a:lnSpc>
              <a:spcBef>
                <a:spcPct val="0"/>
              </a:spcBef>
              <a:buFont typeface="Arial"/>
              <a:buChar char="•"/>
            </a:pPr>
            <a:r>
              <a:rPr lang="en-US" sz="2000">
                <a:solidFill>
                  <a:srgbClr val="000000"/>
                </a:solidFill>
                <a:latin typeface="Harmattan"/>
                <a:ea typeface="Harmattan"/>
                <a:cs typeface="Harmattan"/>
                <a:sym typeface="Harmattan"/>
              </a:rPr>
              <a:t>Improving health literacy in schools (Maindal and Aagaard-Hansen, 2020)</a:t>
            </a:r>
          </a:p>
          <a:p>
            <a:pPr marL="431801" lvl="1" indent="-215900" algn="l">
              <a:lnSpc>
                <a:spcPts val="2800"/>
              </a:lnSpc>
              <a:spcBef>
                <a:spcPct val="0"/>
              </a:spcBef>
              <a:buFont typeface="Arial"/>
              <a:buChar char="•"/>
            </a:pPr>
            <a:r>
              <a:rPr lang="en-US" sz="2000">
                <a:solidFill>
                  <a:srgbClr val="000000"/>
                </a:solidFill>
                <a:latin typeface="Harmattan"/>
                <a:ea typeface="Harmattan"/>
                <a:cs typeface="Harmattan"/>
                <a:sym typeface="Harmattan"/>
              </a:rPr>
              <a:t>Mental health resourses being more available at adolesence stage (Young minds, 2021)</a:t>
            </a:r>
          </a:p>
          <a:p>
            <a:pPr marL="431801" lvl="1" indent="-215900" algn="l">
              <a:lnSpc>
                <a:spcPts val="2800"/>
              </a:lnSpc>
              <a:buFont typeface="Arial"/>
              <a:buChar char="•"/>
            </a:pPr>
            <a:r>
              <a:rPr lang="en-US" sz="2000">
                <a:solidFill>
                  <a:srgbClr val="000000"/>
                </a:solidFill>
                <a:latin typeface="Harmattan"/>
                <a:ea typeface="Harmattan"/>
                <a:cs typeface="Harmattan"/>
                <a:sym typeface="Harmattan"/>
              </a:rPr>
              <a:t>Reduce the amount of social isolation that can help decrease health issues in those indivuals (Public Health England, 2015).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844</Words>
  <Application>Microsoft Office PowerPoint</Application>
  <PresentationFormat>Custom</PresentationFormat>
  <Paragraphs>30</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Harmattan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Research Poster in Cream Pink and Yellow Lined Graphic Style</dc:title>
  <dc:creator>Ryan Maynard</dc:creator>
  <cp:lastModifiedBy>Ryan Maynard</cp:lastModifiedBy>
  <cp:revision>1</cp:revision>
  <dcterms:created xsi:type="dcterms:W3CDTF">2006-08-16T00:00:00Z</dcterms:created>
  <dcterms:modified xsi:type="dcterms:W3CDTF">2026-03-22T23:36:30Z</dcterms:modified>
  <dc:identifier>DAHEs2Fy0Mk</dc:identifier>
</cp:coreProperties>
</file>