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850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18872"/>
            <a:ext cx="5527421" cy="62484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184911"/>
            <a:ext cx="5638829" cy="61214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184911"/>
            <a:ext cx="5509278" cy="612140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6095"/>
            <a:ext cx="5638800" cy="6477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38327" y="1112977"/>
            <a:ext cx="3062604" cy="721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38327" y="1771903"/>
            <a:ext cx="5120640" cy="2292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magazines/may-2020/like-us-our-personal-health-information-is-safest-at-hom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dpi.com/2076-3417/10/24/8917" TargetMode="External"/><Relationship Id="rId2" Type="http://schemas.openxmlformats.org/officeDocument/2006/relationships/hyperlink" Target="http://www.ceeol.com/search/article-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journals.sagepub.com/doi/pdf/10.1177/17479541209769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spc="-5" dirty="0"/>
              <a:t>Name:</a:t>
            </a:r>
            <a:r>
              <a:rPr spc="-35" dirty="0"/>
              <a:t> </a:t>
            </a:r>
            <a:r>
              <a:rPr spc="-15" dirty="0"/>
              <a:t>Rositsa</a:t>
            </a:r>
            <a:r>
              <a:rPr spc="-40" dirty="0"/>
              <a:t> </a:t>
            </a:r>
            <a:r>
              <a:rPr spc="-15" dirty="0"/>
              <a:t>Georgieva</a:t>
            </a:r>
          </a:p>
          <a:p>
            <a:pPr marL="12700">
              <a:lnSpc>
                <a:spcPts val="2735"/>
              </a:lnSpc>
            </a:pPr>
            <a:r>
              <a:rPr spc="-5" dirty="0"/>
              <a:t>Student</a:t>
            </a:r>
            <a:r>
              <a:rPr spc="-50" dirty="0"/>
              <a:t> </a:t>
            </a:r>
            <a:r>
              <a:rPr spc="-5" dirty="0"/>
              <a:t>ID:2232360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dirty="0"/>
              <a:t>Module</a:t>
            </a:r>
            <a:r>
              <a:rPr spc="-15" dirty="0"/>
              <a:t> </a:t>
            </a:r>
            <a:r>
              <a:rPr spc="-10" dirty="0"/>
              <a:t>code:</a:t>
            </a:r>
            <a:r>
              <a:rPr spc="-30" dirty="0"/>
              <a:t> </a:t>
            </a:r>
            <a:r>
              <a:rPr spc="-15" dirty="0"/>
              <a:t>LCHS4002-LON</a:t>
            </a:r>
          </a:p>
          <a:p>
            <a:pPr marL="12700" marR="5080">
              <a:lnSpc>
                <a:spcPts val="2590"/>
              </a:lnSpc>
              <a:spcBef>
                <a:spcPts val="185"/>
              </a:spcBef>
            </a:pPr>
            <a:r>
              <a:rPr dirty="0"/>
              <a:t>Module</a:t>
            </a:r>
            <a:r>
              <a:rPr spc="-10" dirty="0"/>
              <a:t> </a:t>
            </a:r>
            <a:r>
              <a:rPr spc="-5" dirty="0"/>
              <a:t>Name</a:t>
            </a:r>
            <a:r>
              <a:rPr spc="-10" dirty="0"/>
              <a:t> </a:t>
            </a:r>
            <a:r>
              <a:rPr dirty="0"/>
              <a:t>:</a:t>
            </a:r>
            <a:r>
              <a:rPr spc="-20" dirty="0"/>
              <a:t> </a:t>
            </a:r>
            <a:r>
              <a:rPr spc="-10" dirty="0"/>
              <a:t>Digital</a:t>
            </a:r>
            <a:r>
              <a:rPr spc="-30" dirty="0"/>
              <a:t> </a:t>
            </a:r>
            <a:r>
              <a:rPr dirty="0"/>
              <a:t>Skills</a:t>
            </a:r>
            <a:r>
              <a:rPr spc="-30" dirty="0"/>
              <a:t> </a:t>
            </a:r>
            <a:r>
              <a:rPr dirty="0"/>
              <a:t>and</a:t>
            </a:r>
            <a:r>
              <a:rPr spc="-5" dirty="0"/>
              <a:t> </a:t>
            </a:r>
            <a:r>
              <a:rPr spc="-20" dirty="0"/>
              <a:t>Research </a:t>
            </a:r>
            <a:r>
              <a:rPr spc="-530" dirty="0"/>
              <a:t> </a:t>
            </a:r>
            <a:r>
              <a:rPr spc="-5" dirty="0"/>
              <a:t>Methods</a:t>
            </a:r>
          </a:p>
          <a:p>
            <a:pPr marL="12700" marR="109855">
              <a:lnSpc>
                <a:spcPts val="2590"/>
              </a:lnSpc>
              <a:spcBef>
                <a:spcPts val="1010"/>
              </a:spcBef>
            </a:pPr>
            <a:r>
              <a:rPr spc="-40" dirty="0"/>
              <a:t>Topic:</a:t>
            </a:r>
            <a:r>
              <a:rPr spc="-25" dirty="0"/>
              <a:t> </a:t>
            </a:r>
            <a:r>
              <a:rPr spc="-5" dirty="0"/>
              <a:t>The</a:t>
            </a:r>
            <a:r>
              <a:rPr dirty="0"/>
              <a:t> </a:t>
            </a:r>
            <a:r>
              <a:rPr spc="-15" dirty="0"/>
              <a:t>relevance</a:t>
            </a:r>
            <a:r>
              <a:rPr spc="-20" dirty="0"/>
              <a:t> </a:t>
            </a:r>
            <a:r>
              <a:rPr spc="-5" dirty="0"/>
              <a:t>of </a:t>
            </a:r>
            <a:r>
              <a:rPr spc="-10" dirty="0"/>
              <a:t>technical</a:t>
            </a:r>
            <a:r>
              <a:rPr spc="-25" dirty="0"/>
              <a:t> for</a:t>
            </a:r>
            <a:r>
              <a:rPr spc="-5" dirty="0"/>
              <a:t> </a:t>
            </a:r>
            <a:r>
              <a:rPr spc="-20" dirty="0"/>
              <a:t>data </a:t>
            </a:r>
            <a:r>
              <a:rPr spc="-530" dirty="0"/>
              <a:t> </a:t>
            </a:r>
            <a:r>
              <a:rPr spc="-15" dirty="0"/>
              <a:t>information</a:t>
            </a:r>
            <a:r>
              <a:rPr spc="-25" dirty="0"/>
              <a:t> </a:t>
            </a:r>
            <a:r>
              <a:rPr dirty="0"/>
              <a:t>handing</a:t>
            </a: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pc="-5" dirty="0"/>
              <a:t>Lecturer</a:t>
            </a:r>
            <a:r>
              <a:rPr spc="-35" dirty="0"/>
              <a:t> </a:t>
            </a:r>
            <a:r>
              <a:rPr dirty="0"/>
              <a:t>:</a:t>
            </a:r>
            <a:r>
              <a:rPr spc="-30" dirty="0"/>
              <a:t> </a:t>
            </a:r>
            <a:r>
              <a:rPr spc="-10" dirty="0"/>
              <a:t>Amative</a:t>
            </a:r>
            <a:r>
              <a:rPr spc="-50" dirty="0"/>
              <a:t> </a:t>
            </a:r>
            <a:r>
              <a:rPr spc="-5" dirty="0"/>
              <a:t>Banik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73823" y="1072896"/>
            <a:ext cx="4448556" cy="471220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081516" y="5585459"/>
            <a:ext cx="2341245" cy="20002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41910" rIns="0" bIns="0" rtlCol="0">
            <a:spAutoFit/>
          </a:bodyPr>
          <a:lstStyle/>
          <a:p>
            <a:pPr marL="113030">
              <a:lnSpc>
                <a:spcPct val="100000"/>
              </a:lnSpc>
              <a:spcBef>
                <a:spcPts val="330"/>
              </a:spcBef>
            </a:pPr>
            <a:r>
              <a:rPr sz="7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This</a:t>
            </a:r>
            <a:r>
              <a:rPr sz="700" u="sng" spc="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7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3"/>
              </a:rPr>
              <a:t>Photo</a:t>
            </a:r>
            <a:r>
              <a:rPr sz="700" spc="40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7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Unknown</a:t>
            </a:r>
            <a:r>
              <a:rPr sz="7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author</a:t>
            </a:r>
            <a:r>
              <a:rPr sz="70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-5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7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-5" dirty="0">
                <a:solidFill>
                  <a:srgbClr val="FFFFFF"/>
                </a:solidFill>
                <a:latin typeface="Calibri"/>
                <a:cs typeface="Calibri"/>
              </a:rPr>
              <a:t>licensed</a:t>
            </a:r>
            <a:r>
              <a:rPr sz="7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spc="-10" dirty="0">
                <a:solidFill>
                  <a:srgbClr val="FFFFFF"/>
                </a:solidFill>
                <a:latin typeface="Calibri"/>
                <a:cs typeface="Calibri"/>
              </a:rPr>
              <a:t>under</a:t>
            </a:r>
            <a:r>
              <a:rPr sz="7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7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CC</a:t>
            </a:r>
            <a:r>
              <a:rPr sz="700" u="sng" spc="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700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  <a:hlinkClick r:id="rId4"/>
              </a:rPr>
              <a:t>BY-ND</a:t>
            </a:r>
            <a:r>
              <a:rPr sz="700" spc="-5" dirty="0">
                <a:solidFill>
                  <a:srgbClr val="FFFFFF"/>
                </a:solidFill>
                <a:latin typeface="Calibri"/>
                <a:cs typeface="Calibri"/>
              </a:rPr>
              <a:t>.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512552"/>
            <a:ext cx="5196840" cy="6235700"/>
            <a:chOff x="0" y="512552"/>
            <a:chExt cx="5196840" cy="6235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512552"/>
              <a:ext cx="5164827" cy="6235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66925"/>
              <a:ext cx="5196765" cy="610957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18819" y="3103245"/>
            <a:ext cx="26911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 dirty="0">
                <a:solidFill>
                  <a:srgbClr val="44536A"/>
                </a:solidFill>
                <a:latin typeface="Arial"/>
                <a:cs typeface="Arial"/>
              </a:rPr>
              <a:t>Introduction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51828" y="1733804"/>
            <a:ext cx="5004435" cy="3329304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241300" marR="826769" indent="-228600">
              <a:lnSpc>
                <a:spcPts val="2160"/>
              </a:lnSpc>
              <a:spcBef>
                <a:spcPts val="375"/>
              </a:spcBef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This</a:t>
            </a:r>
            <a:r>
              <a:rPr sz="2000" spc="-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presentation</a:t>
            </a:r>
            <a:r>
              <a:rPr sz="2000" spc="-5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will</a:t>
            </a:r>
            <a:r>
              <a:rPr sz="2000" spc="-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be</a:t>
            </a:r>
            <a:r>
              <a:rPr sz="2000" spc="-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discussed </a:t>
            </a:r>
            <a:r>
              <a:rPr sz="2000" spc="-54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technical proficiency in data and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information</a:t>
            </a:r>
            <a:r>
              <a:rPr sz="2000" spc="-3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handling.</a:t>
            </a:r>
            <a:endParaRPr sz="2000">
              <a:latin typeface="Arial MT"/>
              <a:cs typeface="Arial MT"/>
            </a:endParaRPr>
          </a:p>
          <a:p>
            <a:pPr marL="241300" marR="5080" indent="-228600">
              <a:lnSpc>
                <a:spcPts val="2160"/>
              </a:lnSpc>
              <a:spcBef>
                <a:spcPts val="994"/>
              </a:spcBef>
              <a:buChar char="•"/>
              <a:tabLst>
                <a:tab pos="240665" algn="l"/>
                <a:tab pos="241300" algn="l"/>
              </a:tabLst>
            </a:pPr>
            <a:r>
              <a:rPr sz="2000" spc="-20" dirty="0">
                <a:solidFill>
                  <a:srgbClr val="44536A"/>
                </a:solidFill>
                <a:latin typeface="Arial MT"/>
                <a:cs typeface="Arial MT"/>
              </a:rPr>
              <a:t>Firstly,</a:t>
            </a:r>
            <a:r>
              <a:rPr sz="2000" spc="-3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discussed</a:t>
            </a:r>
            <a:r>
              <a:rPr sz="2000" spc="-4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meaning</a:t>
            </a:r>
            <a:r>
              <a:rPr sz="2000" spc="-3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technical </a:t>
            </a:r>
            <a:r>
              <a:rPr sz="2000" spc="-54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proficiency and its uses in data and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information.</a:t>
            </a:r>
            <a:endParaRPr sz="2000">
              <a:latin typeface="Arial MT"/>
              <a:cs typeface="Arial MT"/>
            </a:endParaRPr>
          </a:p>
          <a:p>
            <a:pPr marL="241300" marR="27305" indent="-228600">
              <a:lnSpc>
                <a:spcPct val="90000"/>
              </a:lnSpc>
              <a:spcBef>
                <a:spcPts val="980"/>
              </a:spcBef>
              <a:buClr>
                <a:srgbClr val="44536A"/>
              </a:buClr>
              <a:buFont typeface="Arial MT"/>
              <a:buChar char="•"/>
              <a:tabLst>
                <a:tab pos="311150" algn="l"/>
                <a:tab pos="311785" algn="l"/>
              </a:tabLst>
            </a:pPr>
            <a:r>
              <a:rPr dirty="0"/>
              <a:t>	</a:t>
            </a:r>
            <a:r>
              <a:rPr sz="2000" spc="-15" dirty="0">
                <a:solidFill>
                  <a:srgbClr val="44536A"/>
                </a:solidFill>
                <a:latin typeface="Arial MT"/>
                <a:cs typeface="Arial MT"/>
              </a:rPr>
              <a:t>Secondly,</a:t>
            </a:r>
            <a:r>
              <a:rPr sz="2000" spc="-3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discussed</a:t>
            </a:r>
            <a:r>
              <a:rPr sz="2000" spc="-5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2000" spc="-4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proficiency </a:t>
            </a:r>
            <a:r>
              <a:rPr sz="2000" spc="-54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is applied in data and information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handling, like understanding data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structure, how to use tools, and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implementing</a:t>
            </a:r>
            <a:r>
              <a:rPr sz="2000" spc="-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decision-making.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512552"/>
            <a:ext cx="5196840" cy="6235700"/>
            <a:chOff x="0" y="512552"/>
            <a:chExt cx="5196840" cy="6235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512552"/>
              <a:ext cx="5164827" cy="6235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66925"/>
              <a:ext cx="5196765" cy="610957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18819" y="2362327"/>
            <a:ext cx="3488690" cy="205613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530"/>
              </a:spcBef>
            </a:pP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The Meaning Of </a:t>
            </a:r>
            <a:r>
              <a:rPr sz="3600" b="1" spc="-99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spc="-30" dirty="0">
                <a:solidFill>
                  <a:srgbClr val="44536A"/>
                </a:solidFill>
                <a:latin typeface="Arial"/>
                <a:cs typeface="Arial"/>
              </a:rPr>
              <a:t>Technical </a:t>
            </a:r>
            <a:r>
              <a:rPr sz="3600" b="1" spc="-25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Proficiency</a:t>
            </a:r>
            <a:r>
              <a:rPr sz="3600" b="1" spc="-24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And </a:t>
            </a:r>
            <a:r>
              <a:rPr sz="3600" b="1" spc="-99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Its</a:t>
            </a:r>
            <a:r>
              <a:rPr sz="3600" b="1" spc="-1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Uses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51828" y="894334"/>
            <a:ext cx="4772660" cy="166116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41300" marR="5080" indent="-228600" algn="just">
              <a:lnSpc>
                <a:spcPts val="1939"/>
              </a:lnSpc>
              <a:spcBef>
                <a:spcPts val="345"/>
              </a:spcBef>
              <a:buChar char="•"/>
              <a:tabLst>
                <a:tab pos="241300" algn="l"/>
              </a:tabLst>
            </a:pP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 is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a 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person’s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expertise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mastery of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technical skills in a particular </a:t>
            </a:r>
            <a:r>
              <a:rPr sz="1800" spc="-49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field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industry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(Ismail,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Hassan,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2019)</a:t>
            </a:r>
            <a:endParaRPr sz="1800">
              <a:latin typeface="Arial MT"/>
              <a:cs typeface="Arial MT"/>
            </a:endParaRPr>
          </a:p>
          <a:p>
            <a:pPr marL="241300" marR="523875" indent="-228600">
              <a:lnSpc>
                <a:spcPts val="1939"/>
              </a:lnSpc>
              <a:spcBef>
                <a:spcPts val="1010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involves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deeply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understanding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the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tool, techniques,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technologies.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51828" y="2630551"/>
            <a:ext cx="5049520" cy="166116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marR="5080" indent="-342900">
              <a:lnSpc>
                <a:spcPts val="1939"/>
              </a:lnSpc>
              <a:spcBef>
                <a:spcPts val="345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In N.H.S., </a:t>
            </a: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 is essential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for </a:t>
            </a:r>
            <a:r>
              <a:rPr sz="1800" spc="-49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effective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efficient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healthcare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delivery. </a:t>
            </a:r>
            <a:r>
              <a:rPr sz="1800" spc="-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(Hodes,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Majeed,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2021).</a:t>
            </a:r>
            <a:endParaRPr sz="1800">
              <a:latin typeface="Arial MT"/>
              <a:cs typeface="Arial MT"/>
            </a:endParaRPr>
          </a:p>
          <a:p>
            <a:pPr marL="355600" marR="128270" indent="-342900">
              <a:lnSpc>
                <a:spcPts val="1939"/>
              </a:lnSpc>
              <a:spcBef>
                <a:spcPts val="101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can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also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lead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to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greater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44536A"/>
                </a:solidFill>
                <a:latin typeface="Arial MT"/>
                <a:cs typeface="Arial MT"/>
              </a:rPr>
              <a:t>efficiency,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productivity,</a:t>
            </a:r>
            <a:r>
              <a:rPr sz="1800" spc="3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innovation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the 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workplace</a:t>
            </a:r>
            <a:r>
              <a:rPr sz="1800" spc="5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(Caruso,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2018)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51828" y="4364812"/>
            <a:ext cx="4977765" cy="79438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241300" marR="5080" indent="-228600" algn="just">
              <a:lnSpc>
                <a:spcPct val="90100"/>
              </a:lnSpc>
              <a:spcBef>
                <a:spcPts val="315"/>
              </a:spcBef>
              <a:buChar char="•"/>
              <a:tabLst>
                <a:tab pos="241300" algn="l"/>
              </a:tabLst>
            </a:pPr>
            <a:r>
              <a:rPr sz="1800" spc="-30" dirty="0">
                <a:solidFill>
                  <a:srgbClr val="44536A"/>
                </a:solidFill>
                <a:latin typeface="Arial MT"/>
                <a:cs typeface="Arial MT"/>
              </a:rPr>
              <a:t>Technical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is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highly valued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in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the job </a:t>
            </a:r>
            <a:r>
              <a:rPr sz="1800" spc="-49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market and can lead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to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better job opportunities </a:t>
            </a:r>
            <a:r>
              <a:rPr sz="1800" spc="-49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higher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salaries.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512552"/>
            <a:ext cx="5196840" cy="6235700"/>
            <a:chOff x="0" y="512552"/>
            <a:chExt cx="5196840" cy="6235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512552"/>
              <a:ext cx="5164827" cy="6235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66925"/>
              <a:ext cx="5196765" cy="6109571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18819" y="2115439"/>
            <a:ext cx="3556000" cy="254952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530"/>
              </a:spcBef>
            </a:pPr>
            <a:r>
              <a:rPr sz="3600" b="1" spc="-30" dirty="0">
                <a:solidFill>
                  <a:srgbClr val="44536A"/>
                </a:solidFill>
                <a:latin typeface="Arial"/>
                <a:cs typeface="Arial"/>
              </a:rPr>
              <a:t>Technical </a:t>
            </a:r>
            <a:r>
              <a:rPr sz="3600" b="1" spc="-25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44536A"/>
                </a:solidFill>
                <a:latin typeface="Arial"/>
                <a:cs typeface="Arial"/>
              </a:rPr>
              <a:t>Proficiency </a:t>
            </a:r>
            <a:r>
              <a:rPr sz="3600" b="1" spc="-10" dirty="0">
                <a:solidFill>
                  <a:srgbClr val="44536A"/>
                </a:solidFill>
                <a:latin typeface="Arial"/>
                <a:cs typeface="Arial"/>
              </a:rPr>
              <a:t>Is </a:t>
            </a:r>
            <a:r>
              <a:rPr sz="3600" b="1" spc="-5" dirty="0">
                <a:solidFill>
                  <a:srgbClr val="44536A"/>
                </a:solidFill>
                <a:latin typeface="Arial"/>
                <a:cs typeface="Arial"/>
              </a:rPr>
              <a:t> Applied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In Data </a:t>
            </a:r>
            <a:r>
              <a:rPr sz="3600" b="1" spc="5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And</a:t>
            </a:r>
            <a:r>
              <a:rPr sz="3600" b="1" spc="-10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44536A"/>
                </a:solidFill>
                <a:latin typeface="Arial"/>
                <a:cs typeface="Arial"/>
              </a:rPr>
              <a:t>Information </a:t>
            </a:r>
            <a:r>
              <a:rPr sz="3600" b="1" spc="-990" dirty="0">
                <a:solidFill>
                  <a:srgbClr val="44536A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44536A"/>
                </a:solidFill>
                <a:latin typeface="Arial"/>
                <a:cs typeface="Arial"/>
              </a:rPr>
              <a:t>Handling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51828" y="954404"/>
            <a:ext cx="5048250" cy="451929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41300" marR="50165" indent="-228600">
              <a:lnSpc>
                <a:spcPts val="1939"/>
              </a:lnSpc>
              <a:spcBef>
                <a:spcPts val="34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Understanding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structures,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algorithms,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databases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(Cho,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Lee,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Shin,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2020)</a:t>
            </a:r>
            <a:endParaRPr sz="1800">
              <a:latin typeface="Arial MT"/>
              <a:cs typeface="Arial MT"/>
            </a:endParaRPr>
          </a:p>
          <a:p>
            <a:pPr marL="241300" marR="509270" indent="-228600">
              <a:lnSpc>
                <a:spcPts val="1939"/>
              </a:lnSpc>
              <a:spcBef>
                <a:spcPts val="100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Using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software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tools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for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management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analysis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visualisation</a:t>
            </a:r>
            <a:endParaRPr sz="1800">
              <a:latin typeface="Arial MT"/>
              <a:cs typeface="Arial MT"/>
            </a:endParaRPr>
          </a:p>
          <a:p>
            <a:pPr marL="241300" marR="153035" indent="-228600">
              <a:lnSpc>
                <a:spcPts val="1939"/>
              </a:lnSpc>
              <a:spcBef>
                <a:spcPts val="1019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Ensuring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security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privacy (Kaaniche,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Laurent,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2017)</a:t>
            </a:r>
            <a:endParaRPr sz="1800">
              <a:latin typeface="Arial MT"/>
              <a:cs typeface="Arial MT"/>
            </a:endParaRPr>
          </a:p>
          <a:p>
            <a:pPr marL="241300" marR="114935" indent="-228600">
              <a:lnSpc>
                <a:spcPts val="1939"/>
              </a:lnSpc>
              <a:spcBef>
                <a:spcPts val="100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It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allows</a:t>
            </a:r>
            <a:r>
              <a:rPr sz="1800" spc="5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healthcare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workers</a:t>
            </a:r>
            <a:r>
              <a:rPr sz="1800" spc="5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to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use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digital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systems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tools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to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access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share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patient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information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securely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44536A"/>
                </a:solidFill>
                <a:latin typeface="Arial MT"/>
                <a:cs typeface="Arial MT"/>
              </a:rPr>
              <a:t>efficiently.</a:t>
            </a:r>
            <a:endParaRPr sz="1800">
              <a:latin typeface="Arial MT"/>
              <a:cs typeface="Arial MT"/>
            </a:endParaRPr>
          </a:p>
          <a:p>
            <a:pPr marL="241300" marR="63500" indent="-228600">
              <a:lnSpc>
                <a:spcPts val="1939"/>
              </a:lnSpc>
              <a:spcBef>
                <a:spcPts val="1010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Developing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implementing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data-driven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strategies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for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decision-making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(Wingard,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2019)</a:t>
            </a:r>
            <a:endParaRPr sz="1800">
              <a:latin typeface="Arial MT"/>
              <a:cs typeface="Arial MT"/>
            </a:endParaRPr>
          </a:p>
          <a:p>
            <a:pPr marL="241300" marR="5080" indent="-228600">
              <a:lnSpc>
                <a:spcPts val="1939"/>
              </a:lnSpc>
              <a:spcBef>
                <a:spcPts val="101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Communicating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findings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insights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effectively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to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stakeholders</a:t>
            </a:r>
            <a:endParaRPr sz="1800">
              <a:latin typeface="Arial MT"/>
              <a:cs typeface="Arial MT"/>
            </a:endParaRPr>
          </a:p>
          <a:p>
            <a:pPr marL="241300" marR="496570" indent="-228600">
              <a:lnSpc>
                <a:spcPts val="1939"/>
              </a:lnSpc>
              <a:spcBef>
                <a:spcPts val="100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Extracting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insights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from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large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complex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sets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(Hollander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et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al.,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2021)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3411" y="3059048"/>
            <a:ext cx="27889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-5" dirty="0">
                <a:solidFill>
                  <a:srgbClr val="44536A"/>
                </a:solidFill>
                <a:latin typeface="Arial"/>
                <a:cs typeface="Arial"/>
              </a:rPr>
              <a:t>Conclusion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0167" y="1452753"/>
            <a:ext cx="4748530" cy="141414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241300" marR="82550" indent="-228600">
              <a:lnSpc>
                <a:spcPts val="1900"/>
              </a:lnSpc>
              <a:spcBef>
                <a:spcPts val="380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It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is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concluded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that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is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important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for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information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handling.</a:t>
            </a:r>
            <a:endParaRPr sz="1800">
              <a:latin typeface="Arial MT"/>
              <a:cs typeface="Arial MT"/>
            </a:endParaRPr>
          </a:p>
          <a:p>
            <a:pPr marL="241300" marR="5080" indent="-228600">
              <a:lnSpc>
                <a:spcPts val="1939"/>
              </a:lnSpc>
              <a:spcBef>
                <a:spcPts val="1050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involves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having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deep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understanding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of</a:t>
            </a:r>
            <a:r>
              <a:rPr sz="1800" spc="-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the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tool, techniques,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technologies.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70167" y="2942082"/>
            <a:ext cx="5080635" cy="2401570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41300" marR="134620" indent="-228600">
              <a:lnSpc>
                <a:spcPct val="89100"/>
              </a:lnSpc>
              <a:spcBef>
                <a:spcPts val="33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2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must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be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required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for 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jobs,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such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as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engineers,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technicians,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programmers.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It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also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helped</a:t>
            </a:r>
            <a:r>
              <a:rPr sz="1800" spc="2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working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 efficiently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44536A"/>
                </a:solidFill>
                <a:latin typeface="Arial MT"/>
                <a:cs typeface="Arial MT"/>
              </a:rPr>
              <a:t>effectively.</a:t>
            </a:r>
            <a:endParaRPr sz="1800">
              <a:latin typeface="Arial MT"/>
              <a:cs typeface="Arial MT"/>
            </a:endParaRPr>
          </a:p>
          <a:p>
            <a:pPr marL="241300" marR="5080" indent="-228600">
              <a:lnSpc>
                <a:spcPct val="90000"/>
              </a:lnSpc>
              <a:spcBef>
                <a:spcPts val="1055"/>
              </a:spcBef>
              <a:buChar char="•"/>
              <a:tabLst>
                <a:tab pos="240665" algn="l"/>
                <a:tab pos="241300" algn="l"/>
              </a:tabLst>
            </a:pPr>
            <a:r>
              <a:rPr sz="1800" spc="-30" dirty="0">
                <a:solidFill>
                  <a:srgbClr val="44536A"/>
                </a:solidFill>
                <a:latin typeface="Arial MT"/>
                <a:cs typeface="Arial MT"/>
              </a:rPr>
              <a:t>Technical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proficiency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is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applied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many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44536A"/>
                </a:solidFill>
                <a:latin typeface="Arial MT"/>
                <a:cs typeface="Arial MT"/>
              </a:rPr>
              <a:t>ways,</a:t>
            </a:r>
            <a:r>
              <a:rPr sz="1800" spc="6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it </a:t>
            </a:r>
            <a:r>
              <a:rPr sz="1800" spc="-484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is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used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software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tools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for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management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44536A"/>
                </a:solidFill>
                <a:latin typeface="Arial MT"/>
                <a:cs typeface="Arial MT"/>
              </a:rPr>
              <a:t>analysis</a:t>
            </a:r>
            <a:r>
              <a:rPr sz="1800" spc="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visualisation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in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Developing 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and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implementing</a:t>
            </a:r>
            <a:r>
              <a:rPr sz="1800" spc="1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data-driven</a:t>
            </a:r>
            <a:r>
              <a:rPr sz="1800" spc="1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strategies</a:t>
            </a:r>
            <a:r>
              <a:rPr sz="1800" dirty="0">
                <a:solidFill>
                  <a:srgbClr val="44536A"/>
                </a:solidFill>
                <a:latin typeface="Arial MT"/>
                <a:cs typeface="Arial MT"/>
              </a:rPr>
              <a:t> for </a:t>
            </a:r>
            <a:r>
              <a:rPr sz="18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44536A"/>
                </a:solidFill>
                <a:latin typeface="Arial MT"/>
                <a:cs typeface="Arial MT"/>
              </a:rPr>
              <a:t>decision-making.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3411" y="3072764"/>
            <a:ext cx="27616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-5" dirty="0">
                <a:solidFill>
                  <a:srgbClr val="44536A"/>
                </a:solidFill>
                <a:latin typeface="Arial"/>
                <a:cs typeface="Arial"/>
              </a:rPr>
              <a:t>References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829046" y="457326"/>
            <a:ext cx="5474970" cy="552767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241300" marR="389255" indent="-228600">
              <a:lnSpc>
                <a:spcPct val="80000"/>
              </a:lnSpc>
              <a:spcBef>
                <a:spcPts val="58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10" dirty="0">
                <a:solidFill>
                  <a:srgbClr val="44536A"/>
                </a:solidFill>
                <a:latin typeface="Calibri"/>
                <a:cs typeface="Calibri"/>
              </a:rPr>
              <a:t>Wingard, </a:t>
            </a:r>
            <a:r>
              <a:rPr sz="2000" spc="-20" dirty="0">
                <a:solidFill>
                  <a:srgbClr val="44536A"/>
                </a:solidFill>
                <a:latin typeface="Calibri"/>
                <a:cs typeface="Calibri"/>
              </a:rPr>
              <a:t>D.,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(2019). </a:t>
            </a:r>
            <a:r>
              <a:rPr sz="2000" spc="-10" dirty="0">
                <a:solidFill>
                  <a:srgbClr val="44536A"/>
                </a:solidFill>
                <a:latin typeface="Calibri"/>
                <a:cs typeface="Calibri"/>
              </a:rPr>
              <a:t>Data-driven automated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 decision-making</a:t>
            </a:r>
            <a:r>
              <a:rPr sz="2000" spc="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in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 assessing</a:t>
            </a:r>
            <a:r>
              <a:rPr sz="2000" spc="3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employee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performance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productivity: Designing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and </a:t>
            </a:r>
            <a:r>
              <a:rPr sz="2000" spc="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implementing</a:t>
            </a:r>
            <a:r>
              <a:rPr sz="2000" spc="1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44536A"/>
                </a:solidFill>
                <a:latin typeface="Calibri"/>
                <a:cs typeface="Calibri"/>
              </a:rPr>
              <a:t>workforce</a:t>
            </a:r>
            <a:r>
              <a:rPr sz="2000" spc="-2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metrics</a:t>
            </a:r>
            <a:r>
              <a:rPr sz="2000" spc="2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analytics. </a:t>
            </a:r>
            <a:r>
              <a:rPr sz="2000" spc="-434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44536A"/>
                </a:solidFill>
                <a:latin typeface="Calibri"/>
                <a:cs typeface="Calibri"/>
              </a:rPr>
              <a:t>Psychosociological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Issues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in Human </a:t>
            </a:r>
            <a:r>
              <a:rPr sz="2000" spc="-10" dirty="0">
                <a:solidFill>
                  <a:srgbClr val="44536A"/>
                </a:solidFill>
                <a:latin typeface="Calibri"/>
                <a:cs typeface="Calibri"/>
              </a:rPr>
              <a:t>Resource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 Management, </a:t>
            </a:r>
            <a:r>
              <a:rPr sz="2000" dirty="0">
                <a:solidFill>
                  <a:srgbClr val="44536A"/>
                </a:solidFill>
                <a:latin typeface="Calibri"/>
                <a:cs typeface="Calibri"/>
              </a:rPr>
              <a:t>7(2), pp.13-18. </a:t>
            </a:r>
            <a:r>
              <a:rPr sz="2000" spc="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u="heavy" spc="-10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Calibri"/>
                <a:cs typeface="Calibri"/>
              </a:rPr>
              <a:t>https://</a:t>
            </a:r>
            <a:r>
              <a:rPr sz="2000" u="heavy" spc="-10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Calibri"/>
                <a:cs typeface="Calibri"/>
                <a:hlinkClick r:id="rId2"/>
              </a:rPr>
              <a:t>www.ceeol.com/search/article- </a:t>
            </a:r>
            <a:r>
              <a:rPr sz="2000" spc="-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0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Calibri"/>
                <a:cs typeface="Calibri"/>
              </a:rPr>
              <a:t>detail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Calibri"/>
                <a:cs typeface="Calibri"/>
              </a:rPr>
              <a:t>?id=809355</a:t>
            </a:r>
            <a:endParaRPr sz="1900">
              <a:latin typeface="Calibri"/>
              <a:cs typeface="Calibri"/>
            </a:endParaRPr>
          </a:p>
          <a:p>
            <a:pPr marL="241300" marR="108585" indent="-228600">
              <a:lnSpc>
                <a:spcPct val="80500"/>
              </a:lnSpc>
              <a:spcBef>
                <a:spcPts val="985"/>
              </a:spcBef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200" spc="-15" dirty="0">
                <a:solidFill>
                  <a:srgbClr val="44536A"/>
                </a:solidFill>
                <a:latin typeface="Calibri"/>
                <a:cs typeface="Calibri"/>
              </a:rPr>
              <a:t>Cho,</a:t>
            </a:r>
            <a:r>
              <a:rPr sz="220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D.,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Lee,</a:t>
            </a:r>
            <a:r>
              <a:rPr sz="2200" spc="1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M. and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Shin,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15" dirty="0">
                <a:solidFill>
                  <a:srgbClr val="44536A"/>
                </a:solidFill>
                <a:latin typeface="Calibri"/>
                <a:cs typeface="Calibri"/>
              </a:rPr>
              <a:t>J.,</a:t>
            </a:r>
            <a:r>
              <a:rPr sz="220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(2020).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Development</a:t>
            </a:r>
            <a:r>
              <a:rPr sz="2200" spc="2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of 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cost</a:t>
            </a:r>
            <a:r>
              <a:rPr sz="2200" spc="1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and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schedule</a:t>
            </a:r>
            <a:r>
              <a:rPr sz="220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data </a:t>
            </a:r>
            <a:r>
              <a:rPr sz="2200" spc="-15" dirty="0">
                <a:solidFill>
                  <a:srgbClr val="44536A"/>
                </a:solidFill>
                <a:latin typeface="Calibri"/>
                <a:cs typeface="Calibri"/>
              </a:rPr>
              <a:t> integration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algorithm based on big 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data </a:t>
            </a:r>
            <a:r>
              <a:rPr sz="2200" spc="-1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technology.</a:t>
            </a:r>
            <a:r>
              <a:rPr sz="2200" spc="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Applied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4536A"/>
                </a:solidFill>
                <a:latin typeface="Calibri"/>
                <a:cs typeface="Calibri"/>
              </a:rPr>
              <a:t>Sciences,</a:t>
            </a:r>
            <a:r>
              <a:rPr sz="2200" spc="15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10(24),</a:t>
            </a:r>
            <a:r>
              <a:rPr sz="2200" spc="-20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2200" spc="-5" dirty="0">
                <a:solidFill>
                  <a:srgbClr val="44536A"/>
                </a:solidFill>
                <a:latin typeface="Calibri"/>
                <a:cs typeface="Calibri"/>
              </a:rPr>
              <a:t>p.8917. </a:t>
            </a:r>
            <a:r>
              <a:rPr sz="2200" spc="-484" dirty="0">
                <a:solidFill>
                  <a:srgbClr val="44536A"/>
                </a:solidFill>
                <a:latin typeface="Calibri"/>
                <a:cs typeface="Calibri"/>
              </a:rPr>
              <a:t> 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  <a:hlinkClick r:id="rId3"/>
              </a:rPr>
              <a:t>https://w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</a:rPr>
              <a:t>ww.mdp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  <a:hlinkClick r:id="rId3"/>
              </a:rPr>
              <a:t>i.com/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</a:rPr>
              <a:t>20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  <a:hlinkClick r:id="rId3"/>
              </a:rPr>
              <a:t>76-3417/10/24/8917</a:t>
            </a:r>
            <a:endParaRPr sz="1900">
              <a:latin typeface="Arial MT"/>
              <a:cs typeface="Arial MT"/>
            </a:endParaRPr>
          </a:p>
          <a:p>
            <a:pPr marL="241300" marR="5080" indent="-228600">
              <a:lnSpc>
                <a:spcPct val="80100"/>
              </a:lnSpc>
              <a:spcBef>
                <a:spcPts val="994"/>
              </a:spcBef>
              <a:buChar char="•"/>
              <a:tabLst>
                <a:tab pos="240665" algn="l"/>
                <a:tab pos="241300" algn="l"/>
              </a:tabLst>
            </a:pPr>
            <a:r>
              <a:rPr sz="2000" spc="-10" dirty="0">
                <a:solidFill>
                  <a:srgbClr val="44536A"/>
                </a:solidFill>
                <a:latin typeface="Arial MT"/>
                <a:cs typeface="Arial MT"/>
              </a:rPr>
              <a:t>Hollander, </a:t>
            </a:r>
            <a:r>
              <a:rPr sz="2000" spc="-5" dirty="0">
                <a:solidFill>
                  <a:srgbClr val="44536A"/>
                </a:solidFill>
                <a:latin typeface="Arial MT"/>
                <a:cs typeface="Arial MT"/>
              </a:rPr>
              <a:t>S.D.,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Ponce, C., Lambert, </a:t>
            </a:r>
            <a:r>
              <a:rPr sz="2000" spc="-5" dirty="0">
                <a:solidFill>
                  <a:srgbClr val="44536A"/>
                </a:solidFill>
                <a:latin typeface="Arial MT"/>
                <a:cs typeface="Arial MT"/>
              </a:rPr>
              <a:t>M.,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 Jones, B. and Hendricks, </a:t>
            </a:r>
            <a:r>
              <a:rPr sz="2000" spc="-5" dirty="0">
                <a:solidFill>
                  <a:srgbClr val="44536A"/>
                </a:solidFill>
                <a:latin typeface="Arial MT"/>
                <a:cs typeface="Arial MT"/>
              </a:rPr>
              <a:t>S.,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(2021). </a:t>
            </a:r>
            <a:r>
              <a:rPr sz="2000" spc="-35" dirty="0">
                <a:solidFill>
                  <a:srgbClr val="44536A"/>
                </a:solidFill>
                <a:latin typeface="Arial MT"/>
                <a:cs typeface="Arial MT"/>
              </a:rPr>
              <a:t>Tackle </a:t>
            </a:r>
            <a:r>
              <a:rPr sz="2000" spc="-3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and ruck technical proficiency in rugby union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and rugby league: A systematic scoping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44536A"/>
                </a:solidFill>
                <a:latin typeface="Arial MT"/>
                <a:cs typeface="Arial MT"/>
              </a:rPr>
              <a:t>review.</a:t>
            </a:r>
            <a:r>
              <a:rPr sz="2000" spc="-3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International</a:t>
            </a:r>
            <a:r>
              <a:rPr sz="2000" spc="-4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Journal</a:t>
            </a:r>
            <a:r>
              <a:rPr sz="2000" spc="-3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of</a:t>
            </a:r>
            <a:r>
              <a:rPr sz="2000" spc="-2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Sports</a:t>
            </a:r>
            <a:r>
              <a:rPr sz="2000" spc="-3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Science </a:t>
            </a:r>
            <a:r>
              <a:rPr sz="2000" spc="-54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44536A"/>
                </a:solidFill>
                <a:latin typeface="Arial MT"/>
                <a:cs typeface="Arial MT"/>
              </a:rPr>
              <a:t>&amp; Coaching, 16(2), pp.421-434. </a:t>
            </a:r>
            <a:r>
              <a:rPr sz="2000" spc="5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  <a:hlinkClick r:id="rId4"/>
              </a:rPr>
              <a:t>https://journals.sagepub.com/doi/pdf/10.1177/17 </a:t>
            </a:r>
            <a:r>
              <a:rPr sz="1900" dirty="0">
                <a:solidFill>
                  <a:srgbClr val="44536A"/>
                </a:solidFill>
                <a:latin typeface="Arial MT"/>
                <a:cs typeface="Arial MT"/>
              </a:rPr>
              <a:t> </a:t>
            </a:r>
            <a:r>
              <a:rPr sz="1900" u="heavy" spc="-5" dirty="0">
                <a:solidFill>
                  <a:srgbClr val="44536A"/>
                </a:solidFill>
                <a:uFill>
                  <a:solidFill>
                    <a:srgbClr val="44536A"/>
                  </a:solidFill>
                </a:uFill>
                <a:latin typeface="Arial MT"/>
                <a:cs typeface="Arial MT"/>
                <a:hlinkClick r:id="rId4"/>
              </a:rPr>
              <a:t>47954120976943</a:t>
            </a:r>
            <a:endParaRPr sz="1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581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MT</vt:lpstr>
      <vt:lpstr>Calibri</vt:lpstr>
      <vt:lpstr>Calibri Light</vt:lpstr>
      <vt:lpstr>Office Theme</vt:lpstr>
      <vt:lpstr>Name: Rositsa Georgieva Student ID:2232360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Rositsa Georgieva Student ID:2232360</dc:title>
  <dc:creator>Rositsa Georgieva</dc:creator>
  <cp:lastModifiedBy>Rositsa Georgieva</cp:lastModifiedBy>
  <cp:revision>1</cp:revision>
  <dcterms:created xsi:type="dcterms:W3CDTF">2023-04-13T13:43:19Z</dcterms:created>
  <dcterms:modified xsi:type="dcterms:W3CDTF">2023-04-13T13:46:01Z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2023-04-09T00:00:00Z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2023-04-13T00:00:00Z</vt:filetime>
  </property>
</Properties>
</file>