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ABA3C7-1C40-46DF-A741-68205074BFC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B5D6F4-6AAF-4719-A99D-94E1F33C1B4C}">
      <dgm:prSet/>
      <dgm:spPr/>
      <dgm:t>
        <a:bodyPr/>
        <a:lstStyle/>
        <a:p>
          <a:pPr>
            <a:defRPr cap="all"/>
          </a:pPr>
          <a:r>
            <a:rPr lang="en-GB"/>
            <a:t>Innovation Process</a:t>
          </a:r>
          <a:endParaRPr lang="en-US"/>
        </a:p>
      </dgm:t>
    </dgm:pt>
    <dgm:pt modelId="{3D793C13-90B5-4B45-8097-CBFCB634A43B}" type="parTrans" cxnId="{E6113563-6863-4313-B126-328A8309E786}">
      <dgm:prSet/>
      <dgm:spPr/>
      <dgm:t>
        <a:bodyPr/>
        <a:lstStyle/>
        <a:p>
          <a:endParaRPr lang="en-US"/>
        </a:p>
      </dgm:t>
    </dgm:pt>
    <dgm:pt modelId="{9BF1404C-A1E2-4710-BCC5-7A8F30F48C8B}" type="sibTrans" cxnId="{E6113563-6863-4313-B126-328A8309E786}">
      <dgm:prSet/>
      <dgm:spPr/>
      <dgm:t>
        <a:bodyPr/>
        <a:lstStyle/>
        <a:p>
          <a:endParaRPr lang="en-US"/>
        </a:p>
      </dgm:t>
    </dgm:pt>
    <dgm:pt modelId="{C43A0593-948F-435F-BC98-A02BAAEDD7AC}">
      <dgm:prSet/>
      <dgm:spPr/>
      <dgm:t>
        <a:bodyPr/>
        <a:lstStyle/>
        <a:p>
          <a:pPr>
            <a:defRPr cap="all"/>
          </a:pPr>
          <a:r>
            <a:rPr lang="en-GB"/>
            <a:t>Open and Closed Innovation</a:t>
          </a:r>
          <a:endParaRPr lang="en-US"/>
        </a:p>
      </dgm:t>
    </dgm:pt>
    <dgm:pt modelId="{3AC18EB5-77D7-421B-9B70-2B4C3C8ADEEF}" type="parTrans" cxnId="{52AA8CA8-8142-4FE6-9FDC-460CE59C1EF3}">
      <dgm:prSet/>
      <dgm:spPr/>
      <dgm:t>
        <a:bodyPr/>
        <a:lstStyle/>
        <a:p>
          <a:endParaRPr lang="en-US"/>
        </a:p>
      </dgm:t>
    </dgm:pt>
    <dgm:pt modelId="{6C2171D6-A94F-4037-BBED-A6A5D5C956FD}" type="sibTrans" cxnId="{52AA8CA8-8142-4FE6-9FDC-460CE59C1EF3}">
      <dgm:prSet/>
      <dgm:spPr/>
      <dgm:t>
        <a:bodyPr/>
        <a:lstStyle/>
        <a:p>
          <a:endParaRPr lang="en-US"/>
        </a:p>
      </dgm:t>
    </dgm:pt>
    <dgm:pt modelId="{E385DED7-D0A8-4882-BD69-EC9122CF3D85}">
      <dgm:prSet/>
      <dgm:spPr/>
      <dgm:t>
        <a:bodyPr/>
        <a:lstStyle/>
        <a:p>
          <a:pPr>
            <a:defRPr cap="all"/>
          </a:pPr>
          <a:r>
            <a:rPr lang="en-GB"/>
            <a:t>4P of Innovation</a:t>
          </a:r>
          <a:endParaRPr lang="en-US"/>
        </a:p>
      </dgm:t>
    </dgm:pt>
    <dgm:pt modelId="{08CB6F12-40EB-4B82-9F43-3B640735C7E0}" type="parTrans" cxnId="{C94EF71A-CBC5-4CD7-AE62-5D80572D5D9B}">
      <dgm:prSet/>
      <dgm:spPr/>
      <dgm:t>
        <a:bodyPr/>
        <a:lstStyle/>
        <a:p>
          <a:endParaRPr lang="en-US"/>
        </a:p>
      </dgm:t>
    </dgm:pt>
    <dgm:pt modelId="{C1A0CA7F-498E-4619-AA6A-F5D423DEE97E}" type="sibTrans" cxnId="{C94EF71A-CBC5-4CD7-AE62-5D80572D5D9B}">
      <dgm:prSet/>
      <dgm:spPr/>
      <dgm:t>
        <a:bodyPr/>
        <a:lstStyle/>
        <a:p>
          <a:endParaRPr lang="en-US"/>
        </a:p>
      </dgm:t>
    </dgm:pt>
    <dgm:pt modelId="{E9E98D40-0B15-4F2F-89E1-2A6C383D5337}" type="pres">
      <dgm:prSet presAssocID="{CCABA3C7-1C40-46DF-A741-68205074BFC6}" presName="root" presStyleCnt="0">
        <dgm:presLayoutVars>
          <dgm:dir/>
          <dgm:resizeHandles val="exact"/>
        </dgm:presLayoutVars>
      </dgm:prSet>
      <dgm:spPr/>
    </dgm:pt>
    <dgm:pt modelId="{13170C51-E2B4-4B09-AA78-3AEA81B61359}" type="pres">
      <dgm:prSet presAssocID="{7AB5D6F4-6AAF-4719-A99D-94E1F33C1B4C}" presName="compNode" presStyleCnt="0"/>
      <dgm:spPr/>
    </dgm:pt>
    <dgm:pt modelId="{C366385A-80D7-427C-A040-52AE4FCD95C2}" type="pres">
      <dgm:prSet presAssocID="{7AB5D6F4-6AAF-4719-A99D-94E1F33C1B4C}" presName="iconBgRect" presStyleLbl="bgShp" presStyleIdx="0" presStyleCnt="3"/>
      <dgm:spPr/>
    </dgm:pt>
    <dgm:pt modelId="{30D533EC-8EFE-4005-BA9C-DC08AE429D0C}" type="pres">
      <dgm:prSet presAssocID="{7AB5D6F4-6AAF-4719-A99D-94E1F33C1B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FFA9B685-94C5-42A7-84C2-C6916BF51A81}" type="pres">
      <dgm:prSet presAssocID="{7AB5D6F4-6AAF-4719-A99D-94E1F33C1B4C}" presName="spaceRect" presStyleCnt="0"/>
      <dgm:spPr/>
    </dgm:pt>
    <dgm:pt modelId="{703C3EB7-8D68-4FD0-87F5-00A371DCD332}" type="pres">
      <dgm:prSet presAssocID="{7AB5D6F4-6AAF-4719-A99D-94E1F33C1B4C}" presName="textRect" presStyleLbl="revTx" presStyleIdx="0" presStyleCnt="3">
        <dgm:presLayoutVars>
          <dgm:chMax val="1"/>
          <dgm:chPref val="1"/>
        </dgm:presLayoutVars>
      </dgm:prSet>
      <dgm:spPr/>
    </dgm:pt>
    <dgm:pt modelId="{3A169CC8-CE93-48F1-BCE5-CBFDC8E0182C}" type="pres">
      <dgm:prSet presAssocID="{9BF1404C-A1E2-4710-BCC5-7A8F30F48C8B}" presName="sibTrans" presStyleCnt="0"/>
      <dgm:spPr/>
    </dgm:pt>
    <dgm:pt modelId="{8FC4FFEB-3259-4C9C-932D-87B0806B036F}" type="pres">
      <dgm:prSet presAssocID="{C43A0593-948F-435F-BC98-A02BAAEDD7AC}" presName="compNode" presStyleCnt="0"/>
      <dgm:spPr/>
    </dgm:pt>
    <dgm:pt modelId="{04DC75EF-B88F-412A-ABA8-F37ADF0B1F3C}" type="pres">
      <dgm:prSet presAssocID="{C43A0593-948F-435F-BC98-A02BAAEDD7AC}" presName="iconBgRect" presStyleLbl="bgShp" presStyleIdx="1" presStyleCnt="3"/>
      <dgm:spPr/>
    </dgm:pt>
    <dgm:pt modelId="{485E7E63-5DEC-489D-98E6-1F9DAE6A9C2F}" type="pres">
      <dgm:prSet presAssocID="{C43A0593-948F-435F-BC98-A02BAAEDD7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ECA3E255-D2C5-487D-B4D9-1D4811A3B59F}" type="pres">
      <dgm:prSet presAssocID="{C43A0593-948F-435F-BC98-A02BAAEDD7AC}" presName="spaceRect" presStyleCnt="0"/>
      <dgm:spPr/>
    </dgm:pt>
    <dgm:pt modelId="{F1A2F869-36CC-4100-A601-A3B14A10F7E6}" type="pres">
      <dgm:prSet presAssocID="{C43A0593-948F-435F-BC98-A02BAAEDD7AC}" presName="textRect" presStyleLbl="revTx" presStyleIdx="1" presStyleCnt="3">
        <dgm:presLayoutVars>
          <dgm:chMax val="1"/>
          <dgm:chPref val="1"/>
        </dgm:presLayoutVars>
      </dgm:prSet>
      <dgm:spPr/>
    </dgm:pt>
    <dgm:pt modelId="{85895B90-5A4B-4E6D-8AE9-30803B7B46FF}" type="pres">
      <dgm:prSet presAssocID="{6C2171D6-A94F-4037-BBED-A6A5D5C956FD}" presName="sibTrans" presStyleCnt="0"/>
      <dgm:spPr/>
    </dgm:pt>
    <dgm:pt modelId="{E3E398E2-44FD-46E2-A453-84DABCC2D70A}" type="pres">
      <dgm:prSet presAssocID="{E385DED7-D0A8-4882-BD69-EC9122CF3D85}" presName="compNode" presStyleCnt="0"/>
      <dgm:spPr/>
    </dgm:pt>
    <dgm:pt modelId="{8FBE2F24-A804-4EC5-9648-F6903F407CB3}" type="pres">
      <dgm:prSet presAssocID="{E385DED7-D0A8-4882-BD69-EC9122CF3D85}" presName="iconBgRect" presStyleLbl="bgShp" presStyleIdx="2" presStyleCnt="3"/>
      <dgm:spPr/>
    </dgm:pt>
    <dgm:pt modelId="{D6F73D77-4E7A-4505-90E0-DE7ED33D5DEB}" type="pres">
      <dgm:prSet presAssocID="{E385DED7-D0A8-4882-BD69-EC9122CF3D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7327405-F6AD-40D1-9767-33BE4C1F7D42}" type="pres">
      <dgm:prSet presAssocID="{E385DED7-D0A8-4882-BD69-EC9122CF3D85}" presName="spaceRect" presStyleCnt="0"/>
      <dgm:spPr/>
    </dgm:pt>
    <dgm:pt modelId="{D175C45F-8AC3-436E-8025-CA6A0E481D6B}" type="pres">
      <dgm:prSet presAssocID="{E385DED7-D0A8-4882-BD69-EC9122CF3D85}" presName="textRect" presStyleLbl="revTx" presStyleIdx="2" presStyleCnt="3">
        <dgm:presLayoutVars>
          <dgm:chMax val="1"/>
          <dgm:chPref val="1"/>
        </dgm:presLayoutVars>
      </dgm:prSet>
      <dgm:spPr/>
    </dgm:pt>
  </dgm:ptLst>
  <dgm:cxnLst>
    <dgm:cxn modelId="{C94EF71A-CBC5-4CD7-AE62-5D80572D5D9B}" srcId="{CCABA3C7-1C40-46DF-A741-68205074BFC6}" destId="{E385DED7-D0A8-4882-BD69-EC9122CF3D85}" srcOrd="2" destOrd="0" parTransId="{08CB6F12-40EB-4B82-9F43-3B640735C7E0}" sibTransId="{C1A0CA7F-498E-4619-AA6A-F5D423DEE97E}"/>
    <dgm:cxn modelId="{1AFC6F36-FAE8-40D0-AB4A-650CDA03C62F}" type="presOf" srcId="{E385DED7-D0A8-4882-BD69-EC9122CF3D85}" destId="{D175C45F-8AC3-436E-8025-CA6A0E481D6B}" srcOrd="0" destOrd="0" presId="urn:microsoft.com/office/officeart/2018/5/layout/IconCircleLabelList"/>
    <dgm:cxn modelId="{E6113563-6863-4313-B126-328A8309E786}" srcId="{CCABA3C7-1C40-46DF-A741-68205074BFC6}" destId="{7AB5D6F4-6AAF-4719-A99D-94E1F33C1B4C}" srcOrd="0" destOrd="0" parTransId="{3D793C13-90B5-4B45-8097-CBFCB634A43B}" sibTransId="{9BF1404C-A1E2-4710-BCC5-7A8F30F48C8B}"/>
    <dgm:cxn modelId="{8D00E058-043D-480A-A85E-79356C052901}" type="presOf" srcId="{7AB5D6F4-6AAF-4719-A99D-94E1F33C1B4C}" destId="{703C3EB7-8D68-4FD0-87F5-00A371DCD332}" srcOrd="0" destOrd="0" presId="urn:microsoft.com/office/officeart/2018/5/layout/IconCircleLabelList"/>
    <dgm:cxn modelId="{DCDF585A-E6DF-4C8D-994A-E059B2305E3D}" type="presOf" srcId="{C43A0593-948F-435F-BC98-A02BAAEDD7AC}" destId="{F1A2F869-36CC-4100-A601-A3B14A10F7E6}" srcOrd="0" destOrd="0" presId="urn:microsoft.com/office/officeart/2018/5/layout/IconCircleLabelList"/>
    <dgm:cxn modelId="{4B0CE09E-18C7-4D45-A109-F82FEA723C90}" type="presOf" srcId="{CCABA3C7-1C40-46DF-A741-68205074BFC6}" destId="{E9E98D40-0B15-4F2F-89E1-2A6C383D5337}" srcOrd="0" destOrd="0" presId="urn:microsoft.com/office/officeart/2018/5/layout/IconCircleLabelList"/>
    <dgm:cxn modelId="{52AA8CA8-8142-4FE6-9FDC-460CE59C1EF3}" srcId="{CCABA3C7-1C40-46DF-A741-68205074BFC6}" destId="{C43A0593-948F-435F-BC98-A02BAAEDD7AC}" srcOrd="1" destOrd="0" parTransId="{3AC18EB5-77D7-421B-9B70-2B4C3C8ADEEF}" sibTransId="{6C2171D6-A94F-4037-BBED-A6A5D5C956FD}"/>
    <dgm:cxn modelId="{CA751084-E4AE-4605-8652-6885AB1CAFEC}" type="presParOf" srcId="{E9E98D40-0B15-4F2F-89E1-2A6C383D5337}" destId="{13170C51-E2B4-4B09-AA78-3AEA81B61359}" srcOrd="0" destOrd="0" presId="urn:microsoft.com/office/officeart/2018/5/layout/IconCircleLabelList"/>
    <dgm:cxn modelId="{9476D16D-86E8-4B8F-BC66-A275DC78BDCD}" type="presParOf" srcId="{13170C51-E2B4-4B09-AA78-3AEA81B61359}" destId="{C366385A-80D7-427C-A040-52AE4FCD95C2}" srcOrd="0" destOrd="0" presId="urn:microsoft.com/office/officeart/2018/5/layout/IconCircleLabelList"/>
    <dgm:cxn modelId="{24A4D32B-3AB5-469E-AF97-D1F7491EFDFA}" type="presParOf" srcId="{13170C51-E2B4-4B09-AA78-3AEA81B61359}" destId="{30D533EC-8EFE-4005-BA9C-DC08AE429D0C}" srcOrd="1" destOrd="0" presId="urn:microsoft.com/office/officeart/2018/5/layout/IconCircleLabelList"/>
    <dgm:cxn modelId="{45AC1B5A-B3A2-4523-B2B2-1294D2CA744F}" type="presParOf" srcId="{13170C51-E2B4-4B09-AA78-3AEA81B61359}" destId="{FFA9B685-94C5-42A7-84C2-C6916BF51A81}" srcOrd="2" destOrd="0" presId="urn:microsoft.com/office/officeart/2018/5/layout/IconCircleLabelList"/>
    <dgm:cxn modelId="{6FFC1944-FFB9-4B4C-82A2-6C30C95E6F15}" type="presParOf" srcId="{13170C51-E2B4-4B09-AA78-3AEA81B61359}" destId="{703C3EB7-8D68-4FD0-87F5-00A371DCD332}" srcOrd="3" destOrd="0" presId="urn:microsoft.com/office/officeart/2018/5/layout/IconCircleLabelList"/>
    <dgm:cxn modelId="{CED9DDC1-B13D-4E1E-A568-D21E911DE530}" type="presParOf" srcId="{E9E98D40-0B15-4F2F-89E1-2A6C383D5337}" destId="{3A169CC8-CE93-48F1-BCE5-CBFDC8E0182C}" srcOrd="1" destOrd="0" presId="urn:microsoft.com/office/officeart/2018/5/layout/IconCircleLabelList"/>
    <dgm:cxn modelId="{E3547DBD-07EE-46A0-9894-4976004CAE66}" type="presParOf" srcId="{E9E98D40-0B15-4F2F-89E1-2A6C383D5337}" destId="{8FC4FFEB-3259-4C9C-932D-87B0806B036F}" srcOrd="2" destOrd="0" presId="urn:microsoft.com/office/officeart/2018/5/layout/IconCircleLabelList"/>
    <dgm:cxn modelId="{7983D8F0-14AF-42F0-A66B-3ECA4742613C}" type="presParOf" srcId="{8FC4FFEB-3259-4C9C-932D-87B0806B036F}" destId="{04DC75EF-B88F-412A-ABA8-F37ADF0B1F3C}" srcOrd="0" destOrd="0" presId="urn:microsoft.com/office/officeart/2018/5/layout/IconCircleLabelList"/>
    <dgm:cxn modelId="{E69EB474-C766-4549-8B85-FEE90FEC4AB8}" type="presParOf" srcId="{8FC4FFEB-3259-4C9C-932D-87B0806B036F}" destId="{485E7E63-5DEC-489D-98E6-1F9DAE6A9C2F}" srcOrd="1" destOrd="0" presId="urn:microsoft.com/office/officeart/2018/5/layout/IconCircleLabelList"/>
    <dgm:cxn modelId="{BF001D05-71B4-435C-AFE4-8E05810641B7}" type="presParOf" srcId="{8FC4FFEB-3259-4C9C-932D-87B0806B036F}" destId="{ECA3E255-D2C5-487D-B4D9-1D4811A3B59F}" srcOrd="2" destOrd="0" presId="urn:microsoft.com/office/officeart/2018/5/layout/IconCircleLabelList"/>
    <dgm:cxn modelId="{F5707C54-40A7-45E8-860C-199F1D95513E}" type="presParOf" srcId="{8FC4FFEB-3259-4C9C-932D-87B0806B036F}" destId="{F1A2F869-36CC-4100-A601-A3B14A10F7E6}" srcOrd="3" destOrd="0" presId="urn:microsoft.com/office/officeart/2018/5/layout/IconCircleLabelList"/>
    <dgm:cxn modelId="{4BF3E2EE-4565-4E64-B7AD-C5835730BA91}" type="presParOf" srcId="{E9E98D40-0B15-4F2F-89E1-2A6C383D5337}" destId="{85895B90-5A4B-4E6D-8AE9-30803B7B46FF}" srcOrd="3" destOrd="0" presId="urn:microsoft.com/office/officeart/2018/5/layout/IconCircleLabelList"/>
    <dgm:cxn modelId="{ED3053A7-A64B-4ADF-8853-480601AD816E}" type="presParOf" srcId="{E9E98D40-0B15-4F2F-89E1-2A6C383D5337}" destId="{E3E398E2-44FD-46E2-A453-84DABCC2D70A}" srcOrd="4" destOrd="0" presId="urn:microsoft.com/office/officeart/2018/5/layout/IconCircleLabelList"/>
    <dgm:cxn modelId="{B9EB6A06-7E39-4701-983B-7ABE1DEFC148}" type="presParOf" srcId="{E3E398E2-44FD-46E2-A453-84DABCC2D70A}" destId="{8FBE2F24-A804-4EC5-9648-F6903F407CB3}" srcOrd="0" destOrd="0" presId="urn:microsoft.com/office/officeart/2018/5/layout/IconCircleLabelList"/>
    <dgm:cxn modelId="{89B813EA-6426-4D43-A0B1-3ABFAADFC169}" type="presParOf" srcId="{E3E398E2-44FD-46E2-A453-84DABCC2D70A}" destId="{D6F73D77-4E7A-4505-90E0-DE7ED33D5DEB}" srcOrd="1" destOrd="0" presId="urn:microsoft.com/office/officeart/2018/5/layout/IconCircleLabelList"/>
    <dgm:cxn modelId="{6AC5F6C2-1437-4FB8-B41D-3F51F2C95E8A}" type="presParOf" srcId="{E3E398E2-44FD-46E2-A453-84DABCC2D70A}" destId="{B7327405-F6AD-40D1-9767-33BE4C1F7D42}" srcOrd="2" destOrd="0" presId="urn:microsoft.com/office/officeart/2018/5/layout/IconCircleLabelList"/>
    <dgm:cxn modelId="{3DE71520-0D67-4430-9588-4CB9C88EAE0B}" type="presParOf" srcId="{E3E398E2-44FD-46E2-A453-84DABCC2D70A}" destId="{D175C45F-8AC3-436E-8025-CA6A0E481D6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6385A-80D7-427C-A040-52AE4FCD95C2}">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533EC-8EFE-4005-BA9C-DC08AE429D0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3C3EB7-8D68-4FD0-87F5-00A371DCD332}">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Innovation Process</a:t>
          </a:r>
          <a:endParaRPr lang="en-US" sz="2500" kern="1200"/>
        </a:p>
      </dsp:txBody>
      <dsp:txXfrm>
        <a:off x="75768" y="3053169"/>
        <a:ext cx="3093750" cy="720000"/>
      </dsp:txXfrm>
    </dsp:sp>
    <dsp:sp modelId="{04DC75EF-B88F-412A-ABA8-F37ADF0B1F3C}">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E7E63-5DEC-489D-98E6-1F9DAE6A9C2F}">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A2F869-36CC-4100-A601-A3B14A10F7E6}">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Open and Closed Innovation</a:t>
          </a:r>
          <a:endParaRPr lang="en-US" sz="2500" kern="1200"/>
        </a:p>
      </dsp:txBody>
      <dsp:txXfrm>
        <a:off x="3710925" y="3053169"/>
        <a:ext cx="3093750" cy="720000"/>
      </dsp:txXfrm>
    </dsp:sp>
    <dsp:sp modelId="{8FBE2F24-A804-4EC5-9648-F6903F407CB3}">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73D77-4E7A-4505-90E0-DE7ED33D5DEB}">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5C45F-8AC3-436E-8025-CA6A0E481D6B}">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4P of Innovation</a:t>
          </a:r>
          <a:endParaRPr lang="en-US" sz="25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6929-48CC-D14E-75F4-F777EF25F6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3520E0-FA26-5A31-9AE2-B37FB51697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31354D-DD80-00E7-7B94-7B518C5DF24A}"/>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D1BAD638-5B4F-3CC8-195C-494F40CF6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E96A2-25A9-A78A-1A12-0885A2F5E69C}"/>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1371235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4580-4FDA-93B4-CB09-5A5EE95247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527055-BA02-96FA-0BE7-3489E9A65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0DF515-7029-FA81-85BF-E59E6ABB6515}"/>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650F35AB-4767-82D7-656C-06647BDAB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78391-4126-37DB-7FEB-506EF5BC1811}"/>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3128444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BE69E-AB3A-A41B-1F7E-454F112072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A194D5-AD1F-379C-D4BE-FCB9BBA850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84CA7A-889B-26F2-2E91-A2ACE34A27F8}"/>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15B29C13-2499-FDFC-C4AB-F5368F464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98507E-50BE-3BCA-910A-EC8FCCC9E88D}"/>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3021318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5C79-C05C-8DBC-D142-824789A76E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E28D28-C929-0B7D-0E29-ADA4849753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DB527F-EAD2-0517-F85A-78627108E5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B1D44B-43A9-8BB6-871A-DA58EA9BBD25}"/>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6" name="Footer Placeholder 5">
            <a:extLst>
              <a:ext uri="{FF2B5EF4-FFF2-40B4-BE49-F238E27FC236}">
                <a16:creationId xmlns:a16="http://schemas.microsoft.com/office/drawing/2014/main" id="{71695033-4C86-3778-ACA8-DB4F96C221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CDA9B-E687-7A6F-0EA7-CBAD86C1A8F5}"/>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399426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93E68-1600-F3E2-C098-BD8532CED9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9E598D-BC3B-197F-8D0B-99121E9886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248F0D-F902-7C61-8B76-9B61809CF4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BD124A-124E-7C19-54F5-187ABFF2B5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7E294B-63E2-1B17-E2C9-3F684EB691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8FDAC0-1F22-6CA4-4646-9AB35766D4C5}"/>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8" name="Footer Placeholder 7">
            <a:extLst>
              <a:ext uri="{FF2B5EF4-FFF2-40B4-BE49-F238E27FC236}">
                <a16:creationId xmlns:a16="http://schemas.microsoft.com/office/drawing/2014/main" id="{795B1F48-746C-85CB-EC1E-BF6B165966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6C90E2-1674-7418-761E-1D81072726ED}"/>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1024569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270F9-1C32-4B46-1EE4-DE9125E602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21EAFB-897E-B944-2883-3964A9FDD53B}"/>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4" name="Footer Placeholder 3">
            <a:extLst>
              <a:ext uri="{FF2B5EF4-FFF2-40B4-BE49-F238E27FC236}">
                <a16:creationId xmlns:a16="http://schemas.microsoft.com/office/drawing/2014/main" id="{C2B76BD6-7938-11B4-89FF-48111E6376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A28601-1A51-A4E1-BD74-1D8604250B13}"/>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1110865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353581-EA48-7CD2-9762-CF6CEB4D4DDC}"/>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3" name="Footer Placeholder 2">
            <a:extLst>
              <a:ext uri="{FF2B5EF4-FFF2-40B4-BE49-F238E27FC236}">
                <a16:creationId xmlns:a16="http://schemas.microsoft.com/office/drawing/2014/main" id="{0F2C0AA7-9688-CCE7-A222-052B3E2FDE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FA4611-480F-AFB9-EDCD-997D63F7840F}"/>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967333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8CBEE-934A-8D05-8771-53503D211E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980335-8AC1-E97F-1A7A-A7958AC85B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FF3BF2-5DC9-8CC8-36A8-C1A3B7949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51E884-1AB7-CE56-7EB0-321B072D0CFD}"/>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6" name="Footer Placeholder 5">
            <a:extLst>
              <a:ext uri="{FF2B5EF4-FFF2-40B4-BE49-F238E27FC236}">
                <a16:creationId xmlns:a16="http://schemas.microsoft.com/office/drawing/2014/main" id="{2BCE23F3-0E56-C9AA-F63C-9BBF2DA847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6E1B0-6A4E-C506-7F9A-A6E6B1915589}"/>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990195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C519-486D-162B-CD4A-177699DA4F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40F934-D349-F69C-B624-883A0431FE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07199-BF8C-B6E0-3A3A-77A421A83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748BF-20B3-E4C7-252B-459AB9FF1F0A}"/>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6" name="Footer Placeholder 5">
            <a:extLst>
              <a:ext uri="{FF2B5EF4-FFF2-40B4-BE49-F238E27FC236}">
                <a16:creationId xmlns:a16="http://schemas.microsoft.com/office/drawing/2014/main" id="{83B4DB25-4513-3015-F340-5477612057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4482E1-75E9-A527-3A57-773F20777E97}"/>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26656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DC10-8E83-AB8B-4081-E7CA7FE5C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F9335-7A48-1FBD-6FC9-2C66FB5CA6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3FD691-3B2B-829E-3382-259D86DFF557}"/>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DBBD33B7-CAA1-AFA9-9183-2D245878D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E0EDF-2A93-5DB5-5821-ECAB0E29F4BC}"/>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580325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07B520-CE44-05DC-F347-B46C18ECA1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29B3A5-9689-7D80-D40D-73B93F159F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EF7165-6FF0-68F1-F46E-6F434798AA8A}"/>
              </a:ext>
            </a:extLst>
          </p:cNvPr>
          <p:cNvSpPr>
            <a:spLocks noGrp="1"/>
          </p:cNvSpPr>
          <p:nvPr>
            <p:ph type="dt" sz="half" idx="10"/>
          </p:nvPr>
        </p:nvSpPr>
        <p:spPr/>
        <p:txBody>
          <a:body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3D0932E7-8AC1-A67E-52FF-DB2A621C6C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1FB8A0-CA8E-81A2-3B03-16C67111E2F3}"/>
              </a:ext>
            </a:extLst>
          </p:cNvPr>
          <p:cNvSpPr>
            <a:spLocks noGrp="1"/>
          </p:cNvSpPr>
          <p:nvPr>
            <p:ph type="sldNum" sz="quarter" idx="12"/>
          </p:nvPr>
        </p:nvSpPr>
        <p:spPr/>
        <p:txBody>
          <a:bodyPr/>
          <a:lstStyle/>
          <a:p>
            <a:fld id="{31326EDB-E7F3-4649-8BC8-698AACA5597D}" type="slidenum">
              <a:rPr lang="en-GB" smtClean="0"/>
              <a:t>‹#›</a:t>
            </a:fld>
            <a:endParaRPr lang="en-GB"/>
          </a:p>
        </p:txBody>
      </p:sp>
    </p:spTree>
    <p:extLst>
      <p:ext uri="{BB962C8B-B14F-4D97-AF65-F5344CB8AC3E}">
        <p14:creationId xmlns:p14="http://schemas.microsoft.com/office/powerpoint/2010/main" val="1152803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12B09D-D086-FADE-89E9-0A4C9D722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D8EF7-10B7-5BB1-2EEE-97741BDCDA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5D91C-0815-968A-C5FD-428F70CE0B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FB1761-E440-4ADD-AA66-AC7BED736999}" type="datetimeFigureOut">
              <a:rPr lang="en-GB" smtClean="0"/>
              <a:t>13/12/2022</a:t>
            </a:fld>
            <a:endParaRPr lang="en-GB"/>
          </a:p>
        </p:txBody>
      </p:sp>
      <p:sp>
        <p:nvSpPr>
          <p:cNvPr id="5" name="Footer Placeholder 4">
            <a:extLst>
              <a:ext uri="{FF2B5EF4-FFF2-40B4-BE49-F238E27FC236}">
                <a16:creationId xmlns:a16="http://schemas.microsoft.com/office/drawing/2014/main" id="{7A0B4F3A-62A6-F0AF-1836-99E6FD5D0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13AAE0-C36E-F46C-BF3E-7CC5798397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326EDB-E7F3-4649-8BC8-698AACA5597D}" type="slidenum">
              <a:rPr lang="en-GB" smtClean="0"/>
              <a:t>‹#›</a:t>
            </a:fld>
            <a:endParaRPr lang="en-GB"/>
          </a:p>
        </p:txBody>
      </p:sp>
    </p:spTree>
    <p:extLst>
      <p:ext uri="{BB962C8B-B14F-4D97-AF65-F5344CB8AC3E}">
        <p14:creationId xmlns:p14="http://schemas.microsoft.com/office/powerpoint/2010/main" val="12658738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file:///C:\Users\alina.culea\Downloads\10.22161\jhed.4.3.21" TargetMode="External"/><Relationship Id="rId13" Type="http://schemas.openxmlformats.org/officeDocument/2006/relationships/hyperlink" Target="file:///C:\Users\alina.culea\Downloads\10.3390\asi2030023" TargetMode="External"/><Relationship Id="rId3" Type="http://schemas.openxmlformats.org/officeDocument/2006/relationships/hyperlink" Target="file:///C:\Users\alina.culea\Downloads\10.1002\jocb.396" TargetMode="External"/><Relationship Id="rId7" Type="http://schemas.openxmlformats.org/officeDocument/2006/relationships/hyperlink" Target="file:///C:\Users\alina.culea\Downloads\10.14529\iimj170403" TargetMode="External"/><Relationship Id="rId12" Type="http://schemas.openxmlformats.org/officeDocument/2006/relationships/hyperlink" Target="file:///C:\Users\alina.culea\Downloads\10.2139\ssrn.3763969" TargetMode="External"/><Relationship Id="rId2" Type="http://schemas.openxmlformats.org/officeDocument/2006/relationships/hyperlink" Target="file:///C:\Users\alina.culea\Downloads\10.17261\pressacademia.2017.496" TargetMode="External"/><Relationship Id="rId1" Type="http://schemas.openxmlformats.org/officeDocument/2006/relationships/slideLayout" Target="../slideLayouts/slideLayout2.xml"/><Relationship Id="rId6" Type="http://schemas.openxmlformats.org/officeDocument/2006/relationships/hyperlink" Target="file:///C:\Users\alina.culea\Downloads\10.12968\denn.2015.11.3.168" TargetMode="External"/><Relationship Id="rId11" Type="http://schemas.openxmlformats.org/officeDocument/2006/relationships/hyperlink" Target="file:///C:\Users\alina.culea\Downloads\10.3390\e22030281" TargetMode="External"/><Relationship Id="rId5" Type="http://schemas.openxmlformats.org/officeDocument/2006/relationships/hyperlink" Target="file:///C:\Users\alina.culea\Downloads\10.1016\j.techfore.2013.06.001" TargetMode="External"/><Relationship Id="rId10" Type="http://schemas.openxmlformats.org/officeDocument/2006/relationships/hyperlink" Target="file:///C:\Users\alina.culea\Downloads\10.1016\s2212-5671(15)01395-7" TargetMode="External"/><Relationship Id="rId4" Type="http://schemas.openxmlformats.org/officeDocument/2006/relationships/hyperlink" Target="file:///C:\Users\alina.culea\Downloads\10.1504\ijtm.2002.003019" TargetMode="External"/><Relationship Id="rId9" Type="http://schemas.openxmlformats.org/officeDocument/2006/relationships/hyperlink" Target="file:///C:\Users\alina.culea\Downloads\10.1080\10494820.2019.1570279" TargetMode="External"/><Relationship Id="rId14" Type="http://schemas.openxmlformats.org/officeDocument/2006/relationships/hyperlink" Target="file:///C:\Users\alina.culea\Downloads\10.21275\v5i1.nov1526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24">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451616D-17F9-48A8-94F6-78EA70D12504}"/>
              </a:ext>
            </a:extLst>
          </p:cNvPr>
          <p:cNvSpPr>
            <a:spLocks noGrp="1"/>
          </p:cNvSpPr>
          <p:nvPr>
            <p:ph type="ctrTitle"/>
          </p:nvPr>
        </p:nvSpPr>
        <p:spPr>
          <a:xfrm>
            <a:off x="3315031" y="1380754"/>
            <a:ext cx="5561938" cy="2513516"/>
          </a:xfrm>
        </p:spPr>
        <p:txBody>
          <a:bodyPr>
            <a:normAutofit/>
          </a:bodyPr>
          <a:lstStyle/>
          <a:p>
            <a:r>
              <a:rPr lang="en-GB" dirty="0"/>
              <a:t>Creativity and Innovation</a:t>
            </a:r>
            <a:endParaRPr lang="en-GB"/>
          </a:p>
        </p:txBody>
      </p:sp>
      <p:sp>
        <p:nvSpPr>
          <p:cNvPr id="3" name="Subtitle 2">
            <a:extLst>
              <a:ext uri="{FF2B5EF4-FFF2-40B4-BE49-F238E27FC236}">
                <a16:creationId xmlns:a16="http://schemas.microsoft.com/office/drawing/2014/main" id="{67D0812A-295D-92E7-2A80-AB57CA95859F}"/>
              </a:ext>
            </a:extLst>
          </p:cNvPr>
          <p:cNvSpPr>
            <a:spLocks noGrp="1"/>
          </p:cNvSpPr>
          <p:nvPr>
            <p:ph type="subTitle" idx="1"/>
          </p:nvPr>
        </p:nvSpPr>
        <p:spPr>
          <a:xfrm>
            <a:off x="3315031" y="4076802"/>
            <a:ext cx="5561938" cy="1534587"/>
          </a:xfrm>
        </p:spPr>
        <p:txBody>
          <a:bodyPr>
            <a:normAutofit/>
          </a:bodyPr>
          <a:lstStyle/>
          <a:p>
            <a:r>
              <a:rPr lang="en-GB" dirty="0"/>
              <a:t>Personal Reflection</a:t>
            </a:r>
          </a:p>
          <a:p>
            <a:r>
              <a:rPr lang="en-GB" dirty="0"/>
              <a:t>Ionela Diana </a:t>
            </a:r>
            <a:r>
              <a:rPr lang="en-GB" dirty="0" err="1"/>
              <a:t>Beceriu</a:t>
            </a:r>
            <a:r>
              <a:rPr lang="en-GB" dirty="0"/>
              <a:t> 1920077</a:t>
            </a:r>
          </a:p>
        </p:txBody>
      </p:sp>
      <p:sp>
        <p:nvSpPr>
          <p:cNvPr id="29" name="Arc 28">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Oval 30">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118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95A7D-EE51-6C7A-0CAA-549FF5E255FB}"/>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a:t>
            </a:r>
            <a:endParaRPr lang="en-GB" dirty="0">
              <a:solidFill>
                <a:srgbClr val="FFFFFF"/>
              </a:solidFill>
            </a:endParaRP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D1764D-4C49-E080-0228-3355684694DC}"/>
              </a:ext>
            </a:extLst>
          </p:cNvPr>
          <p:cNvSpPr>
            <a:spLocks noGrp="1"/>
          </p:cNvSpPr>
          <p:nvPr>
            <p:ph idx="1"/>
          </p:nvPr>
        </p:nvSpPr>
        <p:spPr>
          <a:xfrm>
            <a:off x="4447308" y="953293"/>
            <a:ext cx="6906491" cy="5585619"/>
          </a:xfrm>
        </p:spPr>
        <p:txBody>
          <a:bodyPr anchor="ctr">
            <a:normAutofit/>
          </a:bodyPr>
          <a:lstStyle/>
          <a:p>
            <a:pPr marL="0" indent="0">
              <a:buNone/>
            </a:pPr>
            <a:r>
              <a:rPr lang="en-GB" dirty="0">
                <a:effectLst/>
                <a:latin typeface="Calibri" panose="020F0502020204030204" pitchFamily="34" charset="0"/>
                <a:ea typeface="Calibri" panose="020F0502020204030204" pitchFamily="34" charset="0"/>
                <a:cs typeface="Times New Roman" panose="02020603050405020304" pitchFamily="18" charset="0"/>
              </a:rPr>
              <a:t>As argued by Fowler (2015), personal reflection is important in assessing one’s understanding of a certain subject. Therefore, I will use Kolb’s model of learning to evaluate my understanding about the presented aspects of Creativity and Innovation. The evaluation will be then used to identify if innovation can offer companies a competitive advantage or not. The personal reflection will be based on theoretical information coming from credible academic sources; however, those will be evaluated through my own perspective. </a:t>
            </a:r>
          </a:p>
          <a:p>
            <a:pPr marL="0" indent="0">
              <a:buNone/>
            </a:pPr>
            <a:endParaRPr lang="en-GB" dirty="0"/>
          </a:p>
        </p:txBody>
      </p:sp>
    </p:spTree>
    <p:extLst>
      <p:ext uri="{BB962C8B-B14F-4D97-AF65-F5344CB8AC3E}">
        <p14:creationId xmlns:p14="http://schemas.microsoft.com/office/powerpoint/2010/main" val="3863789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057AB-1271-749B-F7F2-B2DF44C3A36D}"/>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dirty="0">
                <a:latin typeface="+mj-lt"/>
                <a:ea typeface="+mj-ea"/>
                <a:cs typeface="+mj-cs"/>
              </a:rPr>
              <a:t>Kolb’s Model of the Learning Cycle</a:t>
            </a:r>
          </a:p>
        </p:txBody>
      </p:sp>
      <p:sp>
        <p:nvSpPr>
          <p:cNvPr id="13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Content Placeholder 133">
            <a:extLst>
              <a:ext uri="{FF2B5EF4-FFF2-40B4-BE49-F238E27FC236}">
                <a16:creationId xmlns:a16="http://schemas.microsoft.com/office/drawing/2014/main" id="{640831D4-9D3F-D58A-606C-51F447D1E9D6}"/>
              </a:ext>
            </a:extLst>
          </p:cNvPr>
          <p:cNvSpPr>
            <a:spLocks noGrp="1"/>
          </p:cNvSpPr>
          <p:nvPr>
            <p:ph idx="1"/>
          </p:nvPr>
        </p:nvSpPr>
        <p:spPr>
          <a:xfrm>
            <a:off x="630936" y="2807208"/>
            <a:ext cx="3429000" cy="3410712"/>
          </a:xfrm>
        </p:spPr>
        <p:txBody>
          <a:bodyPr anchor="t">
            <a:normAutofit/>
          </a:bodyPr>
          <a:lstStyle/>
          <a:p>
            <a:pPr marL="0" indent="0" algn="ctr">
              <a:buNone/>
            </a:pPr>
            <a:r>
              <a:rPr lang="en-US" sz="2200" dirty="0"/>
              <a:t>Kolb’s Model of Learning Cycle is widely known in the modern era for its inclusivity of learning style allocated to each of the learning stages. </a:t>
            </a:r>
          </a:p>
          <a:p>
            <a:pPr marL="0" indent="0">
              <a:buNone/>
            </a:pPr>
            <a:endParaRPr lang="en-US" sz="2200" dirty="0"/>
          </a:p>
          <a:p>
            <a:pPr marL="0" indent="0" algn="r">
              <a:buNone/>
            </a:pPr>
            <a:r>
              <a:rPr lang="en-US" sz="2200" dirty="0"/>
              <a:t>(Kolb, 1984)</a:t>
            </a:r>
          </a:p>
        </p:txBody>
      </p:sp>
      <p:pic>
        <p:nvPicPr>
          <p:cNvPr id="7" name="Content Placeholder 6" descr="Diagram&#10;&#10;Description automatically generated">
            <a:extLst>
              <a:ext uri="{FF2B5EF4-FFF2-40B4-BE49-F238E27FC236}">
                <a16:creationId xmlns:a16="http://schemas.microsoft.com/office/drawing/2014/main" id="{618F92FD-DA5E-4353-0D42-F897DDBC18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684772"/>
            <a:ext cx="6903720" cy="5488456"/>
          </a:xfrm>
          <a:prstGeom prst="rect">
            <a:avLst/>
          </a:prstGeom>
        </p:spPr>
      </p:pic>
    </p:spTree>
    <p:extLst>
      <p:ext uri="{BB962C8B-B14F-4D97-AF65-F5344CB8AC3E}">
        <p14:creationId xmlns:p14="http://schemas.microsoft.com/office/powerpoint/2010/main" val="558753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84AC5DD7-FA8D-4363-90B9-D92187585651}"/>
              </a:ext>
            </a:extLst>
          </p:cNvPr>
          <p:cNvPicPr>
            <a:picLocks noChangeAspect="1"/>
          </p:cNvPicPr>
          <p:nvPr/>
        </p:nvPicPr>
        <p:blipFill rotWithShape="1">
          <a:blip r:embed="rId2">
            <a:extLst>
              <a:ext uri="{28A0092B-C50C-407E-A947-70E740481C1C}">
                <a14:useLocalDpi xmlns:a14="http://schemas.microsoft.com/office/drawing/2010/main" val="0"/>
              </a:ext>
            </a:extLst>
          </a:blip>
          <a:srcRect b="1152"/>
          <a:stretch/>
        </p:blipFill>
        <p:spPr>
          <a:xfrm>
            <a:off x="-477519" y="10"/>
            <a:ext cx="9669642" cy="6857990"/>
          </a:xfrm>
          <a:prstGeom prst="rect">
            <a:avLst/>
          </a:prstGeom>
        </p:spPr>
      </p:pic>
      <p:sp>
        <p:nvSpPr>
          <p:cNvPr id="69" name="Rectangle 6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204C4D-0B24-3A9C-AFDF-7D23480947C8}"/>
              </a:ext>
            </a:extLst>
          </p:cNvPr>
          <p:cNvSpPr>
            <a:spLocks noGrp="1"/>
          </p:cNvSpPr>
          <p:nvPr>
            <p:ph type="title"/>
          </p:nvPr>
        </p:nvSpPr>
        <p:spPr>
          <a:xfrm>
            <a:off x="7531610" y="365125"/>
            <a:ext cx="3822189" cy="1899912"/>
          </a:xfrm>
        </p:spPr>
        <p:txBody>
          <a:bodyPr>
            <a:normAutofit/>
          </a:bodyPr>
          <a:lstStyle/>
          <a:p>
            <a:r>
              <a:rPr lang="en-GB" sz="4000" dirty="0"/>
              <a:t>Innovation</a:t>
            </a:r>
          </a:p>
        </p:txBody>
      </p:sp>
      <p:sp>
        <p:nvSpPr>
          <p:cNvPr id="62" name="Content Placeholder 46">
            <a:extLst>
              <a:ext uri="{FF2B5EF4-FFF2-40B4-BE49-F238E27FC236}">
                <a16:creationId xmlns:a16="http://schemas.microsoft.com/office/drawing/2014/main" id="{AE2CF9D5-A566-9132-A636-B914189002B6}"/>
              </a:ext>
            </a:extLst>
          </p:cNvPr>
          <p:cNvSpPr>
            <a:spLocks noGrp="1"/>
          </p:cNvSpPr>
          <p:nvPr>
            <p:ph idx="1"/>
          </p:nvPr>
        </p:nvSpPr>
        <p:spPr>
          <a:xfrm>
            <a:off x="7531610" y="2434201"/>
            <a:ext cx="3822189" cy="3742762"/>
          </a:xfrm>
        </p:spPr>
        <p:txBody>
          <a:bodyPr>
            <a:normAutofit/>
          </a:bodyPr>
          <a:lstStyle/>
          <a:p>
            <a:r>
              <a:rPr lang="en-US" sz="1400" b="1" dirty="0"/>
              <a:t>Concrete experience </a:t>
            </a:r>
            <a:r>
              <a:rPr lang="en-US" sz="1400" dirty="0"/>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activities such as finding the difference between innovation and invention from 4 pictures, funding the top 10 innovators or completing a questionnaire to determine how innovative I am</a:t>
            </a:r>
            <a:endParaRPr lang="en-US" sz="1400" dirty="0"/>
          </a:p>
          <a:p>
            <a:r>
              <a:rPr lang="en-US" sz="1400" b="1" dirty="0"/>
              <a:t>Reflective observation </a:t>
            </a:r>
            <a:r>
              <a:rPr lang="en-US" sz="1400" dirty="0"/>
              <a:t>–  Innovation Matrix presents four types of Innovation and provides guideline so that each type can be implemented effectively (</a:t>
            </a:r>
            <a:r>
              <a:rPr lang="en-US" sz="1400" dirty="0" err="1"/>
              <a:t>Canuto</a:t>
            </a:r>
            <a:r>
              <a:rPr lang="en-US" sz="1400" dirty="0"/>
              <a:t>, 2002)</a:t>
            </a:r>
          </a:p>
          <a:p>
            <a:r>
              <a:rPr lang="en-US" sz="1400" b="1" dirty="0"/>
              <a:t>Abstract conceptualization </a:t>
            </a:r>
            <a:r>
              <a:rPr lang="en-US" sz="1400" dirty="0"/>
              <a:t>– Innovation Matrix simplifies the strategies, but it is up to companies to respect the matrix (</a:t>
            </a:r>
            <a:r>
              <a:rPr lang="en-US" sz="1400" dirty="0" err="1"/>
              <a:t>Gollay</a:t>
            </a:r>
            <a:r>
              <a:rPr lang="en-US" sz="1400" dirty="0"/>
              <a:t>, 2017)</a:t>
            </a:r>
          </a:p>
          <a:p>
            <a:r>
              <a:rPr lang="en-US" sz="1400" b="1" dirty="0"/>
              <a:t>Active experimentation </a:t>
            </a:r>
            <a:r>
              <a:rPr lang="en-US" sz="1400" dirty="0"/>
              <a:t>– Further activities such as finding examples for the types of innovation</a:t>
            </a:r>
          </a:p>
          <a:p>
            <a:endParaRPr lang="en-US" sz="1400" dirty="0"/>
          </a:p>
        </p:txBody>
      </p:sp>
    </p:spTree>
    <p:extLst>
      <p:ext uri="{BB962C8B-B14F-4D97-AF65-F5344CB8AC3E}">
        <p14:creationId xmlns:p14="http://schemas.microsoft.com/office/powerpoint/2010/main" val="4218446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820AE-0C33-E1B8-292D-2C2C7852576D}"/>
              </a:ext>
            </a:extLst>
          </p:cNvPr>
          <p:cNvSpPr>
            <a:spLocks noGrp="1"/>
          </p:cNvSpPr>
          <p:nvPr>
            <p:ph type="title"/>
          </p:nvPr>
        </p:nvSpPr>
        <p:spPr>
          <a:xfrm>
            <a:off x="594360" y="640263"/>
            <a:ext cx="3822192" cy="1344975"/>
          </a:xfrm>
        </p:spPr>
        <p:txBody>
          <a:bodyPr>
            <a:normAutofit/>
          </a:bodyPr>
          <a:lstStyle/>
          <a:p>
            <a:r>
              <a:rPr lang="en-GB" sz="3600">
                <a:solidFill>
                  <a:schemeClr val="bg1"/>
                </a:solidFill>
              </a:rPr>
              <a:t>Creativity</a:t>
            </a:r>
          </a:p>
        </p:txBody>
      </p:sp>
      <p:cxnSp>
        <p:nvCxnSpPr>
          <p:cNvPr id="45" name="Straight Connector 44">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26" name="Content Placeholder 25">
            <a:extLst>
              <a:ext uri="{FF2B5EF4-FFF2-40B4-BE49-F238E27FC236}">
                <a16:creationId xmlns:a16="http://schemas.microsoft.com/office/drawing/2014/main" id="{F6B80A73-CEBF-5267-FB45-45F6EF5BAB75}"/>
              </a:ext>
            </a:extLst>
          </p:cNvPr>
          <p:cNvSpPr>
            <a:spLocks noGrp="1"/>
          </p:cNvSpPr>
          <p:nvPr>
            <p:ph idx="1"/>
          </p:nvPr>
        </p:nvSpPr>
        <p:spPr>
          <a:xfrm>
            <a:off x="593610" y="2121763"/>
            <a:ext cx="3822192" cy="3773010"/>
          </a:xfrm>
        </p:spPr>
        <p:txBody>
          <a:bodyPr>
            <a:normAutofit/>
          </a:bodyPr>
          <a:lstStyle/>
          <a:p>
            <a:r>
              <a:rPr lang="en-US" sz="1700" b="1">
                <a:solidFill>
                  <a:schemeClr val="bg1"/>
                </a:solidFill>
              </a:rPr>
              <a:t>Concrete experience </a:t>
            </a:r>
            <a:r>
              <a:rPr lang="en-US" sz="1700">
                <a:solidFill>
                  <a:schemeClr val="bg1"/>
                </a:solidFill>
              </a:rPr>
              <a:t>– </a:t>
            </a:r>
            <a:r>
              <a:rPr lang="en-GB" sz="1700">
                <a:solidFill>
                  <a:schemeClr val="bg1"/>
                </a:solidFill>
              </a:rPr>
              <a:t>finish a drawing based on an abstract line.</a:t>
            </a:r>
            <a:endParaRPr lang="en-US" sz="1700">
              <a:solidFill>
                <a:schemeClr val="bg1"/>
              </a:solidFill>
            </a:endParaRPr>
          </a:p>
          <a:p>
            <a:r>
              <a:rPr lang="en-US" sz="1700" b="1">
                <a:solidFill>
                  <a:schemeClr val="bg1"/>
                </a:solidFill>
              </a:rPr>
              <a:t>Reflective observation </a:t>
            </a:r>
            <a:r>
              <a:rPr lang="en-US" sz="1700">
                <a:solidFill>
                  <a:schemeClr val="bg1"/>
                </a:solidFill>
              </a:rPr>
              <a:t>– Creativity is the process of generating new ideas (Benedek, Bruckdorfer and Jauk, 2019)</a:t>
            </a:r>
          </a:p>
          <a:p>
            <a:r>
              <a:rPr lang="en-US" sz="1700" b="1">
                <a:solidFill>
                  <a:schemeClr val="bg1"/>
                </a:solidFill>
              </a:rPr>
              <a:t>Abstract conceptualization </a:t>
            </a:r>
            <a:r>
              <a:rPr lang="en-US" sz="1700">
                <a:solidFill>
                  <a:schemeClr val="bg1"/>
                </a:solidFill>
              </a:rPr>
              <a:t>– People might react different to creativity, and to put it in practice it needs innovation (</a:t>
            </a:r>
            <a:r>
              <a:rPr lang="en-GB" sz="1700">
                <a:solidFill>
                  <a:schemeClr val="bg1"/>
                </a:solidFill>
              </a:rPr>
              <a:t>Palmer, 2020)</a:t>
            </a:r>
            <a:endParaRPr lang="en-US" sz="1700">
              <a:solidFill>
                <a:schemeClr val="bg1"/>
              </a:solidFill>
            </a:endParaRPr>
          </a:p>
          <a:p>
            <a:r>
              <a:rPr lang="en-US" sz="1700" b="1">
                <a:solidFill>
                  <a:schemeClr val="bg1"/>
                </a:solidFill>
              </a:rPr>
              <a:t>Active experimentation </a:t>
            </a:r>
            <a:r>
              <a:rPr lang="en-US" sz="1700">
                <a:solidFill>
                  <a:schemeClr val="bg1"/>
                </a:solidFill>
              </a:rPr>
              <a:t>– </a:t>
            </a:r>
            <a:r>
              <a:rPr lang="en-GB" sz="1700">
                <a:solidFill>
                  <a:schemeClr val="bg1"/>
                </a:solidFill>
              </a:rPr>
              <a:t>think about how I would create a strategy for a creative workplace.</a:t>
            </a:r>
            <a:endParaRPr lang="en-US" sz="1700">
              <a:solidFill>
                <a:schemeClr val="bg1"/>
              </a:solidFill>
            </a:endParaRPr>
          </a:p>
          <a:p>
            <a:endParaRPr lang="en-US" sz="1700">
              <a:solidFill>
                <a:schemeClr val="bg1"/>
              </a:solidFill>
            </a:endParaRPr>
          </a:p>
          <a:p>
            <a:endParaRPr lang="en-US" sz="1700">
              <a:solidFill>
                <a:schemeClr val="bg1"/>
              </a:solidFill>
            </a:endParaRPr>
          </a:p>
          <a:p>
            <a:endParaRPr lang="en-US" sz="1700">
              <a:solidFill>
                <a:schemeClr val="bg1"/>
              </a:solidFill>
            </a:endParaRPr>
          </a:p>
        </p:txBody>
      </p:sp>
      <p:pic>
        <p:nvPicPr>
          <p:cNvPr id="5" name="Content Placeholder 4" descr="A picture containing icon&#10;&#10;Description automatically generated">
            <a:extLst>
              <a:ext uri="{FF2B5EF4-FFF2-40B4-BE49-F238E27FC236}">
                <a16:creationId xmlns:a16="http://schemas.microsoft.com/office/drawing/2014/main" id="{5B1ACB6B-B6C8-AD28-07B7-9463A8AB70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0716" y="1240345"/>
            <a:ext cx="6596652" cy="4221861"/>
          </a:xfrm>
          <a:prstGeom prst="rect">
            <a:avLst/>
          </a:prstGeom>
        </p:spPr>
      </p:pic>
    </p:spTree>
    <p:extLst>
      <p:ext uri="{BB962C8B-B14F-4D97-AF65-F5344CB8AC3E}">
        <p14:creationId xmlns:p14="http://schemas.microsoft.com/office/powerpoint/2010/main" val="705583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0EA99-0489-9329-D06B-335ACA46BFA0}"/>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Innovation Models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8AFAF9-38FE-C877-34D7-766454833431}"/>
              </a:ext>
            </a:extLst>
          </p:cNvPr>
          <p:cNvGraphicFramePr>
            <a:graphicFrameLocks noGrp="1"/>
          </p:cNvGraphicFramePr>
          <p:nvPr>
            <p:ph idx="1"/>
            <p:extLst>
              <p:ext uri="{D42A27DB-BD31-4B8C-83A1-F6EECF244321}">
                <p14:modId xmlns:p14="http://schemas.microsoft.com/office/powerpoint/2010/main" val="413856527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2268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5">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A7B50-8514-8787-19B1-6DAF16082BCE}"/>
              </a:ext>
            </a:extLst>
          </p:cNvPr>
          <p:cNvSpPr>
            <a:spLocks noGrp="1"/>
          </p:cNvSpPr>
          <p:nvPr>
            <p:ph type="title"/>
          </p:nvPr>
        </p:nvSpPr>
        <p:spPr>
          <a:xfrm>
            <a:off x="838200" y="365126"/>
            <a:ext cx="10515600" cy="1288784"/>
          </a:xfrm>
        </p:spPr>
        <p:txBody>
          <a:bodyPr>
            <a:normAutofit/>
          </a:bodyPr>
          <a:lstStyle/>
          <a:p>
            <a:r>
              <a:rPr lang="en-GB" sz="4000" dirty="0"/>
              <a:t>Innovative Organisations</a:t>
            </a:r>
          </a:p>
        </p:txBody>
      </p:sp>
      <p:pic>
        <p:nvPicPr>
          <p:cNvPr id="5" name="Content Placeholder 4" descr="Diagram&#10;&#10;Description automatically generated">
            <a:extLst>
              <a:ext uri="{FF2B5EF4-FFF2-40B4-BE49-F238E27FC236}">
                <a16:creationId xmlns:a16="http://schemas.microsoft.com/office/drawing/2014/main" id="{9AACA2A7-AE55-40C3-75F8-A30E5F6C4354}"/>
              </a:ext>
            </a:extLst>
          </p:cNvPr>
          <p:cNvPicPr>
            <a:picLocks noChangeAspect="1"/>
          </p:cNvPicPr>
          <p:nvPr/>
        </p:nvPicPr>
        <p:blipFill rotWithShape="1">
          <a:blip r:embed="rId2">
            <a:extLst>
              <a:ext uri="{28A0092B-C50C-407E-A947-70E740481C1C}">
                <a14:useLocalDpi xmlns:a14="http://schemas.microsoft.com/office/drawing/2010/main" val="0"/>
              </a:ext>
            </a:extLst>
          </a:blip>
          <a:srcRect l="3261" r="7398" b="1"/>
          <a:stretch/>
        </p:blipFill>
        <p:spPr>
          <a:xfrm>
            <a:off x="838200" y="1825625"/>
            <a:ext cx="6151651" cy="4303465"/>
          </a:xfrm>
          <a:prstGeom prst="rect">
            <a:avLst/>
          </a:prstGeom>
        </p:spPr>
      </p:pic>
      <p:sp>
        <p:nvSpPr>
          <p:cNvPr id="26" name="Content Placeholder 25">
            <a:extLst>
              <a:ext uri="{FF2B5EF4-FFF2-40B4-BE49-F238E27FC236}">
                <a16:creationId xmlns:a16="http://schemas.microsoft.com/office/drawing/2014/main" id="{3B1DF84F-8C7F-D185-2D29-B10ADEE798AF}"/>
              </a:ext>
            </a:extLst>
          </p:cNvPr>
          <p:cNvSpPr>
            <a:spLocks noGrp="1"/>
          </p:cNvSpPr>
          <p:nvPr>
            <p:ph idx="1"/>
          </p:nvPr>
        </p:nvSpPr>
        <p:spPr>
          <a:xfrm>
            <a:off x="7552944" y="1825625"/>
            <a:ext cx="3800856" cy="4303464"/>
          </a:xfrm>
        </p:spPr>
        <p:txBody>
          <a:bodyPr>
            <a:normAutofit fontScale="92500" lnSpcReduction="20000"/>
          </a:bodyPr>
          <a:lstStyle/>
          <a:p>
            <a:r>
              <a:rPr lang="en-US" sz="2000" b="1"/>
              <a:t>Concrete experience </a:t>
            </a:r>
            <a:r>
              <a:rPr lang="en-US" sz="2000"/>
              <a:t>– Introduction into Force Field Analysis and the top 10 most innovative companies</a:t>
            </a:r>
          </a:p>
          <a:p>
            <a:r>
              <a:rPr lang="en-US" sz="2000" b="1"/>
              <a:t>Reflective observation </a:t>
            </a:r>
            <a:r>
              <a:rPr lang="en-US" sz="2000"/>
              <a:t>– Force Field Analysis is a framework used to identify factors that can support the change and factors that are against the change (Coccia, 2014).</a:t>
            </a:r>
          </a:p>
          <a:p>
            <a:r>
              <a:rPr lang="en-US" sz="2000" b="1"/>
              <a:t>Abstract conceptualization </a:t>
            </a:r>
            <a:r>
              <a:rPr lang="en-US" sz="2000"/>
              <a:t>– Driving factors must be reinforced while the resisting factors must be destabilized to be able to implement the innovation (Coccia, 2014) </a:t>
            </a:r>
          </a:p>
          <a:p>
            <a:r>
              <a:rPr lang="en-US" sz="2000" b="1"/>
              <a:t>Active experimentation </a:t>
            </a:r>
            <a:r>
              <a:rPr lang="en-US" sz="2000"/>
              <a:t>– none yet</a:t>
            </a:r>
          </a:p>
          <a:p>
            <a:pPr marL="0" indent="0">
              <a:buNone/>
            </a:pPr>
            <a:endParaRPr lang="en-US" sz="2000" dirty="0"/>
          </a:p>
        </p:txBody>
      </p:sp>
    </p:spTree>
    <p:extLst>
      <p:ext uri="{BB962C8B-B14F-4D97-AF65-F5344CB8AC3E}">
        <p14:creationId xmlns:p14="http://schemas.microsoft.com/office/powerpoint/2010/main" val="852403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5" name="Arc 5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22F253-8236-72EB-617D-60A257549348}"/>
              </a:ext>
            </a:extLst>
          </p:cNvPr>
          <p:cNvSpPr>
            <a:spLocks noGrp="1"/>
          </p:cNvSpPr>
          <p:nvPr>
            <p:ph type="title"/>
          </p:nvPr>
        </p:nvSpPr>
        <p:spPr>
          <a:xfrm>
            <a:off x="5894962" y="479493"/>
            <a:ext cx="5458838" cy="1325563"/>
          </a:xfrm>
        </p:spPr>
        <p:txBody>
          <a:bodyPr vert="horz" lIns="91440" tIns="45720" rIns="91440" bIns="45720" rtlCol="0">
            <a:normAutofit/>
          </a:bodyPr>
          <a:lstStyle/>
          <a:p>
            <a:r>
              <a:rPr lang="en-US" kern="1200">
                <a:latin typeface="+mj-lt"/>
                <a:ea typeface="+mj-ea"/>
                <a:cs typeface="+mj-cs"/>
              </a:rPr>
              <a:t>Sources of Ideas</a:t>
            </a:r>
          </a:p>
        </p:txBody>
      </p:sp>
      <p:sp>
        <p:nvSpPr>
          <p:cNvPr id="57" name="Freeform: Shape 5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Diagram&#10;&#10;Description automatically generated">
            <a:extLst>
              <a:ext uri="{FF2B5EF4-FFF2-40B4-BE49-F238E27FC236}">
                <a16:creationId xmlns:a16="http://schemas.microsoft.com/office/drawing/2014/main" id="{41F2DBDE-971B-4078-6BC7-411FCEADF1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1164448"/>
            <a:ext cx="4777381" cy="435935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CEEFC43-487D-4008-78A8-57E4DB5E3D61}"/>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200" b="1"/>
              <a:t>Concrete experience </a:t>
            </a:r>
            <a:r>
              <a:rPr lang="en-US" sz="2200"/>
              <a:t>– </a:t>
            </a:r>
            <a:r>
              <a:rPr lang="en-GB" sz="2200">
                <a:effectLst/>
                <a:latin typeface="Arial" panose="020B0604020202020204" pitchFamily="34" charset="0"/>
                <a:ea typeface="Calibri" panose="020F0502020204030204" pitchFamily="34" charset="0"/>
              </a:rPr>
              <a:t>Introduction into the Six Thinking Hats.</a:t>
            </a:r>
            <a:endParaRPr lang="en-US" sz="2200"/>
          </a:p>
          <a:p>
            <a:r>
              <a:rPr lang="en-US" sz="2200" b="1"/>
              <a:t>Reflective observation </a:t>
            </a:r>
            <a:r>
              <a:rPr lang="en-US" sz="2200"/>
              <a:t>– Each hat has the purpose of showing a different perspective of the same original idea (De Bono, 2017).</a:t>
            </a:r>
          </a:p>
          <a:p>
            <a:r>
              <a:rPr lang="en-US" sz="2200" b="1"/>
              <a:t>Abstract conceptualization </a:t>
            </a:r>
            <a:r>
              <a:rPr lang="en-US" sz="2200"/>
              <a:t>– The framework can be a cause of conflict and to make it harder for the innovation to be implemented (</a:t>
            </a:r>
            <a:r>
              <a:rPr lang="en-US" sz="2200" err="1"/>
              <a:t>Rangi</a:t>
            </a:r>
            <a:r>
              <a:rPr lang="en-US" sz="2200"/>
              <a:t> and </a:t>
            </a:r>
            <a:r>
              <a:rPr lang="en-US" sz="2200" err="1"/>
              <a:t>Aithal</a:t>
            </a:r>
            <a:r>
              <a:rPr lang="en-US" sz="2200"/>
              <a:t>, 2020). </a:t>
            </a:r>
          </a:p>
          <a:p>
            <a:r>
              <a:rPr lang="en-US" sz="2200" b="1"/>
              <a:t>Active experimentation </a:t>
            </a:r>
            <a:r>
              <a:rPr lang="en-US" sz="2200"/>
              <a:t>– No active experimentation.</a:t>
            </a:r>
          </a:p>
          <a:p>
            <a:pPr marL="0" indent="0">
              <a:buNone/>
            </a:pPr>
            <a:endParaRPr lang="en-US" sz="2200"/>
          </a:p>
          <a:p>
            <a:pPr marL="0" indent="0">
              <a:buNone/>
            </a:pPr>
            <a:endParaRPr lang="en-US" sz="2200" kern="1200">
              <a:latin typeface="+mn-lt"/>
              <a:ea typeface="+mn-ea"/>
              <a:cs typeface="+mn-cs"/>
            </a:endParaRPr>
          </a:p>
        </p:txBody>
      </p:sp>
    </p:spTree>
    <p:extLst>
      <p:ext uri="{BB962C8B-B14F-4D97-AF65-F5344CB8AC3E}">
        <p14:creationId xmlns:p14="http://schemas.microsoft.com/office/powerpoint/2010/main" val="1178476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54E8D-4835-5386-B3C1-140ABDF13F32}"/>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Leadership and Management in Innovation</a:t>
            </a:r>
          </a:p>
        </p:txBody>
      </p:sp>
      <p:sp>
        <p:nvSpPr>
          <p:cNvPr id="18" name="Content Placeholder 17">
            <a:extLst>
              <a:ext uri="{FF2B5EF4-FFF2-40B4-BE49-F238E27FC236}">
                <a16:creationId xmlns:a16="http://schemas.microsoft.com/office/drawing/2014/main" id="{C8E9B3CA-8B4D-3AE6-5976-3E65515EEBC5}"/>
              </a:ext>
            </a:extLst>
          </p:cNvPr>
          <p:cNvSpPr>
            <a:spLocks noGrp="1"/>
          </p:cNvSpPr>
          <p:nvPr>
            <p:ph idx="1"/>
          </p:nvPr>
        </p:nvSpPr>
        <p:spPr>
          <a:xfrm>
            <a:off x="871442" y="2447337"/>
            <a:ext cx="4353116" cy="3770434"/>
          </a:xfrm>
        </p:spPr>
        <p:txBody>
          <a:bodyPr anchor="t">
            <a:normAutofit/>
          </a:bodyPr>
          <a:lstStyle/>
          <a:p>
            <a:r>
              <a:rPr lang="en-US" sz="1700" b="1">
                <a:solidFill>
                  <a:srgbClr val="595959"/>
                </a:solidFill>
              </a:rPr>
              <a:t>Concrete experience </a:t>
            </a:r>
            <a:r>
              <a:rPr lang="en-US" sz="1700">
                <a:solidFill>
                  <a:srgbClr val="595959"/>
                </a:solidFill>
              </a:rPr>
              <a:t>– </a:t>
            </a:r>
            <a:r>
              <a:rPr lang="en-GB" sz="1700">
                <a:solidFill>
                  <a:srgbClr val="595959"/>
                </a:solidFill>
                <a:effectLst/>
                <a:latin typeface="Arial" panose="020B0604020202020204" pitchFamily="34" charset="0"/>
                <a:ea typeface="Calibri" panose="020F0502020204030204" pitchFamily="34" charset="0"/>
              </a:rPr>
              <a:t>look at known world leaders and to identify their qualities and why people are following them. </a:t>
            </a:r>
            <a:endParaRPr lang="en-US" sz="1700">
              <a:solidFill>
                <a:srgbClr val="595959"/>
              </a:solidFill>
            </a:endParaRPr>
          </a:p>
          <a:p>
            <a:r>
              <a:rPr lang="en-US" sz="1700" b="1">
                <a:solidFill>
                  <a:srgbClr val="595959"/>
                </a:solidFill>
              </a:rPr>
              <a:t>Reflective observation </a:t>
            </a:r>
            <a:r>
              <a:rPr lang="en-US" sz="1700">
                <a:solidFill>
                  <a:srgbClr val="595959"/>
                </a:solidFill>
              </a:rPr>
              <a:t>– Leadership style means how a leader behaves (Wakabi, 2016)</a:t>
            </a:r>
          </a:p>
          <a:p>
            <a:r>
              <a:rPr lang="en-US" sz="1700" b="1">
                <a:solidFill>
                  <a:srgbClr val="595959"/>
                </a:solidFill>
              </a:rPr>
              <a:t>Abstract conceptualization </a:t>
            </a:r>
            <a:r>
              <a:rPr lang="en-US" sz="1700">
                <a:solidFill>
                  <a:srgbClr val="595959"/>
                </a:solidFill>
              </a:rPr>
              <a:t>– </a:t>
            </a:r>
            <a:r>
              <a:rPr lang="en-GB" sz="1700">
                <a:solidFill>
                  <a:srgbClr val="595959"/>
                </a:solidFill>
                <a:latin typeface="Arial" panose="020B0604020202020204" pitchFamily="34" charset="0"/>
              </a:rPr>
              <a:t>L</a:t>
            </a:r>
            <a:r>
              <a:rPr lang="en-GB" sz="1700">
                <a:solidFill>
                  <a:srgbClr val="595959"/>
                </a:solidFill>
                <a:effectLst/>
                <a:latin typeface="Arial" panose="020B0604020202020204" pitchFamily="34" charset="0"/>
                <a:ea typeface="Calibri" panose="020F0502020204030204" pitchFamily="34" charset="0"/>
              </a:rPr>
              <a:t>eaders, no matter which leadership style they adopt, must be able to encourage and implement innovation (Jabbar, 2022)</a:t>
            </a:r>
            <a:endParaRPr lang="en-US" sz="1700">
              <a:solidFill>
                <a:srgbClr val="595959"/>
              </a:solidFill>
            </a:endParaRPr>
          </a:p>
          <a:p>
            <a:r>
              <a:rPr lang="en-US" sz="1700" b="1">
                <a:solidFill>
                  <a:srgbClr val="595959"/>
                </a:solidFill>
              </a:rPr>
              <a:t>Active experimentation </a:t>
            </a:r>
            <a:r>
              <a:rPr lang="en-US" sz="1700">
                <a:solidFill>
                  <a:srgbClr val="595959"/>
                </a:solidFill>
              </a:rPr>
              <a:t>– </a:t>
            </a:r>
            <a:r>
              <a:rPr lang="en-GB" sz="1700">
                <a:solidFill>
                  <a:srgbClr val="595959"/>
                </a:solidFill>
                <a:effectLst/>
                <a:latin typeface="Arial" panose="020B0604020202020204" pitchFamily="34" charset="0"/>
                <a:ea typeface="Calibri" panose="020F0502020204030204" pitchFamily="34" charset="0"/>
              </a:rPr>
              <a:t>happened when I completed the leadership questionnaire to find out more about what type of leader I am.</a:t>
            </a:r>
            <a:r>
              <a:rPr lang="en-US" sz="1700">
                <a:solidFill>
                  <a:srgbClr val="595959"/>
                </a:solidFill>
              </a:rPr>
              <a:t> </a:t>
            </a:r>
          </a:p>
        </p:txBody>
      </p:sp>
      <p:pic>
        <p:nvPicPr>
          <p:cNvPr id="5" name="Content Placeholder 4" descr="Chart, bubble chart&#10;&#10;Description automatically generated">
            <a:extLst>
              <a:ext uri="{FF2B5EF4-FFF2-40B4-BE49-F238E27FC236}">
                <a16:creationId xmlns:a16="http://schemas.microsoft.com/office/drawing/2014/main" id="{33418DC5-C7C2-BEF0-F728-6B0AF721D6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801" y="2132595"/>
            <a:ext cx="4797056" cy="2638380"/>
          </a:xfrm>
          <a:prstGeom prst="rect">
            <a:avLst/>
          </a:prstGeom>
        </p:spPr>
      </p:pic>
    </p:spTree>
    <p:extLst>
      <p:ext uri="{BB962C8B-B14F-4D97-AF65-F5344CB8AC3E}">
        <p14:creationId xmlns:p14="http://schemas.microsoft.com/office/powerpoint/2010/main" val="1893212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F7E13-191C-7580-F2FD-A1FB0F3DAF7A}"/>
              </a:ext>
            </a:extLst>
          </p:cNvPr>
          <p:cNvSpPr>
            <a:spLocks noGrp="1"/>
          </p:cNvSpPr>
          <p:nvPr>
            <p:ph type="title"/>
          </p:nvPr>
        </p:nvSpPr>
        <p:spPr>
          <a:xfrm>
            <a:off x="838200" y="365125"/>
            <a:ext cx="5558489" cy="1325563"/>
          </a:xfrm>
        </p:spPr>
        <p:txBody>
          <a:bodyPr>
            <a:normAutofit/>
          </a:bodyPr>
          <a:lstStyle/>
          <a:p>
            <a:r>
              <a:rPr lang="en-GB"/>
              <a:t>Conclusion</a:t>
            </a:r>
          </a:p>
        </p:txBody>
      </p:sp>
      <p:sp>
        <p:nvSpPr>
          <p:cNvPr id="29" name="Freeform: Shape 2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73DE2EE-ADC7-AEEA-65E1-630DDF4F976D}"/>
              </a:ext>
            </a:extLst>
          </p:cNvPr>
          <p:cNvSpPr>
            <a:spLocks noGrp="1"/>
          </p:cNvSpPr>
          <p:nvPr>
            <p:ph idx="1"/>
          </p:nvPr>
        </p:nvSpPr>
        <p:spPr>
          <a:xfrm>
            <a:off x="838200" y="1825625"/>
            <a:ext cx="5558489" cy="4351338"/>
          </a:xfrm>
        </p:spPr>
        <p:txBody>
          <a:bodyPr>
            <a:normAutofit/>
          </a:bodyPr>
          <a:lstStyle/>
          <a:p>
            <a:pPr marL="0" indent="0" algn="jus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All the learning has showed that Innovation is extremely important in companies. While the majority of learning focused on ways of making innovation effective, such as having focused leaders or showing the sources of ideas and creativity, a specific part strengthened the idea that the innovation offers competitive advantage. The part were the Innovation Models, which showed that the innovation process can sometimes be the best kept secret, and that there are four focus points that companies should focus on gaining the desired business advantage: </a:t>
            </a:r>
            <a:r>
              <a:rPr lang="en-GB" sz="2000" dirty="0">
                <a:effectLst/>
                <a:latin typeface="Arial" panose="020B0604020202020204" pitchFamily="34" charset="0"/>
                <a:ea typeface="Calibri" panose="020F0502020204030204" pitchFamily="34" charset="0"/>
                <a:cs typeface="Times New Roman" panose="02020603050405020304" pitchFamily="18" charset="0"/>
              </a:rPr>
              <a:t>Product, Position, Process &amp; Paradigm. In conclusion, the answer to the main question is that yes, innovation can offer significant business advantage to the company.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
        <p:nvSpPr>
          <p:cNvPr id="31" name="Oval 3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Block Arc 3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7" name="Straight Connector 3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 name="Freeform: Shape 3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1" name="Arc 4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7668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24E121-0940-0256-6F02-78C2216E5FE8}"/>
              </a:ext>
            </a:extLst>
          </p:cNvPr>
          <p:cNvSpPr>
            <a:spLocks noGrp="1"/>
          </p:cNvSpPr>
          <p:nvPr>
            <p:ph type="title"/>
          </p:nvPr>
        </p:nvSpPr>
        <p:spPr>
          <a:xfrm>
            <a:off x="269240" y="92392"/>
            <a:ext cx="2778760" cy="549275"/>
          </a:xfrm>
        </p:spPr>
        <p:txBody>
          <a:bodyPr>
            <a:normAutofit fontScale="90000"/>
          </a:bodyPr>
          <a:lstStyle/>
          <a:p>
            <a:r>
              <a:rPr lang="en-GB" dirty="0"/>
              <a:t>References</a:t>
            </a:r>
          </a:p>
        </p:txBody>
      </p:sp>
      <p:sp>
        <p:nvSpPr>
          <p:cNvPr id="38" name="Arc 3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B4BADF-6832-754C-6F35-91D52B7DC0BF}"/>
              </a:ext>
            </a:extLst>
          </p:cNvPr>
          <p:cNvSpPr>
            <a:spLocks noGrp="1"/>
          </p:cNvSpPr>
          <p:nvPr>
            <p:ph idx="1"/>
          </p:nvPr>
        </p:nvSpPr>
        <p:spPr>
          <a:xfrm>
            <a:off x="269240" y="877822"/>
            <a:ext cx="12029440" cy="2283461"/>
          </a:xfrm>
        </p:spPr>
        <p:txBody>
          <a:bodyPr>
            <a:normAutofit fontScale="25000" lnSpcReduction="20000"/>
          </a:bodyPr>
          <a:lstStyle/>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Akgun</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A.E.,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Keskin</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H.,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Ayar</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H. and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Etlioglu</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T. (2017). Why companies go positive marketing innovations: a new theoretical prototype for 4Ps of innovation. </a:t>
            </a:r>
            <a:r>
              <a:rPr lang="en-US" sz="4000" i="1" dirty="0" err="1">
                <a:effectLst/>
                <a:latin typeface="Times New Roman" panose="02020603050405020304" pitchFamily="18" charset="0"/>
                <a:ea typeface="Times New Roman" panose="02020603050405020304" pitchFamily="18" charset="0"/>
                <a:cs typeface="Times New Roman" panose="02020603050405020304" pitchFamily="18" charset="0"/>
              </a:rPr>
              <a:t>Pressacademia</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[online] 6(2), pp.70–77.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10.17261/pressacademia.2017.496</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Benedek</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Bruckdorfer</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R. and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Jauk</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E. (2019). Motives for Creativity: Exploring the What and Why of Everyday Creativity.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The Journal of Creative Behavior</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10.1002/jocb.396</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Canuto</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U.D. (2002). Innovation management in Finmeccanica: experiencing a technology matrix.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Technology Management</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23(5), p.431.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10.1504/ijtm.2002.003019</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Coccia, M. (2014). Driving forces of technological change: The relation between population growth and technological innovation.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Forecasting and Social Change</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82, pp.52–65.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10.1016/j.techfore.2013.06.001</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De Bono, E. (2017).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Six thinking hats</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London: Penguin Life, An Imprint Of Penguin Books.</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Fowler, J. (2015). Reflection. Part 1: the importance of reflection.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Dental Nursing</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11(3), pp.168–170.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10.12968/denn.2015.11.3.168</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Gollay</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A.V. (2017). Analysis matrix of the innovation potential of industrial enterprise.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Investment and innovation management journal</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(4), pp.22–25.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10.14529/iimj170403</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Jabbar, B.F. (2022). Leadership Style: Analyzing the Influence of Transformational Leadership on Organizational Innovation.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Journal of Humanities and Education Development</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4(3), pp.172–184.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10.22161/jhed.4.3.21</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Kolb, D.A. (1984).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Experimental Learning: Experience as the Source of Learning and Development</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London: Prentice-Hall.</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Morris, T.H. (2019). Experiential learning – a systematic review and revision of Kolb’s model.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Interactive Learning Environments</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[online] 28(8), pp.1–14.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rPr>
              <a:t>10.1080/10494820.2019.1570279</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Onişor</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L.-F. (2015). Marketing Techniques Enhance Closed Innovation to form Open Innovation.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Procedia Economics and Finance</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[online] 32, pp.298–306.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0"/>
              </a:rPr>
              <a:t>10.1016/s2212-5671(15)01395-7</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Palmer, T. (2020). Human Creativity and Consciousness: Unintended Consequences of the Brain’s Extraordinary Energy Efficiency?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Entropy</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22(3), p.281.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1"/>
              </a:rPr>
              <a:t>10.3390/e22030281</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Rangi</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P.K. and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Aithal</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P.S. (2020). Academic Institutions Risk Decisions using Six Thinking Hats based Analysis.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2"/>
              </a:rPr>
              <a:t>10.2139/ssrn.3763969</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Venkatraman, S. and Venkatraman, R. (2019). Process Innovation and Improvement Using Business Object-Oriented Process Modelling (BOOPM) Framework.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Applied System Innovation</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2(3), p.23.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3"/>
              </a:rPr>
              <a:t>10.3390/asi2030023</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Wakabi</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B.M. (2016). Leadership Style and Staff Retention in </a:t>
            </a:r>
            <a:r>
              <a:rPr lang="en-US" sz="40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4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Science and Research (IJSR)</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 5(1), pp.412–416. doi:</a:t>
            </a:r>
            <a:r>
              <a:rPr lang="en-US" sz="4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4"/>
              </a:rPr>
              <a:t>10.21275/v5i1.nov152642</a:t>
            </a:r>
            <a:r>
              <a:rPr lang="en-US" sz="4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40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700" dirty="0"/>
          </a:p>
        </p:txBody>
      </p:sp>
    </p:spTree>
    <p:extLst>
      <p:ext uri="{BB962C8B-B14F-4D97-AF65-F5344CB8AC3E}">
        <p14:creationId xmlns:p14="http://schemas.microsoft.com/office/powerpoint/2010/main" val="4176699698"/>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265</TotalTime>
  <Words>1259</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 2013 - 2022</vt:lpstr>
      <vt:lpstr>Creativity and Innovation</vt:lpstr>
      <vt:lpstr>Introduction</vt:lpstr>
      <vt:lpstr>Kolb’s Model of the Learning Cycle</vt:lpstr>
      <vt:lpstr>Innovation</vt:lpstr>
      <vt:lpstr>Creativity</vt:lpstr>
      <vt:lpstr>Innovation Models</vt:lpstr>
      <vt:lpstr>Innovative Organisations</vt:lpstr>
      <vt:lpstr>Sources of Ideas</vt:lpstr>
      <vt:lpstr>Leadership and Management in Innovation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and Innovation</dc:title>
  <dc:creator>Diana Beceriu</dc:creator>
  <cp:lastModifiedBy>Alina Culea</cp:lastModifiedBy>
  <cp:revision>1</cp:revision>
  <dcterms:created xsi:type="dcterms:W3CDTF">2022-12-13T20:27:12Z</dcterms:created>
  <dcterms:modified xsi:type="dcterms:W3CDTF">2022-12-14T00:52:54Z</dcterms:modified>
</cp:coreProperties>
</file>