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0CF39C-F95F-458F-9273-E1657F4DCF72}" v="1612" dt="2026-10-03T13:01:42.2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 majid" userId="969a02ce87319fda" providerId="Windows Live" clId="Web-{210CF39C-F95F-458F-9273-E1657F4DCF72}"/>
    <pc:docChg chg="mod addSld modSld addMainMaster delMainMaster modMainMaster">
      <pc:chgData name="abdul majid" userId="969a02ce87319fda" providerId="Windows Live" clId="Web-{210CF39C-F95F-458F-9273-E1657F4DCF72}" dt="2026-10-03T13:01:42.265" v="1056" actId="1076"/>
      <pc:docMkLst>
        <pc:docMk/>
      </pc:docMkLst>
      <pc:sldChg chg="addSp delSp modSp mod setBg modClrScheme chgLayout">
        <pc:chgData name="abdul majid" userId="969a02ce87319fda" providerId="Windows Live" clId="Web-{210CF39C-F95F-458F-9273-E1657F4DCF72}" dt="2026-09-29T12:06:35.872" v="1001"/>
        <pc:sldMkLst>
          <pc:docMk/>
          <pc:sldMk cId="109857222" sldId="256"/>
        </pc:sldMkLst>
        <pc:spChg chg="add mod">
          <ac:chgData name="abdul majid" userId="969a02ce87319fda" providerId="Windows Live" clId="Web-{210CF39C-F95F-458F-9273-E1657F4DCF72}" dt="2026-09-29T11:48:16.619" v="954" actId="20577"/>
          <ac:spMkLst>
            <pc:docMk/>
            <pc:sldMk cId="109857222" sldId="256"/>
            <ac:spMk id="5" creationId="{AB0EBB45-2AFA-45F0-4CC4-7AFF931A06E1}"/>
          </ac:spMkLst>
        </pc:spChg>
      </pc:sldChg>
      <pc:sldChg chg="addSp delSp modSp new mod setBg modClrScheme addAnim delAnim modAnim chgLayout">
        <pc:chgData name="abdul majid" userId="969a02ce87319fda" providerId="Windows Live" clId="Web-{210CF39C-F95F-458F-9273-E1657F4DCF72}" dt="2026-09-29T12:11:45.343" v="1005" actId="1076"/>
        <pc:sldMkLst>
          <pc:docMk/>
          <pc:sldMk cId="2320938822" sldId="257"/>
        </pc:sldMkLst>
        <pc:spChg chg="add mod">
          <ac:chgData name="abdul majid" userId="969a02ce87319fda" providerId="Windows Live" clId="Web-{210CF39C-F95F-458F-9273-E1657F4DCF72}" dt="2026-09-29T11:48:04.368" v="952" actId="20577"/>
          <ac:spMkLst>
            <pc:docMk/>
            <pc:sldMk cId="2320938822" sldId="257"/>
            <ac:spMk id="3" creationId="{ACB4967B-13ED-F350-C4A9-6FCC0B016BF6}"/>
          </ac:spMkLst>
        </pc:spChg>
        <pc:picChg chg="add mod">
          <ac:chgData name="abdul majid" userId="969a02ce87319fda" providerId="Windows Live" clId="Web-{210CF39C-F95F-458F-9273-E1657F4DCF72}" dt="2026-09-29T12:11:45.343" v="1005" actId="1076"/>
          <ac:picMkLst>
            <pc:docMk/>
            <pc:sldMk cId="2320938822" sldId="257"/>
            <ac:picMk id="4" creationId="{D94A3864-2301-C0A0-F7D6-434AD09DF0D3}"/>
          </ac:picMkLst>
        </pc:picChg>
      </pc:sldChg>
      <pc:sldChg chg="addSp delSp modSp new mod setBg modClrScheme addAnim delAnim modAnim chgLayout">
        <pc:chgData name="abdul majid" userId="969a02ce87319fda" providerId="Windows Live" clId="Web-{210CF39C-F95F-458F-9273-E1657F4DCF72}" dt="2026-09-29T12:13:44.147" v="1011" actId="1076"/>
        <pc:sldMkLst>
          <pc:docMk/>
          <pc:sldMk cId="890669375" sldId="258"/>
        </pc:sldMkLst>
        <pc:spChg chg="add mod">
          <ac:chgData name="abdul majid" userId="969a02ce87319fda" providerId="Windows Live" clId="Web-{210CF39C-F95F-458F-9273-E1657F4DCF72}" dt="2026-09-29T11:48:45.011" v="958" actId="20577"/>
          <ac:spMkLst>
            <pc:docMk/>
            <pc:sldMk cId="890669375" sldId="258"/>
            <ac:spMk id="3" creationId="{EA9CDDDF-6433-584F-26F3-F1E376046318}"/>
          </ac:spMkLst>
        </pc:spChg>
        <pc:picChg chg="add mod">
          <ac:chgData name="abdul majid" userId="969a02ce87319fda" providerId="Windows Live" clId="Web-{210CF39C-F95F-458F-9273-E1657F4DCF72}" dt="2026-09-29T12:13:44.147" v="1011" actId="1076"/>
          <ac:picMkLst>
            <pc:docMk/>
            <pc:sldMk cId="890669375" sldId="258"/>
            <ac:picMk id="5" creationId="{A7E835C5-5186-884E-4215-EF24F4E1F754}"/>
          </ac:picMkLst>
        </pc:picChg>
      </pc:sldChg>
      <pc:sldChg chg="addSp delSp modSp new mod modClrScheme addAnim delAnim modAnim chgLayout">
        <pc:chgData name="abdul majid" userId="969a02ce87319fda" providerId="Windows Live" clId="Web-{210CF39C-F95F-458F-9273-E1657F4DCF72}" dt="2026-09-29T12:16:12.438" v="1022" actId="14100"/>
        <pc:sldMkLst>
          <pc:docMk/>
          <pc:sldMk cId="1412301073" sldId="259"/>
        </pc:sldMkLst>
        <pc:spChg chg="add mod">
          <ac:chgData name="abdul majid" userId="969a02ce87319fda" providerId="Windows Live" clId="Web-{210CF39C-F95F-458F-9273-E1657F4DCF72}" dt="2026-09-29T11:49:20.967" v="960" actId="20577"/>
          <ac:spMkLst>
            <pc:docMk/>
            <pc:sldMk cId="1412301073" sldId="259"/>
            <ac:spMk id="4" creationId="{4D04A2D3-9E50-8FA7-D0B8-4832B67EB433}"/>
          </ac:spMkLst>
        </pc:spChg>
        <pc:picChg chg="add mod">
          <ac:chgData name="abdul majid" userId="969a02ce87319fda" providerId="Windows Live" clId="Web-{210CF39C-F95F-458F-9273-E1657F4DCF72}" dt="2026-09-29T12:15:31.716" v="1019" actId="14100"/>
          <ac:picMkLst>
            <pc:docMk/>
            <pc:sldMk cId="1412301073" sldId="259"/>
            <ac:picMk id="5" creationId="{3440E2D6-8ED2-4E2E-63B1-802FC156D4FF}"/>
          </ac:picMkLst>
        </pc:picChg>
        <pc:picChg chg="add mod">
          <ac:chgData name="abdul majid" userId="969a02ce87319fda" providerId="Windows Live" clId="Web-{210CF39C-F95F-458F-9273-E1657F4DCF72}" dt="2026-09-29T12:15:27.872" v="1018" actId="14100"/>
          <ac:picMkLst>
            <pc:docMk/>
            <pc:sldMk cId="1412301073" sldId="259"/>
            <ac:picMk id="6" creationId="{EB7DDD4C-6648-F39B-9C1D-A78738F98DD8}"/>
          </ac:picMkLst>
        </pc:picChg>
        <pc:picChg chg="add mod">
          <ac:chgData name="abdul majid" userId="969a02ce87319fda" providerId="Windows Live" clId="Web-{210CF39C-F95F-458F-9273-E1657F4DCF72}" dt="2026-09-29T12:16:12.438" v="1022" actId="14100"/>
          <ac:picMkLst>
            <pc:docMk/>
            <pc:sldMk cId="1412301073" sldId="259"/>
            <ac:picMk id="7" creationId="{BF4D7CD8-225D-5804-634D-E09137006C2A}"/>
          </ac:picMkLst>
        </pc:picChg>
      </pc:sldChg>
      <pc:sldChg chg="addSp delSp modSp new mod modClrScheme addAnim delAnim modAnim chgLayout">
        <pc:chgData name="abdul majid" userId="969a02ce87319fda" providerId="Windows Live" clId="Web-{210CF39C-F95F-458F-9273-E1657F4DCF72}" dt="2026-09-29T11:49:36.249" v="962" actId="20577"/>
        <pc:sldMkLst>
          <pc:docMk/>
          <pc:sldMk cId="3123851741" sldId="260"/>
        </pc:sldMkLst>
        <pc:spChg chg="add mod">
          <ac:chgData name="abdul majid" userId="969a02ce87319fda" providerId="Windows Live" clId="Web-{210CF39C-F95F-458F-9273-E1657F4DCF72}" dt="2026-09-29T11:49:36.249" v="962" actId="20577"/>
          <ac:spMkLst>
            <pc:docMk/>
            <pc:sldMk cId="3123851741" sldId="260"/>
            <ac:spMk id="4" creationId="{015BF619-E906-5FEA-8EE5-FE719E93E90C}"/>
          </ac:spMkLst>
        </pc:spChg>
      </pc:sldChg>
      <pc:sldChg chg="addSp delSp modSp new mod modClrScheme addAnim delAnim modAnim chgLayout">
        <pc:chgData name="abdul majid" userId="969a02ce87319fda" providerId="Windows Live" clId="Web-{210CF39C-F95F-458F-9273-E1657F4DCF72}" dt="2026-10-03T13:01:42.265" v="1056" actId="1076"/>
        <pc:sldMkLst>
          <pc:docMk/>
          <pc:sldMk cId="1789114586" sldId="261"/>
        </pc:sldMkLst>
        <pc:spChg chg="add mod">
          <ac:chgData name="abdul majid" userId="969a02ce87319fda" providerId="Windows Live" clId="Web-{210CF39C-F95F-458F-9273-E1657F4DCF72}" dt="2026-10-03T13:01:42.265" v="1056" actId="1076"/>
          <ac:spMkLst>
            <pc:docMk/>
            <pc:sldMk cId="1789114586" sldId="261"/>
            <ac:spMk id="3" creationId="{A2E4AAD3-F122-E9A7-3A9E-AE20EA78C39E}"/>
          </ac:spMkLst>
        </pc:spChg>
      </pc:sldChg>
      <pc:sldChg chg="addSp modSp new mod modClrScheme addAnim delAnim modAnim chgLayout">
        <pc:chgData name="abdul majid" userId="969a02ce87319fda" providerId="Windows Live" clId="Web-{210CF39C-F95F-458F-9273-E1657F4DCF72}" dt="2026-10-03T13:00:48.607" v="1050" actId="1076"/>
        <pc:sldMkLst>
          <pc:docMk/>
          <pc:sldMk cId="3065159308" sldId="262"/>
        </pc:sldMkLst>
        <pc:spChg chg="add mod">
          <ac:chgData name="abdul majid" userId="969a02ce87319fda" providerId="Windows Live" clId="Web-{210CF39C-F95F-458F-9273-E1657F4DCF72}" dt="2026-10-03T13:00:48.607" v="1050" actId="1076"/>
          <ac:spMkLst>
            <pc:docMk/>
            <pc:sldMk cId="3065159308" sldId="262"/>
            <ac:spMk id="2" creationId="{37B1A7F8-AB92-DF86-0B16-4D9925E8FD1E}"/>
          </ac:spMkLst>
        </pc:spChg>
      </pc:sldChg>
      <pc:sldChg chg="addSp modSp new mod modClrScheme addAnim delAnim modAnim chgLayout">
        <pc:chgData name="abdul majid" userId="969a02ce87319fda" providerId="Windows Live" clId="Web-{210CF39C-F95F-458F-9273-E1657F4DCF72}" dt="2026-09-29T12:18:00.335" v="1031" actId="1076"/>
        <pc:sldMkLst>
          <pc:docMk/>
          <pc:sldMk cId="3154022623" sldId="263"/>
        </pc:sldMkLst>
        <pc:spChg chg="add mod">
          <ac:chgData name="abdul majid" userId="969a02ce87319fda" providerId="Windows Live" clId="Web-{210CF39C-F95F-458F-9273-E1657F4DCF72}" dt="2026-09-29T11:51:01.285" v="972" actId="20577"/>
          <ac:spMkLst>
            <pc:docMk/>
            <pc:sldMk cId="3154022623" sldId="263"/>
            <ac:spMk id="2" creationId="{6489BF85-58A1-00E0-14E5-F111EC8D4984}"/>
          </ac:spMkLst>
        </pc:spChg>
        <pc:picChg chg="add mod">
          <ac:chgData name="abdul majid" userId="969a02ce87319fda" providerId="Windows Live" clId="Web-{210CF39C-F95F-458F-9273-E1657F4DCF72}" dt="2026-09-29T12:17:49.225" v="1028" actId="1076"/>
          <ac:picMkLst>
            <pc:docMk/>
            <pc:sldMk cId="3154022623" sldId="263"/>
            <ac:picMk id="3" creationId="{980293CB-A023-0979-3F00-790BC06D0AF6}"/>
          </ac:picMkLst>
        </pc:picChg>
        <pc:picChg chg="add mod">
          <ac:chgData name="abdul majid" userId="969a02ce87319fda" providerId="Windows Live" clId="Web-{210CF39C-F95F-458F-9273-E1657F4DCF72}" dt="2026-09-29T12:18:00.335" v="1031" actId="1076"/>
          <ac:picMkLst>
            <pc:docMk/>
            <pc:sldMk cId="3154022623" sldId="263"/>
            <ac:picMk id="4" creationId="{51E3C93D-B36C-674D-C6EA-FFC7F3D0C179}"/>
          </ac:picMkLst>
        </pc:picChg>
      </pc:sldChg>
      <pc:sldChg chg="addSp delSp modSp new mod modClrScheme addAnim delAnim modAnim chgLayout">
        <pc:chgData name="abdul majid" userId="969a02ce87319fda" providerId="Windows Live" clId="Web-{210CF39C-F95F-458F-9273-E1657F4DCF72}" dt="2026-10-03T12:59:53.231" v="1047" actId="1076"/>
        <pc:sldMkLst>
          <pc:docMk/>
          <pc:sldMk cId="2001638961" sldId="264"/>
        </pc:sldMkLst>
        <pc:spChg chg="add mod">
          <ac:chgData name="abdul majid" userId="969a02ce87319fda" providerId="Windows Live" clId="Web-{210CF39C-F95F-458F-9273-E1657F4DCF72}" dt="2026-10-03T12:59:53.231" v="1047" actId="1076"/>
          <ac:spMkLst>
            <pc:docMk/>
            <pc:sldMk cId="2001638961" sldId="264"/>
            <ac:spMk id="2" creationId="{C4F32E6E-E7EA-1655-744D-942EC5E0E568}"/>
          </ac:spMkLst>
        </pc:spChg>
        <pc:picChg chg="add mod">
          <ac:chgData name="abdul majid" userId="969a02ce87319fda" providerId="Windows Live" clId="Web-{210CF39C-F95F-458F-9273-E1657F4DCF72}" dt="2026-09-29T12:19:57.670" v="1042" actId="14100"/>
          <ac:picMkLst>
            <pc:docMk/>
            <pc:sldMk cId="2001638961" sldId="264"/>
            <ac:picMk id="4" creationId="{0FE23B7C-25C1-7AC1-C0F8-50BD599E9C9A}"/>
          </ac:picMkLst>
        </pc:picChg>
        <pc:picChg chg="add mod">
          <ac:chgData name="abdul majid" userId="969a02ce87319fda" providerId="Windows Live" clId="Web-{210CF39C-F95F-458F-9273-E1657F4DCF72}" dt="2026-09-29T12:19:52.482" v="1041" actId="14100"/>
          <ac:picMkLst>
            <pc:docMk/>
            <pc:sldMk cId="2001638961" sldId="264"/>
            <ac:picMk id="5" creationId="{A1EF2EE2-259F-C48E-FFB8-F6D869D835AF}"/>
          </ac:picMkLst>
        </pc:picChg>
        <pc:picChg chg="add mod">
          <ac:chgData name="abdul majid" userId="969a02ce87319fda" providerId="Windows Live" clId="Web-{210CF39C-F95F-458F-9273-E1657F4DCF72}" dt="2026-09-29T12:19:45.888" v="1039" actId="14100"/>
          <ac:picMkLst>
            <pc:docMk/>
            <pc:sldMk cId="2001638961" sldId="264"/>
            <ac:picMk id="6" creationId="{11CD940F-1D6C-DE54-0573-2ED5589A6ABB}"/>
          </ac:picMkLst>
        </pc:picChg>
      </pc:sldChg>
      <pc:sldChg chg="addSp modSp new mod modClrScheme addAnim delAnim modAnim chgLayout">
        <pc:chgData name="abdul majid" userId="969a02ce87319fda" providerId="Windows Live" clId="Web-{210CF39C-F95F-458F-9273-E1657F4DCF72}" dt="2026-10-03T12:57:53.727" v="1044" actId="20577"/>
        <pc:sldMkLst>
          <pc:docMk/>
          <pc:sldMk cId="1556673702" sldId="265"/>
        </pc:sldMkLst>
        <pc:spChg chg="add mod">
          <ac:chgData name="abdul majid" userId="969a02ce87319fda" providerId="Windows Live" clId="Web-{210CF39C-F95F-458F-9273-E1657F4DCF72}" dt="2026-10-03T12:57:53.727" v="1044" actId="20577"/>
          <ac:spMkLst>
            <pc:docMk/>
            <pc:sldMk cId="1556673702" sldId="265"/>
            <ac:spMk id="2" creationId="{846C734C-654D-6A01-5119-4DC358DDBB48}"/>
          </ac:spMkLst>
        </pc:spChg>
      </pc:sldChg>
      <pc:sldMasterChg chg="add mod setBg addSldLayout modSldLayout">
        <pc:chgData name="abdul majid" userId="969a02ce87319fda" providerId="Windows Live" clId="Web-{210CF39C-F95F-458F-9273-E1657F4DCF72}" dt="2026-09-29T11:08:25.898" v="846"/>
        <pc:sldMasterMkLst>
          <pc:docMk/>
          <pc:sldMasterMk cId="3071134446" sldId="2147483672"/>
        </pc:sldMasterMkLst>
        <pc:sldLayoutChg chg="add mod replId setFolMasterObjs">
          <pc:chgData name="abdul majid" userId="969a02ce87319fda" providerId="Windows Live" clId="Web-{210CF39C-F95F-458F-9273-E1657F4DCF72}" dt="2026-09-29T11:08:25.898" v="846"/>
          <pc:sldLayoutMkLst>
            <pc:docMk/>
            <pc:sldMasterMk cId="3071134446" sldId="2147483672"/>
            <pc:sldLayoutMk cId="515911212" sldId="2147483673"/>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2432296667" sldId="2147483674"/>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802781882" sldId="2147483675"/>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4108449511" sldId="2147483676"/>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903000374" sldId="2147483677"/>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989481060" sldId="2147483678"/>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3599488000" sldId="2147483679"/>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2939617957" sldId="2147483680"/>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1135100703" sldId="2147483681"/>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1385046372" sldId="2147483682"/>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1854217350" sldId="2147483683"/>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2715469926" sldId="2147483684"/>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1252192721" sldId="2147483685"/>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613661182" sldId="2147483686"/>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1479428470" sldId="2147483687"/>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3365363657" sldId="2147483688"/>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3847156558" sldId="2147483689"/>
          </pc:sldLayoutMkLst>
        </pc:sldLayoutChg>
        <pc:sldLayoutChg chg="add mod replId setFolMasterObjs">
          <pc:chgData name="abdul majid" userId="969a02ce87319fda" providerId="Windows Live" clId="Web-{210CF39C-F95F-458F-9273-E1657F4DCF72}" dt="2026-09-29T11:08:25.898" v="846"/>
          <pc:sldLayoutMkLst>
            <pc:docMk/>
            <pc:sldMasterMk cId="3071134446" sldId="2147483672"/>
            <pc:sldLayoutMk cId="1478796713" sldId="2147483690"/>
          </pc:sldLayoutMkLst>
        </pc:sldLayoutChg>
        <pc:sldLayoutChg chg="add mod replId setFolMasterObjs">
          <pc:chgData name="abdul majid" userId="969a02ce87319fda" providerId="Windows Live" clId="Web-{210CF39C-F95F-458F-9273-E1657F4DCF72}" dt="2026-09-29T11:08:25.898" v="846"/>
          <pc:sldLayoutMkLst>
            <pc:docMk/>
            <pc:sldMasterMk cId="3071134446" sldId="2147483672"/>
            <pc:sldLayoutMk cId="2976939827" sldId="2147483691"/>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3636699683" sldId="2147483692"/>
          </pc:sldLayoutMkLst>
        </pc:sldLayoutChg>
        <pc:sldLayoutChg chg="add mod replId setFolMasterObjs">
          <pc:chgData name="abdul majid" userId="969a02ce87319fda" providerId="Windows Live" clId="Web-{210CF39C-F95F-458F-9273-E1657F4DCF72}" dt="2026-09-29T11:08:25.898" v="846"/>
          <pc:sldLayoutMkLst>
            <pc:docMk/>
            <pc:sldMasterMk cId="3071134446" sldId="2147483672"/>
            <pc:sldLayoutMk cId="1185033528" sldId="2147483693"/>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2146342580" sldId="2147483694"/>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22868761" sldId="2147483695"/>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838560840" sldId="2147483696"/>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697471187" sldId="2147483697"/>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4200080223" sldId="2147483698"/>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4245742984" sldId="2147483699"/>
          </pc:sldLayoutMkLst>
        </pc:sldLayoutChg>
        <pc:sldLayoutChg chg="add mod replId">
          <pc:chgData name="abdul majid" userId="969a02ce87319fda" providerId="Windows Live" clId="Web-{210CF39C-F95F-458F-9273-E1657F4DCF72}" dt="2026-09-29T11:08:25.898" v="846"/>
          <pc:sldLayoutMkLst>
            <pc:docMk/>
            <pc:sldMasterMk cId="3071134446" sldId="2147483672"/>
            <pc:sldLayoutMk cId="3459643985" sldId="214748370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10/3/2026</a:t>
            </a:fld>
            <a:endParaRPr lang="en-US" dirty="0"/>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5911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dirty="0"/>
              <a:t>10/3/2026</a:t>
            </a:fld>
            <a:endParaRPr lang="en-US" dirty="0"/>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2296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1"/>
            <a:ext cx="12191999" cy="4467828"/>
          </a:xfrm>
          <a:blipFill dpi="0" rotWithShape="1">
            <a:blip r:embed="rId2">
              <a:alphaModFix amt="60000"/>
            </a:blip>
            <a:srcRect/>
            <a:stretch>
              <a:fillRect/>
            </a:stretch>
          </a:blipFill>
        </p:spPr>
        <p:txBody>
          <a:bodyPr anchor="t"/>
          <a:lstStyle>
            <a:lvl1pPr marL="0" indent="0">
              <a:buNone/>
              <a:defRPr/>
            </a:lvl1pPr>
          </a:lstStyle>
          <a:p>
            <a:endParaRP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dirty="0"/>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dirty="0"/>
              <a:pPr/>
              <a:t>10/3/2026</a:t>
            </a:fld>
            <a:endParaRPr lang="en-US" dirty="0"/>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dirty="0"/>
              <a:pPr/>
              <a:t>‹#›</a:t>
            </a:fld>
            <a:endParaRPr lang="en-US" dirty="0"/>
          </a:p>
        </p:txBody>
      </p:sp>
    </p:spTree>
    <p:extLst>
      <p:ext uri="{BB962C8B-B14F-4D97-AF65-F5344CB8AC3E}">
        <p14:creationId xmlns:p14="http://schemas.microsoft.com/office/powerpoint/2010/main" val="802781882"/>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dirty="0"/>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7617785" cy="68580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dirty="0"/>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10/3/2026</a:t>
            </a:fld>
            <a:endParaRPr lang="en-US" dirty="0"/>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4108449511"/>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dirty="0"/>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dirty="0"/>
              <a:pPr/>
              <a:t>10/3/2026</a:t>
            </a:fld>
            <a:endParaRPr lang="en-US" dirty="0"/>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dirty="0"/>
              <a:pPr/>
              <a:t>‹#›</a:t>
            </a:fld>
            <a:endParaRPr lang="en-US" dirty="0"/>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3000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dirty="0"/>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10/3/2026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dirty="0"/>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9481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dirty="0"/>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FigureOut">
              <a:rPr lang="en-US" dirty="0"/>
              <a:t>10/3/2026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dirty="0"/>
              <a:t>‹#›</a:t>
            </a:fld>
            <a:endParaRPr lang="en-US" dirty="0"/>
          </a:p>
        </p:txBody>
      </p:sp>
      <p:sp>
        <p:nvSpPr>
          <p:cNvPr id="6" name="Picture Placeholder 10">
            <a:extLst>
              <a:ext uri="{FF2B5EF4-FFF2-40B4-BE49-F238E27FC236}">
                <a16:creationId xmlns:a16="http://schemas.microsoft.com/office/drawing/2014/main" id="{E4B52E79-E470-1B1A-EADF-94DA7253B328}"/>
              </a:ext>
            </a:extLst>
          </p:cNvPr>
          <p:cNvSpPr>
            <a:spLocks noGrp="1" noChangeAspect="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nchor="t"/>
          <a:lstStyle>
            <a:lvl1pPr>
              <a:defRPr/>
            </a:lvl1pPr>
          </a:lstStyle>
          <a:p>
            <a:endParaRP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9488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FigureOut">
              <a:rPr lang="en-US" dirty="0"/>
              <a:t>10/3/2026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dirty="0"/>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9617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10/3/2026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dirty="0"/>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5100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dirty="0"/>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noChangeAspect="1"/>
          </p:cNvSpPr>
          <p:nvPr>
            <p:ph type="pic" sz="quarter" idx="13" hasCustomPrompt="1"/>
          </p:nvPr>
        </p:nvSpPr>
        <p:spPr>
          <a:xfrm>
            <a:off x="12192" y="0"/>
            <a:ext cx="4506585"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dirty="0"/>
              <a:t>
              </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10/3/2026</a:t>
            </a:fld>
            <a:endParaRPr lang="en-US" dirty="0"/>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1385046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dirty="0"/>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0"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dirty="0"/>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10/3/2026</a:t>
            </a:fld>
            <a:endParaRPr lang="en-US" dirty="0"/>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1854217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dirty="0"/>
              <a:t>
              </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dirty="0"/>
              <a:pPr/>
              <a:t>10/3/2026</a:t>
            </a:fld>
            <a:endParaRPr lang="en-US" dirty="0"/>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dirty="0"/>
              <a:t>‹#›</a:t>
            </a:fld>
            <a:endParaRPr lang="en-US" dirty="0"/>
          </a:p>
        </p:txBody>
      </p:sp>
      <p:sp>
        <p:nvSpPr>
          <p:cNvPr id="12" name="Picture Placeholder 10">
            <a:extLst>
              <a:ext uri="{FF2B5EF4-FFF2-40B4-BE49-F238E27FC236}">
                <a16:creationId xmlns:a16="http://schemas.microsoft.com/office/drawing/2014/main" id="{61964118-5CFA-FFA8-E19F-A107D63DDC08}"/>
              </a:ext>
            </a:extLst>
          </p:cNvPr>
          <p:cNvSpPr>
            <a:spLocks noGrp="1" noChangeAspect="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27154699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dirty="0"/>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dirty="0"/>
              <a:pPr/>
              <a:t>10/3/2026</a:t>
            </a:fld>
            <a:endParaRPr lang="en-US" dirty="0"/>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dirty="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12521927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dirty="0"/>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dirty="0"/>
              <a:pPr/>
              <a:t>10/3/2026</a:t>
            </a:fld>
            <a:endParaRPr lang="en-US" dirty="0"/>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dirty="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6136611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dirty="0"/>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2192" y="0"/>
            <a:ext cx="7481777"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dirty="0"/>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dirty="0"/>
              <a:pPr/>
              <a:t>10/3/2026</a:t>
            </a:fld>
            <a:endParaRPr lang="en-US" dirty="0"/>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14794284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43331"/>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dirty="0"/>
              <a:pPr/>
              <a:t>10/3/2026</a:t>
            </a:fld>
            <a:endParaRPr lang="en-US" dirty="0"/>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dirty="0"/>
              <a:pPr/>
              <a:t>‹#›</a:t>
            </a:fld>
            <a:endParaRPr lang="en-US" dirty="0"/>
          </a:p>
        </p:txBody>
      </p:sp>
    </p:spTree>
    <p:extLst>
      <p:ext uri="{BB962C8B-B14F-4D97-AF65-F5344CB8AC3E}">
        <p14:creationId xmlns:p14="http://schemas.microsoft.com/office/powerpoint/2010/main" val="33653636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dirty="0"/>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1" y="2286008"/>
            <a:ext cx="6096000" cy="4571992"/>
          </a:xfrm>
          <a:custGeom>
            <a:avLst/>
            <a:gdLst/>
            <a:ahLst/>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chor="t">
            <a:noAutofit/>
          </a:bodyPr>
          <a:lstStyle>
            <a:lvl1pPr>
              <a:defRPr lang="en-US" dirty="0"/>
            </a:lvl1pPr>
          </a:lstStyle>
          <a:p>
            <a:pPr marL="0" lvl="0" indent="0">
              <a:buNone/>
            </a:pPr>
            <a:endParaRP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dirty="0"/>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dirty="0"/>
              <a:pPr/>
              <a:t>10/3/2026</a:t>
            </a:fld>
            <a:endParaRPr lang="en-US" dirty="0"/>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dirty="0"/>
              <a:pPr/>
              <a:t>‹#›</a:t>
            </a:fld>
            <a:endParaRPr lang="en-US" dirty="0"/>
          </a:p>
        </p:txBody>
      </p:sp>
    </p:spTree>
    <p:extLst>
      <p:ext uri="{BB962C8B-B14F-4D97-AF65-F5344CB8AC3E}">
        <p14:creationId xmlns:p14="http://schemas.microsoft.com/office/powerpoint/2010/main" val="3847156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dirty="0"/>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noChangeAspect="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nchor="t"/>
          <a:lstStyle>
            <a:lvl1pPr marL="0" indent="0">
              <a:buNone/>
              <a:defRPr/>
            </a:lvl1pPr>
          </a:lstStyle>
          <a:p>
            <a:endParaRP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FigureOut">
              <a:rPr lang="en-US" dirty="0"/>
              <a:t>10/3/2026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87967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dirty="0"/>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FigureOut">
              <a:rPr lang="en-US" dirty="0"/>
              <a:pPr/>
              <a:t>10/3/2026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dirty="0"/>
              <a:pPr/>
              <a:t>‹#›</a:t>
            </a:fld>
            <a:endParaRPr lang="en-US" dirty="0"/>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6939827"/>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FigureOut">
              <a:rPr lang="en-US" dirty="0"/>
              <a:t>10/3/2026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dirty="0"/>
              <a:pPr/>
              <a:t>‹#›</a:t>
            </a:fld>
            <a:endParaRPr lang="en-US" dirty="0"/>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66996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dirty="0"/>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FigureOut">
              <a:rPr lang="en-US" dirty="0"/>
              <a:t>10/3/2026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503352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dirty="0"/>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dirty="0"/>
              <a:t>10/3/2026</a:t>
            </a:fld>
            <a:endParaRPr lang="en-US" dirty="0"/>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63425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dirty="0"/>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dirty="0"/>
              <a:t>10/3/2026</a:t>
            </a:fld>
            <a:endParaRPr lang="en-US" dirty="0"/>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687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dirty="0"/>
              <a:t>10/3/2026</a:t>
            </a:fld>
            <a:endParaRPr lang="en-US" dirty="0"/>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85608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dirty="0"/>
              <a:t>10/3/2026</a:t>
            </a:fld>
            <a:endParaRPr lang="en-US" dirty="0"/>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dirty="0"/>
              <a:t>‹#›</a:t>
            </a:fld>
            <a:endParaRPr lang="en-US" dirty="0"/>
          </a:p>
        </p:txBody>
      </p:sp>
    </p:spTree>
    <p:extLst>
      <p:ext uri="{BB962C8B-B14F-4D97-AF65-F5344CB8AC3E}">
        <p14:creationId xmlns:p14="http://schemas.microsoft.com/office/powerpoint/2010/main" val="6974711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dirty="0"/>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FigureOut">
              <a:rPr lang="en-US" dirty="0"/>
              <a:pPr/>
              <a:t>10/3/2026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0080223"/>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dirty="0"/>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FigureOut">
              <a:rPr lang="en-US" dirty="0"/>
              <a:pPr/>
              <a:t>10/3/2026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5742984"/>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59643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30"/>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dirty="0"/>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dirty="0"/>
              <a:pPr/>
              <a:t>10/3/2026</a:t>
            </a:fld>
            <a:endParaRPr lang="en-US" dirty="0"/>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dirty="0"/>
              <a:pPr/>
              <a:t>‹#›</a:t>
            </a:fld>
            <a:endParaRPr lang="en-US" dirty="0"/>
          </a:p>
        </p:txBody>
      </p:sp>
    </p:spTree>
    <p:extLst>
      <p:ext uri="{BB962C8B-B14F-4D97-AF65-F5344CB8AC3E}">
        <p14:creationId xmlns:p14="http://schemas.microsoft.com/office/powerpoint/2010/main" val="307113444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 id="2147483700" r:id="rId28"/>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userDrawn="1">
          <p15:clr>
            <a:srgbClr val="F26B43"/>
          </p15:clr>
        </p15:guide>
        <p15:guide id="6" userDrawn="1">
          <p15:clr>
            <a:srgbClr val="F26B43"/>
          </p15:clr>
        </p15:guide>
        <p15:guide id="8" pos="6936" userDrawn="1">
          <p15:clr>
            <a:srgbClr val="F26B43"/>
          </p15:clr>
        </p15:guide>
        <p15:guide id="10" orient="horz" pos="720" userDrawn="1">
          <p15:clr>
            <a:srgbClr val="F26B43"/>
          </p15:clr>
        </p15:guide>
        <p15:guide id="14" pos="6624" userDrawn="1">
          <p15:clr>
            <a:srgbClr val="F26B43"/>
          </p15:clr>
        </p15:guide>
        <p15:guide id="22" orient="horz" pos="360" userDrawn="1">
          <p15:clr>
            <a:srgbClr val="F26B43"/>
          </p15:clr>
        </p15:guide>
        <p15:guide id="23" orient="horz" pos="3960" userDrawn="1">
          <p15:clr>
            <a:srgbClr val="F26B43"/>
          </p15:clr>
        </p15:guide>
        <p15:guide id="24" orient="horz" pos="2160" userDrawn="1">
          <p15:clr>
            <a:srgbClr val="F26B43"/>
          </p15:clr>
        </p15:guide>
        <p15:guide id="25" pos="7680" userDrawn="1">
          <p15:clr>
            <a:srgbClr val="F26B43"/>
          </p15:clr>
        </p15:guide>
        <p15:guide id="26" pos="3840" userDrawn="1">
          <p15:clr>
            <a:srgbClr val="F26B43"/>
          </p15:clr>
        </p15:guide>
        <p15:guide id="27" pos="6168" userDrawn="1">
          <p15:clr>
            <a:srgbClr val="F26B43"/>
          </p15:clr>
        </p15:guide>
        <p15:guide id="28" pos="672" userDrawn="1">
          <p15:clr>
            <a:srgbClr val="F26B43"/>
          </p15:clr>
        </p15:guide>
        <p15:guide id="29" pos="7008" userDrawn="1">
          <p15:clr>
            <a:srgbClr val="F26B43"/>
          </p15:clr>
        </p15:guide>
        <p15:guide id="30" orient="horz" pos="4056" userDrawn="1">
          <p15:clr>
            <a:srgbClr val="F26B43"/>
          </p15:clr>
        </p15:guide>
        <p15:guide id="31" orient="horz" pos="364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slideLayout" Target="../slideLayouts/slideLayout28.xml"/><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slideLayout" Target="../slideLayouts/slideLayout28.xml"/><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B0EBB45-2AFA-45F0-4CC4-7AFF931A06E1}"/>
              </a:ext>
            </a:extLst>
          </p:cNvPr>
          <p:cNvSpPr txBox="1"/>
          <p:nvPr/>
        </p:nvSpPr>
        <p:spPr>
          <a:xfrm>
            <a:off x="1452562" y="285750"/>
            <a:ext cx="10394156" cy="68172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Arial"/>
                <a:ea typeface="Inter"/>
                <a:cs typeface="Arial"/>
              </a:rPr>
              <a:t>Supporting Shona’s Development in Nursery</a:t>
            </a:r>
            <a:endParaRPr lang="en-US" sz="3200">
              <a:latin typeface="Arial"/>
              <a:cs typeface="Arial"/>
            </a:endParaRPr>
          </a:p>
          <a:p>
            <a:endParaRPr lang="en-US" b="1" dirty="0">
              <a:latin typeface="Arial"/>
              <a:cs typeface="Arial"/>
            </a:endParaRPr>
          </a:p>
          <a:p>
            <a:endParaRPr lang="en-US" dirty="0">
              <a:latin typeface="Arial"/>
              <a:cs typeface="Arial"/>
            </a:endParaRPr>
          </a:p>
          <a:p>
            <a:pPr>
              <a:lnSpc>
                <a:spcPct val="150000"/>
              </a:lnSpc>
            </a:pPr>
            <a:r>
              <a:rPr lang="en-US" dirty="0">
                <a:latin typeface="Arial"/>
                <a:cs typeface="Arial"/>
              </a:rPr>
              <a:t>Name: Abdul Majid</a:t>
            </a:r>
            <a:endParaRPr lang="en-US" dirty="0"/>
          </a:p>
          <a:p>
            <a:pPr>
              <a:lnSpc>
                <a:spcPct val="150000"/>
              </a:lnSpc>
            </a:pPr>
            <a:endParaRPr lang="en-US" dirty="0">
              <a:latin typeface="Arial"/>
              <a:cs typeface="Arial"/>
            </a:endParaRPr>
          </a:p>
          <a:p>
            <a:pPr>
              <a:lnSpc>
                <a:spcPct val="150000"/>
              </a:lnSpc>
            </a:pPr>
            <a:r>
              <a:rPr lang="en-US" dirty="0">
                <a:latin typeface="Arial"/>
                <a:cs typeface="Arial"/>
              </a:rPr>
              <a:t>Student Number: 2520511</a:t>
            </a:r>
          </a:p>
          <a:p>
            <a:pPr>
              <a:lnSpc>
                <a:spcPct val="150000"/>
              </a:lnSpc>
            </a:pPr>
            <a:endParaRPr lang="en-US" dirty="0">
              <a:latin typeface="Arial"/>
              <a:cs typeface="Arial"/>
            </a:endParaRPr>
          </a:p>
          <a:p>
            <a:pPr>
              <a:lnSpc>
                <a:spcPct val="150000"/>
              </a:lnSpc>
            </a:pPr>
            <a:r>
              <a:rPr lang="en-US" dirty="0">
                <a:latin typeface="Arial"/>
                <a:cs typeface="Arial"/>
              </a:rPr>
              <a:t>Module Code: LCHS4010</a:t>
            </a:r>
          </a:p>
          <a:p>
            <a:pPr>
              <a:lnSpc>
                <a:spcPct val="150000"/>
              </a:lnSpc>
            </a:pPr>
            <a:endParaRPr lang="en-US" dirty="0">
              <a:latin typeface="Arial"/>
              <a:cs typeface="Arial"/>
            </a:endParaRPr>
          </a:p>
          <a:p>
            <a:pPr>
              <a:lnSpc>
                <a:spcPct val="150000"/>
              </a:lnSpc>
            </a:pPr>
            <a:r>
              <a:rPr lang="en-US" dirty="0">
                <a:latin typeface="Arial"/>
                <a:cs typeface="Arial"/>
              </a:rPr>
              <a:t>Lecturer: Rizwan Nadim</a:t>
            </a:r>
          </a:p>
          <a:p>
            <a:pPr>
              <a:lnSpc>
                <a:spcPct val="150000"/>
              </a:lnSpc>
            </a:pPr>
            <a:endParaRPr lang="en-US" dirty="0">
              <a:latin typeface="Arial"/>
              <a:cs typeface="Arial"/>
            </a:endParaRPr>
          </a:p>
          <a:p>
            <a:pPr>
              <a:lnSpc>
                <a:spcPct val="150000"/>
              </a:lnSpc>
            </a:pPr>
            <a:r>
              <a:rPr lang="en-US" dirty="0">
                <a:latin typeface="Arial"/>
                <a:cs typeface="Arial"/>
              </a:rPr>
              <a:t>Assignment Title: Individual Presentation</a:t>
            </a:r>
          </a:p>
          <a:p>
            <a:pPr>
              <a:lnSpc>
                <a:spcPct val="150000"/>
              </a:lnSpc>
            </a:pPr>
            <a:endParaRPr lang="en-US" dirty="0">
              <a:latin typeface="Arial"/>
              <a:cs typeface="Arial"/>
            </a:endParaRPr>
          </a:p>
          <a:p>
            <a:pPr>
              <a:lnSpc>
                <a:spcPct val="150000"/>
              </a:lnSpc>
            </a:pPr>
            <a:r>
              <a:rPr lang="en-US" dirty="0">
                <a:latin typeface="Arial"/>
                <a:cs typeface="Arial"/>
              </a:rPr>
              <a:t>Date: 12/10/2026</a:t>
            </a:r>
          </a:p>
          <a:p>
            <a:pPr>
              <a:lnSpc>
                <a:spcPct val="150000"/>
              </a:lnSpc>
            </a:pPr>
            <a:endParaRPr lang="en-US" b="1" dirty="0">
              <a:latin typeface="Arial"/>
              <a:cs typeface="Arial"/>
            </a:endParaRPr>
          </a:p>
          <a:p>
            <a:pPr>
              <a:lnSpc>
                <a:spcPct val="150000"/>
              </a:lnSpc>
            </a:pPr>
            <a:endParaRPr lang="en-US" b="1" dirty="0">
              <a:latin typeface="Arial"/>
              <a:cs typeface="Arial"/>
            </a:endParaRPr>
          </a:p>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B4967B-13ED-F350-C4A9-6FCC0B016BF6}"/>
              </a:ext>
            </a:extLst>
          </p:cNvPr>
          <p:cNvSpPr txBox="1"/>
          <p:nvPr/>
        </p:nvSpPr>
        <p:spPr>
          <a:xfrm>
            <a:off x="465988" y="787046"/>
            <a:ext cx="11264654" cy="35017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latin typeface="Arial"/>
                <a:cs typeface="Arial"/>
              </a:rPr>
              <a:t>Introduction</a:t>
            </a:r>
          </a:p>
          <a:p>
            <a:endParaRPr lang="en-GB" dirty="0"/>
          </a:p>
          <a:p>
            <a:pPr>
              <a:lnSpc>
                <a:spcPct val="150000"/>
              </a:lnSpc>
            </a:pPr>
            <a:r>
              <a:rPr lang="en-GB" sz="2400" dirty="0">
                <a:latin typeface="Arial"/>
                <a:ea typeface="+mn-lt"/>
                <a:cs typeface="Arial"/>
              </a:rPr>
              <a:t>Shona is a 3-year-old girl who has only recently become part of the nursery. Shona demonstrates symptoms of separation anxiety, lack of language skills, and lack of ability to participate in group activities. The aim of the project is to determine the needs of the child and develop a plan which will ensure her overall well-being.</a:t>
            </a:r>
            <a:endParaRPr lang="en-GB" sz="2400">
              <a:latin typeface="Arial"/>
              <a:cs typeface="Arial"/>
            </a:endParaRPr>
          </a:p>
        </p:txBody>
      </p:sp>
      <p:pic>
        <p:nvPicPr>
          <p:cNvPr id="4" name="Graphic 3">
            <a:extLst>
              <a:ext uri="{FF2B5EF4-FFF2-40B4-BE49-F238E27FC236}">
                <a16:creationId xmlns:a16="http://schemas.microsoft.com/office/drawing/2014/main" id="{D94A3864-2301-C0A0-F7D6-434AD09DF0D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706203" y="4291084"/>
            <a:ext cx="1824250" cy="1790131"/>
          </a:xfrm>
          <a:prstGeom prst="rect">
            <a:avLst/>
          </a:prstGeom>
        </p:spPr>
      </p:pic>
    </p:spTree>
    <p:extLst>
      <p:ext uri="{BB962C8B-B14F-4D97-AF65-F5344CB8AC3E}">
        <p14:creationId xmlns:p14="http://schemas.microsoft.com/office/powerpoint/2010/main" val="2320938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9CDDDF-6433-584F-26F3-F1E376046318}"/>
              </a:ext>
            </a:extLst>
          </p:cNvPr>
          <p:cNvSpPr txBox="1"/>
          <p:nvPr/>
        </p:nvSpPr>
        <p:spPr>
          <a:xfrm>
            <a:off x="666750" y="500062"/>
            <a:ext cx="7524749" cy="60478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Inter"/>
                <a:ea typeface="Inter"/>
                <a:cs typeface="Inter"/>
              </a:rPr>
              <a:t>Chosen Theory – Bowlby’s Attachment Theory</a:t>
            </a:r>
          </a:p>
          <a:p>
            <a:pPr>
              <a:lnSpc>
                <a:spcPct val="150000"/>
              </a:lnSpc>
            </a:pPr>
            <a:endParaRPr lang="en-US" b="1" dirty="0">
              <a:latin typeface="Inter"/>
            </a:endParaRPr>
          </a:p>
          <a:p>
            <a:pPr>
              <a:lnSpc>
                <a:spcPct val="150000"/>
              </a:lnSpc>
            </a:pPr>
            <a:r>
              <a:rPr lang="en-US" dirty="0">
                <a:latin typeface="Arial"/>
                <a:ea typeface="+mn-lt"/>
                <a:cs typeface="Arial"/>
              </a:rPr>
              <a:t>The Attachment Theory by John Bowlby focuses on the emotional relationships between the infant and the caregiver (Bowlby, 1969). Concepts of secure and insecure attachments play important roles within this theory (Ainsworth et al., 1978).</a:t>
            </a:r>
            <a:endParaRPr lang="en-US">
              <a:latin typeface="Arial"/>
              <a:cs typeface="Arial"/>
            </a:endParaRPr>
          </a:p>
          <a:p>
            <a:pPr>
              <a:lnSpc>
                <a:spcPct val="150000"/>
              </a:lnSpc>
            </a:pPr>
            <a:endParaRPr lang="en-US" dirty="0">
              <a:latin typeface="Arial"/>
              <a:ea typeface="+mn-lt"/>
              <a:cs typeface="Arial"/>
            </a:endParaRPr>
          </a:p>
          <a:p>
            <a:pPr marL="342900" indent="-342900">
              <a:lnSpc>
                <a:spcPct val="150000"/>
              </a:lnSpc>
              <a:buFont typeface="Arial"/>
              <a:buChar char="•"/>
            </a:pPr>
            <a:r>
              <a:rPr lang="en-US" dirty="0">
                <a:ea typeface="+mn-lt"/>
                <a:cs typeface="+mn-lt"/>
              </a:rPr>
              <a:t>Secure attachment – child is secure and explores environment Insecure attachment – when care is sporadic or absent, resulting in anxiety and avoidance.</a:t>
            </a:r>
          </a:p>
          <a:p>
            <a:pPr marL="342900" indent="-342900">
              <a:lnSpc>
                <a:spcPct val="150000"/>
              </a:lnSpc>
              <a:buFont typeface="Arial"/>
              <a:buChar char="•"/>
            </a:pPr>
            <a:r>
              <a:rPr lang="en-US" dirty="0">
                <a:ea typeface="+mn-lt"/>
                <a:cs typeface="+mn-lt"/>
              </a:rPr>
              <a:t>These attachments are the building blocks of emotional security and social well-being.</a:t>
            </a:r>
          </a:p>
          <a:p>
            <a:pPr marL="342900" indent="-342900">
              <a:buFont typeface="Arial"/>
              <a:buChar char="•"/>
            </a:pPr>
            <a:endParaRPr lang="en-US" sz="2400" dirty="0"/>
          </a:p>
          <a:p>
            <a:pPr marL="342900" indent="-342900">
              <a:buFont typeface="Arial"/>
              <a:buChar char="•"/>
            </a:pPr>
            <a:endParaRPr lang="en-US" sz="2400" dirty="0"/>
          </a:p>
          <a:p>
            <a:pPr algn="ctr"/>
            <a:endParaRPr lang="en-GB"/>
          </a:p>
        </p:txBody>
      </p:sp>
      <p:pic>
        <p:nvPicPr>
          <p:cNvPr id="5" name="Graphic 4">
            <a:extLst>
              <a:ext uri="{FF2B5EF4-FFF2-40B4-BE49-F238E27FC236}">
                <a16:creationId xmlns:a16="http://schemas.microsoft.com/office/drawing/2014/main" id="{A7E835C5-5186-884E-4215-EF24F4E1F75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300950" y="2380397"/>
            <a:ext cx="1676399" cy="1687773"/>
          </a:xfrm>
          <a:prstGeom prst="rect">
            <a:avLst/>
          </a:prstGeom>
        </p:spPr>
      </p:pic>
    </p:spTree>
    <p:extLst>
      <p:ext uri="{BB962C8B-B14F-4D97-AF65-F5344CB8AC3E}">
        <p14:creationId xmlns:p14="http://schemas.microsoft.com/office/powerpoint/2010/main" val="890669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D04A2D3-9E50-8FA7-D0B8-4832B67EB433}"/>
              </a:ext>
            </a:extLst>
          </p:cNvPr>
          <p:cNvSpPr txBox="1"/>
          <p:nvPr/>
        </p:nvSpPr>
        <p:spPr>
          <a:xfrm>
            <a:off x="773906" y="273844"/>
            <a:ext cx="8893968"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Inter"/>
                <a:cs typeface="Arial"/>
              </a:rPr>
              <a:t>Relevance To Early Years Development</a:t>
            </a:r>
          </a:p>
          <a:p>
            <a:endParaRPr lang="en-US" sz="2400" b="1" dirty="0">
              <a:solidFill>
                <a:srgbClr val="000000"/>
              </a:solidFill>
              <a:latin typeface="Inter"/>
              <a:cs typeface="Arial"/>
            </a:endParaRPr>
          </a:p>
          <a:p>
            <a:pPr>
              <a:lnSpc>
                <a:spcPct val="150000"/>
              </a:lnSpc>
            </a:pPr>
            <a:r>
              <a:rPr lang="en-US" sz="2400" dirty="0">
                <a:latin typeface="Arial"/>
                <a:ea typeface="+mn-lt"/>
                <a:cs typeface="Arial"/>
              </a:rPr>
              <a:t>Attachment affects emotions and social behavior in childhood (Cassidy &amp; Shaver, 2016). Attachment contributes to confidence and exploration when it is secure.</a:t>
            </a:r>
            <a:endParaRPr lang="en-US">
              <a:latin typeface="Arial"/>
              <a:cs typeface="Arial"/>
            </a:endParaRPr>
          </a:p>
          <a:p>
            <a:pPr>
              <a:lnSpc>
                <a:spcPct val="150000"/>
              </a:lnSpc>
            </a:pPr>
            <a:endParaRPr lang="en-US" sz="2400" dirty="0">
              <a:solidFill>
                <a:srgbClr val="000000"/>
              </a:solidFill>
              <a:latin typeface="Aptos"/>
              <a:cs typeface="Arial"/>
            </a:endParaRPr>
          </a:p>
          <a:p>
            <a:pPr marL="342900" indent="-342900">
              <a:lnSpc>
                <a:spcPct val="150000"/>
              </a:lnSpc>
              <a:buFont typeface="Arial"/>
              <a:buChar char="•"/>
            </a:pPr>
            <a:r>
              <a:rPr lang="en-US" sz="2400" dirty="0">
                <a:solidFill>
                  <a:srgbClr val="000000"/>
                </a:solidFill>
                <a:latin typeface="Arial"/>
                <a:ea typeface="+mn-lt"/>
                <a:cs typeface="Arial"/>
              </a:rPr>
              <a:t>Emotion regulation and dealing with stress </a:t>
            </a:r>
            <a:endParaRPr lang="en-US" sz="2400" dirty="0">
              <a:solidFill>
                <a:srgbClr val="000000"/>
              </a:solidFill>
              <a:latin typeface="Arial"/>
              <a:cs typeface="Arial"/>
            </a:endParaRPr>
          </a:p>
          <a:p>
            <a:pPr marL="342900" indent="-342900">
              <a:lnSpc>
                <a:spcPct val="150000"/>
              </a:lnSpc>
              <a:buFont typeface="Arial"/>
              <a:buChar char="•"/>
            </a:pPr>
            <a:r>
              <a:rPr lang="en-US" sz="2400" dirty="0">
                <a:solidFill>
                  <a:srgbClr val="000000"/>
                </a:solidFill>
                <a:latin typeface="Arial"/>
                <a:ea typeface="+mn-lt"/>
                <a:cs typeface="Arial"/>
              </a:rPr>
              <a:t>Capacity to establish trust in relationships</a:t>
            </a:r>
            <a:endParaRPr lang="en-US" sz="2400" dirty="0">
              <a:solidFill>
                <a:srgbClr val="000000"/>
              </a:solidFill>
              <a:latin typeface="Arial"/>
              <a:cs typeface="Arial"/>
            </a:endParaRPr>
          </a:p>
          <a:p>
            <a:pPr marL="342900" indent="-342900">
              <a:lnSpc>
                <a:spcPct val="150000"/>
              </a:lnSpc>
              <a:buFont typeface="Arial"/>
              <a:buChar char="•"/>
            </a:pPr>
            <a:r>
              <a:rPr lang="en-US" sz="2400" dirty="0">
                <a:solidFill>
                  <a:srgbClr val="000000"/>
                </a:solidFill>
                <a:latin typeface="Arial"/>
                <a:ea typeface="+mn-lt"/>
                <a:cs typeface="Arial"/>
              </a:rPr>
              <a:t>Bravery in exploring and learning</a:t>
            </a:r>
            <a:endParaRPr lang="en-US" sz="2400" dirty="0">
              <a:solidFill>
                <a:srgbClr val="000000"/>
              </a:solidFill>
              <a:latin typeface="Arial"/>
              <a:cs typeface="Arial"/>
            </a:endParaRPr>
          </a:p>
          <a:p>
            <a:pPr marL="342900" indent="-342900">
              <a:lnSpc>
                <a:spcPct val="150000"/>
              </a:lnSpc>
              <a:buFont typeface="Arial"/>
              <a:buChar char="•"/>
            </a:pPr>
            <a:r>
              <a:rPr lang="en-US" sz="2400" dirty="0">
                <a:solidFill>
                  <a:srgbClr val="000000"/>
                </a:solidFill>
                <a:latin typeface="Arial"/>
                <a:ea typeface="+mn-lt"/>
                <a:cs typeface="Arial"/>
              </a:rPr>
              <a:t>A secure attachment facilitates healthy development emotionally, socially, cognitively, and physically.</a:t>
            </a:r>
            <a:endParaRPr lang="en-US" sz="2400">
              <a:solidFill>
                <a:srgbClr val="000000"/>
              </a:solidFill>
              <a:latin typeface="Arial"/>
              <a:cs typeface="Arial"/>
            </a:endParaRPr>
          </a:p>
          <a:p>
            <a:pPr marL="342900" indent="-342900">
              <a:lnSpc>
                <a:spcPct val="150000"/>
              </a:lnSpc>
              <a:buFont typeface="Arial"/>
              <a:buChar char="•"/>
            </a:pPr>
            <a:endParaRPr lang="en-US" sz="2400" dirty="0">
              <a:solidFill>
                <a:srgbClr val="000000"/>
              </a:solidFill>
              <a:latin typeface="Arial"/>
              <a:cs typeface="Arial"/>
            </a:endParaRPr>
          </a:p>
          <a:p>
            <a:pPr>
              <a:lnSpc>
                <a:spcPct val="150000"/>
              </a:lnSpc>
            </a:pPr>
            <a:endParaRPr lang="en-US" sz="2400" dirty="0">
              <a:solidFill>
                <a:srgbClr val="000000"/>
              </a:solidFill>
              <a:latin typeface="Aptos"/>
              <a:cs typeface="Arial"/>
            </a:endParaRPr>
          </a:p>
          <a:p>
            <a:endParaRPr lang="en-US" b="1" dirty="0">
              <a:solidFill>
                <a:srgbClr val="FFFFFF"/>
              </a:solidFill>
              <a:latin typeface="Inter"/>
              <a:cs typeface="Arial"/>
            </a:endParaRPr>
          </a:p>
        </p:txBody>
      </p:sp>
      <p:pic>
        <p:nvPicPr>
          <p:cNvPr id="5" name="Graphic 4">
            <a:extLst>
              <a:ext uri="{FF2B5EF4-FFF2-40B4-BE49-F238E27FC236}">
                <a16:creationId xmlns:a16="http://schemas.microsoft.com/office/drawing/2014/main" id="{3440E2D6-8ED2-4E2E-63B1-802FC156D4F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199427" y="2914935"/>
            <a:ext cx="1005385" cy="959892"/>
          </a:xfrm>
          <a:prstGeom prst="rect">
            <a:avLst/>
          </a:prstGeom>
        </p:spPr>
      </p:pic>
      <p:pic>
        <p:nvPicPr>
          <p:cNvPr id="6" name="Graphic 5">
            <a:extLst>
              <a:ext uri="{FF2B5EF4-FFF2-40B4-BE49-F238E27FC236}">
                <a16:creationId xmlns:a16="http://schemas.microsoft.com/office/drawing/2014/main" id="{EB7DDD4C-6648-F39B-9C1D-A78738F98DD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02471" y="2937681"/>
            <a:ext cx="1016758" cy="937146"/>
          </a:xfrm>
          <a:prstGeom prst="rect">
            <a:avLst/>
          </a:prstGeom>
        </p:spPr>
      </p:pic>
      <p:pic>
        <p:nvPicPr>
          <p:cNvPr id="7" name="Graphic 6">
            <a:extLst>
              <a:ext uri="{FF2B5EF4-FFF2-40B4-BE49-F238E27FC236}">
                <a16:creationId xmlns:a16="http://schemas.microsoft.com/office/drawing/2014/main" id="{BF4D7CD8-225D-5804-634D-E09137006C2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289576" y="4222846"/>
            <a:ext cx="1016758" cy="994011"/>
          </a:xfrm>
          <a:prstGeom prst="rect">
            <a:avLst/>
          </a:prstGeom>
        </p:spPr>
      </p:pic>
    </p:spTree>
    <p:extLst>
      <p:ext uri="{BB962C8B-B14F-4D97-AF65-F5344CB8AC3E}">
        <p14:creationId xmlns:p14="http://schemas.microsoft.com/office/powerpoint/2010/main" val="1412301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15BF619-E906-5FEA-8EE5-FE719E93E90C}"/>
              </a:ext>
            </a:extLst>
          </p:cNvPr>
          <p:cNvSpPr txBox="1"/>
          <p:nvPr/>
        </p:nvSpPr>
        <p:spPr>
          <a:xfrm>
            <a:off x="1071563" y="464344"/>
            <a:ext cx="9203531" cy="62170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Inter"/>
                <a:ea typeface="Inter"/>
                <a:cs typeface="Inter"/>
              </a:rPr>
              <a:t>Applying Bowlby’s Theory to Shona’s Case</a:t>
            </a:r>
            <a:endParaRPr lang="en-US" sz="2800" b="1">
              <a:latin typeface="Inter"/>
              <a:ea typeface="Inter"/>
              <a:cs typeface="Inter"/>
            </a:endParaRPr>
          </a:p>
          <a:p>
            <a:endParaRPr lang="en-US" sz="2800" b="1" dirty="0">
              <a:latin typeface="Inter"/>
            </a:endParaRPr>
          </a:p>
          <a:p>
            <a:pPr>
              <a:lnSpc>
                <a:spcPct val="150000"/>
              </a:lnSpc>
            </a:pPr>
            <a:r>
              <a:rPr lang="en-US" sz="2400" dirty="0">
                <a:latin typeface="Arial"/>
                <a:ea typeface="+mn-lt"/>
                <a:cs typeface="Arial"/>
              </a:rPr>
              <a:t>Anxiety during separation indicates that Shona might be facing issues in terms of secure attachment or adaptation in her new surroundings. She may feel insecure emotionally and lack confidence because of which she is not able to communicate much or participate in group activities.</a:t>
            </a:r>
            <a:endParaRPr lang="en-US" sz="2400">
              <a:latin typeface="Arial"/>
              <a:cs typeface="Arial"/>
            </a:endParaRPr>
          </a:p>
          <a:p>
            <a:pPr>
              <a:lnSpc>
                <a:spcPct val="150000"/>
              </a:lnSpc>
            </a:pPr>
            <a:r>
              <a:rPr lang="en-US" sz="2400" dirty="0">
                <a:solidFill>
                  <a:srgbClr val="000000"/>
                </a:solidFill>
                <a:ea typeface="+mn-lt"/>
                <a:cs typeface="+mn-lt"/>
              </a:rPr>
              <a:t>The symptoms of withdrawal and anxiety seen in Shona are due to insecure attachment or problems with adjustment </a:t>
            </a:r>
            <a:endParaRPr lang="en-US" sz="2400">
              <a:solidFill>
                <a:srgbClr val="000000"/>
              </a:solidFill>
              <a:ea typeface="+mn-lt"/>
              <a:cs typeface="+mn-lt"/>
            </a:endParaRPr>
          </a:p>
          <a:p>
            <a:pPr>
              <a:lnSpc>
                <a:spcPct val="150000"/>
              </a:lnSpc>
            </a:pPr>
            <a:r>
              <a:rPr lang="en-US" sz="2400" dirty="0">
                <a:solidFill>
                  <a:srgbClr val="000000"/>
                </a:solidFill>
                <a:ea typeface="+mn-lt"/>
                <a:cs typeface="+mn-lt"/>
              </a:rPr>
              <a:t>(Zeenah &amp; Gleason, 2015)  </a:t>
            </a:r>
            <a:br>
              <a:rPr lang="en-US" sz="2400" dirty="0">
                <a:highlight>
                  <a:srgbClr val="1A1A1A"/>
                </a:highlight>
                <a:ea typeface="+mn-lt"/>
                <a:cs typeface="+mn-lt"/>
              </a:rPr>
            </a:br>
            <a:r>
              <a:rPr lang="en-US" sz="2400" dirty="0">
                <a:solidFill>
                  <a:srgbClr val="000000"/>
                </a:solidFill>
                <a:ea typeface="+mn-lt"/>
                <a:cs typeface="+mn-lt"/>
              </a:rPr>
              <a:t> </a:t>
            </a:r>
            <a:endParaRPr lang="en-US" sz="2400"/>
          </a:p>
          <a:p>
            <a:pPr algn="ctr"/>
            <a:endParaRPr lang="en-GB"/>
          </a:p>
        </p:txBody>
      </p:sp>
    </p:spTree>
    <p:extLst>
      <p:ext uri="{BB962C8B-B14F-4D97-AF65-F5344CB8AC3E}">
        <p14:creationId xmlns:p14="http://schemas.microsoft.com/office/powerpoint/2010/main" val="3123851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E4AAD3-F122-E9A7-3A9E-AE20EA78C39E}"/>
              </a:ext>
            </a:extLst>
          </p:cNvPr>
          <p:cNvSpPr txBox="1"/>
          <p:nvPr/>
        </p:nvSpPr>
        <p:spPr>
          <a:xfrm>
            <a:off x="750914" y="1404668"/>
            <a:ext cx="11128112" cy="24462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a:cs typeface="Arial"/>
              </a:rPr>
              <a:t>Practical Strategies Based on Attachment Theory</a:t>
            </a:r>
          </a:p>
          <a:p>
            <a:endParaRPr lang="en-GB" sz="2800" b="1" dirty="0">
              <a:latin typeface="Arial"/>
              <a:cs typeface="Arial"/>
            </a:endParaRPr>
          </a:p>
          <a:p>
            <a:pPr>
              <a:lnSpc>
                <a:spcPct val="150000"/>
              </a:lnSpc>
            </a:pPr>
            <a:r>
              <a:rPr lang="en-GB" sz="1100" dirty="0">
                <a:latin typeface="Arial"/>
                <a:ea typeface="+mn-lt"/>
                <a:cs typeface="Arial"/>
              </a:rPr>
              <a:t>For Shona:</a:t>
            </a:r>
          </a:p>
          <a:p>
            <a:pPr>
              <a:lnSpc>
                <a:spcPct val="150000"/>
              </a:lnSpc>
            </a:pPr>
            <a:endParaRPr lang="en-GB" sz="1100" dirty="0">
              <a:latin typeface="Arial"/>
              <a:ea typeface="+mn-lt"/>
              <a:cs typeface="Arial"/>
            </a:endParaRPr>
          </a:p>
          <a:p>
            <a:pPr>
              <a:lnSpc>
                <a:spcPct val="150000"/>
              </a:lnSpc>
            </a:pPr>
            <a:r>
              <a:rPr lang="en-GB" sz="1100" dirty="0">
                <a:latin typeface="Arial"/>
                <a:ea typeface="+mn-lt"/>
                <a:cs typeface="Arial"/>
              </a:rPr>
              <a:t>Consistent key adults to establish a trusting relationship with her Gradual separation strategies with reassurance to reduce anxiety. Encourage play with peers either in small groups or on an individual basis in the presence of familiar adults use comfort objects such as soft toys to make transition easier. Maintain predictable routines for establishing a secure base Collaborate with carers at nursery and home level.</a:t>
            </a:r>
          </a:p>
          <a:p>
            <a:pPr>
              <a:lnSpc>
                <a:spcPct val="150000"/>
              </a:lnSpc>
            </a:pPr>
            <a:r>
              <a:rPr lang="en-GB" sz="1100" dirty="0">
                <a:latin typeface="Arial"/>
                <a:ea typeface="+mn-lt"/>
                <a:cs typeface="Arial"/>
              </a:rPr>
              <a:t>Attachment theory provides evidence for approaches such as constant adult interaction and systematic separation (Howe, 2011).</a:t>
            </a:r>
            <a:endParaRPr lang="en-GB" sz="1100">
              <a:latin typeface="Arial"/>
              <a:cs typeface="Arial"/>
            </a:endParaRPr>
          </a:p>
        </p:txBody>
      </p:sp>
    </p:spTree>
    <p:extLst>
      <p:ext uri="{BB962C8B-B14F-4D97-AF65-F5344CB8AC3E}">
        <p14:creationId xmlns:p14="http://schemas.microsoft.com/office/powerpoint/2010/main" val="1789114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B1A7F8-AB92-DF86-0B16-4D9925E8FD1E}"/>
              </a:ext>
            </a:extLst>
          </p:cNvPr>
          <p:cNvSpPr txBox="1"/>
          <p:nvPr/>
        </p:nvSpPr>
        <p:spPr>
          <a:xfrm>
            <a:off x="648491" y="1489975"/>
            <a:ext cx="11349992" cy="19384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a:cs typeface="Arial"/>
              </a:rPr>
              <a:t>Nature and Nurture in Shonas Development</a:t>
            </a:r>
          </a:p>
          <a:p>
            <a:endParaRPr lang="en-GB" sz="2800" b="1" dirty="0">
              <a:latin typeface="Arial"/>
              <a:cs typeface="Arial"/>
            </a:endParaRPr>
          </a:p>
          <a:p>
            <a:pPr>
              <a:lnSpc>
                <a:spcPct val="150000"/>
              </a:lnSpc>
            </a:pPr>
            <a:r>
              <a:rPr lang="en-GB" sz="1100" dirty="0">
                <a:latin typeface="Arial"/>
                <a:ea typeface="+mn-lt"/>
                <a:cs typeface="Arial"/>
              </a:rPr>
              <a:t>Biological aspects (nature) such as Shona’s temperament and development of her brain affect her reaction to novel environments and emotional processing. On the other hand, environmental aspects (nurture) like the nature of the relationship between her caregiver and her, nursery environment, and socialization affect her attachment styles and general development.</a:t>
            </a:r>
          </a:p>
          <a:p>
            <a:pPr>
              <a:lnSpc>
                <a:spcPct val="150000"/>
              </a:lnSpc>
            </a:pPr>
            <a:r>
              <a:rPr lang="en-GB" sz="1100" dirty="0">
                <a:latin typeface="Arial"/>
                <a:ea typeface="+mn-lt"/>
                <a:cs typeface="Arial"/>
              </a:rPr>
              <a:t>Biology factors including temperament and environmental factors such as care giving all play roles in attachment and development (Sroufe, 2005).</a:t>
            </a:r>
            <a:endParaRPr lang="en-GB" sz="1100">
              <a:latin typeface="Arial"/>
              <a:cs typeface="Arial"/>
            </a:endParaRPr>
          </a:p>
        </p:txBody>
      </p:sp>
    </p:spTree>
    <p:extLst>
      <p:ext uri="{BB962C8B-B14F-4D97-AF65-F5344CB8AC3E}">
        <p14:creationId xmlns:p14="http://schemas.microsoft.com/office/powerpoint/2010/main" val="306515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89BF85-58A1-00E0-14E5-F111EC8D4984}"/>
              </a:ext>
            </a:extLst>
          </p:cNvPr>
          <p:cNvSpPr txBox="1"/>
          <p:nvPr/>
        </p:nvSpPr>
        <p:spPr>
          <a:xfrm>
            <a:off x="440390" y="229113"/>
            <a:ext cx="11298789" cy="65505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400" b="1" dirty="0">
                <a:latin typeface="Arial"/>
                <a:cs typeface="Arial"/>
              </a:rPr>
              <a:t>Evaluation of Attachment Theory in Context</a:t>
            </a:r>
            <a:endParaRPr lang="en-US"/>
          </a:p>
          <a:p>
            <a:pPr>
              <a:lnSpc>
                <a:spcPct val="150000"/>
              </a:lnSpc>
            </a:pPr>
            <a:endParaRPr lang="en-GB" sz="2400" b="1" dirty="0">
              <a:latin typeface="Arial"/>
              <a:cs typeface="Arial"/>
            </a:endParaRPr>
          </a:p>
          <a:p>
            <a:pPr>
              <a:lnSpc>
                <a:spcPct val="150000"/>
              </a:lnSpc>
            </a:pPr>
            <a:r>
              <a:rPr lang="en-GB" b="1" dirty="0">
                <a:latin typeface="Arial"/>
                <a:cs typeface="Arial"/>
              </a:rPr>
              <a:t>Strengths:</a:t>
            </a:r>
          </a:p>
          <a:p>
            <a:pPr>
              <a:lnSpc>
                <a:spcPct val="150000"/>
              </a:lnSpc>
            </a:pPr>
            <a:endParaRPr lang="en-GB" b="1" dirty="0">
              <a:latin typeface="Arial"/>
              <a:cs typeface="Arial"/>
            </a:endParaRPr>
          </a:p>
          <a:p>
            <a:pPr marL="342900" indent="-342900">
              <a:lnSpc>
                <a:spcPct val="150000"/>
              </a:lnSpc>
              <a:buFont typeface="Arial"/>
              <a:buChar char="•"/>
            </a:pPr>
            <a:r>
              <a:rPr lang="en-GB" dirty="0">
                <a:latin typeface="Arial"/>
                <a:ea typeface="+mn-lt"/>
                <a:cs typeface="Arial"/>
              </a:rPr>
              <a:t>Provides a coherent way of understanding separation anxiety and social behaviour</a:t>
            </a:r>
          </a:p>
          <a:p>
            <a:pPr marL="342900" indent="-342900">
              <a:lnSpc>
                <a:spcPct val="150000"/>
              </a:lnSpc>
              <a:buFont typeface="Arial"/>
              <a:buChar char="•"/>
            </a:pPr>
            <a:r>
              <a:rPr lang="en-GB" dirty="0">
                <a:latin typeface="Arial"/>
                <a:ea typeface="+mn-lt"/>
                <a:cs typeface="Arial"/>
              </a:rPr>
              <a:t>Empirically-based and practical interventions emphasize emotional security</a:t>
            </a:r>
          </a:p>
          <a:p>
            <a:pPr>
              <a:lnSpc>
                <a:spcPct val="150000"/>
              </a:lnSpc>
            </a:pPr>
            <a:endParaRPr lang="en-GB" dirty="0">
              <a:latin typeface="Arial"/>
              <a:cs typeface="Arial"/>
            </a:endParaRPr>
          </a:p>
          <a:p>
            <a:pPr>
              <a:lnSpc>
                <a:spcPct val="150000"/>
              </a:lnSpc>
            </a:pPr>
            <a:r>
              <a:rPr lang="en-GB" b="1" dirty="0">
                <a:latin typeface="Arial"/>
                <a:cs typeface="Arial"/>
              </a:rPr>
              <a:t>Limitations:</a:t>
            </a:r>
          </a:p>
          <a:p>
            <a:pPr>
              <a:lnSpc>
                <a:spcPct val="150000"/>
              </a:lnSpc>
            </a:pPr>
            <a:endParaRPr lang="en-GB" b="1" dirty="0">
              <a:latin typeface="Aptos"/>
              <a:cs typeface="Arial"/>
            </a:endParaRPr>
          </a:p>
          <a:p>
            <a:pPr marL="342900" indent="-342900">
              <a:lnSpc>
                <a:spcPct val="150000"/>
              </a:lnSpc>
              <a:buFont typeface="Arial"/>
              <a:buChar char="•"/>
            </a:pPr>
            <a:r>
              <a:rPr lang="en-GB" dirty="0">
                <a:latin typeface="Arial"/>
                <a:ea typeface="+mn-lt"/>
                <a:cs typeface="Arial"/>
              </a:rPr>
              <a:t>Focuses more on caregiver interactions rather than cognitive or cultural issues</a:t>
            </a:r>
          </a:p>
          <a:p>
            <a:pPr marL="342900" indent="-342900">
              <a:lnSpc>
                <a:spcPct val="150000"/>
              </a:lnSpc>
              <a:buFont typeface="Arial"/>
              <a:buChar char="•"/>
            </a:pPr>
            <a:r>
              <a:rPr lang="en-GB" dirty="0">
                <a:latin typeface="Arial"/>
                <a:ea typeface="+mn-lt"/>
                <a:cs typeface="Arial"/>
              </a:rPr>
              <a:t>Behaviour may be affected by other variables apart from attachment Styles of attachment are not fixed but may vary depending on supportive situations</a:t>
            </a:r>
          </a:p>
          <a:p>
            <a:pPr>
              <a:lnSpc>
                <a:spcPct val="150000"/>
              </a:lnSpc>
            </a:pPr>
            <a:endParaRPr lang="en-GB" dirty="0">
              <a:ea typeface="+mn-lt"/>
              <a:cs typeface="+mn-lt"/>
            </a:endParaRPr>
          </a:p>
          <a:p>
            <a:pPr>
              <a:lnSpc>
                <a:spcPct val="150000"/>
              </a:lnSpc>
            </a:pPr>
            <a:r>
              <a:rPr lang="en-GB" dirty="0">
                <a:latin typeface="Arial"/>
                <a:ea typeface="+mn-lt"/>
                <a:cs typeface="Arial"/>
              </a:rPr>
              <a:t>Attachment theory is helpful yet limited; among those limitations is its emphasis on emotions rather than cognition or culture (Cassidy &amp; Shaver, 2016).</a:t>
            </a:r>
            <a:endParaRPr lang="en-GB" dirty="0">
              <a:latin typeface="Arial"/>
              <a:cs typeface="Arial"/>
            </a:endParaRPr>
          </a:p>
        </p:txBody>
      </p:sp>
      <p:pic>
        <p:nvPicPr>
          <p:cNvPr id="3" name="Graphic 2">
            <a:extLst>
              <a:ext uri="{FF2B5EF4-FFF2-40B4-BE49-F238E27FC236}">
                <a16:creationId xmlns:a16="http://schemas.microsoft.com/office/drawing/2014/main" id="{980293CB-A023-0979-3F00-790BC06D0AF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403308" y="936010"/>
            <a:ext cx="1062250" cy="1073623"/>
          </a:xfrm>
          <a:prstGeom prst="rect">
            <a:avLst/>
          </a:prstGeom>
        </p:spPr>
      </p:pic>
      <p:pic>
        <p:nvPicPr>
          <p:cNvPr id="4" name="Graphic 3">
            <a:extLst>
              <a:ext uri="{FF2B5EF4-FFF2-40B4-BE49-F238E27FC236}">
                <a16:creationId xmlns:a16="http://schemas.microsoft.com/office/drawing/2014/main" id="{51E3C93D-B36C-674D-C6EA-FFC7F3D0C17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3905" y="2971801"/>
            <a:ext cx="1050877" cy="1050877"/>
          </a:xfrm>
          <a:prstGeom prst="rect">
            <a:avLst/>
          </a:prstGeom>
        </p:spPr>
      </p:pic>
    </p:spTree>
    <p:extLst>
      <p:ext uri="{BB962C8B-B14F-4D97-AF65-F5344CB8AC3E}">
        <p14:creationId xmlns:p14="http://schemas.microsoft.com/office/powerpoint/2010/main" val="3154022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F32E6E-E7EA-1655-744D-942EC5E0E568}"/>
              </a:ext>
            </a:extLst>
          </p:cNvPr>
          <p:cNvSpPr txBox="1"/>
          <p:nvPr/>
        </p:nvSpPr>
        <p:spPr>
          <a:xfrm>
            <a:off x="887375" y="1353498"/>
            <a:ext cx="10957436" cy="25776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a:cs typeface="Arial"/>
              </a:rPr>
              <a:t>Conclusion</a:t>
            </a:r>
          </a:p>
          <a:p>
            <a:endParaRPr lang="en-GB" sz="2400" b="1" dirty="0">
              <a:latin typeface="Arial"/>
              <a:cs typeface="Arial"/>
            </a:endParaRPr>
          </a:p>
          <a:p>
            <a:pPr>
              <a:lnSpc>
                <a:spcPct val="150000"/>
              </a:lnSpc>
            </a:pPr>
            <a:r>
              <a:rPr lang="en-GB" sz="1100" dirty="0">
                <a:latin typeface="Arial"/>
                <a:ea typeface="+mn-lt"/>
                <a:cs typeface="Arial"/>
              </a:rPr>
              <a:t>The theory of attachment as proposed by Bowlby provides some very valuable information regarding Shona's problems with emotions and socialization. Specific measures aimed at promoting secure attachment would help minimize her anxiety and encourage her participation in activities within the nursery environment. A combination of biological and environmental factors would provide for a well-rounded view of her development.</a:t>
            </a:r>
            <a:endParaRPr lang="en-GB" sz="1100">
              <a:latin typeface="Arial"/>
              <a:cs typeface="Arial"/>
            </a:endParaRPr>
          </a:p>
          <a:p>
            <a:pPr>
              <a:lnSpc>
                <a:spcPct val="150000"/>
              </a:lnSpc>
            </a:pPr>
            <a:endParaRPr lang="en-GB" sz="2400" b="1" dirty="0">
              <a:latin typeface="Arial"/>
              <a:cs typeface="Arial"/>
            </a:endParaRPr>
          </a:p>
          <a:p>
            <a:endParaRPr lang="en-GB" sz="2400" b="1" dirty="0">
              <a:latin typeface="Arial"/>
              <a:cs typeface="Arial"/>
            </a:endParaRPr>
          </a:p>
        </p:txBody>
      </p:sp>
      <p:pic>
        <p:nvPicPr>
          <p:cNvPr id="4" name="Graphic 3">
            <a:extLst>
              <a:ext uri="{FF2B5EF4-FFF2-40B4-BE49-F238E27FC236}">
                <a16:creationId xmlns:a16="http://schemas.microsoft.com/office/drawing/2014/main" id="{0FE23B7C-25C1-7AC1-C0F8-50BD599E9C9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006084" y="4802876"/>
            <a:ext cx="1187355" cy="1175981"/>
          </a:xfrm>
          <a:prstGeom prst="rect">
            <a:avLst/>
          </a:prstGeom>
        </p:spPr>
      </p:pic>
      <p:pic>
        <p:nvPicPr>
          <p:cNvPr id="5" name="Graphic 4">
            <a:extLst>
              <a:ext uri="{FF2B5EF4-FFF2-40B4-BE49-F238E27FC236}">
                <a16:creationId xmlns:a16="http://schemas.microsoft.com/office/drawing/2014/main" id="{A1EF2EE2-259F-C48E-FFB8-F6D869D835A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476233" y="4814249"/>
            <a:ext cx="1164608" cy="1153235"/>
          </a:xfrm>
          <a:prstGeom prst="rect">
            <a:avLst/>
          </a:prstGeom>
        </p:spPr>
      </p:pic>
      <p:pic>
        <p:nvPicPr>
          <p:cNvPr id="6" name="Graphic 5">
            <a:extLst>
              <a:ext uri="{FF2B5EF4-FFF2-40B4-BE49-F238E27FC236}">
                <a16:creationId xmlns:a16="http://schemas.microsoft.com/office/drawing/2014/main" id="{11CD940F-1D6C-DE54-0573-2ED5589A6AB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604681" y="4450307"/>
            <a:ext cx="1517176" cy="1528549"/>
          </a:xfrm>
          <a:prstGeom prst="rect">
            <a:avLst/>
          </a:prstGeom>
        </p:spPr>
      </p:pic>
    </p:spTree>
    <p:extLst>
      <p:ext uri="{BB962C8B-B14F-4D97-AF65-F5344CB8AC3E}">
        <p14:creationId xmlns:p14="http://schemas.microsoft.com/office/powerpoint/2010/main" val="2001638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6C734C-654D-6A01-5119-4DC358DDBB48}"/>
              </a:ext>
            </a:extLst>
          </p:cNvPr>
          <p:cNvSpPr txBox="1"/>
          <p:nvPr/>
        </p:nvSpPr>
        <p:spPr>
          <a:xfrm>
            <a:off x="477894" y="341353"/>
            <a:ext cx="11332924" cy="32624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a:cs typeface="Arial"/>
              </a:rPr>
              <a:t>References </a:t>
            </a:r>
          </a:p>
          <a:p>
            <a:endParaRPr lang="en-GB" sz="2800" b="1" dirty="0">
              <a:latin typeface="Arial"/>
              <a:cs typeface="Arial"/>
            </a:endParaRPr>
          </a:p>
          <a:p>
            <a:r>
              <a:rPr lang="en-GB" sz="1100" dirty="0">
                <a:ea typeface="+mn-lt"/>
                <a:cs typeface="+mn-lt"/>
              </a:rPr>
              <a:t>Ainsworth, M.D.S., </a:t>
            </a:r>
            <a:r>
              <a:rPr lang="en-GB" sz="1100" dirty="0" err="1">
                <a:ea typeface="+mn-lt"/>
                <a:cs typeface="+mn-lt"/>
              </a:rPr>
              <a:t>Blehar</a:t>
            </a:r>
            <a:r>
              <a:rPr lang="en-GB" sz="1100" dirty="0">
                <a:ea typeface="+mn-lt"/>
                <a:cs typeface="+mn-lt"/>
              </a:rPr>
              <a:t>, M.C., Waters, E. and Wall, S., 1978.</a:t>
            </a:r>
            <a:r>
              <a:rPr lang="en-GB" sz="1100" i="1" dirty="0">
                <a:ea typeface="+mn-lt"/>
                <a:cs typeface="+mn-lt"/>
              </a:rPr>
              <a:t> Patterns of Attachment: A Psychological Study of the Strange Situation</a:t>
            </a:r>
            <a:r>
              <a:rPr lang="en-GB" sz="1100" dirty="0">
                <a:ea typeface="+mn-lt"/>
                <a:cs typeface="+mn-lt"/>
              </a:rPr>
              <a:t>. Hillsdale, NJ: Erlbaum.</a:t>
            </a:r>
          </a:p>
          <a:p>
            <a:endParaRPr lang="en-GB" sz="1100" dirty="0">
              <a:ea typeface="+mn-lt"/>
              <a:cs typeface="+mn-lt"/>
            </a:endParaRPr>
          </a:p>
          <a:p>
            <a:r>
              <a:rPr lang="en-GB" sz="1100" dirty="0">
                <a:ea typeface="+mn-lt"/>
                <a:cs typeface="+mn-lt"/>
              </a:rPr>
              <a:t>Bowlby, J., 1969.</a:t>
            </a:r>
            <a:r>
              <a:rPr lang="en-GB" sz="1100" i="1" dirty="0">
                <a:ea typeface="+mn-lt"/>
                <a:cs typeface="+mn-lt"/>
              </a:rPr>
              <a:t> Attachment and Loss. Vol. 1: Attachment. London</a:t>
            </a:r>
            <a:r>
              <a:rPr lang="en-GB" sz="1100" dirty="0">
                <a:ea typeface="+mn-lt"/>
                <a:cs typeface="+mn-lt"/>
              </a:rPr>
              <a:t>: Hogarth Press.</a:t>
            </a:r>
            <a:endParaRPr lang="en-GB" sz="1100"/>
          </a:p>
          <a:p>
            <a:endParaRPr lang="en-GB" sz="1100" dirty="0">
              <a:ea typeface="+mn-lt"/>
              <a:cs typeface="+mn-lt"/>
            </a:endParaRPr>
          </a:p>
          <a:p>
            <a:r>
              <a:rPr lang="en-GB" sz="1100" dirty="0">
                <a:ea typeface="+mn-lt"/>
                <a:cs typeface="+mn-lt"/>
              </a:rPr>
              <a:t>Cassidy, J. and Shaver, P. (eds), 2016. </a:t>
            </a:r>
            <a:r>
              <a:rPr lang="en-GB" sz="1100" i="1" dirty="0">
                <a:ea typeface="+mn-lt"/>
                <a:cs typeface="+mn-lt"/>
              </a:rPr>
              <a:t>Handbook of Attachment</a:t>
            </a:r>
            <a:r>
              <a:rPr lang="en-GB" sz="1100" dirty="0">
                <a:ea typeface="+mn-lt"/>
                <a:cs typeface="+mn-lt"/>
              </a:rPr>
              <a:t>. 3rd ed. New York: Guilford Press. </a:t>
            </a:r>
            <a:endParaRPr lang="en-GB" sz="1100"/>
          </a:p>
          <a:p>
            <a:endParaRPr lang="en-GB" sz="1100" dirty="0">
              <a:ea typeface="+mn-lt"/>
              <a:cs typeface="+mn-lt"/>
            </a:endParaRPr>
          </a:p>
          <a:p>
            <a:r>
              <a:rPr lang="en-GB" sz="1100" dirty="0">
                <a:ea typeface="+mn-lt"/>
                <a:cs typeface="+mn-lt"/>
              </a:rPr>
              <a:t>Howe, D., 2011. </a:t>
            </a:r>
            <a:r>
              <a:rPr lang="en-GB" sz="1100" i="1" dirty="0">
                <a:ea typeface="+mn-lt"/>
                <a:cs typeface="+mn-lt"/>
              </a:rPr>
              <a:t>Attachment Across the Lifestyle</a:t>
            </a:r>
            <a:r>
              <a:rPr lang="en-GB" sz="1100" dirty="0">
                <a:ea typeface="+mn-lt"/>
                <a:cs typeface="+mn-lt"/>
              </a:rPr>
              <a:t>: A Brief Introduction. 2nd ed. London: Palgrave Macmillan. </a:t>
            </a:r>
            <a:endParaRPr lang="en-GB" sz="1100"/>
          </a:p>
          <a:p>
            <a:endParaRPr lang="en-GB" sz="1100" dirty="0">
              <a:ea typeface="+mn-lt"/>
              <a:cs typeface="+mn-lt"/>
            </a:endParaRPr>
          </a:p>
          <a:p>
            <a:r>
              <a:rPr lang="en-GB" sz="1100" dirty="0">
                <a:ea typeface="+mn-lt"/>
                <a:cs typeface="+mn-lt"/>
              </a:rPr>
              <a:t>Sroufe, L.A., 2005. Attachment and development: A prospective, longitudinal study from birth to adulthood. </a:t>
            </a:r>
            <a:r>
              <a:rPr lang="en-GB" sz="1100" i="1" dirty="0">
                <a:ea typeface="+mn-lt"/>
                <a:cs typeface="+mn-lt"/>
              </a:rPr>
              <a:t>Attachment &amp; Human Development</a:t>
            </a:r>
            <a:r>
              <a:rPr lang="en-GB" sz="1100" dirty="0">
                <a:ea typeface="+mn-lt"/>
                <a:cs typeface="+mn-lt"/>
              </a:rPr>
              <a:t>, 7(4), pp.349-367.</a:t>
            </a:r>
            <a:endParaRPr lang="en-GB" sz="1100"/>
          </a:p>
          <a:p>
            <a:endParaRPr lang="en-GB" sz="1100" dirty="0">
              <a:ea typeface="+mn-lt"/>
              <a:cs typeface="+mn-lt"/>
            </a:endParaRPr>
          </a:p>
          <a:p>
            <a:r>
              <a:rPr lang="en-GB" sz="1100" dirty="0">
                <a:ea typeface="+mn-lt"/>
                <a:cs typeface="+mn-lt"/>
              </a:rPr>
              <a:t>Zeanah, C.H. and Gleason, M.M., 2015. Annual research review: Attachment disorders in early childhood - clinical presentation, causes, correlates, and treatment.</a:t>
            </a:r>
            <a:r>
              <a:rPr lang="en-GB" sz="1100" i="1" dirty="0">
                <a:ea typeface="+mn-lt"/>
                <a:cs typeface="+mn-lt"/>
              </a:rPr>
              <a:t> Journal of Child Psychology and Psychiatry</a:t>
            </a:r>
            <a:r>
              <a:rPr lang="en-GB" sz="1100" dirty="0">
                <a:ea typeface="+mn-lt"/>
                <a:cs typeface="+mn-lt"/>
              </a:rPr>
              <a:t>, 56(3), pp.207-222.</a:t>
            </a:r>
            <a:endParaRPr lang="en-GB" sz="1100"/>
          </a:p>
          <a:p>
            <a:endParaRPr lang="en-GB" dirty="0"/>
          </a:p>
        </p:txBody>
      </p:sp>
    </p:spTree>
    <p:extLst>
      <p:ext uri="{BB962C8B-B14F-4D97-AF65-F5344CB8AC3E}">
        <p14:creationId xmlns:p14="http://schemas.microsoft.com/office/powerpoint/2010/main" val="155667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Bjorn">
      <a:majorFont>
        <a:latin typeface="Neue Haas Grotesk Text Pro"/>
        <a:ea typeface=""/>
        <a:cs typeface=""/>
      </a:majorFont>
      <a:minorFont>
        <a:latin typeface="Neue Haas Grotesk Text Pro"/>
        <a:ea typeface=""/>
        <a:cs typeface=""/>
      </a:minorFont>
    </a:fontScheme>
    <a:fmtScheme name="Bjo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58E17CF6-1BD7-439C-B13C-57B478723B62}" vid="{983041D9-13D3-43F3-B671-446E6DAE8C9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Bjorn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503</cp:revision>
  <dcterms:created xsi:type="dcterms:W3CDTF">2026-09-29T08:26:12Z</dcterms:created>
  <dcterms:modified xsi:type="dcterms:W3CDTF">2026-10-03T13:01:42Z</dcterms:modified>
</cp:coreProperties>
</file>