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2" d="100"/>
          <a:sy n="92" d="100"/>
        </p:scale>
        <p:origin x="92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736303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59623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5379955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04324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93948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47376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68208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11495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79848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59950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909329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878554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1" y="2892265"/>
            <a:ext cx="9144001" cy="1944216"/>
          </a:xfrm>
          <a:prstGeom prst="rect">
            <a:avLst/>
          </a:prstGeom>
        </p:spPr>
        <p:txBody>
          <a:bodyPr vert="horz">
            <a:normAutofit fontScale="62500" lnSpcReduction="20000"/>
          </a:bodyPr>
          <a:lstStyle/>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r>
              <a:rPr kumimoji="0" lang="en-GB" sz="4600" b="0" i="0" u="none" strike="noStrike" kern="1200" cap="none" spc="0" normalizeH="0" baseline="0" noProof="0" dirty="0" smtClean="0">
                <a:ln>
                  <a:noFill/>
                </a:ln>
                <a:solidFill>
                  <a:prstClr val="black"/>
                </a:solidFill>
                <a:effectLst/>
                <a:uLnTx/>
                <a:uFillTx/>
                <a:latin typeface="Book Antiqua"/>
                <a:ea typeface="+mn-ea"/>
                <a:cs typeface="+mn-cs"/>
              </a:rPr>
              <a:t>Session five – part 2</a:t>
            </a: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r>
              <a:rPr kumimoji="0" lang="en-GB" sz="4600" b="0" i="0" u="none" strike="noStrike" kern="1200" cap="none" spc="0" normalizeH="0" baseline="0" noProof="0" dirty="0" smtClean="0">
                <a:ln>
                  <a:noFill/>
                </a:ln>
                <a:solidFill>
                  <a:prstClr val="black"/>
                </a:solidFill>
                <a:effectLst/>
                <a:uLnTx/>
                <a:uFillTx/>
                <a:latin typeface="Book Antiqua"/>
                <a:ea typeface="+mn-ea"/>
                <a:cs typeface="+mn-cs"/>
              </a:rPr>
              <a:t>Bathing,</a:t>
            </a:r>
            <a:r>
              <a:rPr kumimoji="0" lang="en-GB" sz="4600" b="0" i="0" u="none" strike="noStrike" kern="1200" cap="none" spc="0" normalizeH="0" noProof="0" dirty="0" smtClean="0">
                <a:ln>
                  <a:noFill/>
                </a:ln>
                <a:solidFill>
                  <a:prstClr val="black"/>
                </a:solidFill>
                <a:effectLst/>
                <a:uLnTx/>
                <a:uFillTx/>
                <a:latin typeface="Book Antiqua"/>
                <a:ea typeface="+mn-ea"/>
                <a:cs typeface="+mn-cs"/>
              </a:rPr>
              <a:t> Infection and Disease in the Roman World</a:t>
            </a:r>
            <a:r>
              <a:rPr kumimoji="0" lang="en-GB" sz="3600" b="0" i="1" u="none" strike="noStrike" kern="1200" cap="none" spc="0" normalizeH="0" baseline="0" noProof="0" dirty="0">
                <a:ln>
                  <a:noFill/>
                </a:ln>
                <a:solidFill>
                  <a:prstClr val="black"/>
                </a:solidFill>
                <a:effectLst/>
                <a:uLnTx/>
                <a:uFillTx/>
                <a:latin typeface="Book Antiqua"/>
                <a:ea typeface="+mn-ea"/>
                <a:cs typeface="+mn-cs"/>
              </a:rPr>
              <a:t>	</a:t>
            </a: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28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 typeface="Wingdings 2"/>
              <a:buNone/>
              <a:tabLst/>
              <a:defRPr/>
            </a:pPr>
            <a:r>
              <a:rPr kumimoji="0" lang="en-GB" sz="2800" b="0" i="0" u="none" strike="noStrike" kern="1200" cap="none" spc="0" normalizeH="0" baseline="0" noProof="0" dirty="0">
                <a:ln>
                  <a:noFill/>
                </a:ln>
                <a:solidFill>
                  <a:prstClr val="black"/>
                </a:solidFill>
                <a:effectLst/>
                <a:uLnTx/>
                <a:uFillTx/>
                <a:latin typeface="Book Antiqua"/>
                <a:ea typeface="+mn-ea"/>
                <a:cs typeface="+mn-cs"/>
              </a:rPr>
              <a:t> </a:t>
            </a:r>
          </a:p>
        </p:txBody>
      </p:sp>
      <p:pic>
        <p:nvPicPr>
          <p:cNvPr id="5" name="Picture 4"/>
          <p:cNvPicPr>
            <a:picLocks noChangeAspect="1"/>
          </p:cNvPicPr>
          <p:nvPr/>
        </p:nvPicPr>
        <p:blipFill>
          <a:blip r:embed="rId2"/>
          <a:stretch>
            <a:fillRect/>
          </a:stretch>
        </p:blipFill>
        <p:spPr>
          <a:xfrm>
            <a:off x="166255" y="3874708"/>
            <a:ext cx="2209197" cy="2914260"/>
          </a:xfrm>
          <a:prstGeom prst="rect">
            <a:avLst/>
          </a:prstGeom>
        </p:spPr>
      </p:pic>
      <p:pic>
        <p:nvPicPr>
          <p:cNvPr id="6" name="Picture 5"/>
          <p:cNvPicPr>
            <a:picLocks noChangeAspect="1"/>
          </p:cNvPicPr>
          <p:nvPr/>
        </p:nvPicPr>
        <p:blipFill>
          <a:blip r:embed="rId3"/>
          <a:stretch>
            <a:fillRect/>
          </a:stretch>
        </p:blipFill>
        <p:spPr>
          <a:xfrm>
            <a:off x="2474793" y="3876827"/>
            <a:ext cx="2033199" cy="1997736"/>
          </a:xfrm>
          <a:prstGeom prst="rect">
            <a:avLst/>
          </a:prstGeom>
        </p:spPr>
      </p:pic>
      <p:pic>
        <p:nvPicPr>
          <p:cNvPr id="7" name="Picture 6"/>
          <p:cNvPicPr>
            <a:picLocks noChangeAspect="1"/>
          </p:cNvPicPr>
          <p:nvPr/>
        </p:nvPicPr>
        <p:blipFill>
          <a:blip r:embed="rId4"/>
          <a:stretch>
            <a:fillRect/>
          </a:stretch>
        </p:blipFill>
        <p:spPr>
          <a:xfrm>
            <a:off x="4607333" y="3874708"/>
            <a:ext cx="4460784" cy="1999853"/>
          </a:xfrm>
          <a:prstGeom prst="rect">
            <a:avLst/>
          </a:prstGeom>
        </p:spPr>
      </p:pic>
    </p:spTree>
    <p:extLst>
      <p:ext uri="{BB962C8B-B14F-4D97-AF65-F5344CB8AC3E}">
        <p14:creationId xmlns:p14="http://schemas.microsoft.com/office/powerpoint/2010/main" val="38313583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a:solidFill>
                  <a:schemeClr val="bg1"/>
                </a:solidFill>
              </a:rPr>
              <a:t>The Development of Bathing in </a:t>
            </a:r>
            <a:r>
              <a:rPr lang="en-GB" dirty="0" smtClean="0">
                <a:solidFill>
                  <a:schemeClr val="bg1"/>
                </a:solidFill>
              </a:rPr>
              <a:t>Italy</a:t>
            </a:r>
            <a:endParaRPr lang="en-GB" dirty="0">
              <a:solidFill>
                <a:schemeClr val="bg1"/>
              </a:solidFill>
            </a:endParaRPr>
          </a:p>
        </p:txBody>
      </p:sp>
      <p:sp>
        <p:nvSpPr>
          <p:cNvPr id="3" name="Content Placeholder 2"/>
          <p:cNvSpPr>
            <a:spLocks noGrp="1"/>
          </p:cNvSpPr>
          <p:nvPr>
            <p:ph idx="1"/>
          </p:nvPr>
        </p:nvSpPr>
        <p:spPr>
          <a:xfrm>
            <a:off x="0" y="1600200"/>
            <a:ext cx="9060873" cy="2248593"/>
          </a:xfrm>
        </p:spPr>
        <p:txBody>
          <a:bodyPr/>
          <a:lstStyle/>
          <a:p>
            <a:r>
              <a:rPr lang="en-GB" sz="2400" dirty="0">
                <a:solidFill>
                  <a:schemeClr val="bg1"/>
                </a:solidFill>
              </a:rPr>
              <a:t>Gymnasia/Palaestra found in Hellenised parts of Italy in the Republic, e.g. Campania.</a:t>
            </a:r>
          </a:p>
          <a:p>
            <a:endParaRPr lang="en-GB" dirty="0"/>
          </a:p>
        </p:txBody>
      </p:sp>
      <p:pic>
        <p:nvPicPr>
          <p:cNvPr id="4" name="Picture 3"/>
          <p:cNvPicPr>
            <a:picLocks noChangeAspect="1"/>
          </p:cNvPicPr>
          <p:nvPr/>
        </p:nvPicPr>
        <p:blipFill>
          <a:blip r:embed="rId2"/>
          <a:stretch>
            <a:fillRect/>
          </a:stretch>
        </p:blipFill>
        <p:spPr>
          <a:xfrm>
            <a:off x="5702052" y="2106317"/>
            <a:ext cx="3110764" cy="1060831"/>
          </a:xfrm>
          <a:prstGeom prst="rect">
            <a:avLst/>
          </a:prstGeom>
        </p:spPr>
      </p:pic>
      <p:pic>
        <p:nvPicPr>
          <p:cNvPr id="5" name="Picture 4"/>
          <p:cNvPicPr>
            <a:picLocks noChangeAspect="1"/>
          </p:cNvPicPr>
          <p:nvPr/>
        </p:nvPicPr>
        <p:blipFill>
          <a:blip r:embed="rId3"/>
          <a:stretch>
            <a:fillRect/>
          </a:stretch>
        </p:blipFill>
        <p:spPr>
          <a:xfrm>
            <a:off x="4330828" y="2106317"/>
            <a:ext cx="1123168" cy="1434199"/>
          </a:xfrm>
          <a:prstGeom prst="rect">
            <a:avLst/>
          </a:prstGeom>
        </p:spPr>
      </p:pic>
      <p:sp>
        <p:nvSpPr>
          <p:cNvPr id="6" name="Rectangle 5"/>
          <p:cNvSpPr/>
          <p:nvPr/>
        </p:nvSpPr>
        <p:spPr>
          <a:xfrm>
            <a:off x="5943599" y="3167148"/>
            <a:ext cx="2934393" cy="461665"/>
          </a:xfrm>
          <a:prstGeom prst="rect">
            <a:avLst/>
          </a:prstGeom>
        </p:spPr>
        <p:txBody>
          <a:bodyPr wrap="square">
            <a:spAutoFit/>
          </a:bodyPr>
          <a:lstStyle/>
          <a:p>
            <a:r>
              <a:rPr lang="en-GB" sz="1200" dirty="0">
                <a:solidFill>
                  <a:schemeClr val="bg1"/>
                </a:solidFill>
              </a:rPr>
              <a:t>Bronze </a:t>
            </a:r>
            <a:r>
              <a:rPr lang="en-GB" sz="1200" dirty="0" err="1">
                <a:solidFill>
                  <a:schemeClr val="bg1"/>
                </a:solidFill>
              </a:rPr>
              <a:t>strigil</a:t>
            </a:r>
            <a:r>
              <a:rPr lang="en-GB" sz="1200" dirty="0">
                <a:solidFill>
                  <a:schemeClr val="bg1"/>
                </a:solidFill>
              </a:rPr>
              <a:t> c. first century AD – Walters Art Museum. </a:t>
            </a:r>
          </a:p>
        </p:txBody>
      </p:sp>
      <p:cxnSp>
        <p:nvCxnSpPr>
          <p:cNvPr id="10" name="Straight Arrow Connector 9"/>
          <p:cNvCxnSpPr/>
          <p:nvPr/>
        </p:nvCxnSpPr>
        <p:spPr>
          <a:xfrm flipH="1">
            <a:off x="5539955" y="3341395"/>
            <a:ext cx="324194" cy="831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Content Placeholder 2"/>
          <p:cNvSpPr txBox="1">
            <a:spLocks/>
          </p:cNvSpPr>
          <p:nvPr/>
        </p:nvSpPr>
        <p:spPr>
          <a:xfrm>
            <a:off x="0" y="2502132"/>
            <a:ext cx="4265652" cy="125522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sz="2400" dirty="0" smtClean="0">
                <a:solidFill>
                  <a:schemeClr val="bg1"/>
                </a:solidFill>
              </a:rPr>
              <a:t>Thermo-mineral regions of </a:t>
            </a:r>
            <a:r>
              <a:rPr lang="en-GB" sz="2400" dirty="0" err="1" smtClean="0">
                <a:solidFill>
                  <a:schemeClr val="bg1"/>
                </a:solidFill>
              </a:rPr>
              <a:t>Baiae</a:t>
            </a:r>
            <a:r>
              <a:rPr lang="en-GB" sz="2400" dirty="0" smtClean="0">
                <a:solidFill>
                  <a:schemeClr val="bg1"/>
                </a:solidFill>
              </a:rPr>
              <a:t> (Naples region Volcanic).</a:t>
            </a:r>
          </a:p>
          <a:p>
            <a:pPr defTabSz="914400"/>
            <a:endParaRPr lang="en-GB" dirty="0"/>
          </a:p>
        </p:txBody>
      </p:sp>
      <p:sp>
        <p:nvSpPr>
          <p:cNvPr id="15" name="Content Placeholder 3"/>
          <p:cNvSpPr txBox="1">
            <a:spLocks/>
          </p:cNvSpPr>
          <p:nvPr/>
        </p:nvSpPr>
        <p:spPr>
          <a:xfrm>
            <a:off x="0" y="3757354"/>
            <a:ext cx="9144000" cy="310064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sz="2400" dirty="0" smtClean="0">
                <a:solidFill>
                  <a:schemeClr val="bg1"/>
                </a:solidFill>
              </a:rPr>
              <a:t>Rustic caldarium seen in rural houses/villas in Campania and Latium – circular camber covered by a dome – located next to kitchen. </a:t>
            </a:r>
          </a:p>
          <a:p>
            <a:pPr defTabSz="914400"/>
            <a:endParaRPr lang="en-GB" sz="1000" dirty="0" smtClean="0">
              <a:solidFill>
                <a:schemeClr val="bg1"/>
              </a:solidFill>
            </a:endParaRPr>
          </a:p>
          <a:p>
            <a:pPr defTabSz="914400"/>
            <a:r>
              <a:rPr lang="en-GB" sz="2400" dirty="0">
                <a:solidFill>
                  <a:schemeClr val="bg1"/>
                </a:solidFill>
              </a:rPr>
              <a:t>Vitruvius credits </a:t>
            </a:r>
            <a:r>
              <a:rPr lang="en-GB" sz="2400" dirty="0" err="1">
                <a:solidFill>
                  <a:schemeClr val="bg1"/>
                </a:solidFill>
              </a:rPr>
              <a:t>Sergius</a:t>
            </a:r>
            <a:r>
              <a:rPr lang="en-GB" sz="2400" dirty="0">
                <a:solidFill>
                  <a:schemeClr val="bg1"/>
                </a:solidFill>
              </a:rPr>
              <a:t> </a:t>
            </a:r>
            <a:r>
              <a:rPr lang="en-GB" sz="2400" dirty="0" err="1">
                <a:solidFill>
                  <a:schemeClr val="bg1"/>
                </a:solidFill>
              </a:rPr>
              <a:t>Orata</a:t>
            </a:r>
            <a:r>
              <a:rPr lang="en-GB" sz="2400" dirty="0">
                <a:solidFill>
                  <a:schemeClr val="bg1"/>
                </a:solidFill>
              </a:rPr>
              <a:t> (early-1st century BC) with development of sweat-baths and the hypocaust (floor heating</a:t>
            </a:r>
            <a:r>
              <a:rPr lang="en-GB" sz="2400" dirty="0" smtClean="0">
                <a:solidFill>
                  <a:schemeClr val="bg1"/>
                </a:solidFill>
              </a:rPr>
              <a:t>).</a:t>
            </a:r>
          </a:p>
          <a:p>
            <a:pPr lvl="1" defTabSz="914400"/>
            <a:r>
              <a:rPr lang="en-GB" sz="2000" dirty="0">
                <a:solidFill>
                  <a:schemeClr val="bg1"/>
                </a:solidFill>
              </a:rPr>
              <a:t>Primitive form of under-floor heating at Gela, Sicily – c.310-280 BC.</a:t>
            </a:r>
          </a:p>
          <a:p>
            <a:pPr lvl="1" defTabSz="914400"/>
            <a:endParaRPr lang="en-GB" sz="2000" dirty="0">
              <a:solidFill>
                <a:schemeClr val="bg1"/>
              </a:solidFill>
            </a:endParaRPr>
          </a:p>
          <a:p>
            <a:pPr defTabSz="914400"/>
            <a:endParaRPr lang="en-GB" dirty="0"/>
          </a:p>
        </p:txBody>
      </p:sp>
      <p:pic>
        <p:nvPicPr>
          <p:cNvPr id="16" name="Picture 2"/>
          <p:cNvPicPr>
            <a:picLocks noChangeAspect="1" noChangeArrowheads="1"/>
          </p:cNvPicPr>
          <p:nvPr/>
        </p:nvPicPr>
        <p:blipFill>
          <a:blip r:embed="rId4" cstate="print"/>
          <a:srcRect l="4119" t="3372" r="2534" b="6112"/>
          <a:stretch>
            <a:fillRect/>
          </a:stretch>
        </p:blipFill>
        <p:spPr bwMode="auto">
          <a:xfrm>
            <a:off x="5018646" y="1114411"/>
            <a:ext cx="3888432" cy="5194909"/>
          </a:xfrm>
          <a:prstGeom prst="rect">
            <a:avLst/>
          </a:prstGeom>
          <a:noFill/>
          <a:ln w="9525">
            <a:noFill/>
            <a:miter lim="800000"/>
            <a:headEnd/>
            <a:tailEnd/>
          </a:ln>
          <a:scene3d>
            <a:camera prst="orthographicFront">
              <a:rot lat="0" lon="0" rev="60000"/>
            </a:camera>
            <a:lightRig rig="threePt" dir="t"/>
          </a:scene3d>
        </p:spPr>
      </p:pic>
      <p:sp>
        <p:nvSpPr>
          <p:cNvPr id="17" name="Rectangle 16"/>
          <p:cNvSpPr/>
          <p:nvPr/>
        </p:nvSpPr>
        <p:spPr>
          <a:xfrm>
            <a:off x="5580111" y="6386171"/>
            <a:ext cx="2765501" cy="369332"/>
          </a:xfrm>
          <a:prstGeom prst="rect">
            <a:avLst/>
          </a:prstGeom>
          <a:solidFill>
            <a:srgbClr val="FFC000"/>
          </a:solidFill>
        </p:spPr>
        <p:txBody>
          <a:bodyPr wrap="none">
            <a:spAutoFit/>
          </a:bodyPr>
          <a:lstStyle/>
          <a:p>
            <a:r>
              <a:rPr lang="en-GB" dirty="0" smtClean="0">
                <a:solidFill>
                  <a:schemeClr val="bg1"/>
                </a:solidFill>
              </a:rPr>
              <a:t>Image from </a:t>
            </a:r>
            <a:r>
              <a:rPr lang="en-GB" dirty="0" err="1" smtClean="0">
                <a:solidFill>
                  <a:schemeClr val="bg1"/>
                </a:solidFill>
              </a:rPr>
              <a:t>Yegül</a:t>
            </a:r>
            <a:r>
              <a:rPr lang="en-GB" dirty="0" smtClean="0">
                <a:solidFill>
                  <a:schemeClr val="bg1"/>
                </a:solidFill>
              </a:rPr>
              <a:t> (1992) </a:t>
            </a:r>
            <a:endParaRPr lang="en-GB" dirty="0">
              <a:solidFill>
                <a:schemeClr val="bg1"/>
              </a:solidFill>
            </a:endParaRPr>
          </a:p>
        </p:txBody>
      </p:sp>
      <p:pic>
        <p:nvPicPr>
          <p:cNvPr id="18"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3527" y="4467505"/>
            <a:ext cx="2131947" cy="20578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86097" y="4462073"/>
            <a:ext cx="2101927" cy="2063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 name="Rectangle 19"/>
          <p:cNvSpPr/>
          <p:nvPr/>
        </p:nvSpPr>
        <p:spPr>
          <a:xfrm>
            <a:off x="485896" y="6488668"/>
            <a:ext cx="1861407" cy="369332"/>
          </a:xfrm>
          <a:prstGeom prst="rect">
            <a:avLst/>
          </a:prstGeom>
          <a:solidFill>
            <a:srgbClr val="FFC000"/>
          </a:solidFill>
        </p:spPr>
        <p:txBody>
          <a:bodyPr wrap="none">
            <a:spAutoFit/>
          </a:bodyPr>
          <a:lstStyle/>
          <a:p>
            <a:r>
              <a:rPr lang="en-GB" dirty="0" err="1" smtClean="0">
                <a:solidFill>
                  <a:schemeClr val="bg1"/>
                </a:solidFill>
              </a:rPr>
              <a:t>Limyra</a:t>
            </a:r>
            <a:r>
              <a:rPr lang="en-GB" dirty="0" smtClean="0">
                <a:solidFill>
                  <a:schemeClr val="bg1"/>
                </a:solidFill>
              </a:rPr>
              <a:t> in Lycia </a:t>
            </a:r>
            <a:endParaRPr lang="en-GB" dirty="0">
              <a:solidFill>
                <a:schemeClr val="bg1"/>
              </a:solidFill>
            </a:endParaRPr>
          </a:p>
        </p:txBody>
      </p:sp>
      <p:sp>
        <p:nvSpPr>
          <p:cNvPr id="21" name="Rectangle 20"/>
          <p:cNvSpPr/>
          <p:nvPr/>
        </p:nvSpPr>
        <p:spPr>
          <a:xfrm>
            <a:off x="2971623" y="6488668"/>
            <a:ext cx="1733167" cy="369332"/>
          </a:xfrm>
          <a:prstGeom prst="rect">
            <a:avLst/>
          </a:prstGeom>
          <a:solidFill>
            <a:srgbClr val="FFC000"/>
          </a:solidFill>
        </p:spPr>
        <p:txBody>
          <a:bodyPr wrap="none">
            <a:spAutoFit/>
          </a:bodyPr>
          <a:lstStyle/>
          <a:p>
            <a:r>
              <a:rPr lang="en-GB" dirty="0" smtClean="0">
                <a:solidFill>
                  <a:schemeClr val="bg1"/>
                </a:solidFill>
              </a:rPr>
              <a:t>Fiesole in Italy </a:t>
            </a:r>
            <a:endParaRPr lang="en-GB" dirty="0">
              <a:solidFill>
                <a:schemeClr val="bg1"/>
              </a:solidFill>
            </a:endParaRPr>
          </a:p>
        </p:txBody>
      </p:sp>
      <p:sp>
        <p:nvSpPr>
          <p:cNvPr id="22" name="Content Placeholder 2"/>
          <p:cNvSpPr txBox="1">
            <a:spLocks/>
          </p:cNvSpPr>
          <p:nvPr/>
        </p:nvSpPr>
        <p:spPr>
          <a:xfrm>
            <a:off x="133003" y="1296785"/>
            <a:ext cx="4731847" cy="3092335"/>
          </a:xfrm>
          <a:prstGeom prst="rect">
            <a:avLst/>
          </a:prstGeom>
          <a:solidFill>
            <a:srgbClr val="92D050"/>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dirty="0" smtClean="0">
                <a:solidFill>
                  <a:schemeClr val="bg1"/>
                </a:solidFill>
              </a:rPr>
              <a:t>A system where the floor of room is supported by short pillars with spaces in-between.</a:t>
            </a:r>
          </a:p>
          <a:p>
            <a:pPr defTabSz="914400"/>
            <a:endParaRPr lang="en-GB" sz="500" dirty="0" smtClean="0">
              <a:solidFill>
                <a:schemeClr val="bg1"/>
              </a:solidFill>
            </a:endParaRPr>
          </a:p>
          <a:p>
            <a:pPr defTabSz="914400"/>
            <a:r>
              <a:rPr lang="en-GB" dirty="0" smtClean="0">
                <a:solidFill>
                  <a:schemeClr val="bg1"/>
                </a:solidFill>
              </a:rPr>
              <a:t>This space if filled with hot gasses from a furnace.</a:t>
            </a:r>
          </a:p>
          <a:p>
            <a:pPr defTabSz="914400"/>
            <a:endParaRPr lang="en-GB" sz="500" dirty="0" smtClean="0">
              <a:solidFill>
                <a:schemeClr val="bg1"/>
              </a:solidFill>
            </a:endParaRPr>
          </a:p>
          <a:p>
            <a:pPr defTabSz="914400"/>
            <a:r>
              <a:rPr lang="en-GB" dirty="0" smtClean="0">
                <a:solidFill>
                  <a:schemeClr val="bg1"/>
                </a:solidFill>
              </a:rPr>
              <a:t>Terracotta pipes for circulation of air.</a:t>
            </a:r>
          </a:p>
          <a:p>
            <a:pPr defTabSz="914400"/>
            <a:endParaRPr lang="en-GB" dirty="0"/>
          </a:p>
        </p:txBody>
      </p:sp>
    </p:spTree>
    <p:extLst>
      <p:ext uri="{BB962C8B-B14F-4D97-AF65-F5344CB8AC3E}">
        <p14:creationId xmlns:p14="http://schemas.microsoft.com/office/powerpoint/2010/main" val="352082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1000"/>
                                        <p:tgtEl>
                                          <p:spTgt spid="18"/>
                                        </p:tgtEl>
                                      </p:cBhvr>
                                    </p:animEffect>
                                    <p:anim calcmode="lin" valueType="num">
                                      <p:cBhvr>
                                        <p:cTn id="18" dur="1000" fill="hold"/>
                                        <p:tgtEl>
                                          <p:spTgt spid="18"/>
                                        </p:tgtEl>
                                        <p:attrNameLst>
                                          <p:attrName>ppt_x</p:attrName>
                                        </p:attrNameLst>
                                      </p:cBhvr>
                                      <p:tavLst>
                                        <p:tav tm="0">
                                          <p:val>
                                            <p:strVal val="#ppt_x"/>
                                          </p:val>
                                        </p:tav>
                                        <p:tav tm="100000">
                                          <p:val>
                                            <p:strVal val="#ppt_x"/>
                                          </p:val>
                                        </p:tav>
                                      </p:tavLst>
                                    </p:anim>
                                    <p:anim calcmode="lin" valueType="num">
                                      <p:cBhvr>
                                        <p:cTn id="19" dur="1000" fill="hold"/>
                                        <p:tgtEl>
                                          <p:spTgt spid="18"/>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1000"/>
                                        <p:tgtEl>
                                          <p:spTgt spid="19"/>
                                        </p:tgtEl>
                                      </p:cBhvr>
                                    </p:animEffect>
                                    <p:anim calcmode="lin" valueType="num">
                                      <p:cBhvr>
                                        <p:cTn id="23" dur="1000" fill="hold"/>
                                        <p:tgtEl>
                                          <p:spTgt spid="19"/>
                                        </p:tgtEl>
                                        <p:attrNameLst>
                                          <p:attrName>ppt_x</p:attrName>
                                        </p:attrNameLst>
                                      </p:cBhvr>
                                      <p:tavLst>
                                        <p:tav tm="0">
                                          <p:val>
                                            <p:strVal val="#ppt_x"/>
                                          </p:val>
                                        </p:tav>
                                        <p:tav tm="100000">
                                          <p:val>
                                            <p:strVal val="#ppt_x"/>
                                          </p:val>
                                        </p:tav>
                                      </p:tavLst>
                                    </p:anim>
                                    <p:anim calcmode="lin" valueType="num">
                                      <p:cBhvr>
                                        <p:cTn id="24" dur="1000" fill="hold"/>
                                        <p:tgtEl>
                                          <p:spTgt spid="19"/>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1000"/>
                                        <p:tgtEl>
                                          <p:spTgt spid="20"/>
                                        </p:tgtEl>
                                      </p:cBhvr>
                                    </p:animEffect>
                                    <p:anim calcmode="lin" valueType="num">
                                      <p:cBhvr>
                                        <p:cTn id="28" dur="1000" fill="hold"/>
                                        <p:tgtEl>
                                          <p:spTgt spid="20"/>
                                        </p:tgtEl>
                                        <p:attrNameLst>
                                          <p:attrName>ppt_x</p:attrName>
                                        </p:attrNameLst>
                                      </p:cBhvr>
                                      <p:tavLst>
                                        <p:tav tm="0">
                                          <p:val>
                                            <p:strVal val="#ppt_x"/>
                                          </p:val>
                                        </p:tav>
                                        <p:tav tm="100000">
                                          <p:val>
                                            <p:strVal val="#ppt_x"/>
                                          </p:val>
                                        </p:tav>
                                      </p:tavLst>
                                    </p:anim>
                                    <p:anim calcmode="lin" valueType="num">
                                      <p:cBhvr>
                                        <p:cTn id="29" dur="1000" fill="hold"/>
                                        <p:tgtEl>
                                          <p:spTgt spid="20"/>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1000"/>
                                        <p:tgtEl>
                                          <p:spTgt spid="21"/>
                                        </p:tgtEl>
                                      </p:cBhvr>
                                    </p:animEffect>
                                    <p:anim calcmode="lin" valueType="num">
                                      <p:cBhvr>
                                        <p:cTn id="33" dur="1000" fill="hold"/>
                                        <p:tgtEl>
                                          <p:spTgt spid="21"/>
                                        </p:tgtEl>
                                        <p:attrNameLst>
                                          <p:attrName>ppt_x</p:attrName>
                                        </p:attrNameLst>
                                      </p:cBhvr>
                                      <p:tavLst>
                                        <p:tav tm="0">
                                          <p:val>
                                            <p:strVal val="#ppt_x"/>
                                          </p:val>
                                        </p:tav>
                                        <p:tav tm="100000">
                                          <p:val>
                                            <p:strVal val="#ppt_x"/>
                                          </p:val>
                                        </p:tav>
                                      </p:tavLst>
                                    </p:anim>
                                    <p:anim calcmode="lin" valueType="num">
                                      <p:cBhvr>
                                        <p:cTn id="3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wipe(down)">
                                      <p:cBhvr>
                                        <p:cTn id="3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20" grpId="0" animBg="1"/>
      <p:bldP spid="21" grpId="0" animBg="1"/>
      <p:bldP spid="2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Imperial </a:t>
            </a:r>
            <a:r>
              <a:rPr lang="en-GB" dirty="0" err="1">
                <a:solidFill>
                  <a:schemeClr val="bg1"/>
                </a:solidFill>
              </a:rPr>
              <a:t>Thermae</a:t>
            </a:r>
            <a:endParaRPr lang="en-GB" dirty="0"/>
          </a:p>
        </p:txBody>
      </p:sp>
      <p:sp>
        <p:nvSpPr>
          <p:cNvPr id="3" name="Content Placeholder 2"/>
          <p:cNvSpPr>
            <a:spLocks noGrp="1"/>
          </p:cNvSpPr>
          <p:nvPr>
            <p:ph idx="1"/>
          </p:nvPr>
        </p:nvSpPr>
        <p:spPr>
          <a:xfrm>
            <a:off x="0" y="1417639"/>
            <a:ext cx="9052560" cy="5440362"/>
          </a:xfrm>
        </p:spPr>
        <p:txBody>
          <a:bodyPr>
            <a:normAutofit fontScale="92500" lnSpcReduction="10000"/>
          </a:bodyPr>
          <a:lstStyle/>
          <a:p>
            <a:r>
              <a:rPr lang="en-GB" dirty="0">
                <a:solidFill>
                  <a:schemeClr val="bg1"/>
                </a:solidFill>
              </a:rPr>
              <a:t>There was 170 small baths (</a:t>
            </a:r>
            <a:r>
              <a:rPr lang="en-GB" dirty="0" err="1">
                <a:solidFill>
                  <a:schemeClr val="bg1"/>
                </a:solidFill>
              </a:rPr>
              <a:t>balneae</a:t>
            </a:r>
            <a:r>
              <a:rPr lang="en-GB" dirty="0">
                <a:solidFill>
                  <a:schemeClr val="bg1"/>
                </a:solidFill>
              </a:rPr>
              <a:t>) in Rome in Agrippa’s census of 33 BC and 856 by late antique period – </a:t>
            </a:r>
            <a:r>
              <a:rPr lang="en-GB" dirty="0" err="1">
                <a:solidFill>
                  <a:schemeClr val="bg1"/>
                </a:solidFill>
              </a:rPr>
              <a:t>Notitia</a:t>
            </a:r>
            <a:r>
              <a:rPr lang="en-GB" dirty="0">
                <a:solidFill>
                  <a:schemeClr val="bg1"/>
                </a:solidFill>
              </a:rPr>
              <a:t> Urbis </a:t>
            </a:r>
            <a:r>
              <a:rPr lang="en-GB" dirty="0" err="1">
                <a:solidFill>
                  <a:schemeClr val="bg1"/>
                </a:solidFill>
              </a:rPr>
              <a:t>Regionum</a:t>
            </a:r>
            <a:r>
              <a:rPr lang="en-GB" dirty="0">
                <a:solidFill>
                  <a:schemeClr val="bg1"/>
                </a:solidFill>
              </a:rPr>
              <a:t>.</a:t>
            </a:r>
          </a:p>
          <a:p>
            <a:pPr lvl="1"/>
            <a:r>
              <a:rPr lang="en-GB" dirty="0" err="1" smtClean="0">
                <a:solidFill>
                  <a:schemeClr val="bg1"/>
                </a:solidFill>
              </a:rPr>
              <a:t>Thermae</a:t>
            </a:r>
            <a:r>
              <a:rPr lang="en-GB" dirty="0" smtClean="0">
                <a:solidFill>
                  <a:schemeClr val="bg1"/>
                </a:solidFill>
              </a:rPr>
              <a:t> </a:t>
            </a:r>
            <a:r>
              <a:rPr lang="en-GB" dirty="0">
                <a:solidFill>
                  <a:schemeClr val="bg1"/>
                </a:solidFill>
              </a:rPr>
              <a:t>– the large public baths generally owned by the imperial/municipal authorities.</a:t>
            </a:r>
          </a:p>
          <a:p>
            <a:pPr lvl="1"/>
            <a:r>
              <a:rPr lang="en-GB" dirty="0" smtClean="0">
                <a:solidFill>
                  <a:schemeClr val="bg1"/>
                </a:solidFill>
              </a:rPr>
              <a:t>Some </a:t>
            </a:r>
            <a:r>
              <a:rPr lang="en-GB" dirty="0">
                <a:solidFill>
                  <a:schemeClr val="bg1"/>
                </a:solidFill>
              </a:rPr>
              <a:t>small baths may be associated with particular groups</a:t>
            </a:r>
            <a:r>
              <a:rPr lang="en-GB" dirty="0" smtClean="0">
                <a:solidFill>
                  <a:schemeClr val="bg1"/>
                </a:solidFill>
              </a:rPr>
              <a:t>?</a:t>
            </a:r>
          </a:p>
          <a:p>
            <a:pPr lvl="1"/>
            <a:endParaRPr lang="en-GB" sz="1100" dirty="0">
              <a:solidFill>
                <a:schemeClr val="bg1"/>
              </a:solidFill>
            </a:endParaRPr>
          </a:p>
          <a:p>
            <a:r>
              <a:rPr lang="en-GB" dirty="0">
                <a:solidFill>
                  <a:schemeClr val="bg1"/>
                </a:solidFill>
              </a:rPr>
              <a:t>Baths from Nero to Constantine seem to share some common features.</a:t>
            </a:r>
          </a:p>
          <a:p>
            <a:pPr lvl="1"/>
            <a:r>
              <a:rPr lang="en-GB" sz="2600" dirty="0">
                <a:solidFill>
                  <a:schemeClr val="bg1"/>
                </a:solidFill>
              </a:rPr>
              <a:t>Internalised palaestrae.</a:t>
            </a:r>
          </a:p>
          <a:p>
            <a:pPr lvl="1"/>
            <a:r>
              <a:rPr lang="en-GB" sz="2600" dirty="0">
                <a:solidFill>
                  <a:schemeClr val="bg1"/>
                </a:solidFill>
              </a:rPr>
              <a:t>Placement of the bath complex in a vast expanse of parks, gardens and promenades girdled by a ring of meeting halls lecture rooms, libraries, </a:t>
            </a:r>
            <a:r>
              <a:rPr lang="en-GB" sz="2600" dirty="0" err="1">
                <a:solidFill>
                  <a:schemeClr val="bg1"/>
                </a:solidFill>
              </a:rPr>
              <a:t>exedrae</a:t>
            </a:r>
            <a:r>
              <a:rPr lang="en-GB" sz="2600" dirty="0">
                <a:solidFill>
                  <a:schemeClr val="bg1"/>
                </a:solidFill>
              </a:rPr>
              <a:t>.</a:t>
            </a:r>
          </a:p>
          <a:p>
            <a:pPr lvl="1"/>
            <a:r>
              <a:rPr lang="en-GB" sz="2600" dirty="0">
                <a:solidFill>
                  <a:schemeClr val="bg1"/>
                </a:solidFill>
              </a:rPr>
              <a:t>Special room in </a:t>
            </a:r>
            <a:r>
              <a:rPr lang="en-GB" sz="2600" dirty="0" err="1">
                <a:solidFill>
                  <a:schemeClr val="bg1"/>
                </a:solidFill>
              </a:rPr>
              <a:t>Thermae</a:t>
            </a:r>
            <a:r>
              <a:rPr lang="en-GB" sz="2600" dirty="0">
                <a:solidFill>
                  <a:schemeClr val="bg1"/>
                </a:solidFill>
              </a:rPr>
              <a:t> of Trajan reserved for the display of public documents. </a:t>
            </a:r>
          </a:p>
          <a:p>
            <a:endParaRPr lang="en-GB" dirty="0">
              <a:solidFill>
                <a:schemeClr val="bg1"/>
              </a:solidFill>
            </a:endParaRPr>
          </a:p>
          <a:p>
            <a:endParaRPr lang="en-GB" dirty="0"/>
          </a:p>
        </p:txBody>
      </p:sp>
      <p:sp>
        <p:nvSpPr>
          <p:cNvPr id="5" name="Content Placeholder 2"/>
          <p:cNvSpPr txBox="1">
            <a:spLocks/>
          </p:cNvSpPr>
          <p:nvPr/>
        </p:nvSpPr>
        <p:spPr>
          <a:xfrm>
            <a:off x="8489" y="1361695"/>
            <a:ext cx="3825752" cy="2520280"/>
          </a:xfrm>
          <a:prstGeom prst="rect">
            <a:avLst/>
          </a:prstGeom>
          <a:solidFill>
            <a:srgbClr val="FFFF00"/>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sz="2000" dirty="0" smtClean="0">
                <a:solidFill>
                  <a:schemeClr val="bg1"/>
                </a:solidFill>
              </a:rPr>
              <a:t>“In Rome, the Emperor Caracalla left behind him the great baths in his name. In these baths is a heated tub-room (</a:t>
            </a:r>
            <a:r>
              <a:rPr lang="en-GB" sz="2000" i="1" dirty="0" err="1" smtClean="0">
                <a:solidFill>
                  <a:schemeClr val="bg1"/>
                </a:solidFill>
              </a:rPr>
              <a:t>cella</a:t>
            </a:r>
            <a:r>
              <a:rPr lang="en-GB" sz="2000" i="1" dirty="0" smtClean="0">
                <a:solidFill>
                  <a:schemeClr val="bg1"/>
                </a:solidFill>
              </a:rPr>
              <a:t> </a:t>
            </a:r>
            <a:r>
              <a:rPr lang="en-GB" sz="2000" i="1" dirty="0" err="1" smtClean="0">
                <a:solidFill>
                  <a:schemeClr val="bg1"/>
                </a:solidFill>
              </a:rPr>
              <a:t>solearis</a:t>
            </a:r>
            <a:r>
              <a:rPr lang="en-GB" sz="2000" dirty="0" smtClean="0">
                <a:solidFill>
                  <a:schemeClr val="bg1"/>
                </a:solidFill>
              </a:rPr>
              <a:t>)</a:t>
            </a:r>
            <a:r>
              <a:rPr lang="en-GB" sz="2000" i="1" dirty="0" smtClean="0">
                <a:solidFill>
                  <a:schemeClr val="bg1"/>
                </a:solidFill>
              </a:rPr>
              <a:t>, </a:t>
            </a:r>
            <a:r>
              <a:rPr lang="en-GB" sz="2000" dirty="0" smtClean="0">
                <a:solidFill>
                  <a:schemeClr val="bg1"/>
                </a:solidFill>
              </a:rPr>
              <a:t>whose manner of construction the architects say cannot be imitated</a:t>
            </a:r>
            <a:r>
              <a:rPr lang="en-GB" sz="2000" i="1" dirty="0" smtClean="0">
                <a:solidFill>
                  <a:schemeClr val="bg1"/>
                </a:solidFill>
              </a:rPr>
              <a:t>. – </a:t>
            </a:r>
            <a:r>
              <a:rPr lang="en-GB" sz="2000" b="1" dirty="0" smtClean="0">
                <a:solidFill>
                  <a:schemeClr val="bg1"/>
                </a:solidFill>
              </a:rPr>
              <a:t>SHA</a:t>
            </a:r>
            <a:r>
              <a:rPr lang="en-GB" sz="2000" b="1" i="1" dirty="0" smtClean="0">
                <a:solidFill>
                  <a:schemeClr val="bg1"/>
                </a:solidFill>
              </a:rPr>
              <a:t> Caracalla </a:t>
            </a:r>
            <a:r>
              <a:rPr lang="en-GB" sz="2000" b="1" dirty="0" smtClean="0">
                <a:solidFill>
                  <a:schemeClr val="bg1"/>
                </a:solidFill>
              </a:rPr>
              <a:t>9.4.9</a:t>
            </a:r>
            <a:r>
              <a:rPr lang="en-GB" sz="2000" b="1" i="1" dirty="0" smtClean="0">
                <a:solidFill>
                  <a:schemeClr val="bg1"/>
                </a:solidFill>
              </a:rPr>
              <a:t>.</a:t>
            </a:r>
          </a:p>
          <a:p>
            <a:pPr marL="137160" indent="0" defTabSz="914400">
              <a:buFont typeface="Wingdings 2"/>
              <a:buNone/>
            </a:pPr>
            <a:endParaRPr lang="en-GB" dirty="0"/>
          </a:p>
        </p:txBody>
      </p:sp>
      <p:pic>
        <p:nvPicPr>
          <p:cNvPr id="6" name="Picture 2"/>
          <p:cNvPicPr>
            <a:picLocks noChangeAspect="1" noChangeArrowheads="1"/>
          </p:cNvPicPr>
          <p:nvPr/>
        </p:nvPicPr>
        <p:blipFill>
          <a:blip r:embed="rId2" cstate="print"/>
          <a:srcRect/>
          <a:stretch>
            <a:fillRect/>
          </a:stretch>
        </p:blipFill>
        <p:spPr bwMode="auto">
          <a:xfrm>
            <a:off x="395536" y="3789040"/>
            <a:ext cx="3034680" cy="2880320"/>
          </a:xfrm>
          <a:prstGeom prst="rect">
            <a:avLst/>
          </a:prstGeom>
          <a:noFill/>
          <a:ln w="9525">
            <a:noFill/>
            <a:miter lim="800000"/>
            <a:headEnd/>
            <a:tailEnd/>
          </a:ln>
        </p:spPr>
      </p:pic>
      <p:pic>
        <p:nvPicPr>
          <p:cNvPr id="7" name="Picture 6" descr="Thermae of Caracalla.jpg"/>
          <p:cNvPicPr>
            <a:picLocks noChangeAspect="1"/>
          </p:cNvPicPr>
          <p:nvPr/>
        </p:nvPicPr>
        <p:blipFill rotWithShape="1">
          <a:blip r:embed="rId3" cstate="print"/>
          <a:srcRect b="10251"/>
          <a:stretch/>
        </p:blipFill>
        <p:spPr>
          <a:xfrm>
            <a:off x="3923928" y="4149080"/>
            <a:ext cx="4896544" cy="2197291"/>
          </a:xfrm>
          <a:prstGeom prst="rect">
            <a:avLst/>
          </a:prstGeom>
        </p:spPr>
      </p:pic>
      <p:pic>
        <p:nvPicPr>
          <p:cNvPr id="8" name="Picture 2"/>
          <p:cNvPicPr>
            <a:picLocks noChangeAspect="1" noChangeArrowheads="1"/>
          </p:cNvPicPr>
          <p:nvPr/>
        </p:nvPicPr>
        <p:blipFill>
          <a:blip r:embed="rId4" cstate="print"/>
          <a:srcRect l="10049" r="3903"/>
          <a:stretch>
            <a:fillRect/>
          </a:stretch>
        </p:blipFill>
        <p:spPr bwMode="auto">
          <a:xfrm>
            <a:off x="3825752" y="1484784"/>
            <a:ext cx="4994720" cy="2592288"/>
          </a:xfrm>
          <a:prstGeom prst="rect">
            <a:avLst/>
          </a:prstGeom>
          <a:noFill/>
          <a:ln w="9525">
            <a:noFill/>
            <a:miter lim="800000"/>
            <a:headEnd/>
            <a:tailEnd/>
          </a:ln>
          <a:scene3d>
            <a:camera prst="orthographicFront">
              <a:rot lat="0" lon="0" rev="60000"/>
            </a:camera>
            <a:lightRig rig="threePt" dir="t"/>
          </a:scene3d>
        </p:spPr>
      </p:pic>
      <p:sp>
        <p:nvSpPr>
          <p:cNvPr id="9" name="Rectangle 8"/>
          <p:cNvSpPr/>
          <p:nvPr/>
        </p:nvSpPr>
        <p:spPr>
          <a:xfrm>
            <a:off x="3923928" y="6379419"/>
            <a:ext cx="5112568" cy="369332"/>
          </a:xfrm>
          <a:prstGeom prst="rect">
            <a:avLst/>
          </a:prstGeom>
          <a:solidFill>
            <a:srgbClr val="FFFF00"/>
          </a:solidFill>
        </p:spPr>
        <p:txBody>
          <a:bodyPr wrap="square">
            <a:spAutoFit/>
          </a:bodyPr>
          <a:lstStyle/>
          <a:p>
            <a:pPr algn="ctr"/>
            <a:r>
              <a:rPr lang="en-GB" dirty="0" smtClean="0">
                <a:solidFill>
                  <a:schemeClr val="bg1"/>
                </a:solidFill>
              </a:rPr>
              <a:t>Occupies an area of around 30 acres</a:t>
            </a:r>
            <a:r>
              <a:rPr lang="en-GB" dirty="0" smtClean="0"/>
              <a:t>.</a:t>
            </a:r>
            <a:endParaRPr lang="en-GB" dirty="0"/>
          </a:p>
        </p:txBody>
      </p:sp>
    </p:spTree>
    <p:extLst>
      <p:ext uri="{BB962C8B-B14F-4D97-AF65-F5344CB8AC3E}">
        <p14:creationId xmlns:p14="http://schemas.microsoft.com/office/powerpoint/2010/main" val="3043659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par>
                                <p:cTn id="14" presetID="16" presetClass="entr" presetSubtype="21"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barn(inVertical)">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Social Aspects and Activities</a:t>
            </a:r>
            <a:endParaRPr lang="en-GB" dirty="0">
              <a:solidFill>
                <a:schemeClr val="bg1"/>
              </a:solidFill>
            </a:endParaRPr>
          </a:p>
        </p:txBody>
      </p:sp>
      <p:sp>
        <p:nvSpPr>
          <p:cNvPr id="3" name="Content Placeholder 2"/>
          <p:cNvSpPr>
            <a:spLocks noGrp="1"/>
          </p:cNvSpPr>
          <p:nvPr>
            <p:ph idx="1"/>
          </p:nvPr>
        </p:nvSpPr>
        <p:spPr>
          <a:xfrm>
            <a:off x="174567" y="1417639"/>
            <a:ext cx="8844742" cy="5440362"/>
          </a:xfrm>
        </p:spPr>
        <p:txBody>
          <a:bodyPr>
            <a:normAutofit/>
          </a:bodyPr>
          <a:lstStyle/>
          <a:p>
            <a:pPr marL="137160" indent="0">
              <a:buNone/>
            </a:pPr>
            <a:r>
              <a:rPr lang="en-GB" dirty="0">
                <a:solidFill>
                  <a:schemeClr val="bg1"/>
                </a:solidFill>
              </a:rPr>
              <a:t>“…a multitude of noises surround me, since I live directly above a bath… the body-builders exercise and strain… When one of the clientele relaxes to a cheap rub-down, I hear the noise of hands as they strike the shoulders… if a ball player comes along and begins to count the score, I’m finished. Add to this the aggressive loud-mouth, the thief who’s been caught, the person who likes to hear himself sing in the baths, and bathers who love to make big splashes when they jump into the pool… hair </a:t>
            </a:r>
            <a:r>
              <a:rPr lang="en-GB" dirty="0" err="1">
                <a:solidFill>
                  <a:schemeClr val="bg1"/>
                </a:solidFill>
              </a:rPr>
              <a:t>pluckers</a:t>
            </a:r>
            <a:r>
              <a:rPr lang="en-GB" dirty="0">
                <a:solidFill>
                  <a:schemeClr val="bg1"/>
                </a:solidFill>
              </a:rPr>
              <a:t>… vendors of sausages, pastries… hawking their wares.” – </a:t>
            </a:r>
            <a:r>
              <a:rPr lang="en-GB" b="1" dirty="0">
                <a:solidFill>
                  <a:schemeClr val="bg1"/>
                </a:solidFill>
              </a:rPr>
              <a:t>Seneca </a:t>
            </a:r>
            <a:r>
              <a:rPr lang="en-GB" b="1" i="1" dirty="0">
                <a:solidFill>
                  <a:schemeClr val="bg1"/>
                </a:solidFill>
              </a:rPr>
              <a:t>Letters </a:t>
            </a:r>
            <a:r>
              <a:rPr lang="en-GB" b="1" dirty="0">
                <a:solidFill>
                  <a:schemeClr val="bg1"/>
                </a:solidFill>
              </a:rPr>
              <a:t>56.1-2</a:t>
            </a:r>
            <a:r>
              <a:rPr lang="en-GB" b="1" i="1" dirty="0">
                <a:solidFill>
                  <a:schemeClr val="bg1"/>
                </a:solidFill>
              </a:rPr>
              <a:t>. </a:t>
            </a:r>
            <a:endParaRPr lang="en-GB" dirty="0">
              <a:solidFill>
                <a:schemeClr val="bg1"/>
              </a:solidFill>
            </a:endParaRPr>
          </a:p>
          <a:p>
            <a:endParaRPr lang="en-GB" dirty="0" smtClean="0"/>
          </a:p>
          <a:p>
            <a:pPr marL="585216" lvl="1" indent="0">
              <a:buNone/>
            </a:pPr>
            <a:endParaRPr lang="en-GB" dirty="0"/>
          </a:p>
          <a:p>
            <a:endParaRPr lang="en-GB" dirty="0"/>
          </a:p>
        </p:txBody>
      </p:sp>
      <p:sp>
        <p:nvSpPr>
          <p:cNvPr id="4" name="Content Placeholder 2"/>
          <p:cNvSpPr txBox="1">
            <a:spLocks/>
          </p:cNvSpPr>
          <p:nvPr/>
        </p:nvSpPr>
        <p:spPr>
          <a:xfrm>
            <a:off x="0" y="0"/>
            <a:ext cx="9052560" cy="6858000"/>
          </a:xfrm>
          <a:prstGeom prst="rect">
            <a:avLst/>
          </a:prstGeom>
          <a:solidFill>
            <a:srgbClr val="FFCC66"/>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smtClean="0">
                <a:solidFill>
                  <a:schemeClr val="bg1"/>
                </a:solidFill>
              </a:rPr>
              <a:t>Varro mentions first public baths separated for men and women (</a:t>
            </a:r>
            <a:r>
              <a:rPr lang="en-GB" i="1" smtClean="0">
                <a:solidFill>
                  <a:schemeClr val="bg1"/>
                </a:solidFill>
              </a:rPr>
              <a:t>On the Latin Language </a:t>
            </a:r>
            <a:r>
              <a:rPr lang="en-GB" smtClean="0">
                <a:solidFill>
                  <a:schemeClr val="bg1"/>
                </a:solidFill>
              </a:rPr>
              <a:t>11.41.68) – frequent references in Martial and Juvenal to mixed bathing/athletics.</a:t>
            </a:r>
          </a:p>
          <a:p>
            <a:pPr lvl="1" defTabSz="914400"/>
            <a:r>
              <a:rPr lang="en-GB" smtClean="0">
                <a:solidFill>
                  <a:schemeClr val="bg1"/>
                </a:solidFill>
              </a:rPr>
              <a:t>“Afterwards, however, when they had learned from the Greeks their freedom in going naked, they in their turn infected the Greeks with the practice even when women were present.” – </a:t>
            </a:r>
            <a:r>
              <a:rPr lang="en-GB" b="1" smtClean="0">
                <a:solidFill>
                  <a:schemeClr val="bg1"/>
                </a:solidFill>
              </a:rPr>
              <a:t>Plutarch </a:t>
            </a:r>
            <a:r>
              <a:rPr lang="en-GB" b="1" i="1" smtClean="0">
                <a:solidFill>
                  <a:schemeClr val="bg1"/>
                </a:solidFill>
              </a:rPr>
              <a:t>Cato the Elder </a:t>
            </a:r>
            <a:r>
              <a:rPr lang="en-GB" b="1" smtClean="0">
                <a:solidFill>
                  <a:schemeClr val="bg1"/>
                </a:solidFill>
              </a:rPr>
              <a:t>20.6</a:t>
            </a:r>
            <a:r>
              <a:rPr lang="en-GB" smtClean="0">
                <a:solidFill>
                  <a:schemeClr val="bg1"/>
                </a:solidFill>
              </a:rPr>
              <a:t>.</a:t>
            </a:r>
          </a:p>
          <a:p>
            <a:pPr lvl="1" defTabSz="914400"/>
            <a:r>
              <a:rPr lang="en-GB" smtClean="0">
                <a:solidFill>
                  <a:schemeClr val="bg1"/>
                </a:solidFill>
              </a:rPr>
              <a:t>“He [Hadrian] also distributed gifts by means of little balls which he threw broadcast both in the theatres and in the Circus, for the men and for the women separately. And further, he also commanded them to bathe separately.” – </a:t>
            </a:r>
            <a:r>
              <a:rPr lang="en-GB" b="1" smtClean="0">
                <a:solidFill>
                  <a:schemeClr val="bg1"/>
                </a:solidFill>
              </a:rPr>
              <a:t>Cassius Dio 69.8.2</a:t>
            </a:r>
            <a:r>
              <a:rPr lang="en-GB" smtClean="0">
                <a:solidFill>
                  <a:schemeClr val="bg1"/>
                </a:solidFill>
              </a:rPr>
              <a:t>.</a:t>
            </a:r>
          </a:p>
          <a:p>
            <a:pPr defTabSz="914400"/>
            <a:endParaRPr lang="en-GB" sz="700" smtClean="0">
              <a:solidFill>
                <a:schemeClr val="bg1"/>
              </a:solidFill>
            </a:endParaRPr>
          </a:p>
          <a:p>
            <a:pPr defTabSz="914400"/>
            <a:r>
              <a:rPr lang="en-GB" smtClean="0">
                <a:solidFill>
                  <a:schemeClr val="bg1"/>
                </a:solidFill>
              </a:rPr>
              <a:t>“He gathered together in a public building all the harlots from the Circus, the theatre, the Stadium and all other places of amusement, and from the public baths, and then delivered a speech to them, as one might to soldiers, calling them "comrades" and discoursing upon various kinds of postures and debaucheries.” - </a:t>
            </a:r>
            <a:r>
              <a:rPr lang="en-GB" b="1" smtClean="0">
                <a:solidFill>
                  <a:schemeClr val="bg1"/>
                </a:solidFill>
              </a:rPr>
              <a:t>SHA </a:t>
            </a:r>
            <a:r>
              <a:rPr lang="en-GB" b="1" i="1" smtClean="0">
                <a:solidFill>
                  <a:schemeClr val="bg1"/>
                </a:solidFill>
              </a:rPr>
              <a:t>Elegabalus</a:t>
            </a:r>
            <a:r>
              <a:rPr lang="en-GB" b="1" smtClean="0">
                <a:solidFill>
                  <a:schemeClr val="bg1"/>
                </a:solidFill>
              </a:rPr>
              <a:t> 26.3</a:t>
            </a:r>
            <a:r>
              <a:rPr lang="en-GB" smtClean="0">
                <a:solidFill>
                  <a:schemeClr val="bg1"/>
                </a:solidFill>
              </a:rPr>
              <a:t>.</a:t>
            </a:r>
          </a:p>
          <a:p>
            <a:pPr defTabSz="914400"/>
            <a:endParaRPr lang="en-GB" smtClean="0"/>
          </a:p>
          <a:p>
            <a:pPr marL="585216" lvl="1" indent="0" defTabSz="914400">
              <a:buFont typeface="Wingdings 2"/>
              <a:buNone/>
            </a:pPr>
            <a:endParaRPr lang="en-GB" smtClean="0"/>
          </a:p>
          <a:p>
            <a:pPr defTabSz="914400"/>
            <a:endParaRPr lang="en-GB" dirty="0"/>
          </a:p>
        </p:txBody>
      </p:sp>
    </p:spTree>
    <p:extLst>
      <p:ext uri="{BB962C8B-B14F-4D97-AF65-F5344CB8AC3E}">
        <p14:creationId xmlns:p14="http://schemas.microsoft.com/office/powerpoint/2010/main" val="2140429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Medical benefits (or not)</a:t>
            </a:r>
            <a:endParaRPr lang="en-GB" dirty="0">
              <a:solidFill>
                <a:schemeClr val="bg1"/>
              </a:solidFill>
            </a:endParaRPr>
          </a:p>
        </p:txBody>
      </p:sp>
      <p:sp>
        <p:nvSpPr>
          <p:cNvPr id="3" name="Content Placeholder 2"/>
          <p:cNvSpPr>
            <a:spLocks noGrp="1"/>
          </p:cNvSpPr>
          <p:nvPr>
            <p:ph idx="1"/>
          </p:nvPr>
        </p:nvSpPr>
        <p:spPr>
          <a:xfrm>
            <a:off x="99753" y="1600200"/>
            <a:ext cx="8894618" cy="5257800"/>
          </a:xfrm>
        </p:spPr>
        <p:txBody>
          <a:bodyPr>
            <a:normAutofit fontScale="92500" lnSpcReduction="10000"/>
          </a:bodyPr>
          <a:lstStyle/>
          <a:p>
            <a:r>
              <a:rPr lang="en-GB" dirty="0" err="1">
                <a:solidFill>
                  <a:schemeClr val="bg1"/>
                </a:solidFill>
              </a:rPr>
              <a:t>Celsus</a:t>
            </a:r>
            <a:r>
              <a:rPr lang="en-GB" dirty="0">
                <a:solidFill>
                  <a:schemeClr val="bg1"/>
                </a:solidFill>
              </a:rPr>
              <a:t> (</a:t>
            </a:r>
            <a:r>
              <a:rPr lang="en-GB" i="1" dirty="0">
                <a:solidFill>
                  <a:schemeClr val="bg1"/>
                </a:solidFill>
              </a:rPr>
              <a:t>De </a:t>
            </a:r>
            <a:r>
              <a:rPr lang="en-GB" i="1" dirty="0" err="1">
                <a:solidFill>
                  <a:schemeClr val="bg1"/>
                </a:solidFill>
              </a:rPr>
              <a:t>Medicina</a:t>
            </a:r>
            <a:r>
              <a:rPr lang="en-GB" dirty="0">
                <a:solidFill>
                  <a:schemeClr val="bg1"/>
                </a:solidFill>
              </a:rPr>
              <a:t>) mentions benefits of hydrotherapy – reduce fevers, relax skin, draw out corrupt </a:t>
            </a:r>
            <a:r>
              <a:rPr lang="en-GB" dirty="0" err="1">
                <a:solidFill>
                  <a:schemeClr val="bg1"/>
                </a:solidFill>
              </a:rPr>
              <a:t>homours</a:t>
            </a:r>
            <a:r>
              <a:rPr lang="en-GB" dirty="0" smtClean="0">
                <a:solidFill>
                  <a:schemeClr val="bg1"/>
                </a:solidFill>
              </a:rPr>
              <a:t>.</a:t>
            </a:r>
          </a:p>
          <a:p>
            <a:endParaRPr lang="en-GB" sz="600" dirty="0">
              <a:solidFill>
                <a:schemeClr val="bg1"/>
              </a:solidFill>
            </a:endParaRPr>
          </a:p>
          <a:p>
            <a:r>
              <a:rPr lang="en-GB" dirty="0">
                <a:solidFill>
                  <a:schemeClr val="bg1"/>
                </a:solidFill>
              </a:rPr>
              <a:t>“Medicinal functions – “[baths are] beneficial to most patients, to some if used continuously, to others if used intermittently.” – </a:t>
            </a:r>
            <a:r>
              <a:rPr lang="en-GB" b="1" i="1" dirty="0">
                <a:solidFill>
                  <a:schemeClr val="bg1"/>
                </a:solidFill>
              </a:rPr>
              <a:t>Regime in Acute Diseases. </a:t>
            </a:r>
            <a:endParaRPr lang="en-GB" b="1" i="1" dirty="0" smtClean="0">
              <a:solidFill>
                <a:schemeClr val="bg1"/>
              </a:solidFill>
            </a:endParaRPr>
          </a:p>
          <a:p>
            <a:endParaRPr lang="en-GB" sz="600" dirty="0" smtClean="0">
              <a:solidFill>
                <a:schemeClr val="bg1"/>
              </a:solidFill>
            </a:endParaRPr>
          </a:p>
          <a:p>
            <a:r>
              <a:rPr lang="en-GB" dirty="0" smtClean="0">
                <a:solidFill>
                  <a:schemeClr val="bg1"/>
                </a:solidFill>
              </a:rPr>
              <a:t>“</a:t>
            </a:r>
            <a:r>
              <a:rPr lang="en-GB" dirty="0">
                <a:solidFill>
                  <a:schemeClr val="bg1"/>
                </a:solidFill>
              </a:rPr>
              <a:t>Baths, wine and women corrupt our bodies, but these things make life itself.” – </a:t>
            </a:r>
            <a:r>
              <a:rPr lang="en-GB" b="1" i="1" dirty="0">
                <a:solidFill>
                  <a:schemeClr val="bg1"/>
                </a:solidFill>
              </a:rPr>
              <a:t>CIL</a:t>
            </a:r>
            <a:r>
              <a:rPr lang="en-GB" b="1" dirty="0">
                <a:solidFill>
                  <a:schemeClr val="bg1"/>
                </a:solidFill>
              </a:rPr>
              <a:t> 6.15258</a:t>
            </a:r>
            <a:r>
              <a:rPr lang="en-GB" dirty="0" smtClean="0">
                <a:solidFill>
                  <a:schemeClr val="bg1"/>
                </a:solidFill>
              </a:rPr>
              <a:t>.</a:t>
            </a:r>
          </a:p>
          <a:p>
            <a:endParaRPr lang="en-GB" sz="500" dirty="0">
              <a:solidFill>
                <a:schemeClr val="bg1"/>
              </a:solidFill>
            </a:endParaRPr>
          </a:p>
          <a:p>
            <a:r>
              <a:rPr lang="en-GB" dirty="0">
                <a:solidFill>
                  <a:schemeClr val="bg1"/>
                </a:solidFill>
              </a:rPr>
              <a:t>“But you’ll pay the price all too soon, my friend, when you undress and waddle into the warm baths, your belly swollen with undigested peacock meat – a lightening heart-attack with no time to make your final will.” - </a:t>
            </a:r>
            <a:r>
              <a:rPr lang="en-GB" b="1" dirty="0">
                <a:solidFill>
                  <a:schemeClr val="bg1"/>
                </a:solidFill>
              </a:rPr>
              <a:t>Juvenal </a:t>
            </a:r>
            <a:r>
              <a:rPr lang="en-GB" b="1" i="1" dirty="0">
                <a:solidFill>
                  <a:schemeClr val="bg1"/>
                </a:solidFill>
              </a:rPr>
              <a:t>Satires </a:t>
            </a:r>
            <a:r>
              <a:rPr lang="en-GB" b="1" dirty="0">
                <a:solidFill>
                  <a:schemeClr val="bg1"/>
                </a:solidFill>
              </a:rPr>
              <a:t>1.141</a:t>
            </a:r>
            <a:r>
              <a:rPr lang="en-GB" dirty="0" smtClean="0">
                <a:solidFill>
                  <a:schemeClr val="bg1"/>
                </a:solidFill>
              </a:rPr>
              <a:t>.</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11848984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Hygiene in the Baths</a:t>
            </a:r>
            <a:endParaRPr lang="en-GB" dirty="0">
              <a:solidFill>
                <a:schemeClr val="bg1"/>
              </a:solidFill>
            </a:endParaRPr>
          </a:p>
        </p:txBody>
      </p:sp>
      <p:sp>
        <p:nvSpPr>
          <p:cNvPr id="3" name="Content Placeholder 2"/>
          <p:cNvSpPr>
            <a:spLocks noGrp="1"/>
          </p:cNvSpPr>
          <p:nvPr>
            <p:ph idx="1"/>
          </p:nvPr>
        </p:nvSpPr>
        <p:spPr>
          <a:xfrm>
            <a:off x="251520" y="1600200"/>
            <a:ext cx="8640960" cy="5257800"/>
          </a:xfrm>
        </p:spPr>
        <p:txBody>
          <a:bodyPr>
            <a:normAutofit fontScale="92500"/>
          </a:bodyPr>
          <a:lstStyle/>
          <a:p>
            <a:r>
              <a:rPr lang="en-GB" dirty="0" smtClean="0">
                <a:solidFill>
                  <a:schemeClr val="bg1"/>
                </a:solidFill>
              </a:rPr>
              <a:t>Visiting the baths?</a:t>
            </a:r>
          </a:p>
          <a:p>
            <a:endParaRPr lang="en-GB" sz="1100" dirty="0" smtClean="0">
              <a:solidFill>
                <a:schemeClr val="bg1"/>
              </a:solidFill>
            </a:endParaRPr>
          </a:p>
          <a:p>
            <a:pPr marL="0">
              <a:buNone/>
            </a:pPr>
            <a:r>
              <a:rPr lang="en-GB" dirty="0" smtClean="0">
                <a:solidFill>
                  <a:schemeClr val="bg1"/>
                </a:solidFill>
              </a:rPr>
              <a:t>“There is, again, another affliction which the Greeks call </a:t>
            </a:r>
            <a:r>
              <a:rPr lang="en-GB" i="1" dirty="0" err="1" smtClean="0">
                <a:solidFill>
                  <a:schemeClr val="bg1"/>
                </a:solidFill>
              </a:rPr>
              <a:t>tenesmos</a:t>
            </a:r>
            <a:r>
              <a:rPr lang="en-GB" dirty="0" smtClean="0">
                <a:solidFill>
                  <a:schemeClr val="bg1"/>
                </a:solidFill>
              </a:rPr>
              <a:t>, lesser than all those last spoken of. It should be counted neither with acute nor with chronic diseases, since it is readily relieved, and never by itself fatal. As in the case of dysentery, there is equally the frequent desire to defecate, and equally the pain when anything is passed. There is a discharge resembling phlegm and mucus; sometimes it is even slightly bloodstained; but mingled with properly formed faeces derived from food. The patient should sit in hot water, and make application frequently to his anus. – </a:t>
            </a:r>
            <a:r>
              <a:rPr lang="en-GB" b="1" dirty="0" err="1" smtClean="0">
                <a:solidFill>
                  <a:schemeClr val="bg1"/>
                </a:solidFill>
              </a:rPr>
              <a:t>Celsus</a:t>
            </a:r>
            <a:r>
              <a:rPr lang="en-GB" b="1" dirty="0" smtClean="0">
                <a:solidFill>
                  <a:schemeClr val="bg1"/>
                </a:solidFill>
              </a:rPr>
              <a:t> </a:t>
            </a:r>
            <a:r>
              <a:rPr lang="en-GB" b="1" i="1" dirty="0" smtClean="0">
                <a:solidFill>
                  <a:schemeClr val="bg1"/>
                </a:solidFill>
              </a:rPr>
              <a:t>De </a:t>
            </a:r>
            <a:r>
              <a:rPr lang="en-GB" b="1" i="1" dirty="0" err="1" smtClean="0">
                <a:solidFill>
                  <a:schemeClr val="bg1"/>
                </a:solidFill>
              </a:rPr>
              <a:t>Medicina</a:t>
            </a:r>
            <a:r>
              <a:rPr lang="en-GB" b="1" i="1" dirty="0" smtClean="0">
                <a:solidFill>
                  <a:schemeClr val="bg1"/>
                </a:solidFill>
              </a:rPr>
              <a:t> </a:t>
            </a:r>
            <a:r>
              <a:rPr lang="en-GB" b="1" dirty="0" smtClean="0">
                <a:solidFill>
                  <a:schemeClr val="bg1"/>
                </a:solidFill>
              </a:rPr>
              <a:t>4.25</a:t>
            </a:r>
            <a:r>
              <a:rPr lang="en-GB" dirty="0" smtClean="0">
                <a:solidFill>
                  <a:schemeClr val="bg1"/>
                </a:solidFill>
              </a:rPr>
              <a:t>.</a:t>
            </a:r>
          </a:p>
          <a:p>
            <a:endParaRPr lang="en-GB" dirty="0"/>
          </a:p>
        </p:txBody>
      </p:sp>
    </p:spTree>
    <p:extLst>
      <p:ext uri="{BB962C8B-B14F-4D97-AF65-F5344CB8AC3E}">
        <p14:creationId xmlns:p14="http://schemas.microsoft.com/office/powerpoint/2010/main" val="17981178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904696"/>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Disease and Infection in the Roman World</a:t>
            </a:r>
            <a:endParaRPr lang="en-GB" sz="6000" b="1" dirty="0">
              <a:solidFill>
                <a:schemeClr val="bg1"/>
              </a:solidFill>
            </a:endParaRPr>
          </a:p>
        </p:txBody>
      </p:sp>
    </p:spTree>
    <p:extLst>
      <p:ext uri="{BB962C8B-B14F-4D97-AF65-F5344CB8AC3E}">
        <p14:creationId xmlns:p14="http://schemas.microsoft.com/office/powerpoint/2010/main" val="22395699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Pestilence in Rome</a:t>
            </a:r>
            <a:endParaRPr lang="en-GB" dirty="0">
              <a:solidFill>
                <a:schemeClr val="bg1"/>
              </a:solidFill>
            </a:endParaRPr>
          </a:p>
        </p:txBody>
      </p:sp>
      <p:sp>
        <p:nvSpPr>
          <p:cNvPr id="3" name="Content Placeholder 2"/>
          <p:cNvSpPr>
            <a:spLocks noGrp="1"/>
          </p:cNvSpPr>
          <p:nvPr>
            <p:ph idx="1"/>
          </p:nvPr>
        </p:nvSpPr>
        <p:spPr>
          <a:xfrm>
            <a:off x="0" y="1556792"/>
            <a:ext cx="4644008" cy="5301208"/>
          </a:xfrm>
        </p:spPr>
        <p:txBody>
          <a:bodyPr>
            <a:normAutofit fontScale="77500" lnSpcReduction="20000"/>
          </a:bodyPr>
          <a:lstStyle/>
          <a:p>
            <a:r>
              <a:rPr lang="en-GB" dirty="0" smtClean="0">
                <a:solidFill>
                  <a:schemeClr val="bg1"/>
                </a:solidFill>
              </a:rPr>
              <a:t>The highest population density in the Empire, perhaps around 1 million during first and early-mid second century AD.</a:t>
            </a:r>
          </a:p>
          <a:p>
            <a:endParaRPr lang="en-GB" sz="600" dirty="0" smtClean="0">
              <a:solidFill>
                <a:schemeClr val="bg1"/>
              </a:solidFill>
            </a:endParaRPr>
          </a:p>
          <a:p>
            <a:r>
              <a:rPr lang="en-GB" dirty="0" smtClean="0">
                <a:solidFill>
                  <a:schemeClr val="bg1"/>
                </a:solidFill>
              </a:rPr>
              <a:t>High level of mortality – probably higher death rate than birth rate, population growth due to immigration. </a:t>
            </a:r>
          </a:p>
          <a:p>
            <a:endParaRPr lang="en-GB" sz="600" dirty="0" smtClean="0">
              <a:solidFill>
                <a:schemeClr val="bg1"/>
              </a:solidFill>
            </a:endParaRPr>
          </a:p>
          <a:p>
            <a:r>
              <a:rPr lang="en-GB" dirty="0" smtClean="0">
                <a:solidFill>
                  <a:schemeClr val="bg1"/>
                </a:solidFill>
              </a:rPr>
              <a:t>Rome is located on malarial plans close to the river and between the hills – general Tiber valley area and lowland of Latium.</a:t>
            </a:r>
          </a:p>
          <a:p>
            <a:endParaRPr lang="en-GB" sz="600" dirty="0" smtClean="0">
              <a:solidFill>
                <a:schemeClr val="bg1"/>
              </a:solidFill>
            </a:endParaRPr>
          </a:p>
          <a:p>
            <a:r>
              <a:rPr lang="en-GB" dirty="0" smtClean="0">
                <a:solidFill>
                  <a:schemeClr val="bg1"/>
                </a:solidFill>
              </a:rPr>
              <a:t>Limited sanitation facilities and cramped housing, flooding Tiber and water run-off from the hills a problem.</a:t>
            </a:r>
          </a:p>
          <a:p>
            <a:endParaRPr lang="en-GB" dirty="0" smtClean="0">
              <a:solidFill>
                <a:schemeClr val="bg1"/>
              </a:solidFill>
            </a:endParaRPr>
          </a:p>
          <a:p>
            <a:endParaRPr lang="en-GB" dirty="0">
              <a:solidFill>
                <a:schemeClr val="bg1"/>
              </a:solidFill>
            </a:endParaRPr>
          </a:p>
        </p:txBody>
      </p:sp>
      <p:sp>
        <p:nvSpPr>
          <p:cNvPr id="4" name="Rectangle 3"/>
          <p:cNvSpPr/>
          <p:nvPr/>
        </p:nvSpPr>
        <p:spPr>
          <a:xfrm>
            <a:off x="4644008" y="1484784"/>
            <a:ext cx="4499992" cy="5401479"/>
          </a:xfrm>
          <a:prstGeom prst="rect">
            <a:avLst/>
          </a:prstGeom>
        </p:spPr>
        <p:txBody>
          <a:bodyPr wrap="square">
            <a:spAutoFit/>
          </a:bodyPr>
          <a:lstStyle/>
          <a:p>
            <a:pPr>
              <a:buNone/>
            </a:pPr>
            <a:r>
              <a:rPr lang="en-GB" sz="2300" dirty="0" smtClean="0">
                <a:solidFill>
                  <a:schemeClr val="bg1"/>
                </a:solidFill>
              </a:rPr>
              <a:t>“As for the soldiers, the barracks were crowded, and the overflow spread through the city, finding shelter in colonnades and temples… Many of them even imperilled their lives by settling in the pestilent Vatican quarter, thus increasing the rate of mortality. They were close to the Tiber, and the Germans and Gauls, who were particularly liable to disease and could ill stand the heat, ruined their constitutions by their passion for the river.” – </a:t>
            </a:r>
            <a:r>
              <a:rPr lang="en-GB" sz="2300" b="1" dirty="0" smtClean="0">
                <a:solidFill>
                  <a:schemeClr val="bg1"/>
                </a:solidFill>
              </a:rPr>
              <a:t>Tacitus </a:t>
            </a:r>
            <a:r>
              <a:rPr lang="en-GB" sz="2300" b="1" i="1" dirty="0" smtClean="0">
                <a:solidFill>
                  <a:schemeClr val="bg1"/>
                </a:solidFill>
              </a:rPr>
              <a:t>Hist. </a:t>
            </a:r>
            <a:r>
              <a:rPr lang="en-GB" sz="2300" b="1" dirty="0" smtClean="0">
                <a:solidFill>
                  <a:schemeClr val="bg1"/>
                </a:solidFill>
              </a:rPr>
              <a:t>2.93</a:t>
            </a:r>
            <a:r>
              <a:rPr lang="en-GB" sz="2300" dirty="0" smtClean="0">
                <a:solidFill>
                  <a:schemeClr val="bg1"/>
                </a:solidFill>
              </a:rPr>
              <a:t>.</a:t>
            </a:r>
          </a:p>
        </p:txBody>
      </p:sp>
    </p:spTree>
    <p:extLst>
      <p:ext uri="{BB962C8B-B14F-4D97-AF65-F5344CB8AC3E}">
        <p14:creationId xmlns:p14="http://schemas.microsoft.com/office/powerpoint/2010/main" val="23194604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340768"/>
          </a:xfrm>
        </p:spPr>
        <p:txBody>
          <a:bodyPr>
            <a:normAutofit/>
          </a:bodyPr>
          <a:lstStyle/>
          <a:p>
            <a:r>
              <a:rPr lang="en-GB" dirty="0" smtClean="0">
                <a:solidFill>
                  <a:schemeClr val="bg1"/>
                </a:solidFill>
              </a:rPr>
              <a:t>Malaria and Seasonal Mortality</a:t>
            </a:r>
            <a:endParaRPr lang="en-GB" dirty="0">
              <a:solidFill>
                <a:schemeClr val="bg1"/>
              </a:solidFill>
            </a:endParaRPr>
          </a:p>
        </p:txBody>
      </p:sp>
      <p:sp>
        <p:nvSpPr>
          <p:cNvPr id="3" name="Content Placeholder 2"/>
          <p:cNvSpPr>
            <a:spLocks noGrp="1"/>
          </p:cNvSpPr>
          <p:nvPr>
            <p:ph idx="1"/>
          </p:nvPr>
        </p:nvSpPr>
        <p:spPr>
          <a:xfrm>
            <a:off x="179512" y="1340768"/>
            <a:ext cx="8784976" cy="5400600"/>
          </a:xfrm>
        </p:spPr>
        <p:txBody>
          <a:bodyPr>
            <a:normAutofit lnSpcReduction="10000"/>
          </a:bodyPr>
          <a:lstStyle/>
          <a:p>
            <a:r>
              <a:rPr lang="en-GB" dirty="0" smtClean="0">
                <a:solidFill>
                  <a:schemeClr val="bg1"/>
                </a:solidFill>
              </a:rPr>
              <a:t>Endemic disease –specific to certain locations and peoples.</a:t>
            </a:r>
          </a:p>
          <a:p>
            <a:pPr>
              <a:buNone/>
            </a:pPr>
            <a:endParaRPr lang="en-GB" sz="1000" dirty="0" smtClean="0">
              <a:solidFill>
                <a:schemeClr val="bg1"/>
              </a:solidFill>
            </a:endParaRPr>
          </a:p>
          <a:p>
            <a:r>
              <a:rPr lang="en-GB" dirty="0" smtClean="0">
                <a:solidFill>
                  <a:schemeClr val="bg1"/>
                </a:solidFill>
              </a:rPr>
              <a:t>Medical writers describe symptoms of malaria in the Mediterranean:</a:t>
            </a:r>
          </a:p>
          <a:p>
            <a:pPr lvl="1">
              <a:buNone/>
            </a:pPr>
            <a:r>
              <a:rPr lang="en-GB" dirty="0" smtClean="0">
                <a:solidFill>
                  <a:schemeClr val="bg1"/>
                </a:solidFill>
              </a:rPr>
              <a:t>     - malignant tertian fever (caused by </a:t>
            </a:r>
            <a:r>
              <a:rPr lang="en-GB" i="1" dirty="0" smtClean="0">
                <a:solidFill>
                  <a:schemeClr val="bg1"/>
                </a:solidFill>
              </a:rPr>
              <a:t>plasmodium falciparum</a:t>
            </a:r>
            <a:r>
              <a:rPr lang="en-GB" dirty="0">
                <a:solidFill>
                  <a:schemeClr val="bg1"/>
                </a:solidFill>
              </a:rPr>
              <a:t>) - can cause a fever of up to 41</a:t>
            </a:r>
            <a:r>
              <a:rPr lang="en-GB" baseline="30000" dirty="0">
                <a:solidFill>
                  <a:schemeClr val="bg1"/>
                </a:solidFill>
              </a:rPr>
              <a:t> </a:t>
            </a:r>
            <a:r>
              <a:rPr lang="en-GB" baseline="30000" dirty="0" err="1">
                <a:solidFill>
                  <a:schemeClr val="bg1"/>
                </a:solidFill>
              </a:rPr>
              <a:t>o</a:t>
            </a:r>
            <a:r>
              <a:rPr lang="en-GB" dirty="0" err="1">
                <a:solidFill>
                  <a:schemeClr val="bg1"/>
                </a:solidFill>
              </a:rPr>
              <a:t>C</a:t>
            </a:r>
            <a:r>
              <a:rPr lang="en-GB" dirty="0">
                <a:solidFill>
                  <a:schemeClr val="bg1"/>
                </a:solidFill>
              </a:rPr>
              <a:t> and induce anaemia;</a:t>
            </a:r>
            <a:endParaRPr lang="en-GB" dirty="0" smtClean="0">
              <a:solidFill>
                <a:schemeClr val="bg1"/>
              </a:solidFill>
            </a:endParaRPr>
          </a:p>
          <a:p>
            <a:pPr lvl="1">
              <a:buNone/>
            </a:pPr>
            <a:r>
              <a:rPr lang="en-GB" dirty="0" smtClean="0">
                <a:solidFill>
                  <a:schemeClr val="bg1"/>
                </a:solidFill>
              </a:rPr>
              <a:t>     - benign tertian fever (</a:t>
            </a:r>
            <a:r>
              <a:rPr lang="en-GB" i="1" dirty="0" smtClean="0">
                <a:solidFill>
                  <a:schemeClr val="bg1"/>
                </a:solidFill>
              </a:rPr>
              <a:t>P. </a:t>
            </a:r>
            <a:r>
              <a:rPr lang="en-GB" i="1" dirty="0" err="1" smtClean="0">
                <a:solidFill>
                  <a:schemeClr val="bg1"/>
                </a:solidFill>
              </a:rPr>
              <a:t>vivax</a:t>
            </a:r>
            <a:r>
              <a:rPr lang="en-GB" dirty="0" smtClean="0">
                <a:solidFill>
                  <a:schemeClr val="bg1"/>
                </a:solidFill>
              </a:rPr>
              <a:t>)</a:t>
            </a:r>
          </a:p>
          <a:p>
            <a:pPr lvl="1">
              <a:buNone/>
            </a:pPr>
            <a:r>
              <a:rPr lang="en-GB" dirty="0" smtClean="0">
                <a:solidFill>
                  <a:schemeClr val="bg1"/>
                </a:solidFill>
              </a:rPr>
              <a:t>     - </a:t>
            </a:r>
            <a:r>
              <a:rPr lang="en-GB" dirty="0" err="1" smtClean="0">
                <a:solidFill>
                  <a:schemeClr val="bg1"/>
                </a:solidFill>
              </a:rPr>
              <a:t>quartan</a:t>
            </a:r>
            <a:r>
              <a:rPr lang="en-GB" dirty="0" smtClean="0">
                <a:solidFill>
                  <a:schemeClr val="bg1"/>
                </a:solidFill>
              </a:rPr>
              <a:t> fever (</a:t>
            </a:r>
            <a:r>
              <a:rPr lang="en-GB" i="1" dirty="0" smtClean="0">
                <a:solidFill>
                  <a:schemeClr val="bg1"/>
                </a:solidFill>
              </a:rPr>
              <a:t>P. </a:t>
            </a:r>
            <a:r>
              <a:rPr lang="en-GB" i="1" dirty="0" err="1" smtClean="0">
                <a:solidFill>
                  <a:schemeClr val="bg1"/>
                </a:solidFill>
              </a:rPr>
              <a:t>malariae</a:t>
            </a:r>
            <a:r>
              <a:rPr lang="en-GB" dirty="0" smtClean="0">
                <a:solidFill>
                  <a:schemeClr val="bg1"/>
                </a:solidFill>
              </a:rPr>
              <a:t>).</a:t>
            </a:r>
          </a:p>
          <a:p>
            <a:pPr>
              <a:buNone/>
            </a:pPr>
            <a:endParaRPr lang="en-GB" sz="1000" dirty="0" smtClean="0">
              <a:solidFill>
                <a:schemeClr val="bg1"/>
              </a:solidFill>
            </a:endParaRPr>
          </a:p>
          <a:p>
            <a:r>
              <a:rPr lang="en-GB" dirty="0" smtClean="0">
                <a:solidFill>
                  <a:schemeClr val="bg1"/>
                </a:solidFill>
              </a:rPr>
              <a:t>Those born in the city (who survive into adulthood) develop a degree of immunity to locally active strains.</a:t>
            </a:r>
            <a:endParaRPr lang="en-GB" dirty="0">
              <a:solidFill>
                <a:schemeClr val="bg1"/>
              </a:solidFill>
            </a:endParaRPr>
          </a:p>
        </p:txBody>
      </p:sp>
    </p:spTree>
    <p:extLst>
      <p:ext uri="{BB962C8B-B14F-4D97-AF65-F5344CB8AC3E}">
        <p14:creationId xmlns:p14="http://schemas.microsoft.com/office/powerpoint/2010/main" val="36700684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268760"/>
          </a:xfrm>
        </p:spPr>
        <p:txBody>
          <a:bodyPr/>
          <a:lstStyle/>
          <a:p>
            <a:r>
              <a:rPr lang="en-GB" dirty="0" smtClean="0">
                <a:solidFill>
                  <a:schemeClr val="bg1"/>
                </a:solidFill>
              </a:rPr>
              <a:t>Seasonal Mortality</a:t>
            </a:r>
            <a:endParaRPr lang="en-GB" dirty="0">
              <a:solidFill>
                <a:schemeClr val="bg1"/>
              </a:solidFill>
            </a:endParaRPr>
          </a:p>
        </p:txBody>
      </p:sp>
      <p:sp>
        <p:nvSpPr>
          <p:cNvPr id="3" name="Content Placeholder 2"/>
          <p:cNvSpPr>
            <a:spLocks noGrp="1"/>
          </p:cNvSpPr>
          <p:nvPr>
            <p:ph idx="1"/>
          </p:nvPr>
        </p:nvSpPr>
        <p:spPr>
          <a:xfrm>
            <a:off x="0" y="1268760"/>
            <a:ext cx="9036496" cy="5472608"/>
          </a:xfrm>
        </p:spPr>
        <p:txBody>
          <a:bodyPr>
            <a:normAutofit/>
          </a:bodyPr>
          <a:lstStyle/>
          <a:p>
            <a:r>
              <a:rPr lang="en-GB" sz="3000" dirty="0" smtClean="0">
                <a:solidFill>
                  <a:schemeClr val="bg1"/>
                </a:solidFill>
              </a:rPr>
              <a:t>Seasonal distribution of deaths recorded on funerary epitaphs – ‘In late antique Rome, about 38 per cent of close to 4,000 attested deaths occurred in August, September and October.’ – 1.8 times the average for the year - </a:t>
            </a:r>
            <a:r>
              <a:rPr lang="en-GB" sz="3000" dirty="0" err="1" smtClean="0">
                <a:solidFill>
                  <a:schemeClr val="bg1"/>
                </a:solidFill>
              </a:rPr>
              <a:t>Scheidel</a:t>
            </a:r>
            <a:r>
              <a:rPr lang="en-GB" sz="3000" dirty="0" smtClean="0">
                <a:solidFill>
                  <a:schemeClr val="bg1"/>
                </a:solidFill>
              </a:rPr>
              <a:t> (2003) 162.  </a:t>
            </a:r>
          </a:p>
          <a:p>
            <a:endParaRPr lang="en-GB" sz="1000" dirty="0" smtClean="0">
              <a:solidFill>
                <a:schemeClr val="bg1"/>
              </a:solidFill>
            </a:endParaRPr>
          </a:p>
          <a:p>
            <a:r>
              <a:rPr lang="en-GB" sz="3000" dirty="0" smtClean="0">
                <a:solidFill>
                  <a:schemeClr val="bg1"/>
                </a:solidFill>
              </a:rPr>
              <a:t>This season coincides with high prevalence of malaria, and other disease typical of the hot-season: </a:t>
            </a:r>
          </a:p>
          <a:p>
            <a:pPr lvl="1"/>
            <a:r>
              <a:rPr lang="en-GB" dirty="0" smtClean="0">
                <a:solidFill>
                  <a:schemeClr val="bg1"/>
                </a:solidFill>
              </a:rPr>
              <a:t>“Now with fading autumn giving way to frost, now with invalids prone to less frequent fevers.” – </a:t>
            </a:r>
            <a:r>
              <a:rPr lang="en-GB" b="1" dirty="0" smtClean="0">
                <a:solidFill>
                  <a:schemeClr val="bg1"/>
                </a:solidFill>
              </a:rPr>
              <a:t>Juv. </a:t>
            </a:r>
            <a:r>
              <a:rPr lang="en-GB" b="1" i="1" dirty="0" smtClean="0">
                <a:solidFill>
                  <a:schemeClr val="bg1"/>
                </a:solidFill>
              </a:rPr>
              <a:t>Sat. </a:t>
            </a:r>
            <a:r>
              <a:rPr lang="en-GB" b="1" dirty="0" smtClean="0">
                <a:solidFill>
                  <a:schemeClr val="bg1"/>
                </a:solidFill>
              </a:rPr>
              <a:t>4.56-57</a:t>
            </a:r>
            <a:r>
              <a:rPr lang="en-GB" dirty="0" smtClean="0">
                <a:solidFill>
                  <a:schemeClr val="bg1"/>
                </a:solidFill>
              </a:rPr>
              <a:t>.</a:t>
            </a:r>
            <a:endParaRPr lang="en-GB" dirty="0">
              <a:solidFill>
                <a:schemeClr val="bg1"/>
              </a:solidFill>
            </a:endParaRPr>
          </a:p>
        </p:txBody>
      </p:sp>
      <p:pic>
        <p:nvPicPr>
          <p:cNvPr id="4" name="Picture 2"/>
          <p:cNvPicPr>
            <a:picLocks noChangeAspect="1" noChangeArrowheads="1"/>
          </p:cNvPicPr>
          <p:nvPr/>
        </p:nvPicPr>
        <p:blipFill>
          <a:blip r:embed="rId2" cstate="print"/>
          <a:srcRect/>
          <a:stretch>
            <a:fillRect/>
          </a:stretch>
        </p:blipFill>
        <p:spPr bwMode="auto">
          <a:xfrm>
            <a:off x="323528" y="620688"/>
            <a:ext cx="4172272" cy="5400600"/>
          </a:xfrm>
          <a:prstGeom prst="rect">
            <a:avLst/>
          </a:prstGeom>
          <a:noFill/>
          <a:ln w="9525">
            <a:noFill/>
            <a:miter lim="800000"/>
            <a:headEnd/>
            <a:tailEnd/>
          </a:ln>
        </p:spPr>
      </p:pic>
      <p:pic>
        <p:nvPicPr>
          <p:cNvPr id="5" name="Picture 3"/>
          <p:cNvPicPr>
            <a:picLocks noChangeAspect="1" noChangeArrowheads="1"/>
          </p:cNvPicPr>
          <p:nvPr/>
        </p:nvPicPr>
        <p:blipFill>
          <a:blip r:embed="rId3" cstate="print"/>
          <a:srcRect/>
          <a:stretch>
            <a:fillRect/>
          </a:stretch>
        </p:blipFill>
        <p:spPr bwMode="auto">
          <a:xfrm>
            <a:off x="4648200" y="620689"/>
            <a:ext cx="4038600" cy="5400600"/>
          </a:xfrm>
          <a:prstGeom prst="rect">
            <a:avLst/>
          </a:prstGeom>
          <a:noFill/>
          <a:ln w="9525">
            <a:noFill/>
            <a:miter lim="800000"/>
            <a:headEnd/>
            <a:tailEnd/>
          </a:ln>
        </p:spPr>
      </p:pic>
      <p:sp>
        <p:nvSpPr>
          <p:cNvPr id="6" name="Rectangle 5"/>
          <p:cNvSpPr/>
          <p:nvPr/>
        </p:nvSpPr>
        <p:spPr>
          <a:xfrm>
            <a:off x="1907704" y="6309320"/>
            <a:ext cx="4536504" cy="369332"/>
          </a:xfrm>
          <a:prstGeom prst="rect">
            <a:avLst/>
          </a:prstGeom>
          <a:solidFill>
            <a:srgbClr val="0070C0"/>
          </a:solidFill>
        </p:spPr>
        <p:txBody>
          <a:bodyPr wrap="square">
            <a:spAutoFit/>
          </a:bodyPr>
          <a:lstStyle/>
          <a:p>
            <a:pPr algn="ctr"/>
            <a:r>
              <a:rPr lang="en-GB" dirty="0" smtClean="0">
                <a:solidFill>
                  <a:schemeClr val="bg1"/>
                </a:solidFill>
              </a:rPr>
              <a:t>Tables from Shaw (1996).</a:t>
            </a:r>
            <a:endParaRPr lang="en-GB" dirty="0">
              <a:solidFill>
                <a:schemeClr val="bg1"/>
              </a:solidFill>
            </a:endParaRPr>
          </a:p>
        </p:txBody>
      </p:sp>
    </p:spTree>
    <p:extLst>
      <p:ext uri="{BB962C8B-B14F-4D97-AF65-F5344CB8AC3E}">
        <p14:creationId xmlns:p14="http://schemas.microsoft.com/office/powerpoint/2010/main" val="2039566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par>
                                <p:cTn id="8" presetID="6" presetClass="entr" presetSubtype="16"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in)">
                                      <p:cBhvr>
                                        <p:cTn id="10" dur="2000"/>
                                        <p:tgtEl>
                                          <p:spTgt spid="5"/>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ircle(in)">
                                      <p:cBhvr>
                                        <p:cTn id="13"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Summer “Recess” for the Elite</a:t>
            </a:r>
            <a:endParaRPr lang="en-GB" dirty="0">
              <a:solidFill>
                <a:schemeClr val="bg1"/>
              </a:solidFill>
            </a:endParaRPr>
          </a:p>
        </p:txBody>
      </p:sp>
      <p:sp>
        <p:nvSpPr>
          <p:cNvPr id="3" name="Content Placeholder 2"/>
          <p:cNvSpPr>
            <a:spLocks noGrp="1"/>
          </p:cNvSpPr>
          <p:nvPr>
            <p:ph idx="1"/>
          </p:nvPr>
        </p:nvSpPr>
        <p:spPr>
          <a:xfrm>
            <a:off x="179512" y="1556792"/>
            <a:ext cx="8784976" cy="5301208"/>
          </a:xfrm>
        </p:spPr>
        <p:txBody>
          <a:bodyPr>
            <a:normAutofit lnSpcReduction="10000"/>
          </a:bodyPr>
          <a:lstStyle/>
          <a:p>
            <a:pPr marL="0">
              <a:buNone/>
            </a:pPr>
            <a:r>
              <a:rPr lang="en-GB" sz="2400" dirty="0" smtClean="0">
                <a:solidFill>
                  <a:schemeClr val="bg1"/>
                </a:solidFill>
              </a:rPr>
              <a:t>“It is true that the side of Tuscany, which extends along the coast, is unwholesome and pestilential; but this property of mine is a long way from the sea, and, moreover, underlies the Apennine range, the most salubrious of mountains. – </a:t>
            </a:r>
            <a:r>
              <a:rPr lang="en-GB" sz="2400" b="1" dirty="0" smtClean="0">
                <a:solidFill>
                  <a:schemeClr val="bg1"/>
                </a:solidFill>
              </a:rPr>
              <a:t>Pliny the Younger </a:t>
            </a:r>
            <a:r>
              <a:rPr lang="en-GB" sz="2400" b="1" i="1" dirty="0" smtClean="0">
                <a:solidFill>
                  <a:schemeClr val="bg1"/>
                </a:solidFill>
              </a:rPr>
              <a:t>Letters </a:t>
            </a:r>
            <a:r>
              <a:rPr lang="en-GB" sz="2400" b="1" dirty="0" smtClean="0">
                <a:solidFill>
                  <a:schemeClr val="bg1"/>
                </a:solidFill>
              </a:rPr>
              <a:t>5.6</a:t>
            </a:r>
            <a:r>
              <a:rPr lang="en-GB" sz="2400" dirty="0" smtClean="0">
                <a:solidFill>
                  <a:schemeClr val="bg1"/>
                </a:solidFill>
              </a:rPr>
              <a:t>.</a:t>
            </a:r>
          </a:p>
          <a:p>
            <a:pPr marL="0">
              <a:buNone/>
            </a:pPr>
            <a:endParaRPr lang="en-GB" sz="1100" dirty="0" smtClean="0">
              <a:solidFill>
                <a:schemeClr val="bg1"/>
              </a:solidFill>
            </a:endParaRPr>
          </a:p>
          <a:p>
            <a:pPr marL="0">
              <a:buNone/>
            </a:pPr>
            <a:r>
              <a:rPr lang="en-GB" sz="2400" dirty="0" smtClean="0">
                <a:solidFill>
                  <a:schemeClr val="bg1"/>
                </a:solidFill>
              </a:rPr>
              <a:t>“I hope to be at in Rome about the Ides of October…” – (</a:t>
            </a:r>
            <a:r>
              <a:rPr lang="en-GB" sz="2400" b="1" dirty="0" smtClean="0">
                <a:solidFill>
                  <a:schemeClr val="bg1"/>
                </a:solidFill>
              </a:rPr>
              <a:t>1.7.4</a:t>
            </a:r>
            <a:r>
              <a:rPr lang="en-GB" sz="2400" dirty="0" smtClean="0">
                <a:solidFill>
                  <a:schemeClr val="bg1"/>
                </a:solidFill>
              </a:rPr>
              <a:t>).</a:t>
            </a:r>
          </a:p>
          <a:p>
            <a:pPr marL="0">
              <a:buNone/>
            </a:pPr>
            <a:endParaRPr lang="en-GB" sz="1100" dirty="0" smtClean="0">
              <a:solidFill>
                <a:schemeClr val="bg1"/>
              </a:solidFill>
            </a:endParaRPr>
          </a:p>
          <a:p>
            <a:pPr marL="0">
              <a:buNone/>
            </a:pPr>
            <a:r>
              <a:rPr lang="en-GB" sz="2400" dirty="0" smtClean="0">
                <a:solidFill>
                  <a:schemeClr val="bg1"/>
                </a:solidFill>
              </a:rPr>
              <a:t>“I promised I’d only stay a week in the country, I’m a liar, I’ve been missing all August. And yet If you want me sound and in good health, Maecenas, As you indulge me when I’m ill, you’ll indulge me. When I fear illness, when heat and the early figs. Honour the undertaker with dark attendants, When pale fathers, fond mothers, fear for their children, When dutiful zeal, the petty affairs of the Forum, Bring on feverish bouts, break open sealed wills.” – </a:t>
            </a:r>
            <a:r>
              <a:rPr lang="en-GB" sz="2400" b="1" dirty="0" smtClean="0">
                <a:solidFill>
                  <a:schemeClr val="bg1"/>
                </a:solidFill>
              </a:rPr>
              <a:t>Horace </a:t>
            </a:r>
            <a:r>
              <a:rPr lang="en-GB" sz="2400" b="1" i="1" dirty="0" smtClean="0">
                <a:solidFill>
                  <a:schemeClr val="bg1"/>
                </a:solidFill>
              </a:rPr>
              <a:t>Epistles </a:t>
            </a:r>
            <a:r>
              <a:rPr lang="en-GB" sz="2400" b="1" dirty="0" smtClean="0">
                <a:solidFill>
                  <a:schemeClr val="bg1"/>
                </a:solidFill>
              </a:rPr>
              <a:t>1.7.1-9</a:t>
            </a:r>
            <a:r>
              <a:rPr lang="en-GB" sz="2400" dirty="0" smtClean="0">
                <a:solidFill>
                  <a:schemeClr val="bg1"/>
                </a:solidFill>
              </a:rPr>
              <a:t>.</a:t>
            </a:r>
          </a:p>
          <a:p>
            <a:pPr>
              <a:buNone/>
            </a:pPr>
            <a:endParaRPr lang="en-GB" sz="2400" dirty="0">
              <a:solidFill>
                <a:schemeClr val="bg1"/>
              </a:solidFill>
            </a:endParaRPr>
          </a:p>
        </p:txBody>
      </p:sp>
    </p:spTree>
    <p:extLst>
      <p:ext uri="{BB962C8B-B14F-4D97-AF65-F5344CB8AC3E}">
        <p14:creationId xmlns:p14="http://schemas.microsoft.com/office/powerpoint/2010/main" val="15381449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Pandemics</a:t>
            </a:r>
            <a:endParaRPr lang="en-GB" dirty="0">
              <a:solidFill>
                <a:schemeClr val="bg1"/>
              </a:solidFill>
            </a:endParaRPr>
          </a:p>
        </p:txBody>
      </p:sp>
      <p:sp>
        <p:nvSpPr>
          <p:cNvPr id="3" name="Content Placeholder 2"/>
          <p:cNvSpPr>
            <a:spLocks noGrp="1"/>
          </p:cNvSpPr>
          <p:nvPr>
            <p:ph idx="1"/>
          </p:nvPr>
        </p:nvSpPr>
        <p:spPr>
          <a:xfrm>
            <a:off x="0" y="1417638"/>
            <a:ext cx="9077497" cy="5440362"/>
          </a:xfrm>
        </p:spPr>
        <p:txBody>
          <a:bodyPr>
            <a:normAutofit/>
          </a:bodyPr>
          <a:lstStyle/>
          <a:p>
            <a:r>
              <a:rPr lang="en-GB" dirty="0" smtClean="0">
                <a:solidFill>
                  <a:schemeClr val="bg1"/>
                </a:solidFill>
              </a:rPr>
              <a:t>The </a:t>
            </a:r>
            <a:r>
              <a:rPr lang="en-GB" dirty="0" err="1" smtClean="0">
                <a:solidFill>
                  <a:schemeClr val="bg1"/>
                </a:solidFill>
              </a:rPr>
              <a:t>Antonine</a:t>
            </a:r>
            <a:r>
              <a:rPr lang="en-GB" dirty="0" smtClean="0">
                <a:solidFill>
                  <a:schemeClr val="bg1"/>
                </a:solidFill>
              </a:rPr>
              <a:t> </a:t>
            </a:r>
            <a:r>
              <a:rPr lang="en-GB" dirty="0">
                <a:solidFill>
                  <a:schemeClr val="bg1"/>
                </a:solidFill>
              </a:rPr>
              <a:t>plague – initial Outbreak </a:t>
            </a:r>
            <a:r>
              <a:rPr lang="en-GB" dirty="0" smtClean="0">
                <a:solidFill>
                  <a:schemeClr val="bg1"/>
                </a:solidFill>
              </a:rPr>
              <a:t>in </a:t>
            </a:r>
            <a:r>
              <a:rPr lang="en-GB" dirty="0">
                <a:solidFill>
                  <a:schemeClr val="bg1"/>
                </a:solidFill>
              </a:rPr>
              <a:t>AD </a:t>
            </a:r>
            <a:r>
              <a:rPr lang="en-GB" dirty="0" smtClean="0">
                <a:solidFill>
                  <a:schemeClr val="bg1"/>
                </a:solidFill>
              </a:rPr>
              <a:t>165/66. </a:t>
            </a:r>
          </a:p>
          <a:p>
            <a:pPr lvl="1"/>
            <a:r>
              <a:rPr lang="en-GB" dirty="0" smtClean="0">
                <a:solidFill>
                  <a:schemeClr val="bg1"/>
                </a:solidFill>
              </a:rPr>
              <a:t>Connected with soldiers coming back from Lucius </a:t>
            </a:r>
            <a:r>
              <a:rPr lang="en-GB" dirty="0" err="1" smtClean="0">
                <a:solidFill>
                  <a:schemeClr val="bg1"/>
                </a:solidFill>
              </a:rPr>
              <a:t>Verus</a:t>
            </a:r>
            <a:r>
              <a:rPr lang="en-GB" dirty="0" smtClean="0">
                <a:solidFill>
                  <a:schemeClr val="bg1"/>
                </a:solidFill>
              </a:rPr>
              <a:t>’ Parthian campaign – </a:t>
            </a:r>
            <a:r>
              <a:rPr lang="en-GB" b="1" i="1" dirty="0" smtClean="0">
                <a:solidFill>
                  <a:schemeClr val="bg1"/>
                </a:solidFill>
              </a:rPr>
              <a:t>SHA</a:t>
            </a:r>
            <a:r>
              <a:rPr lang="en-GB" b="1" dirty="0" smtClean="0">
                <a:solidFill>
                  <a:schemeClr val="bg1"/>
                </a:solidFill>
              </a:rPr>
              <a:t> </a:t>
            </a:r>
            <a:r>
              <a:rPr lang="en-GB" b="1" dirty="0" err="1">
                <a:solidFill>
                  <a:schemeClr val="bg1"/>
                </a:solidFill>
              </a:rPr>
              <a:t>Verus</a:t>
            </a:r>
            <a:r>
              <a:rPr lang="en-GB" b="1" dirty="0">
                <a:solidFill>
                  <a:schemeClr val="bg1"/>
                </a:solidFill>
              </a:rPr>
              <a:t> </a:t>
            </a:r>
            <a:r>
              <a:rPr lang="en-GB" b="1" dirty="0" smtClean="0">
                <a:solidFill>
                  <a:schemeClr val="bg1"/>
                </a:solidFill>
              </a:rPr>
              <a:t>8.1-3</a:t>
            </a:r>
            <a:r>
              <a:rPr lang="en-GB" dirty="0" smtClean="0">
                <a:solidFill>
                  <a:schemeClr val="bg1"/>
                </a:solidFill>
              </a:rPr>
              <a:t>.</a:t>
            </a:r>
          </a:p>
          <a:p>
            <a:pPr lvl="1"/>
            <a:r>
              <a:rPr lang="en-GB" dirty="0">
                <a:solidFill>
                  <a:schemeClr val="bg1"/>
                </a:solidFill>
              </a:rPr>
              <a:t>Galen describes a number of symptoms, including fever, vomiting, rank breath, mucus, coughs and ulcerations of the </a:t>
            </a:r>
            <a:r>
              <a:rPr lang="en-GB" dirty="0" err="1">
                <a:solidFill>
                  <a:schemeClr val="bg1"/>
                </a:solidFill>
              </a:rPr>
              <a:t>larnyx</a:t>
            </a:r>
            <a:r>
              <a:rPr lang="en-GB" dirty="0">
                <a:solidFill>
                  <a:schemeClr val="bg1"/>
                </a:solidFill>
              </a:rPr>
              <a:t> and trachea</a:t>
            </a:r>
            <a:r>
              <a:rPr lang="en-GB" dirty="0" smtClean="0">
                <a:solidFill>
                  <a:schemeClr val="bg1"/>
                </a:solidFill>
              </a:rPr>
              <a:t>.</a:t>
            </a:r>
          </a:p>
          <a:p>
            <a:pPr lvl="1"/>
            <a:r>
              <a:rPr lang="en-GB" dirty="0">
                <a:solidFill>
                  <a:schemeClr val="bg1"/>
                </a:solidFill>
              </a:rPr>
              <a:t>Estimates of mortality rates vary from 1 to 2 % of Empire to 25%.  R. Littman and M. </a:t>
            </a:r>
            <a:r>
              <a:rPr lang="en-GB" dirty="0" err="1">
                <a:solidFill>
                  <a:schemeClr val="bg1"/>
                </a:solidFill>
              </a:rPr>
              <a:t>Litmann</a:t>
            </a:r>
            <a:r>
              <a:rPr lang="en-GB" dirty="0">
                <a:solidFill>
                  <a:schemeClr val="bg1"/>
                </a:solidFill>
              </a:rPr>
              <a:t> (1973) – argue for around 7 to 10 % on the basis of its identification as small-pox.</a:t>
            </a:r>
          </a:p>
          <a:p>
            <a:pPr lvl="1"/>
            <a:r>
              <a:rPr lang="en-GB" dirty="0">
                <a:solidFill>
                  <a:schemeClr val="bg1"/>
                </a:solidFill>
              </a:rPr>
              <a:t>Discover of rooms with tightly stacked corpses at the Catacombs of St </a:t>
            </a:r>
            <a:r>
              <a:rPr lang="en-GB" dirty="0" err="1">
                <a:solidFill>
                  <a:schemeClr val="bg1"/>
                </a:solidFill>
              </a:rPr>
              <a:t>Marcellinus</a:t>
            </a:r>
            <a:r>
              <a:rPr lang="en-GB" dirty="0">
                <a:solidFill>
                  <a:schemeClr val="bg1"/>
                </a:solidFill>
              </a:rPr>
              <a:t> and St Peter. Thousands of skeletons discovered</a:t>
            </a:r>
            <a:r>
              <a:rPr lang="en-GB" dirty="0" smtClean="0">
                <a:solidFill>
                  <a:schemeClr val="bg1"/>
                </a:solidFill>
              </a:rPr>
              <a:t>.</a:t>
            </a:r>
            <a:endParaRPr lang="en-GB" dirty="0">
              <a:solidFill>
                <a:schemeClr val="bg1"/>
              </a:solidFill>
            </a:endParaRPr>
          </a:p>
        </p:txBody>
      </p:sp>
      <p:pic>
        <p:nvPicPr>
          <p:cNvPr id="8" name="Picture 7"/>
          <p:cNvPicPr>
            <a:picLocks noChangeAspect="1"/>
          </p:cNvPicPr>
          <p:nvPr/>
        </p:nvPicPr>
        <p:blipFill rotWithShape="1">
          <a:blip r:embed="rId2"/>
          <a:srcRect l="6123" t="10625" r="8163"/>
          <a:stretch/>
        </p:blipFill>
        <p:spPr>
          <a:xfrm>
            <a:off x="323528" y="1700808"/>
            <a:ext cx="3983063" cy="4786552"/>
          </a:xfrm>
          <a:prstGeom prst="rect">
            <a:avLst/>
          </a:prstGeom>
        </p:spPr>
      </p:pic>
      <p:pic>
        <p:nvPicPr>
          <p:cNvPr id="9" name="Picture 8"/>
          <p:cNvPicPr>
            <a:picLocks noChangeAspect="1"/>
          </p:cNvPicPr>
          <p:nvPr/>
        </p:nvPicPr>
        <p:blipFill>
          <a:blip r:embed="rId3"/>
          <a:stretch>
            <a:fillRect/>
          </a:stretch>
        </p:blipFill>
        <p:spPr>
          <a:xfrm>
            <a:off x="4067944" y="349083"/>
            <a:ext cx="4824536" cy="3331945"/>
          </a:xfrm>
          <a:prstGeom prst="rect">
            <a:avLst/>
          </a:prstGeom>
        </p:spPr>
      </p:pic>
      <p:pic>
        <p:nvPicPr>
          <p:cNvPr id="10" name="Picture 9"/>
          <p:cNvPicPr>
            <a:picLocks noChangeAspect="1"/>
          </p:cNvPicPr>
          <p:nvPr/>
        </p:nvPicPr>
        <p:blipFill rotWithShape="1">
          <a:blip r:embed="rId4"/>
          <a:srcRect l="14676" t="6103" r="61700" b="17950"/>
          <a:stretch/>
        </p:blipFill>
        <p:spPr>
          <a:xfrm>
            <a:off x="5198149" y="3814742"/>
            <a:ext cx="2802772" cy="2909544"/>
          </a:xfrm>
          <a:prstGeom prst="rect">
            <a:avLst/>
          </a:prstGeom>
        </p:spPr>
      </p:pic>
    </p:spTree>
    <p:extLst>
      <p:ext uri="{BB962C8B-B14F-4D97-AF65-F5344CB8AC3E}">
        <p14:creationId xmlns:p14="http://schemas.microsoft.com/office/powerpoint/2010/main" val="872589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par>
                                <p:cTn id="11" presetID="3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1000" fill="hold"/>
                                        <p:tgtEl>
                                          <p:spTgt spid="9"/>
                                        </p:tgtEl>
                                        <p:attrNameLst>
                                          <p:attrName>ppt_w</p:attrName>
                                        </p:attrNameLst>
                                      </p:cBhvr>
                                      <p:tavLst>
                                        <p:tav tm="0">
                                          <p:val>
                                            <p:fltVal val="0"/>
                                          </p:val>
                                        </p:tav>
                                        <p:tav tm="100000">
                                          <p:val>
                                            <p:strVal val="#ppt_w"/>
                                          </p:val>
                                        </p:tav>
                                      </p:tavLst>
                                    </p:anim>
                                    <p:anim calcmode="lin" valueType="num">
                                      <p:cBhvr>
                                        <p:cTn id="14" dur="1000" fill="hold"/>
                                        <p:tgtEl>
                                          <p:spTgt spid="9"/>
                                        </p:tgtEl>
                                        <p:attrNameLst>
                                          <p:attrName>ppt_h</p:attrName>
                                        </p:attrNameLst>
                                      </p:cBhvr>
                                      <p:tavLst>
                                        <p:tav tm="0">
                                          <p:val>
                                            <p:fltVal val="0"/>
                                          </p:val>
                                        </p:tav>
                                        <p:tav tm="100000">
                                          <p:val>
                                            <p:strVal val="#ppt_h"/>
                                          </p:val>
                                        </p:tav>
                                      </p:tavLst>
                                    </p:anim>
                                    <p:anim calcmode="lin" valueType="num">
                                      <p:cBhvr>
                                        <p:cTn id="15" dur="1000" fill="hold"/>
                                        <p:tgtEl>
                                          <p:spTgt spid="9"/>
                                        </p:tgtEl>
                                        <p:attrNameLst>
                                          <p:attrName>style.rotation</p:attrName>
                                        </p:attrNameLst>
                                      </p:cBhvr>
                                      <p:tavLst>
                                        <p:tav tm="0">
                                          <p:val>
                                            <p:fltVal val="90"/>
                                          </p:val>
                                        </p:tav>
                                        <p:tav tm="100000">
                                          <p:val>
                                            <p:fltVal val="0"/>
                                          </p:val>
                                        </p:tav>
                                      </p:tavLst>
                                    </p:anim>
                                    <p:animEffect transition="in" filter="fade">
                                      <p:cBhvr>
                                        <p:cTn id="16" dur="1000"/>
                                        <p:tgtEl>
                                          <p:spTgt spid="9"/>
                                        </p:tgtEl>
                                      </p:cBhvr>
                                    </p:animEffect>
                                  </p:childTnLst>
                                </p:cTn>
                              </p:par>
                              <p:par>
                                <p:cTn id="17" presetID="3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1000" fill="hold"/>
                                        <p:tgtEl>
                                          <p:spTgt spid="8"/>
                                        </p:tgtEl>
                                        <p:attrNameLst>
                                          <p:attrName>ppt_w</p:attrName>
                                        </p:attrNameLst>
                                      </p:cBhvr>
                                      <p:tavLst>
                                        <p:tav tm="0">
                                          <p:val>
                                            <p:fltVal val="0"/>
                                          </p:val>
                                        </p:tav>
                                        <p:tav tm="100000">
                                          <p:val>
                                            <p:strVal val="#ppt_w"/>
                                          </p:val>
                                        </p:tav>
                                      </p:tavLst>
                                    </p:anim>
                                    <p:anim calcmode="lin" valueType="num">
                                      <p:cBhvr>
                                        <p:cTn id="20" dur="1000" fill="hold"/>
                                        <p:tgtEl>
                                          <p:spTgt spid="8"/>
                                        </p:tgtEl>
                                        <p:attrNameLst>
                                          <p:attrName>ppt_h</p:attrName>
                                        </p:attrNameLst>
                                      </p:cBhvr>
                                      <p:tavLst>
                                        <p:tav tm="0">
                                          <p:val>
                                            <p:fltVal val="0"/>
                                          </p:val>
                                        </p:tav>
                                        <p:tav tm="100000">
                                          <p:val>
                                            <p:strVal val="#ppt_h"/>
                                          </p:val>
                                        </p:tav>
                                      </p:tavLst>
                                    </p:anim>
                                    <p:anim calcmode="lin" valueType="num">
                                      <p:cBhvr>
                                        <p:cTn id="21" dur="1000" fill="hold"/>
                                        <p:tgtEl>
                                          <p:spTgt spid="8"/>
                                        </p:tgtEl>
                                        <p:attrNameLst>
                                          <p:attrName>style.rotation</p:attrName>
                                        </p:attrNameLst>
                                      </p:cBhvr>
                                      <p:tavLst>
                                        <p:tav tm="0">
                                          <p:val>
                                            <p:fltVal val="90"/>
                                          </p:val>
                                        </p:tav>
                                        <p:tav tm="100000">
                                          <p:val>
                                            <p:fltVal val="0"/>
                                          </p:val>
                                        </p:tav>
                                      </p:tavLst>
                                    </p:anim>
                                    <p:animEffect transition="in" filter="fade">
                                      <p:cBhvr>
                                        <p:cTn id="22"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Plague of Justinian</a:t>
            </a:r>
            <a:endParaRPr lang="en-GB" dirty="0">
              <a:solidFill>
                <a:schemeClr val="bg1"/>
              </a:solidFill>
            </a:endParaRPr>
          </a:p>
        </p:txBody>
      </p:sp>
      <p:sp>
        <p:nvSpPr>
          <p:cNvPr id="3" name="Content Placeholder 2"/>
          <p:cNvSpPr>
            <a:spLocks noGrp="1"/>
          </p:cNvSpPr>
          <p:nvPr>
            <p:ph idx="1"/>
          </p:nvPr>
        </p:nvSpPr>
        <p:spPr>
          <a:xfrm>
            <a:off x="0" y="1124744"/>
            <a:ext cx="9144000" cy="5733256"/>
          </a:xfrm>
        </p:spPr>
        <p:txBody>
          <a:bodyPr>
            <a:normAutofit fontScale="85000" lnSpcReduction="10000"/>
          </a:bodyPr>
          <a:lstStyle/>
          <a:p>
            <a:r>
              <a:rPr lang="en-GB" sz="2600" dirty="0" smtClean="0">
                <a:solidFill>
                  <a:schemeClr val="bg1"/>
                </a:solidFill>
              </a:rPr>
              <a:t>Plague strikes the Byzantine Empire (eastern Roman Empire) in AD 540s</a:t>
            </a:r>
            <a:r>
              <a:rPr lang="en-GB" dirty="0" smtClean="0">
                <a:solidFill>
                  <a:schemeClr val="bg1"/>
                </a:solidFill>
              </a:rPr>
              <a:t>.</a:t>
            </a:r>
          </a:p>
          <a:p>
            <a:pPr marL="137160" indent="0">
              <a:buNone/>
            </a:pPr>
            <a:endParaRPr lang="en-GB" sz="600" dirty="0">
              <a:solidFill>
                <a:schemeClr val="bg1"/>
              </a:solidFill>
            </a:endParaRPr>
          </a:p>
          <a:p>
            <a:pPr marL="137160" indent="0">
              <a:buNone/>
            </a:pPr>
            <a:r>
              <a:rPr lang="en-GB" sz="2600" dirty="0">
                <a:solidFill>
                  <a:schemeClr val="bg1"/>
                </a:solidFill>
              </a:rPr>
              <a:t>“During these times there was a pestilence… which the whole human race came near to being annihilated… with some the body broke out with black pustules about as large as a lentil and these did not survive even one day, but all succumbed immediately. With many also a vomiting of blood ensued without visible cause and straightway brought death… Now the disease in Byzantium ran a course of four months… and afterwards the tale of dead reached five thousand each day, and again it even came to ten thousand and still more than that. – </a:t>
            </a:r>
            <a:r>
              <a:rPr lang="en-GB" sz="2600" b="1" dirty="0">
                <a:solidFill>
                  <a:schemeClr val="bg1"/>
                </a:solidFill>
              </a:rPr>
              <a:t>Procopius </a:t>
            </a:r>
            <a:r>
              <a:rPr lang="en-GB" sz="2600" b="1" i="1" dirty="0">
                <a:solidFill>
                  <a:schemeClr val="bg1"/>
                </a:solidFill>
              </a:rPr>
              <a:t>History of the Wars </a:t>
            </a:r>
            <a:r>
              <a:rPr lang="en-GB" sz="2600" b="1" dirty="0">
                <a:solidFill>
                  <a:schemeClr val="bg1"/>
                </a:solidFill>
              </a:rPr>
              <a:t>2.22-23</a:t>
            </a:r>
            <a:r>
              <a:rPr lang="en-GB" sz="2600" dirty="0" smtClean="0">
                <a:solidFill>
                  <a:schemeClr val="bg1"/>
                </a:solidFill>
              </a:rPr>
              <a:t>.</a:t>
            </a:r>
          </a:p>
          <a:p>
            <a:pPr marL="137160" indent="0">
              <a:buNone/>
            </a:pPr>
            <a:endParaRPr lang="en-GB" sz="600" dirty="0">
              <a:solidFill>
                <a:schemeClr val="bg1"/>
              </a:solidFill>
            </a:endParaRPr>
          </a:p>
          <a:p>
            <a:r>
              <a:rPr lang="en-GB" sz="2600" dirty="0" smtClean="0">
                <a:solidFill>
                  <a:schemeClr val="bg1"/>
                </a:solidFill>
              </a:rPr>
              <a:t>Examination of teeth from a plague victim in Bavaria has identified the disease as a earlier form of bubonic or </a:t>
            </a:r>
            <a:r>
              <a:rPr lang="en-GB" sz="2600" dirty="0" err="1" smtClean="0">
                <a:solidFill>
                  <a:schemeClr val="bg1"/>
                </a:solidFill>
              </a:rPr>
              <a:t>septicemic</a:t>
            </a:r>
            <a:r>
              <a:rPr lang="en-GB" sz="2600" dirty="0" smtClean="0">
                <a:solidFill>
                  <a:schemeClr val="bg1"/>
                </a:solidFill>
              </a:rPr>
              <a:t> plague (</a:t>
            </a:r>
            <a:r>
              <a:rPr lang="en-GB" sz="2600" i="1" dirty="0">
                <a:solidFill>
                  <a:schemeClr val="bg1"/>
                </a:solidFill>
              </a:rPr>
              <a:t>Yersinia </a:t>
            </a:r>
            <a:r>
              <a:rPr lang="en-GB" sz="2600" i="1" dirty="0" err="1" smtClean="0">
                <a:solidFill>
                  <a:schemeClr val="bg1"/>
                </a:solidFill>
              </a:rPr>
              <a:t>pestis</a:t>
            </a:r>
            <a:r>
              <a:rPr lang="en-GB" sz="2600" dirty="0" smtClean="0">
                <a:solidFill>
                  <a:schemeClr val="bg1"/>
                </a:solidFill>
              </a:rPr>
              <a:t>). </a:t>
            </a:r>
          </a:p>
          <a:p>
            <a:endParaRPr lang="en-GB" sz="600" dirty="0" smtClean="0">
              <a:solidFill>
                <a:schemeClr val="bg1"/>
              </a:solidFill>
            </a:endParaRPr>
          </a:p>
          <a:p>
            <a:r>
              <a:rPr lang="en-GB" sz="2600" dirty="0" smtClean="0">
                <a:solidFill>
                  <a:schemeClr val="bg1"/>
                </a:solidFill>
              </a:rPr>
              <a:t>See brief summary of this from the Guardian http</a:t>
            </a:r>
            <a:r>
              <a:rPr lang="en-GB" sz="2600" dirty="0">
                <a:solidFill>
                  <a:schemeClr val="bg1"/>
                </a:solidFill>
              </a:rPr>
              <a:t>://</a:t>
            </a:r>
            <a:r>
              <a:rPr lang="en-GB" sz="2600" dirty="0" smtClean="0">
                <a:solidFill>
                  <a:schemeClr val="bg1"/>
                </a:solidFill>
              </a:rPr>
              <a:t>www.theguardian.com/science/2014/jan/28/plague-victims-shed-light-disease-origins</a:t>
            </a:r>
          </a:p>
          <a:p>
            <a:endParaRPr lang="en-GB" sz="2600"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14710505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57942" y="1579417"/>
            <a:ext cx="8844742" cy="5278583"/>
          </a:xfrm>
        </p:spPr>
        <p:txBody>
          <a:bodyPr>
            <a:normAutofit/>
          </a:bodyPr>
          <a:lstStyle/>
          <a:p>
            <a:r>
              <a:rPr lang="en-GB" dirty="0">
                <a:solidFill>
                  <a:schemeClr val="bg1"/>
                </a:solidFill>
              </a:rPr>
              <a:t>Fagan, G. G. </a:t>
            </a:r>
            <a:r>
              <a:rPr lang="en-GB" dirty="0" smtClean="0">
                <a:solidFill>
                  <a:schemeClr val="bg1"/>
                </a:solidFill>
              </a:rPr>
              <a:t>1999: </a:t>
            </a:r>
            <a:r>
              <a:rPr lang="en-GB" i="1" dirty="0">
                <a:solidFill>
                  <a:schemeClr val="bg1"/>
                </a:solidFill>
              </a:rPr>
              <a:t>Bathing in Public in the Roman World</a:t>
            </a:r>
            <a:r>
              <a:rPr lang="en-GB" dirty="0">
                <a:solidFill>
                  <a:schemeClr val="bg1"/>
                </a:solidFill>
              </a:rPr>
              <a:t>. Ann </a:t>
            </a:r>
            <a:r>
              <a:rPr lang="en-GB" dirty="0" err="1">
                <a:solidFill>
                  <a:schemeClr val="bg1"/>
                </a:solidFill>
              </a:rPr>
              <a:t>Arbor</a:t>
            </a:r>
            <a:r>
              <a:rPr lang="en-GB" dirty="0">
                <a:solidFill>
                  <a:schemeClr val="bg1"/>
                </a:solidFill>
              </a:rPr>
              <a:t>: University of Michigan Press.</a:t>
            </a:r>
          </a:p>
          <a:p>
            <a:pPr marL="137160" indent="0">
              <a:buNone/>
            </a:pPr>
            <a:endParaRPr lang="en-GB" sz="1000" dirty="0" smtClean="0">
              <a:solidFill>
                <a:schemeClr val="bg1"/>
              </a:solidFill>
            </a:endParaRPr>
          </a:p>
          <a:p>
            <a:r>
              <a:rPr lang="en-GB" dirty="0" smtClean="0">
                <a:solidFill>
                  <a:schemeClr val="bg1"/>
                </a:solidFill>
              </a:rPr>
              <a:t>Littman</a:t>
            </a:r>
            <a:r>
              <a:rPr lang="en-GB" dirty="0">
                <a:solidFill>
                  <a:schemeClr val="bg1"/>
                </a:solidFill>
              </a:rPr>
              <a:t>, R. J., and Littman, M. L. 1973: ‘Galen and the </a:t>
            </a:r>
            <a:r>
              <a:rPr lang="en-GB" dirty="0" err="1">
                <a:solidFill>
                  <a:schemeClr val="bg1"/>
                </a:solidFill>
              </a:rPr>
              <a:t>Antonine</a:t>
            </a:r>
            <a:r>
              <a:rPr lang="en-GB" dirty="0">
                <a:solidFill>
                  <a:schemeClr val="bg1"/>
                </a:solidFill>
              </a:rPr>
              <a:t> Plague’, </a:t>
            </a:r>
            <a:r>
              <a:rPr lang="en-GB" i="1" dirty="0">
                <a:solidFill>
                  <a:schemeClr val="bg1"/>
                </a:solidFill>
              </a:rPr>
              <a:t>The American Journal of Philology </a:t>
            </a:r>
            <a:r>
              <a:rPr lang="en-GB" dirty="0">
                <a:solidFill>
                  <a:schemeClr val="bg1"/>
                </a:solidFill>
              </a:rPr>
              <a:t>94 (3): 243-255.</a:t>
            </a:r>
          </a:p>
          <a:p>
            <a:endParaRPr lang="en-GB" sz="1000" dirty="0">
              <a:solidFill>
                <a:schemeClr val="bg1"/>
              </a:solidFill>
            </a:endParaRPr>
          </a:p>
          <a:p>
            <a:r>
              <a:rPr lang="en-GB" dirty="0">
                <a:solidFill>
                  <a:schemeClr val="bg1"/>
                </a:solidFill>
              </a:rPr>
              <a:t>Shaw, B. D. 1996: ‘Seasons of Death: Aspects of Mortality in Imperial Rome’, </a:t>
            </a:r>
            <a:r>
              <a:rPr lang="en-GB" i="1" dirty="0">
                <a:solidFill>
                  <a:schemeClr val="bg1"/>
                </a:solidFill>
              </a:rPr>
              <a:t>JRS </a:t>
            </a:r>
            <a:r>
              <a:rPr lang="en-GB" dirty="0">
                <a:solidFill>
                  <a:schemeClr val="bg1"/>
                </a:solidFill>
              </a:rPr>
              <a:t>86: 100-138</a:t>
            </a:r>
            <a:r>
              <a:rPr lang="en-GB" dirty="0" smtClean="0">
                <a:solidFill>
                  <a:schemeClr val="bg1"/>
                </a:solidFill>
              </a:rPr>
              <a:t>.</a:t>
            </a:r>
          </a:p>
          <a:p>
            <a:endParaRPr lang="en-GB" sz="1000" dirty="0">
              <a:solidFill>
                <a:schemeClr val="bg1"/>
              </a:solidFill>
            </a:endParaRPr>
          </a:p>
          <a:p>
            <a:r>
              <a:rPr lang="en-GB" dirty="0" err="1">
                <a:solidFill>
                  <a:schemeClr val="bg1"/>
                </a:solidFill>
              </a:rPr>
              <a:t>Yegül</a:t>
            </a:r>
            <a:r>
              <a:rPr lang="en-GB" dirty="0">
                <a:solidFill>
                  <a:schemeClr val="bg1"/>
                </a:solidFill>
              </a:rPr>
              <a:t>, F. </a:t>
            </a:r>
            <a:r>
              <a:rPr lang="en-GB" dirty="0" smtClean="0">
                <a:solidFill>
                  <a:schemeClr val="bg1"/>
                </a:solidFill>
              </a:rPr>
              <a:t>1992: </a:t>
            </a:r>
            <a:r>
              <a:rPr lang="en-GB" i="1" dirty="0">
                <a:solidFill>
                  <a:schemeClr val="bg1"/>
                </a:solidFill>
              </a:rPr>
              <a:t>Baths and Bathing in Classical Antiquity</a:t>
            </a:r>
            <a:r>
              <a:rPr lang="en-GB" dirty="0">
                <a:solidFill>
                  <a:schemeClr val="bg1"/>
                </a:solidFill>
              </a:rPr>
              <a:t>. London: The MIT Press.</a:t>
            </a:r>
          </a:p>
          <a:p>
            <a:endParaRPr lang="en-GB" dirty="0">
              <a:solidFill>
                <a:schemeClr val="bg1"/>
              </a:solidFill>
            </a:endParaRPr>
          </a:p>
          <a:p>
            <a:endParaRPr lang="en-GB" dirty="0"/>
          </a:p>
        </p:txBody>
      </p:sp>
    </p:spTree>
    <p:extLst>
      <p:ext uri="{BB962C8B-B14F-4D97-AF65-F5344CB8AC3E}">
        <p14:creationId xmlns:p14="http://schemas.microsoft.com/office/powerpoint/2010/main" val="396850921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49</TotalTime>
  <Words>1828</Words>
  <Application>Microsoft Office PowerPoint</Application>
  <PresentationFormat>On-screen Show (4:3)</PresentationFormat>
  <Paragraphs>113</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Book Antiqua</vt:lpstr>
      <vt:lpstr>Lucida Sans</vt:lpstr>
      <vt:lpstr>Wingdings</vt:lpstr>
      <vt:lpstr>Wingdings 2</vt:lpstr>
      <vt:lpstr>Wingdings 3</vt:lpstr>
      <vt:lpstr>1_Apex</vt:lpstr>
      <vt:lpstr>Roman History and Literature</vt:lpstr>
      <vt:lpstr>The Development of Bathing in Italy</vt:lpstr>
      <vt:lpstr>Imperial Thermae</vt:lpstr>
      <vt:lpstr>Social Aspects and Activities</vt:lpstr>
      <vt:lpstr>Medical benefits (or not)</vt:lpstr>
      <vt:lpstr>Hygiene in the Baths</vt:lpstr>
      <vt:lpstr>PowerPoint Presentation</vt:lpstr>
      <vt:lpstr>Pestilence in Rome</vt:lpstr>
      <vt:lpstr>Malaria and Seasonal Mortality</vt:lpstr>
      <vt:lpstr>Seasonal Mortality</vt:lpstr>
      <vt:lpstr>Summer “Recess” for the Elite</vt:lpstr>
      <vt:lpstr>Pandemics</vt:lpstr>
      <vt:lpstr>Plague of Justinian</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History and Literature</dc:title>
  <dc:creator>Matthew Cobb</dc:creator>
  <cp:lastModifiedBy>Matt</cp:lastModifiedBy>
  <cp:revision>24</cp:revision>
  <dcterms:created xsi:type="dcterms:W3CDTF">2020-02-11T10:49:22Z</dcterms:created>
  <dcterms:modified xsi:type="dcterms:W3CDTF">2020-02-17T09:30:28Z</dcterms:modified>
</cp:coreProperties>
</file>