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62" r:id="rId4"/>
    <p:sldId id="268" r:id="rId5"/>
    <p:sldId id="263" r:id="rId6"/>
    <p:sldId id="269" r:id="rId7"/>
    <p:sldId id="257" r:id="rId8"/>
    <p:sldId id="259" r:id="rId9"/>
    <p:sldId id="267" r:id="rId10"/>
    <p:sldId id="264" r:id="rId11"/>
    <p:sldId id="265" r:id="rId12"/>
    <p:sldId id="266" r:id="rId13"/>
    <p:sldId id="260" r:id="rId14"/>
    <p:sldId id="270" r:id="rId15"/>
    <p:sldId id="271" r:id="rId16"/>
    <p:sldId id="272" r:id="rId17"/>
    <p:sldId id="261"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11/22/20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11/22/20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11/22/20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11/22/20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11/22/20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11/22/20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11/22/20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11/22/20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11/22/20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11/22/20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11/22/20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3n0kCqEvcmY"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9U0fsT0gH7U"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99B92-7195-3642-AE7A-D82C4B8E2337}"/>
              </a:ext>
            </a:extLst>
          </p:cNvPr>
          <p:cNvSpPr>
            <a:spLocks noGrp="1"/>
          </p:cNvSpPr>
          <p:nvPr>
            <p:ph type="ctrTitle"/>
          </p:nvPr>
        </p:nvSpPr>
        <p:spPr>
          <a:xfrm>
            <a:off x="635000" y="1242688"/>
            <a:ext cx="10921999" cy="2896420"/>
          </a:xfrm>
        </p:spPr>
        <p:txBody>
          <a:bodyPr>
            <a:normAutofit/>
          </a:bodyPr>
          <a:lstStyle/>
          <a:p>
            <a:r>
              <a:rPr lang="en-GB" sz="4400" dirty="0"/>
              <a:t>The BENEFITS and draw backs of THE EARLY YEARS CURRICULUM IN FINLAND, AND COMPARING IT WITH THE EARLY YEARS CURRICULUM IN WALES. </a:t>
            </a:r>
            <a:endParaRPr lang="en-US" sz="4400" dirty="0"/>
          </a:p>
        </p:txBody>
      </p:sp>
    </p:spTree>
    <p:extLst>
      <p:ext uri="{BB962C8B-B14F-4D97-AF65-F5344CB8AC3E}">
        <p14:creationId xmlns:p14="http://schemas.microsoft.com/office/powerpoint/2010/main" val="1076753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4C2177-622F-B74B-9772-B910BA0D9B21}"/>
              </a:ext>
            </a:extLst>
          </p:cNvPr>
          <p:cNvSpPr>
            <a:spLocks noGrp="1"/>
          </p:cNvSpPr>
          <p:nvPr>
            <p:ph idx="1"/>
          </p:nvPr>
        </p:nvSpPr>
        <p:spPr>
          <a:xfrm>
            <a:off x="631176" y="2923860"/>
            <a:ext cx="10402802" cy="2571353"/>
          </a:xfrm>
        </p:spPr>
        <p:txBody>
          <a:bodyPr>
            <a:normAutofit/>
          </a:bodyPr>
          <a:lstStyle/>
          <a:p>
            <a:r>
              <a:rPr lang="en-GB" sz="2000" dirty="0"/>
              <a:t>To understand the differences between the Early years Curriculum in Finland and the Early years Curriculum in Wales which will be the Foundation Phase in Wales.  </a:t>
            </a:r>
          </a:p>
          <a:p>
            <a:endParaRPr lang="en-GB" sz="2000" dirty="0"/>
          </a:p>
          <a:p>
            <a:r>
              <a:rPr lang="en-GB" sz="2000" dirty="0"/>
              <a:t>To have an understanding of the benefits and draw backs of each country.</a:t>
            </a:r>
          </a:p>
          <a:p>
            <a:endParaRPr lang="en-GB" sz="2000" dirty="0"/>
          </a:p>
          <a:p>
            <a:r>
              <a:rPr lang="en-GB" sz="2000" dirty="0"/>
              <a:t>To understand what the similarities are between the curriculum in Finland and Wales.  </a:t>
            </a:r>
          </a:p>
        </p:txBody>
      </p:sp>
      <p:pic>
        <p:nvPicPr>
          <p:cNvPr id="6" name="Picture 6">
            <a:extLst>
              <a:ext uri="{FF2B5EF4-FFF2-40B4-BE49-F238E27FC236}">
                <a16:creationId xmlns:a16="http://schemas.microsoft.com/office/drawing/2014/main" id="{71C80E1E-97E6-8E4A-9B0F-0690C8424AEB}"/>
              </a:ext>
            </a:extLst>
          </p:cNvPr>
          <p:cNvPicPr>
            <a:picLocks noChangeAspect="1"/>
          </p:cNvPicPr>
          <p:nvPr/>
        </p:nvPicPr>
        <p:blipFill>
          <a:blip r:embed="rId2"/>
          <a:stretch>
            <a:fillRect/>
          </a:stretch>
        </p:blipFill>
        <p:spPr>
          <a:xfrm>
            <a:off x="4510254" y="405169"/>
            <a:ext cx="6995946" cy="1605299"/>
          </a:xfrm>
          <a:prstGeom prst="rect">
            <a:avLst/>
          </a:prstGeom>
          <a:ln>
            <a:noFill/>
          </a:ln>
          <a:effectLst>
            <a:softEdge rad="112500"/>
          </a:effectLst>
        </p:spPr>
      </p:pic>
    </p:spTree>
    <p:extLst>
      <p:ext uri="{BB962C8B-B14F-4D97-AF65-F5344CB8AC3E}">
        <p14:creationId xmlns:p14="http://schemas.microsoft.com/office/powerpoint/2010/main" val="4238669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E71BCA0-2CC4-4511-8ACE-FEABFF1955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2" name="Rectangle 11">
            <a:extLst>
              <a:ext uri="{FF2B5EF4-FFF2-40B4-BE49-F238E27FC236}">
                <a16:creationId xmlns:a16="http://schemas.microsoft.com/office/drawing/2014/main" id="{D567CE95-3F9D-487B-9691-9F9F373D4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1">
            <a:extLst>
              <a:ext uri="{FF2B5EF4-FFF2-40B4-BE49-F238E27FC236}">
                <a16:creationId xmlns:a16="http://schemas.microsoft.com/office/drawing/2014/main" id="{208AFD4B-8EA2-4DBD-A4CF-13C72244A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307" y="562356"/>
            <a:ext cx="5375825" cy="5733288"/>
          </a:xfrm>
          <a:prstGeom prst="roundRect">
            <a:avLst>
              <a:gd name="adj" fmla="val 3242"/>
            </a:avLst>
          </a:prstGeom>
          <a:solidFill>
            <a:srgbClr val="FFFFFF"/>
          </a:solidFill>
          <a:ln w="317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11">
            <a:extLst>
              <a:ext uri="{FF2B5EF4-FFF2-40B4-BE49-F238E27FC236}">
                <a16:creationId xmlns:a16="http://schemas.microsoft.com/office/drawing/2014/main" id="{3AC96DF3-5074-4A88-9821-770809AB2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5207634"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8FE61D16-604C-6848-89C7-FA9FE308162C}"/>
              </a:ext>
            </a:extLst>
          </p:cNvPr>
          <p:cNvPicPr>
            <a:picLocks noChangeAspect="1"/>
          </p:cNvPicPr>
          <p:nvPr/>
        </p:nvPicPr>
        <p:blipFill>
          <a:blip r:embed="rId3"/>
          <a:stretch>
            <a:fillRect/>
          </a:stretch>
        </p:blipFill>
        <p:spPr>
          <a:xfrm>
            <a:off x="643402" y="643463"/>
            <a:ext cx="5187611" cy="5571072"/>
          </a:xfrm>
          <a:prstGeom prst="rect">
            <a:avLst/>
          </a:prstGeom>
          <a:ln w="31750" cap="sq">
            <a:noFill/>
            <a:miter lim="800000"/>
          </a:ln>
        </p:spPr>
      </p:pic>
      <p:sp>
        <p:nvSpPr>
          <p:cNvPr id="18" name="Rounded Rectangle 11">
            <a:extLst>
              <a:ext uri="{FF2B5EF4-FFF2-40B4-BE49-F238E27FC236}">
                <a16:creationId xmlns:a16="http://schemas.microsoft.com/office/drawing/2014/main" id="{C726DDDC-89E6-413F-B0E0-977D0A6E8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562356"/>
            <a:ext cx="5375825" cy="5733288"/>
          </a:xfrm>
          <a:prstGeom prst="roundRect">
            <a:avLst>
              <a:gd name="adj" fmla="val 3242"/>
            </a:avLst>
          </a:prstGeom>
          <a:solidFill>
            <a:srgbClr val="FFFFFF"/>
          </a:solidFill>
          <a:ln w="317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1">
            <a:extLst>
              <a:ext uri="{FF2B5EF4-FFF2-40B4-BE49-F238E27FC236}">
                <a16:creationId xmlns:a16="http://schemas.microsoft.com/office/drawing/2014/main" id="{C70C6D9D-EB49-44C4-9E6C-A6AD3CE6F9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962" y="643464"/>
            <a:ext cx="5207634"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BD1ED619-63E4-C84D-AFC2-AFF752B6EFE2}"/>
              </a:ext>
            </a:extLst>
          </p:cNvPr>
          <p:cNvPicPr>
            <a:picLocks noChangeAspect="1"/>
          </p:cNvPicPr>
          <p:nvPr/>
        </p:nvPicPr>
        <p:blipFill>
          <a:blip r:embed="rId4"/>
          <a:stretch>
            <a:fillRect/>
          </a:stretch>
        </p:blipFill>
        <p:spPr>
          <a:xfrm>
            <a:off x="6344638" y="1522558"/>
            <a:ext cx="5247782" cy="3199867"/>
          </a:xfrm>
          <a:prstGeom prst="rect">
            <a:avLst/>
          </a:prstGeom>
          <a:ln w="31750" cap="sq">
            <a:noFill/>
            <a:miter lim="800000"/>
          </a:ln>
        </p:spPr>
      </p:pic>
      <p:sp>
        <p:nvSpPr>
          <p:cNvPr id="6" name="Oval 5">
            <a:extLst>
              <a:ext uri="{FF2B5EF4-FFF2-40B4-BE49-F238E27FC236}">
                <a16:creationId xmlns:a16="http://schemas.microsoft.com/office/drawing/2014/main" id="{77295134-DC04-1943-96BE-408C746EC064}"/>
              </a:ext>
            </a:extLst>
          </p:cNvPr>
          <p:cNvSpPr/>
          <p:nvPr/>
        </p:nvSpPr>
        <p:spPr>
          <a:xfrm>
            <a:off x="2328880" y="2608827"/>
            <a:ext cx="2191228" cy="2191228"/>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8EB7AC4-5FEF-8244-A66A-B302688CC003}"/>
              </a:ext>
            </a:extLst>
          </p:cNvPr>
          <p:cNvSpPr txBox="1"/>
          <p:nvPr/>
        </p:nvSpPr>
        <p:spPr>
          <a:xfrm>
            <a:off x="1629791" y="568199"/>
            <a:ext cx="9729295" cy="1015663"/>
          </a:xfrm>
          <a:prstGeom prst="rect">
            <a:avLst/>
          </a:prstGeom>
          <a:noFill/>
        </p:spPr>
        <p:txBody>
          <a:bodyPr wrap="square" rtlCol="0">
            <a:spAutoFit/>
          </a:bodyPr>
          <a:lstStyle/>
          <a:p>
            <a:pPr algn="l"/>
            <a:r>
              <a:rPr lang="en-GB" sz="6000" b="1" dirty="0">
                <a:solidFill>
                  <a:schemeClr val="accent2"/>
                </a:solidFill>
                <a:latin typeface="Bradley Hand ITC" panose="020F0502020204030204" pitchFamily="34" charset="0"/>
              </a:rPr>
              <a:t>My chosen world is Finland </a:t>
            </a:r>
            <a:endParaRPr lang="en-US" sz="6000" b="1" dirty="0">
              <a:solidFill>
                <a:schemeClr val="accent2"/>
              </a:solidFill>
              <a:latin typeface="Bradley Hand ITC" panose="020F0502020204030204" pitchFamily="34" charset="0"/>
            </a:endParaRPr>
          </a:p>
        </p:txBody>
      </p:sp>
    </p:spTree>
    <p:extLst>
      <p:ext uri="{BB962C8B-B14F-4D97-AF65-F5344CB8AC3E}">
        <p14:creationId xmlns:p14="http://schemas.microsoft.com/office/powerpoint/2010/main" val="3385699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F90648-12C6-0B4E-907F-8D8434C46D57}"/>
              </a:ext>
            </a:extLst>
          </p:cNvPr>
          <p:cNvSpPr txBox="1"/>
          <p:nvPr/>
        </p:nvSpPr>
        <p:spPr>
          <a:xfrm>
            <a:off x="4281673" y="5942234"/>
            <a:ext cx="3379293" cy="369332"/>
          </a:xfrm>
          <a:prstGeom prst="rect">
            <a:avLst/>
          </a:prstGeom>
          <a:noFill/>
        </p:spPr>
        <p:txBody>
          <a:bodyPr wrap="square" rtlCol="0">
            <a:spAutoFit/>
          </a:bodyPr>
          <a:lstStyle/>
          <a:p>
            <a:pPr algn="l"/>
            <a:r>
              <a:rPr lang="en-US" dirty="0">
                <a:hlinkClick r:id="rId2"/>
              </a:rPr>
              <a:t>FINLAND EDUCATION SYSTEM</a:t>
            </a:r>
            <a:endParaRPr lang="en-US" dirty="0"/>
          </a:p>
        </p:txBody>
      </p:sp>
      <p:pic>
        <p:nvPicPr>
          <p:cNvPr id="7" name="Picture 7">
            <a:extLst>
              <a:ext uri="{FF2B5EF4-FFF2-40B4-BE49-F238E27FC236}">
                <a16:creationId xmlns:a16="http://schemas.microsoft.com/office/drawing/2014/main" id="{6009028B-9460-D742-9D68-3C3553FB20C7}"/>
              </a:ext>
            </a:extLst>
          </p:cNvPr>
          <p:cNvPicPr>
            <a:picLocks noChangeAspect="1"/>
          </p:cNvPicPr>
          <p:nvPr/>
        </p:nvPicPr>
        <p:blipFill rotWithShape="1">
          <a:blip r:embed="rId3"/>
          <a:srcRect t="13030" b="13288"/>
          <a:stretch/>
        </p:blipFill>
        <p:spPr>
          <a:xfrm>
            <a:off x="1689081" y="647292"/>
            <a:ext cx="8813837" cy="4874011"/>
          </a:xfrm>
          <a:prstGeom prst="rect">
            <a:avLst/>
          </a:prstGeom>
        </p:spPr>
      </p:pic>
    </p:spTree>
    <p:extLst>
      <p:ext uri="{BB962C8B-B14F-4D97-AF65-F5344CB8AC3E}">
        <p14:creationId xmlns:p14="http://schemas.microsoft.com/office/powerpoint/2010/main" val="2566998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10">
            <a:extLst>
              <a:ext uri="{FF2B5EF4-FFF2-40B4-BE49-F238E27FC236}">
                <a16:creationId xmlns:a16="http://schemas.microsoft.com/office/drawing/2014/main" id="{5E71BCA0-2CC4-4511-8ACE-FEABFF1955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23" name="Rectangle 12">
            <a:extLst>
              <a:ext uri="{FF2B5EF4-FFF2-40B4-BE49-F238E27FC236}">
                <a16:creationId xmlns:a16="http://schemas.microsoft.com/office/drawing/2014/main" id="{D567CE95-3F9D-487B-9691-9F9F373D4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11">
            <a:extLst>
              <a:ext uri="{FF2B5EF4-FFF2-40B4-BE49-F238E27FC236}">
                <a16:creationId xmlns:a16="http://schemas.microsoft.com/office/drawing/2014/main" id="{208AFD4B-8EA2-4DBD-A4CF-13C72244A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307" y="562356"/>
            <a:ext cx="5375825" cy="5733288"/>
          </a:xfrm>
          <a:prstGeom prst="roundRect">
            <a:avLst>
              <a:gd name="adj" fmla="val 3242"/>
            </a:avLst>
          </a:prstGeom>
          <a:solidFill>
            <a:srgbClr val="FFFFFF"/>
          </a:solidFill>
          <a:ln w="317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ounded Rectangle 11">
            <a:extLst>
              <a:ext uri="{FF2B5EF4-FFF2-40B4-BE49-F238E27FC236}">
                <a16:creationId xmlns:a16="http://schemas.microsoft.com/office/drawing/2014/main" id="{3AC96DF3-5074-4A88-9821-770809AB2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5207634"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D83C6D56-1952-E045-86C5-9A815494CE32}"/>
              </a:ext>
            </a:extLst>
          </p:cNvPr>
          <p:cNvPicPr>
            <a:picLocks noChangeAspect="1"/>
          </p:cNvPicPr>
          <p:nvPr/>
        </p:nvPicPr>
        <p:blipFill>
          <a:blip r:embed="rId3"/>
          <a:stretch>
            <a:fillRect/>
          </a:stretch>
        </p:blipFill>
        <p:spPr>
          <a:xfrm>
            <a:off x="643402" y="643463"/>
            <a:ext cx="5191065" cy="5571071"/>
          </a:xfrm>
          <a:prstGeom prst="rect">
            <a:avLst/>
          </a:prstGeom>
          <a:ln w="31750" cap="sq">
            <a:noFill/>
            <a:miter lim="800000"/>
          </a:ln>
        </p:spPr>
      </p:pic>
      <p:sp>
        <p:nvSpPr>
          <p:cNvPr id="19" name="Rounded Rectangle 11">
            <a:extLst>
              <a:ext uri="{FF2B5EF4-FFF2-40B4-BE49-F238E27FC236}">
                <a16:creationId xmlns:a16="http://schemas.microsoft.com/office/drawing/2014/main" id="{C726DDDC-89E6-413F-B0E0-977D0A6E8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562356"/>
            <a:ext cx="5375825" cy="5733288"/>
          </a:xfrm>
          <a:prstGeom prst="roundRect">
            <a:avLst>
              <a:gd name="adj" fmla="val 3242"/>
            </a:avLst>
          </a:prstGeom>
          <a:solidFill>
            <a:srgbClr val="FFFFFF"/>
          </a:solidFill>
          <a:ln w="317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11">
            <a:extLst>
              <a:ext uri="{FF2B5EF4-FFF2-40B4-BE49-F238E27FC236}">
                <a16:creationId xmlns:a16="http://schemas.microsoft.com/office/drawing/2014/main" id="{C70C6D9D-EB49-44C4-9E6C-A6AD3CE6F9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962" y="643464"/>
            <a:ext cx="5207634"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1FB8746-536E-2A4E-8FE6-0244A740C91A}"/>
              </a:ext>
            </a:extLst>
          </p:cNvPr>
          <p:cNvPicPr>
            <a:picLocks noChangeAspect="1"/>
          </p:cNvPicPr>
          <p:nvPr/>
        </p:nvPicPr>
        <p:blipFill>
          <a:blip r:embed="rId4"/>
          <a:stretch>
            <a:fillRect/>
          </a:stretch>
        </p:blipFill>
        <p:spPr>
          <a:xfrm>
            <a:off x="6343326" y="1577151"/>
            <a:ext cx="5207634" cy="3124578"/>
          </a:xfrm>
          <a:prstGeom prst="rect">
            <a:avLst/>
          </a:prstGeom>
          <a:ln w="31750" cap="sq">
            <a:noFill/>
            <a:miter lim="800000"/>
          </a:ln>
        </p:spPr>
      </p:pic>
      <p:sp>
        <p:nvSpPr>
          <p:cNvPr id="7" name="Oval 6">
            <a:extLst>
              <a:ext uri="{FF2B5EF4-FFF2-40B4-BE49-F238E27FC236}">
                <a16:creationId xmlns:a16="http://schemas.microsoft.com/office/drawing/2014/main" id="{83E0DE7B-CE96-D948-AD58-C42A4D77CB26}"/>
              </a:ext>
            </a:extLst>
          </p:cNvPr>
          <p:cNvSpPr/>
          <p:nvPr/>
        </p:nvSpPr>
        <p:spPr>
          <a:xfrm>
            <a:off x="4213399" y="3079404"/>
            <a:ext cx="811981" cy="811981"/>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39438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A410E3-F800-E945-9372-7D53D170192E}"/>
              </a:ext>
            </a:extLst>
          </p:cNvPr>
          <p:cNvSpPr txBox="1"/>
          <p:nvPr/>
        </p:nvSpPr>
        <p:spPr>
          <a:xfrm>
            <a:off x="4431890" y="5613127"/>
            <a:ext cx="3898218" cy="646331"/>
          </a:xfrm>
          <a:prstGeom prst="rect">
            <a:avLst/>
          </a:prstGeom>
          <a:noFill/>
        </p:spPr>
        <p:txBody>
          <a:bodyPr wrap="square" rtlCol="0">
            <a:spAutoFit/>
          </a:bodyPr>
          <a:lstStyle/>
          <a:p>
            <a:pPr algn="ctr"/>
            <a:r>
              <a:rPr lang="en-US" dirty="0">
                <a:hlinkClick r:id="rId2"/>
              </a:rPr>
              <a:t>FOUNDATION PHASE FRAMEWORK FOR WALES</a:t>
            </a:r>
            <a:endParaRPr lang="en-US" dirty="0"/>
          </a:p>
        </p:txBody>
      </p:sp>
      <p:pic>
        <p:nvPicPr>
          <p:cNvPr id="5" name="Picture 5">
            <a:extLst>
              <a:ext uri="{FF2B5EF4-FFF2-40B4-BE49-F238E27FC236}">
                <a16:creationId xmlns:a16="http://schemas.microsoft.com/office/drawing/2014/main" id="{3F16CD4A-1C25-D348-81FC-3A6719A1460E}"/>
              </a:ext>
            </a:extLst>
          </p:cNvPr>
          <p:cNvPicPr>
            <a:picLocks noChangeAspect="1"/>
          </p:cNvPicPr>
          <p:nvPr/>
        </p:nvPicPr>
        <p:blipFill rotWithShape="1">
          <a:blip r:embed="rId3"/>
          <a:srcRect t="14029" r="881" b="13287"/>
          <a:stretch/>
        </p:blipFill>
        <p:spPr>
          <a:xfrm>
            <a:off x="1751422" y="598542"/>
            <a:ext cx="8689156" cy="4782042"/>
          </a:xfrm>
          <a:prstGeom prst="rect">
            <a:avLst/>
          </a:prstGeom>
        </p:spPr>
      </p:pic>
    </p:spTree>
    <p:extLst>
      <p:ext uri="{BB962C8B-B14F-4D97-AF65-F5344CB8AC3E}">
        <p14:creationId xmlns:p14="http://schemas.microsoft.com/office/powerpoint/2010/main" val="691052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537BE-0C81-914C-A101-25FDB966EFF5}"/>
              </a:ext>
            </a:extLst>
          </p:cNvPr>
          <p:cNvSpPr>
            <a:spLocks noGrp="1"/>
          </p:cNvSpPr>
          <p:nvPr>
            <p:ph type="title"/>
          </p:nvPr>
        </p:nvSpPr>
        <p:spPr>
          <a:xfrm>
            <a:off x="2067505" y="163513"/>
            <a:ext cx="8056990" cy="1293028"/>
          </a:xfrm>
        </p:spPr>
        <p:txBody>
          <a:bodyPr/>
          <a:lstStyle/>
          <a:p>
            <a:pPr algn="ctr"/>
            <a:r>
              <a:rPr lang="en-GB" dirty="0"/>
              <a:t>EARLY YEARS CURRICULUM IN FINLAND and wALES </a:t>
            </a:r>
            <a:endParaRPr lang="en-US" dirty="0"/>
          </a:p>
        </p:txBody>
      </p:sp>
      <p:sp>
        <p:nvSpPr>
          <p:cNvPr id="3" name="Content Placeholder 2">
            <a:extLst>
              <a:ext uri="{FF2B5EF4-FFF2-40B4-BE49-F238E27FC236}">
                <a16:creationId xmlns:a16="http://schemas.microsoft.com/office/drawing/2014/main" id="{848DB79B-1682-2F49-A506-53C3AF6E635D}"/>
              </a:ext>
            </a:extLst>
          </p:cNvPr>
          <p:cNvSpPr>
            <a:spLocks noGrp="1"/>
          </p:cNvSpPr>
          <p:nvPr>
            <p:ph idx="1"/>
          </p:nvPr>
        </p:nvSpPr>
        <p:spPr>
          <a:xfrm>
            <a:off x="46118" y="1456541"/>
            <a:ext cx="12145882" cy="5043673"/>
          </a:xfrm>
        </p:spPr>
        <p:txBody>
          <a:bodyPr>
            <a:noAutofit/>
          </a:bodyPr>
          <a:lstStyle/>
          <a:p>
            <a:r>
              <a:rPr lang="en-GB" sz="2000" dirty="0"/>
              <a:t>The early years curriculum in Finland covers children from 0-6 years old.  OECD (2016). In comparison to Wales the Foundation Phase covers children from the age of 3-7 years old.  </a:t>
            </a:r>
          </a:p>
          <a:p>
            <a:r>
              <a:rPr lang="en-GB" sz="2000" dirty="0"/>
              <a:t>Early years curriculum in Finland centres around play, free discovery, collaboration, interaction, own initiative, concentration and learning to take responsibility for their own actions.  Education Finland (2018). Whilst looking at the Foundation phase in Wales it is very similar but it also encourages creativity and to make learning more enjoyable and effective. </a:t>
            </a:r>
          </a:p>
          <a:p>
            <a:r>
              <a:rPr lang="en-GB" sz="2000" dirty="0"/>
              <a:t>A early years teacher must hold a degree from university in Wales and for t</a:t>
            </a:r>
            <a:r>
              <a:rPr lang="en-US" sz="2000" dirty="0"/>
              <a:t>eacher</a:t>
            </a:r>
            <a:r>
              <a:rPr lang="en-GB" sz="2000" dirty="0"/>
              <a:t>’s</a:t>
            </a:r>
            <a:r>
              <a:rPr lang="en-US" sz="2000" dirty="0"/>
              <a:t> in Finland </a:t>
            </a:r>
            <a:r>
              <a:rPr lang="en-GB" sz="2000" dirty="0"/>
              <a:t>they are seen as</a:t>
            </a:r>
            <a:r>
              <a:rPr lang="en-US" sz="2000" dirty="0"/>
              <a:t> highly educated, enthusiastic and skilled</a:t>
            </a:r>
            <a:r>
              <a:rPr lang="en-GB" sz="2000" dirty="0"/>
              <a:t> and for</a:t>
            </a:r>
            <a:r>
              <a:rPr lang="en-US" sz="2000" dirty="0"/>
              <a:t> </a:t>
            </a:r>
            <a:r>
              <a:rPr lang="en-GB" sz="2000" dirty="0"/>
              <a:t>a </a:t>
            </a:r>
            <a:r>
              <a:rPr lang="en-US" sz="2000" dirty="0"/>
              <a:t>teacher’s position</a:t>
            </a:r>
            <a:r>
              <a:rPr lang="en-GB" sz="2000" dirty="0"/>
              <a:t> in Finland they will need</a:t>
            </a:r>
            <a:r>
              <a:rPr lang="en-US" sz="2000" dirty="0"/>
              <a:t> a master’s degree</a:t>
            </a:r>
            <a:r>
              <a:rPr lang="en-GB" sz="2000" dirty="0"/>
              <a:t>. </a:t>
            </a:r>
          </a:p>
          <a:p>
            <a:r>
              <a:rPr lang="en-GB" sz="2000" dirty="0"/>
              <a:t>All pre-primary schools and day care settings have a action plan in place which is based on the National core curriculum ECEC in Finland.  For Wales they follow the Foundation Phase framework and the practitioners will need to follow the guidance to teach the children.</a:t>
            </a:r>
          </a:p>
          <a:p>
            <a:r>
              <a:rPr lang="en-GB" sz="2000" dirty="0"/>
              <a:t>In Finland each child has a education and care plan made for them which collaboration is made with the parents to make this plan.  This plan is reviewed regularly to e sure that it has the right information.  In Wales things are slightly different each child has targets to meet and these targets are set at the beginning of the year, and also the children have milestones to reach.  </a:t>
            </a:r>
          </a:p>
        </p:txBody>
      </p:sp>
    </p:spTree>
    <p:extLst>
      <p:ext uri="{BB962C8B-B14F-4D97-AF65-F5344CB8AC3E}">
        <p14:creationId xmlns:p14="http://schemas.microsoft.com/office/powerpoint/2010/main" val="325530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CE1A3D-B648-9A41-98EC-ED3E26683C11}"/>
              </a:ext>
            </a:extLst>
          </p:cNvPr>
          <p:cNvSpPr>
            <a:spLocks noGrp="1"/>
          </p:cNvSpPr>
          <p:nvPr>
            <p:ph idx="1"/>
          </p:nvPr>
        </p:nvSpPr>
        <p:spPr>
          <a:xfrm>
            <a:off x="245942" y="764076"/>
            <a:ext cx="11700115" cy="5763451"/>
          </a:xfrm>
        </p:spPr>
        <p:txBody>
          <a:bodyPr>
            <a:normAutofit/>
          </a:bodyPr>
          <a:lstStyle/>
          <a:p>
            <a:r>
              <a:rPr lang="en-GB" sz="2000" dirty="0"/>
              <a:t>In Finland they believe that communication between the parents and the teacher is an important part of success within the school and it is an important part for the child’s wellbeing. (Education Finland, 2018). </a:t>
            </a:r>
          </a:p>
          <a:p>
            <a:r>
              <a:rPr lang="en-GB" sz="2000" dirty="0"/>
              <a:t>The</a:t>
            </a:r>
            <a:r>
              <a:rPr lang="en-US" sz="2000" dirty="0"/>
              <a:t> </a:t>
            </a:r>
            <a:r>
              <a:rPr lang="en-GB" sz="2000" dirty="0"/>
              <a:t>E</a:t>
            </a:r>
            <a:r>
              <a:rPr lang="en-US" sz="2000" dirty="0" err="1"/>
              <a:t>ducation</a:t>
            </a:r>
            <a:r>
              <a:rPr lang="en-US" sz="2000" dirty="0"/>
              <a:t> system</a:t>
            </a:r>
            <a:r>
              <a:rPr lang="en-GB" sz="2000" dirty="0"/>
              <a:t> in Finland</a:t>
            </a:r>
            <a:r>
              <a:rPr lang="en-US" sz="2000" dirty="0"/>
              <a:t> promotes a good, relaxed and encouraging atmosphere between students and teachers, because it</a:t>
            </a:r>
            <a:r>
              <a:rPr lang="en-GB" sz="2000" dirty="0"/>
              <a:t> promotes good results in children.  </a:t>
            </a:r>
          </a:p>
          <a:p>
            <a:r>
              <a:rPr lang="en-GB" sz="2000" dirty="0"/>
              <a:t>They believe that a combination of learning through play and informal education is important to their children And their well being.  (Education Finland, 2018). </a:t>
            </a:r>
          </a:p>
          <a:p>
            <a:r>
              <a:rPr lang="en-GB" sz="2000" dirty="0"/>
              <a:t>Teacher’s</a:t>
            </a:r>
            <a:r>
              <a:rPr lang="en-US" sz="2000" dirty="0"/>
              <a:t> have pedagogical autonomy which means </a:t>
            </a:r>
            <a:r>
              <a:rPr lang="en-GB" sz="2000" dirty="0"/>
              <a:t>they</a:t>
            </a:r>
            <a:r>
              <a:rPr lang="en-US" sz="2000" dirty="0"/>
              <a:t> can decide </a:t>
            </a:r>
            <a:r>
              <a:rPr lang="en-GB" sz="2000" dirty="0"/>
              <a:t>themselves</a:t>
            </a:r>
            <a:r>
              <a:rPr lang="en-US" sz="2000" dirty="0"/>
              <a:t> the methods of teaching and styles</a:t>
            </a:r>
            <a:r>
              <a:rPr lang="en-GB" sz="2000" dirty="0"/>
              <a:t>, this can be seen as both a advantage and disadvantage as the teachers are able to create their own curriculum for the children which then they can meet the needs of all children on the other hand a favourite subject that a teacher may have may only teach that certain subject.  (</a:t>
            </a:r>
            <a:r>
              <a:rPr lang="en-GB" sz="2000" dirty="0" err="1"/>
              <a:t>Jokivuori</a:t>
            </a:r>
            <a:r>
              <a:rPr lang="en-GB" sz="2000" dirty="0"/>
              <a:t>, 2019). </a:t>
            </a:r>
          </a:p>
          <a:p>
            <a:r>
              <a:rPr lang="en-US" sz="2000" dirty="0"/>
              <a:t>In Finland, 79% of 5</a:t>
            </a:r>
            <a:r>
              <a:rPr lang="en-GB" sz="2000" dirty="0"/>
              <a:t> </a:t>
            </a:r>
            <a:r>
              <a:rPr lang="en-US" sz="2000" dirty="0"/>
              <a:t>year</a:t>
            </a:r>
            <a:r>
              <a:rPr lang="en-GB" sz="2000" dirty="0"/>
              <a:t> </a:t>
            </a:r>
            <a:r>
              <a:rPr lang="en-US" sz="2000" dirty="0"/>
              <a:t>olds participate in pre-primary education</a:t>
            </a:r>
            <a:r>
              <a:rPr lang="en-GB" sz="2000" dirty="0"/>
              <a:t>, on the other hand in Sweden participation rates in pre-primary education are higher for younger children between the ages of 3-5 year olds  than they are in Finland.  (OECD, 2016). </a:t>
            </a:r>
          </a:p>
          <a:p>
            <a:r>
              <a:rPr lang="en-US" sz="2000" dirty="0"/>
              <a:t>On average across OECD countries, 71% of 3</a:t>
            </a:r>
            <a:r>
              <a:rPr lang="en-GB" sz="2000" dirty="0"/>
              <a:t> </a:t>
            </a:r>
            <a:r>
              <a:rPr lang="en-US" sz="2000" dirty="0"/>
              <a:t>year</a:t>
            </a:r>
            <a:r>
              <a:rPr lang="en-GB" sz="2000" dirty="0"/>
              <a:t> </a:t>
            </a:r>
            <a:r>
              <a:rPr lang="en-US" sz="2000" dirty="0"/>
              <a:t>olds and 86% of 4</a:t>
            </a:r>
            <a:r>
              <a:rPr lang="en-GB" sz="2000" dirty="0"/>
              <a:t> </a:t>
            </a:r>
            <a:r>
              <a:rPr lang="en-US" sz="2000" dirty="0"/>
              <a:t>year</a:t>
            </a:r>
            <a:r>
              <a:rPr lang="en-GB" sz="2000" dirty="0"/>
              <a:t> </a:t>
            </a:r>
            <a:r>
              <a:rPr lang="en-US" sz="2000" dirty="0"/>
              <a:t>olds attended early childhood education and care in 2014</a:t>
            </a:r>
            <a:r>
              <a:rPr lang="en-GB" sz="2000" dirty="0"/>
              <a:t>, on the other hand in the UK there were around 84% of children age 3 and 99% enrolled when they were 4. (OECD, 2016).  </a:t>
            </a:r>
            <a:endParaRPr lang="en-US" sz="2000" dirty="0"/>
          </a:p>
        </p:txBody>
      </p:sp>
    </p:spTree>
    <p:extLst>
      <p:ext uri="{BB962C8B-B14F-4D97-AF65-F5344CB8AC3E}">
        <p14:creationId xmlns:p14="http://schemas.microsoft.com/office/powerpoint/2010/main" val="220324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521FED-40B7-8241-A85C-A9BD6E5EB17D}"/>
              </a:ext>
            </a:extLst>
          </p:cNvPr>
          <p:cNvSpPr>
            <a:spLocks noGrp="1"/>
          </p:cNvSpPr>
          <p:nvPr>
            <p:ph idx="1"/>
          </p:nvPr>
        </p:nvSpPr>
        <p:spPr>
          <a:xfrm>
            <a:off x="116211" y="952636"/>
            <a:ext cx="11959577" cy="5356397"/>
          </a:xfrm>
        </p:spPr>
        <p:txBody>
          <a:bodyPr>
            <a:noAutofit/>
          </a:bodyPr>
          <a:lstStyle/>
          <a:p>
            <a:r>
              <a:rPr lang="en-GB" sz="2000" dirty="0"/>
              <a:t>In Finland according to </a:t>
            </a:r>
            <a:r>
              <a:rPr lang="en-US" sz="2000" dirty="0" err="1"/>
              <a:t>Heikkilä</a:t>
            </a:r>
            <a:r>
              <a:rPr lang="en-GB" sz="2000" dirty="0"/>
              <a:t> (2004) stated that they have core content areas and there are six orientations and these are mathematical orientation, natural sciences orientation, historical-societal orientation, aesthetic orientation, ethical orientation and religious-philosophical orientation.  In comparison to Wales according to Welsh Government (2015) they stated that they have seven areas of learning and these are Personal and Social Development, Well-being and Cultural Diversity, Language, Literacy and Communication Skills, Mathematical Development, Welsh Language Development, Knowledge and Understanding of the World, Physical Development and Creative Development.</a:t>
            </a:r>
          </a:p>
          <a:p>
            <a:endParaRPr lang="en-GB" sz="2000" dirty="0"/>
          </a:p>
          <a:p>
            <a:r>
              <a:rPr lang="en-GB" sz="2000" dirty="0"/>
              <a:t>The BBC (2014) stated that the Foundation Phase has had a positive impact on children according to a review, but on the other hand they also stated that there are a few concerns within the Foundation phase which need adapting and these are children depend highly on adults, and also that boys with additional learning needs and children with Welsh or English as their second language was benefiting the moat, therefore this can seem as the curriculum is not benefiting all.  The BBC (2014) stated that within the Foundation Phase it does not prepare the child for yearly exams later in life, and this could cause some children to not succeed well in secondary school.  </a:t>
            </a:r>
          </a:p>
          <a:p>
            <a:endParaRPr lang="en-US" sz="2000" dirty="0"/>
          </a:p>
        </p:txBody>
      </p:sp>
    </p:spTree>
    <p:extLst>
      <p:ext uri="{BB962C8B-B14F-4D97-AF65-F5344CB8AC3E}">
        <p14:creationId xmlns:p14="http://schemas.microsoft.com/office/powerpoint/2010/main" val="3296597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3FB34E-305E-2142-9AF4-FB31AACB50EE}"/>
              </a:ext>
            </a:extLst>
          </p:cNvPr>
          <p:cNvSpPr>
            <a:spLocks noGrp="1"/>
          </p:cNvSpPr>
          <p:nvPr>
            <p:ph idx="1"/>
          </p:nvPr>
        </p:nvSpPr>
        <p:spPr>
          <a:xfrm>
            <a:off x="170153" y="1525420"/>
            <a:ext cx="6302750" cy="4633397"/>
          </a:xfrm>
        </p:spPr>
        <p:txBody>
          <a:bodyPr>
            <a:noAutofit/>
          </a:bodyPr>
          <a:lstStyle/>
          <a:p>
            <a:r>
              <a:rPr lang="en-GB" sz="2000" dirty="0"/>
              <a:t>The children have d</a:t>
            </a:r>
            <a:r>
              <a:rPr lang="en-US" sz="2000" dirty="0" err="1"/>
              <a:t>iverse</a:t>
            </a:r>
            <a:r>
              <a:rPr lang="en-US" sz="2000" dirty="0"/>
              <a:t> learning environments and methods</a:t>
            </a:r>
            <a:r>
              <a:rPr lang="en-GB" sz="2000" dirty="0"/>
              <a:t> that</a:t>
            </a:r>
            <a:r>
              <a:rPr lang="en-US" sz="2000" dirty="0"/>
              <a:t> promotes active involvement of pupils. For example, field trips, cultural exchange programs, and inter-class programs that enrich the learning experience.</a:t>
            </a:r>
            <a:r>
              <a:rPr lang="en-GB" sz="2000" dirty="0"/>
              <a:t> </a:t>
            </a:r>
          </a:p>
          <a:p>
            <a:r>
              <a:rPr lang="en-GB" sz="2000" dirty="0"/>
              <a:t>Finland have less homework compared to other countries. </a:t>
            </a:r>
          </a:p>
          <a:p>
            <a:r>
              <a:rPr lang="en-GB" sz="2000" dirty="0"/>
              <a:t>In Finland their school hours are much shorter, and the teachers believe that this is beneficial for children to fully engage.  </a:t>
            </a:r>
          </a:p>
          <a:p>
            <a:r>
              <a:rPr lang="en-GB" sz="2000" dirty="0"/>
              <a:t>In their new curriculum they have a integrative approach so that the children are aware of the different learning contents.  </a:t>
            </a:r>
            <a:endParaRPr lang="en-US" sz="2000" dirty="0"/>
          </a:p>
        </p:txBody>
      </p:sp>
      <p:pic>
        <p:nvPicPr>
          <p:cNvPr id="5" name="Picture 5">
            <a:extLst>
              <a:ext uri="{FF2B5EF4-FFF2-40B4-BE49-F238E27FC236}">
                <a16:creationId xmlns:a16="http://schemas.microsoft.com/office/drawing/2014/main" id="{0D1BCAE2-4698-7C4C-B320-BB0F21F9FB6F}"/>
              </a:ext>
            </a:extLst>
          </p:cNvPr>
          <p:cNvPicPr>
            <a:picLocks noChangeAspect="1"/>
          </p:cNvPicPr>
          <p:nvPr/>
        </p:nvPicPr>
        <p:blipFill rotWithShape="1">
          <a:blip r:embed="rId2"/>
          <a:srcRect l="13023" r="7115" b="-2"/>
          <a:stretch/>
        </p:blipFill>
        <p:spPr>
          <a:xfrm>
            <a:off x="6472903" y="1716602"/>
            <a:ext cx="5345149" cy="4032537"/>
          </a:xfrm>
          <a:prstGeom prst="rect">
            <a:avLst/>
          </a:prstGeom>
        </p:spPr>
      </p:pic>
      <p:sp>
        <p:nvSpPr>
          <p:cNvPr id="2" name="TextBox 1">
            <a:extLst>
              <a:ext uri="{FF2B5EF4-FFF2-40B4-BE49-F238E27FC236}">
                <a16:creationId xmlns:a16="http://schemas.microsoft.com/office/drawing/2014/main" id="{B849FE7D-F4A2-7D49-8962-05BB1F9407F4}"/>
              </a:ext>
            </a:extLst>
          </p:cNvPr>
          <p:cNvSpPr txBox="1"/>
          <p:nvPr/>
        </p:nvSpPr>
        <p:spPr>
          <a:xfrm>
            <a:off x="10363200" y="6329462"/>
            <a:ext cx="1828800" cy="369332"/>
          </a:xfrm>
          <a:prstGeom prst="rect">
            <a:avLst/>
          </a:prstGeom>
          <a:noFill/>
        </p:spPr>
        <p:txBody>
          <a:bodyPr wrap="square" rtlCol="0">
            <a:spAutoFit/>
          </a:bodyPr>
          <a:lstStyle/>
          <a:p>
            <a:pPr algn="l">
              <a:spcAft>
                <a:spcPts val="600"/>
              </a:spcAft>
            </a:pPr>
            <a:r>
              <a:rPr lang="en-GB"/>
              <a:t>OECD (2016). </a:t>
            </a:r>
            <a:endParaRPr lang="en-US"/>
          </a:p>
        </p:txBody>
      </p:sp>
      <p:sp>
        <p:nvSpPr>
          <p:cNvPr id="6" name="TextBox 5">
            <a:extLst>
              <a:ext uri="{FF2B5EF4-FFF2-40B4-BE49-F238E27FC236}">
                <a16:creationId xmlns:a16="http://schemas.microsoft.com/office/drawing/2014/main" id="{821444F0-3387-404C-A6B9-CE351DC3A6E8}"/>
              </a:ext>
            </a:extLst>
          </p:cNvPr>
          <p:cNvSpPr txBox="1"/>
          <p:nvPr/>
        </p:nvSpPr>
        <p:spPr>
          <a:xfrm>
            <a:off x="6472902" y="983758"/>
            <a:ext cx="5345149" cy="646331"/>
          </a:xfrm>
          <a:prstGeom prst="rect">
            <a:avLst/>
          </a:prstGeom>
          <a:noFill/>
        </p:spPr>
        <p:txBody>
          <a:bodyPr wrap="square" rtlCol="0">
            <a:spAutoFit/>
          </a:bodyPr>
          <a:lstStyle/>
          <a:p>
            <a:pPr algn="l"/>
            <a:r>
              <a:rPr lang="en-GB" dirty="0"/>
              <a:t>Rogers, </a:t>
            </a:r>
            <a:r>
              <a:rPr lang="en-GB" dirty="0" err="1"/>
              <a:t>Dopart</a:t>
            </a:r>
            <a:r>
              <a:rPr lang="en-GB" dirty="0"/>
              <a:t> (2013) ‘</a:t>
            </a:r>
            <a:r>
              <a:rPr lang="en-GB" i="1" dirty="0"/>
              <a:t>is Finland still an  Education superstar?’ </a:t>
            </a:r>
            <a:r>
              <a:rPr lang="en-GB" dirty="0"/>
              <a:t>[picture]. </a:t>
            </a:r>
            <a:endParaRPr lang="en-US" dirty="0"/>
          </a:p>
        </p:txBody>
      </p:sp>
    </p:spTree>
    <p:extLst>
      <p:ext uri="{BB962C8B-B14F-4D97-AF65-F5344CB8AC3E}">
        <p14:creationId xmlns:p14="http://schemas.microsoft.com/office/powerpoint/2010/main" val="2854008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1C3B5-1948-B040-B7B6-9E8E12360872}"/>
              </a:ext>
            </a:extLst>
          </p:cNvPr>
          <p:cNvSpPr>
            <a:spLocks noGrp="1"/>
          </p:cNvSpPr>
          <p:nvPr>
            <p:ph type="title"/>
          </p:nvPr>
        </p:nvSpPr>
        <p:spPr/>
        <p:txBody>
          <a:bodyPr/>
          <a:lstStyle/>
          <a:p>
            <a:r>
              <a:rPr lang="en-GB" dirty="0"/>
              <a:t>Draw backs</a:t>
            </a:r>
            <a:endParaRPr lang="en-US" dirty="0"/>
          </a:p>
        </p:txBody>
      </p:sp>
      <p:sp>
        <p:nvSpPr>
          <p:cNvPr id="3" name="Content Placeholder 2">
            <a:extLst>
              <a:ext uri="{FF2B5EF4-FFF2-40B4-BE49-F238E27FC236}">
                <a16:creationId xmlns:a16="http://schemas.microsoft.com/office/drawing/2014/main" id="{56F714B4-0ADD-1A41-B68A-2E1F78DB23A5}"/>
              </a:ext>
            </a:extLst>
          </p:cNvPr>
          <p:cNvSpPr>
            <a:spLocks noGrp="1"/>
          </p:cNvSpPr>
          <p:nvPr>
            <p:ph idx="1"/>
          </p:nvPr>
        </p:nvSpPr>
        <p:spPr>
          <a:xfrm>
            <a:off x="248811" y="2057401"/>
            <a:ext cx="11393804" cy="4237375"/>
          </a:xfrm>
        </p:spPr>
        <p:txBody>
          <a:bodyPr>
            <a:normAutofit/>
          </a:bodyPr>
          <a:lstStyle/>
          <a:p>
            <a:r>
              <a:rPr lang="en-GB" sz="2000" dirty="0"/>
              <a:t>Finland have less homework compared to other countries, this can be seen as not beneficial for the child, as Newcombe (2019) stated that homework will cement the ideas that the children have learnt in school, whilst children learn in school some children find it difficult to remember what they have learnt, therefore homework is beneficial to remind the child what they have learnt and to ensure that what they have learnt has stuck.  Also, according to the BBC (2017) they stated that homework encourages children to work independently which these skills are useful and beneficial for children later in life.  </a:t>
            </a:r>
          </a:p>
          <a:p>
            <a:endParaRPr lang="en-GB" sz="2000" dirty="0"/>
          </a:p>
          <a:p>
            <a:r>
              <a:rPr lang="en-GB" sz="2000" dirty="0"/>
              <a:t>On the other hand according to Kohn (2007) he stated that homework is also seen as not beneficial as it may lead to frustration and exhaustion after the children being in school all day, it also stated that it may lead the children in having loss of interest in learning, this then may have a negative impact on the child’s future.  </a:t>
            </a:r>
            <a:endParaRPr lang="en-US" sz="2000" dirty="0"/>
          </a:p>
        </p:txBody>
      </p:sp>
    </p:spTree>
    <p:extLst>
      <p:ext uri="{BB962C8B-B14F-4D97-AF65-F5344CB8AC3E}">
        <p14:creationId xmlns:p14="http://schemas.microsoft.com/office/powerpoint/2010/main" val="3596716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DF9EE1-4BBA-144D-804A-009BF37D1149}"/>
              </a:ext>
            </a:extLst>
          </p:cNvPr>
          <p:cNvSpPr>
            <a:spLocks noGrp="1"/>
          </p:cNvSpPr>
          <p:nvPr>
            <p:ph idx="1"/>
          </p:nvPr>
        </p:nvSpPr>
        <p:spPr>
          <a:xfrm>
            <a:off x="341534" y="1580809"/>
            <a:ext cx="11508931" cy="4168332"/>
          </a:xfrm>
        </p:spPr>
        <p:txBody>
          <a:bodyPr>
            <a:normAutofit lnSpcReduction="10000"/>
          </a:bodyPr>
          <a:lstStyle/>
          <a:p>
            <a:r>
              <a:rPr lang="en-GB" dirty="0"/>
              <a:t>Also,  having less school hours can be seen as a negative impact on children’s learning, as they are missing out on teaching time.  According to Walden University (2020) longer school hours is beneficial for the modern world, therefore children have more time to make sense of the world that they live in and also to cure a strong future for the children.  Also, the benefits of having longer schools days would be beneficial for parents as they will less likely need childcare and therefore childcare costs may impact the parents financially.  </a:t>
            </a:r>
          </a:p>
          <a:p>
            <a:endParaRPr lang="en-GB" dirty="0"/>
          </a:p>
          <a:p>
            <a:r>
              <a:rPr lang="en-GB" dirty="0"/>
              <a:t>On the other hand longer school hours can be seen as a negative impact and according to Walden University (2020) they stated that raised costs for schools, to keep teachers longer, more class materials.  It also limits time from other activities such as sports, music or dance classes that children may attend, it can also reduce the free time children may have, therefore will have a negative impact on their social development.  </a:t>
            </a:r>
          </a:p>
        </p:txBody>
      </p:sp>
    </p:spTree>
    <p:extLst>
      <p:ext uri="{BB962C8B-B14F-4D97-AF65-F5344CB8AC3E}">
        <p14:creationId xmlns:p14="http://schemas.microsoft.com/office/powerpoint/2010/main" val="446246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A6736CB2-E626-4948-915B-F9DB6A24D1D2}"/>
              </a:ext>
            </a:extLst>
          </p:cNvPr>
          <p:cNvSpPr>
            <a:spLocks noGrp="1"/>
          </p:cNvSpPr>
          <p:nvPr>
            <p:ph idx="1"/>
          </p:nvPr>
        </p:nvSpPr>
        <p:spPr>
          <a:xfrm>
            <a:off x="534290" y="4905205"/>
            <a:ext cx="11123419" cy="1741291"/>
          </a:xfrm>
        </p:spPr>
        <p:txBody>
          <a:bodyPr>
            <a:normAutofit/>
          </a:bodyPr>
          <a:lstStyle/>
          <a:p>
            <a:r>
              <a:rPr lang="en-GB" sz="2000" dirty="0"/>
              <a:t>Whilst looking at this graph it clearly shows that in 2014 the enrolment rates in the UK were higher than the enrolment rates in Finland and OECD countries. However in 2015 the enrolment rates went up for Finland and for the UK the data is missing therefor we are unable to compare to see if the UK had improved or if the rate had decreased. (OECD (2016). </a:t>
            </a:r>
            <a:endParaRPr lang="en-US" sz="2000" dirty="0"/>
          </a:p>
        </p:txBody>
      </p:sp>
      <p:pic>
        <p:nvPicPr>
          <p:cNvPr id="7" name="Picture 7">
            <a:extLst>
              <a:ext uri="{FF2B5EF4-FFF2-40B4-BE49-F238E27FC236}">
                <a16:creationId xmlns:a16="http://schemas.microsoft.com/office/drawing/2014/main" id="{CE058632-3123-3344-9039-EC4D684D4B97}"/>
              </a:ext>
            </a:extLst>
          </p:cNvPr>
          <p:cNvPicPr>
            <a:picLocks noChangeAspect="1"/>
          </p:cNvPicPr>
          <p:nvPr/>
        </p:nvPicPr>
        <p:blipFill>
          <a:blip r:embed="rId2"/>
          <a:stretch>
            <a:fillRect/>
          </a:stretch>
        </p:blipFill>
        <p:spPr>
          <a:xfrm>
            <a:off x="2206358" y="416342"/>
            <a:ext cx="7101868" cy="4127322"/>
          </a:xfrm>
          <a:prstGeom prst="rect">
            <a:avLst/>
          </a:prstGeom>
        </p:spPr>
      </p:pic>
      <p:sp>
        <p:nvSpPr>
          <p:cNvPr id="2" name="TextBox 1">
            <a:extLst>
              <a:ext uri="{FF2B5EF4-FFF2-40B4-BE49-F238E27FC236}">
                <a16:creationId xmlns:a16="http://schemas.microsoft.com/office/drawing/2014/main" id="{AAF4FA34-0529-DE48-B2FC-F4E25BA5FC44}"/>
              </a:ext>
            </a:extLst>
          </p:cNvPr>
          <p:cNvSpPr txBox="1"/>
          <p:nvPr/>
        </p:nvSpPr>
        <p:spPr>
          <a:xfrm>
            <a:off x="9308225" y="3620334"/>
            <a:ext cx="2572419" cy="646331"/>
          </a:xfrm>
          <a:prstGeom prst="rect">
            <a:avLst/>
          </a:prstGeom>
          <a:noFill/>
        </p:spPr>
        <p:txBody>
          <a:bodyPr wrap="square" rtlCol="0">
            <a:spAutoFit/>
          </a:bodyPr>
          <a:lstStyle/>
          <a:p>
            <a:pPr algn="l"/>
            <a:r>
              <a:rPr lang="en-GB" dirty="0"/>
              <a:t>OECD (2016) </a:t>
            </a:r>
            <a:r>
              <a:rPr lang="en-GB" i="1" dirty="0"/>
              <a:t>‘starting strong IV’. (</a:t>
            </a:r>
            <a:r>
              <a:rPr lang="en-GB" dirty="0"/>
              <a:t>Graph</a:t>
            </a:r>
            <a:r>
              <a:rPr lang="en-GB" i="1" dirty="0"/>
              <a:t>).  </a:t>
            </a:r>
            <a:endParaRPr lang="en-US" dirty="0"/>
          </a:p>
        </p:txBody>
      </p:sp>
    </p:spTree>
    <p:extLst>
      <p:ext uri="{BB962C8B-B14F-4D97-AF65-F5344CB8AC3E}">
        <p14:creationId xmlns:p14="http://schemas.microsoft.com/office/powerpoint/2010/main" val="551313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B487E-11D0-6C42-8B0F-C5F752A37136}"/>
              </a:ext>
            </a:extLst>
          </p:cNvPr>
          <p:cNvSpPr>
            <a:spLocks noGrp="1"/>
          </p:cNvSpPr>
          <p:nvPr>
            <p:ph type="title"/>
          </p:nvPr>
        </p:nvSpPr>
        <p:spPr/>
        <p:txBody>
          <a:bodyPr/>
          <a:lstStyle/>
          <a:p>
            <a:r>
              <a:rPr lang="en-GB" dirty="0"/>
              <a:t>To compare…</a:t>
            </a:r>
            <a:endParaRPr lang="en-US" dirty="0"/>
          </a:p>
        </p:txBody>
      </p:sp>
      <p:pic>
        <p:nvPicPr>
          <p:cNvPr id="4" name="Picture 4">
            <a:extLst>
              <a:ext uri="{FF2B5EF4-FFF2-40B4-BE49-F238E27FC236}">
                <a16:creationId xmlns:a16="http://schemas.microsoft.com/office/drawing/2014/main" id="{AADC722F-2C71-1641-8E7E-9C96C88BC95F}"/>
              </a:ext>
            </a:extLst>
          </p:cNvPr>
          <p:cNvPicPr>
            <a:picLocks noChangeAspect="1"/>
          </p:cNvPicPr>
          <p:nvPr/>
        </p:nvPicPr>
        <p:blipFill>
          <a:blip r:embed="rId2"/>
          <a:stretch>
            <a:fillRect/>
          </a:stretch>
        </p:blipFill>
        <p:spPr>
          <a:xfrm>
            <a:off x="172907" y="2321874"/>
            <a:ext cx="5646400" cy="3232150"/>
          </a:xfrm>
          <a:prstGeom prst="rect">
            <a:avLst/>
          </a:prstGeom>
        </p:spPr>
      </p:pic>
      <p:pic>
        <p:nvPicPr>
          <p:cNvPr id="5" name="Picture 5">
            <a:extLst>
              <a:ext uri="{FF2B5EF4-FFF2-40B4-BE49-F238E27FC236}">
                <a16:creationId xmlns:a16="http://schemas.microsoft.com/office/drawing/2014/main" id="{74324BEB-3B23-5E48-B0F9-CC2AFF22A73B}"/>
              </a:ext>
            </a:extLst>
          </p:cNvPr>
          <p:cNvPicPr>
            <a:picLocks noChangeAspect="1"/>
          </p:cNvPicPr>
          <p:nvPr/>
        </p:nvPicPr>
        <p:blipFill>
          <a:blip r:embed="rId3"/>
          <a:stretch>
            <a:fillRect/>
          </a:stretch>
        </p:blipFill>
        <p:spPr>
          <a:xfrm>
            <a:off x="5958161" y="2321874"/>
            <a:ext cx="5648960" cy="3261364"/>
          </a:xfrm>
          <a:prstGeom prst="rect">
            <a:avLst/>
          </a:prstGeom>
        </p:spPr>
      </p:pic>
      <p:sp>
        <p:nvSpPr>
          <p:cNvPr id="8" name="TextBox 7">
            <a:extLst>
              <a:ext uri="{FF2B5EF4-FFF2-40B4-BE49-F238E27FC236}">
                <a16:creationId xmlns:a16="http://schemas.microsoft.com/office/drawing/2014/main" id="{2DB3A9E5-B063-D74E-A0C1-D81F97E8C014}"/>
              </a:ext>
            </a:extLst>
          </p:cNvPr>
          <p:cNvSpPr txBox="1"/>
          <p:nvPr/>
        </p:nvSpPr>
        <p:spPr>
          <a:xfrm>
            <a:off x="5182965" y="2513234"/>
            <a:ext cx="1828800" cy="369332"/>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695D2C7D-4E7F-C74A-B8FF-CED1E20DB66F}"/>
              </a:ext>
            </a:extLst>
          </p:cNvPr>
          <p:cNvSpPr txBox="1"/>
          <p:nvPr/>
        </p:nvSpPr>
        <p:spPr>
          <a:xfrm>
            <a:off x="242334" y="5750443"/>
            <a:ext cx="11364787" cy="923330"/>
          </a:xfrm>
          <a:prstGeom prst="rect">
            <a:avLst/>
          </a:prstGeom>
          <a:noFill/>
        </p:spPr>
        <p:txBody>
          <a:bodyPr wrap="square" rtlCol="0">
            <a:spAutoFit/>
          </a:bodyPr>
          <a:lstStyle/>
          <a:p>
            <a:pPr algn="l"/>
            <a:r>
              <a:rPr lang="en-GB" dirty="0"/>
              <a:t>Whilst looking at both pictures it is clear to see that there is not much of a difference between the reading, mathematics and science.  There is a significant difference between the boys vs girls in reading, and also a significant difference in the immigrant students reading.  </a:t>
            </a:r>
            <a:endParaRPr lang="en-US" dirty="0"/>
          </a:p>
        </p:txBody>
      </p:sp>
      <p:sp>
        <p:nvSpPr>
          <p:cNvPr id="10" name="TextBox 9">
            <a:extLst>
              <a:ext uri="{FF2B5EF4-FFF2-40B4-BE49-F238E27FC236}">
                <a16:creationId xmlns:a16="http://schemas.microsoft.com/office/drawing/2014/main" id="{0D25C156-BD57-BB43-AC22-13E998D815EF}"/>
              </a:ext>
            </a:extLst>
          </p:cNvPr>
          <p:cNvSpPr txBox="1"/>
          <p:nvPr/>
        </p:nvSpPr>
        <p:spPr>
          <a:xfrm>
            <a:off x="172907" y="1952542"/>
            <a:ext cx="2257846" cy="369332"/>
          </a:xfrm>
          <a:prstGeom prst="rect">
            <a:avLst/>
          </a:prstGeom>
          <a:noFill/>
        </p:spPr>
        <p:txBody>
          <a:bodyPr wrap="square" rtlCol="0">
            <a:spAutoFit/>
          </a:bodyPr>
          <a:lstStyle/>
          <a:p>
            <a:pPr algn="l"/>
            <a:r>
              <a:rPr lang="en-GB" dirty="0"/>
              <a:t>Coughlan, (2019). </a:t>
            </a:r>
            <a:endParaRPr lang="en-US" dirty="0"/>
          </a:p>
        </p:txBody>
      </p:sp>
    </p:spTree>
    <p:extLst>
      <p:ext uri="{BB962C8B-B14F-4D97-AF65-F5344CB8AC3E}">
        <p14:creationId xmlns:p14="http://schemas.microsoft.com/office/powerpoint/2010/main" val="33831545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E060BCAF-59FD-3743-BC5B-19221649873F}"/>
              </a:ext>
            </a:extLst>
          </p:cNvPr>
          <p:cNvPicPr>
            <a:picLocks noGrp="1" noChangeAspect="1"/>
          </p:cNvPicPr>
          <p:nvPr>
            <p:ph idx="1"/>
          </p:nvPr>
        </p:nvPicPr>
        <p:blipFill>
          <a:blip r:embed="rId2"/>
          <a:stretch>
            <a:fillRect/>
          </a:stretch>
        </p:blipFill>
        <p:spPr>
          <a:xfrm>
            <a:off x="135635" y="228446"/>
            <a:ext cx="6221725" cy="6401107"/>
          </a:xfrm>
        </p:spPr>
      </p:pic>
      <p:sp>
        <p:nvSpPr>
          <p:cNvPr id="7" name="Arrow: Up 6">
            <a:extLst>
              <a:ext uri="{FF2B5EF4-FFF2-40B4-BE49-F238E27FC236}">
                <a16:creationId xmlns:a16="http://schemas.microsoft.com/office/drawing/2014/main" id="{C0D10C0F-40A0-3C48-A481-07BB779BDCC0}"/>
              </a:ext>
            </a:extLst>
          </p:cNvPr>
          <p:cNvSpPr/>
          <p:nvPr/>
        </p:nvSpPr>
        <p:spPr>
          <a:xfrm rot="16200000" flipH="1">
            <a:off x="6837981" y="1428752"/>
            <a:ext cx="702867" cy="2644988"/>
          </a:xfrm>
          <a:prstGeom prst="upArrow">
            <a:avLst>
              <a:gd name="adj1" fmla="val 53293"/>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Up 7">
            <a:extLst>
              <a:ext uri="{FF2B5EF4-FFF2-40B4-BE49-F238E27FC236}">
                <a16:creationId xmlns:a16="http://schemas.microsoft.com/office/drawing/2014/main" id="{DDDED6F4-416B-FE44-B9B3-CD6E1BC84565}"/>
              </a:ext>
            </a:extLst>
          </p:cNvPr>
          <p:cNvSpPr/>
          <p:nvPr/>
        </p:nvSpPr>
        <p:spPr>
          <a:xfrm rot="16200000">
            <a:off x="6794946" y="3260465"/>
            <a:ext cx="669144" cy="2764779"/>
          </a:xfrm>
          <a:prstGeom prst="upArrow">
            <a:avLst>
              <a:gd name="adj1" fmla="val 66326"/>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02F33C2D-84D4-5548-8A90-5027B4163807}"/>
              </a:ext>
            </a:extLst>
          </p:cNvPr>
          <p:cNvSpPr txBox="1"/>
          <p:nvPr/>
        </p:nvSpPr>
        <p:spPr>
          <a:xfrm>
            <a:off x="6683108" y="2566580"/>
            <a:ext cx="1828800" cy="369332"/>
          </a:xfrm>
          <a:prstGeom prst="rect">
            <a:avLst/>
          </a:prstGeom>
          <a:noFill/>
        </p:spPr>
        <p:txBody>
          <a:bodyPr wrap="square" rtlCol="0">
            <a:spAutoFit/>
          </a:bodyPr>
          <a:lstStyle/>
          <a:p>
            <a:pPr algn="l"/>
            <a:r>
              <a:rPr lang="en-GB" dirty="0"/>
              <a:t>FINLAND </a:t>
            </a:r>
            <a:endParaRPr lang="en-US" dirty="0"/>
          </a:p>
        </p:txBody>
      </p:sp>
      <p:sp>
        <p:nvSpPr>
          <p:cNvPr id="10" name="TextBox 9">
            <a:extLst>
              <a:ext uri="{FF2B5EF4-FFF2-40B4-BE49-F238E27FC236}">
                <a16:creationId xmlns:a16="http://schemas.microsoft.com/office/drawing/2014/main" id="{92B3B9B0-85E7-3648-9169-899ACDB88EDB}"/>
              </a:ext>
            </a:extLst>
          </p:cNvPr>
          <p:cNvSpPr txBox="1"/>
          <p:nvPr/>
        </p:nvSpPr>
        <p:spPr>
          <a:xfrm>
            <a:off x="6120525" y="4458188"/>
            <a:ext cx="2628219" cy="369332"/>
          </a:xfrm>
          <a:prstGeom prst="rect">
            <a:avLst/>
          </a:prstGeom>
          <a:noFill/>
        </p:spPr>
        <p:txBody>
          <a:bodyPr wrap="square" rtlCol="0">
            <a:spAutoFit/>
          </a:bodyPr>
          <a:lstStyle/>
          <a:p>
            <a:pPr algn="l"/>
            <a:r>
              <a:rPr lang="en-GB" dirty="0"/>
              <a:t>UNITED KINGDOM</a:t>
            </a:r>
            <a:endParaRPr lang="en-US" dirty="0"/>
          </a:p>
        </p:txBody>
      </p:sp>
      <p:sp>
        <p:nvSpPr>
          <p:cNvPr id="11" name="TextBox 10">
            <a:extLst>
              <a:ext uri="{FF2B5EF4-FFF2-40B4-BE49-F238E27FC236}">
                <a16:creationId xmlns:a16="http://schemas.microsoft.com/office/drawing/2014/main" id="{4DBCECB9-190B-B247-939D-F815837BD082}"/>
              </a:ext>
            </a:extLst>
          </p:cNvPr>
          <p:cNvSpPr txBox="1"/>
          <p:nvPr/>
        </p:nvSpPr>
        <p:spPr>
          <a:xfrm>
            <a:off x="8624255" y="2935912"/>
            <a:ext cx="3464390" cy="1477328"/>
          </a:xfrm>
          <a:prstGeom prst="rect">
            <a:avLst/>
          </a:prstGeom>
          <a:noFill/>
        </p:spPr>
        <p:txBody>
          <a:bodyPr wrap="square" rtlCol="0">
            <a:spAutoFit/>
          </a:bodyPr>
          <a:lstStyle/>
          <a:p>
            <a:pPr algn="l"/>
            <a:r>
              <a:rPr lang="en-GB" dirty="0"/>
              <a:t>Between Finland and United Kingdom there is not much of a difference in the Pisa test score, as the UK is 504 and Finland is 520. </a:t>
            </a:r>
            <a:endParaRPr lang="en-US" dirty="0"/>
          </a:p>
        </p:txBody>
      </p:sp>
      <p:sp>
        <p:nvSpPr>
          <p:cNvPr id="12" name="TextBox 11">
            <a:extLst>
              <a:ext uri="{FF2B5EF4-FFF2-40B4-BE49-F238E27FC236}">
                <a16:creationId xmlns:a16="http://schemas.microsoft.com/office/drawing/2014/main" id="{DBA71BD9-9488-6442-ADF1-2C63F9CE87E8}"/>
              </a:ext>
            </a:extLst>
          </p:cNvPr>
          <p:cNvSpPr txBox="1"/>
          <p:nvPr/>
        </p:nvSpPr>
        <p:spPr>
          <a:xfrm>
            <a:off x="6357359" y="6243822"/>
            <a:ext cx="2266895" cy="369332"/>
          </a:xfrm>
          <a:prstGeom prst="rect">
            <a:avLst/>
          </a:prstGeom>
          <a:noFill/>
        </p:spPr>
        <p:txBody>
          <a:bodyPr wrap="square" rtlCol="0">
            <a:spAutoFit/>
          </a:bodyPr>
          <a:lstStyle/>
          <a:p>
            <a:pPr algn="l"/>
            <a:r>
              <a:rPr lang="en-GB" dirty="0"/>
              <a:t>Coughlan, (2019). </a:t>
            </a:r>
            <a:endParaRPr lang="en-US" dirty="0"/>
          </a:p>
        </p:txBody>
      </p:sp>
    </p:spTree>
    <p:extLst>
      <p:ext uri="{BB962C8B-B14F-4D97-AF65-F5344CB8AC3E}">
        <p14:creationId xmlns:p14="http://schemas.microsoft.com/office/powerpoint/2010/main" val="27914475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DC86285-654C-D447-98AE-6A2542CDD6EB}"/>
              </a:ext>
            </a:extLst>
          </p:cNvPr>
          <p:cNvPicPr>
            <a:picLocks noChangeAspect="1"/>
          </p:cNvPicPr>
          <p:nvPr/>
        </p:nvPicPr>
        <p:blipFill rotWithShape="1">
          <a:blip r:embed="rId2"/>
          <a:srcRect l="6118" t="5536" r="36793"/>
          <a:stretch/>
        </p:blipFill>
        <p:spPr>
          <a:xfrm>
            <a:off x="3209139" y="181459"/>
            <a:ext cx="5230215" cy="6495082"/>
          </a:xfrm>
          <a:prstGeom prst="rect">
            <a:avLst/>
          </a:prstGeom>
        </p:spPr>
      </p:pic>
      <p:sp>
        <p:nvSpPr>
          <p:cNvPr id="7" name="Rectangle 6">
            <a:extLst>
              <a:ext uri="{FF2B5EF4-FFF2-40B4-BE49-F238E27FC236}">
                <a16:creationId xmlns:a16="http://schemas.microsoft.com/office/drawing/2014/main" id="{2BA843F0-DEB7-D846-B46E-F650955387EC}"/>
              </a:ext>
            </a:extLst>
          </p:cNvPr>
          <p:cNvSpPr/>
          <p:nvPr/>
        </p:nvSpPr>
        <p:spPr>
          <a:xfrm>
            <a:off x="3407696" y="1037849"/>
            <a:ext cx="1557598" cy="23215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A9C8158-F025-8C4B-8D8B-F2CAD0F5C7AF}"/>
              </a:ext>
            </a:extLst>
          </p:cNvPr>
          <p:cNvSpPr/>
          <p:nvPr/>
        </p:nvSpPr>
        <p:spPr>
          <a:xfrm>
            <a:off x="4718664" y="1597194"/>
            <a:ext cx="1415746" cy="2321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8AEFB5E-02B3-7A44-A67E-5A1B9662A54D}"/>
              </a:ext>
            </a:extLst>
          </p:cNvPr>
          <p:cNvSpPr/>
          <p:nvPr/>
        </p:nvSpPr>
        <p:spPr>
          <a:xfrm>
            <a:off x="5662854" y="1269999"/>
            <a:ext cx="1828783" cy="23215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F9C3D1E-9562-7349-A015-C0148F525F30}"/>
              </a:ext>
            </a:extLst>
          </p:cNvPr>
          <p:cNvSpPr/>
          <p:nvPr/>
        </p:nvSpPr>
        <p:spPr>
          <a:xfrm>
            <a:off x="7023608" y="1802034"/>
            <a:ext cx="1415746" cy="179719"/>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1536551-4A3A-1C4A-B4A2-A60D4A885875}"/>
              </a:ext>
            </a:extLst>
          </p:cNvPr>
          <p:cNvSpPr txBox="1"/>
          <p:nvPr/>
        </p:nvSpPr>
        <p:spPr>
          <a:xfrm>
            <a:off x="8529486" y="1981753"/>
            <a:ext cx="3487718" cy="2585323"/>
          </a:xfrm>
          <a:prstGeom prst="rect">
            <a:avLst/>
          </a:prstGeom>
          <a:noFill/>
        </p:spPr>
        <p:txBody>
          <a:bodyPr wrap="square" rtlCol="0">
            <a:spAutoFit/>
          </a:bodyPr>
          <a:lstStyle/>
          <a:p>
            <a:pPr algn="l"/>
            <a:r>
              <a:rPr lang="en-GB" dirty="0"/>
              <a:t>Whilst looking at this chart it clearly shows that Finland scores have been up and down from 2009, whilst looking at the UK scores it clearly shows their scores are continuously rising, this suggests that their scores are only getting better.  </a:t>
            </a:r>
            <a:endParaRPr lang="en-US" dirty="0"/>
          </a:p>
        </p:txBody>
      </p:sp>
      <p:sp>
        <p:nvSpPr>
          <p:cNvPr id="12" name="TextBox 11">
            <a:extLst>
              <a:ext uri="{FF2B5EF4-FFF2-40B4-BE49-F238E27FC236}">
                <a16:creationId xmlns:a16="http://schemas.microsoft.com/office/drawing/2014/main" id="{F5D8B04E-FF50-BB41-B899-FA8D0752A46C}"/>
              </a:ext>
            </a:extLst>
          </p:cNvPr>
          <p:cNvSpPr txBox="1"/>
          <p:nvPr/>
        </p:nvSpPr>
        <p:spPr>
          <a:xfrm>
            <a:off x="8439354" y="6302127"/>
            <a:ext cx="2329700" cy="374414"/>
          </a:xfrm>
          <a:prstGeom prst="rect">
            <a:avLst/>
          </a:prstGeom>
          <a:noFill/>
        </p:spPr>
        <p:txBody>
          <a:bodyPr wrap="square" rtlCol="0">
            <a:spAutoFit/>
          </a:bodyPr>
          <a:lstStyle/>
          <a:p>
            <a:pPr algn="l"/>
            <a:r>
              <a:rPr lang="en-GB" dirty="0"/>
              <a:t>Coughlan, (2019)</a:t>
            </a:r>
            <a:endParaRPr lang="en-US" dirty="0"/>
          </a:p>
        </p:txBody>
      </p:sp>
    </p:spTree>
    <p:extLst>
      <p:ext uri="{BB962C8B-B14F-4D97-AF65-F5344CB8AC3E}">
        <p14:creationId xmlns:p14="http://schemas.microsoft.com/office/powerpoint/2010/main" val="328460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787C-33B2-8E48-BC15-AC7E5E16DEE1}"/>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D22A7173-9AEA-D84E-A6DE-A6AEF93F419E}"/>
              </a:ext>
            </a:extLst>
          </p:cNvPr>
          <p:cNvSpPr>
            <a:spLocks noGrp="1"/>
          </p:cNvSpPr>
          <p:nvPr>
            <p:ph idx="1"/>
          </p:nvPr>
        </p:nvSpPr>
        <p:spPr/>
        <p:txBody>
          <a:bodyPr/>
          <a:lstStyle/>
          <a:p>
            <a:r>
              <a:rPr lang="en-GB" dirty="0"/>
              <a:t>To conclude it is clear to see that Finland and Wales have very interesting and also very different curriculums, whilst looking at the positive and draw backs of each curriculum they both have equally the same.  Whilst looking at how Finland educate their children it is seen as very different to Wales, and how Finland believe to educate their children through the use of technology and where as Wales include technology within their curriculum.  Overall, whilst looking at the graphs within this PowerPoint it is clear to see that the education system in Finland is not consistent their PISA scores are up and down, on the other hand the UK PISA tests are consistent and their scores are rising.  Overall, it is clear to see that the UK education system has improved over time.  </a:t>
            </a:r>
            <a:endParaRPr lang="en-US" dirty="0"/>
          </a:p>
        </p:txBody>
      </p:sp>
    </p:spTree>
    <p:extLst>
      <p:ext uri="{BB962C8B-B14F-4D97-AF65-F5344CB8AC3E}">
        <p14:creationId xmlns:p14="http://schemas.microsoft.com/office/powerpoint/2010/main" val="8102605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A4E75-B0BF-2948-BC11-782C75F3705E}"/>
              </a:ext>
            </a:extLst>
          </p:cNvPr>
          <p:cNvSpPr>
            <a:spLocks noGrp="1"/>
          </p:cNvSpPr>
          <p:nvPr>
            <p:ph type="title"/>
          </p:nvPr>
        </p:nvSpPr>
        <p:spPr>
          <a:xfrm>
            <a:off x="1980653" y="1192255"/>
            <a:ext cx="8610600" cy="4473490"/>
          </a:xfrm>
        </p:spPr>
        <p:txBody>
          <a:bodyPr>
            <a:noAutofit/>
          </a:bodyPr>
          <a:lstStyle/>
          <a:p>
            <a:pPr algn="ctr"/>
            <a:r>
              <a:rPr lang="en-GB" sz="7200" dirty="0"/>
              <a:t>Thank you for listening are there any questions?</a:t>
            </a:r>
            <a:endParaRPr lang="en-US" sz="7200" dirty="0"/>
          </a:p>
        </p:txBody>
      </p:sp>
    </p:spTree>
    <p:extLst>
      <p:ext uri="{BB962C8B-B14F-4D97-AF65-F5344CB8AC3E}">
        <p14:creationId xmlns:p14="http://schemas.microsoft.com/office/powerpoint/2010/main" val="1279265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9">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3" name="Picture 11">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2C07B8D8-E6E4-6842-B7D6-0BD5F8E8A524}"/>
              </a:ext>
            </a:extLst>
          </p:cNvPr>
          <p:cNvSpPr>
            <a:spLocks noGrp="1"/>
          </p:cNvSpPr>
          <p:nvPr>
            <p:ph type="title"/>
          </p:nvPr>
        </p:nvSpPr>
        <p:spPr>
          <a:xfrm>
            <a:off x="8266820" y="673240"/>
            <a:ext cx="3300981" cy="3446373"/>
          </a:xfrm>
          <a:noFill/>
          <a:ln w="19050">
            <a:noFill/>
            <a:prstDash val="dash"/>
          </a:ln>
        </p:spPr>
        <p:txBody>
          <a:bodyPr vert="horz" lIns="91440" tIns="45720" rIns="91440" bIns="45720" rtlCol="0" anchor="b">
            <a:normAutofit/>
          </a:bodyPr>
          <a:lstStyle/>
          <a:p>
            <a:pPr algn="ctr"/>
            <a:r>
              <a:rPr lang="en-US" sz="4400"/>
              <a:t>Reference list</a:t>
            </a:r>
          </a:p>
        </p:txBody>
      </p:sp>
      <p:sp>
        <p:nvSpPr>
          <p:cNvPr id="24" name="Rectangle 13">
            <a:extLst>
              <a:ext uri="{FF2B5EF4-FFF2-40B4-BE49-F238E27FC236}">
                <a16:creationId xmlns:a16="http://schemas.microsoft.com/office/drawing/2014/main" id="{11432301-4726-4BC7-A053-C83570C6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3FF533E5-9750-4E88-96EA-897A0D703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94678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ounded Rectangle 11">
            <a:extLst>
              <a:ext uri="{FF2B5EF4-FFF2-40B4-BE49-F238E27FC236}">
                <a16:creationId xmlns:a16="http://schemas.microsoft.com/office/drawing/2014/main" id="{F41BBC71-7D18-4156-8DE4-06F1CB298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6638814"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a:extLst>
              <a:ext uri="{FF2B5EF4-FFF2-40B4-BE49-F238E27FC236}">
                <a16:creationId xmlns:a16="http://schemas.microsoft.com/office/drawing/2014/main" id="{861622F4-1087-124E-B192-7A0EE929A35A}"/>
              </a:ext>
            </a:extLst>
          </p:cNvPr>
          <p:cNvPicPr>
            <a:picLocks noChangeAspect="1"/>
          </p:cNvPicPr>
          <p:nvPr/>
        </p:nvPicPr>
        <p:blipFill>
          <a:blip r:embed="rId4"/>
          <a:stretch>
            <a:fillRect/>
          </a:stretch>
        </p:blipFill>
        <p:spPr>
          <a:xfrm>
            <a:off x="765458" y="1324951"/>
            <a:ext cx="6516694" cy="4208098"/>
          </a:xfrm>
          <a:prstGeom prst="rect">
            <a:avLst/>
          </a:prstGeom>
        </p:spPr>
      </p:pic>
    </p:spTree>
    <p:extLst>
      <p:ext uri="{BB962C8B-B14F-4D97-AF65-F5344CB8AC3E}">
        <p14:creationId xmlns:p14="http://schemas.microsoft.com/office/powerpoint/2010/main" val="188610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95DD5BC2-A8E7-4CAD-955A-3807355EC9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18"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60377E9E-A884-0C4F-963C-A10575CD5A6F}"/>
              </a:ext>
            </a:extLst>
          </p:cNvPr>
          <p:cNvPicPr>
            <a:picLocks noChangeAspect="1"/>
          </p:cNvPicPr>
          <p:nvPr/>
        </p:nvPicPr>
        <p:blipFill>
          <a:blip r:embed="rId3"/>
          <a:stretch>
            <a:fillRect/>
          </a:stretch>
        </p:blipFill>
        <p:spPr>
          <a:xfrm>
            <a:off x="852493" y="873252"/>
            <a:ext cx="7774139" cy="5111496"/>
          </a:xfrm>
          <a:prstGeom prst="rect">
            <a:avLst/>
          </a:prstGeom>
          <a:ln w="31750" cap="sq">
            <a:noFill/>
            <a:miter lim="800000"/>
          </a:ln>
        </p:spPr>
      </p:pic>
    </p:spTree>
    <p:extLst>
      <p:ext uri="{BB962C8B-B14F-4D97-AF65-F5344CB8AC3E}">
        <p14:creationId xmlns:p14="http://schemas.microsoft.com/office/powerpoint/2010/main" val="370948758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Vapor Trail</vt:lpstr>
      <vt:lpstr>The BENEFITS and draw backs of THE EARLY YEARS CURRICULUM IN FINLAND, AND COMPARING IT WITH THE EARLY YEARS CURRICULUM IN WALES. </vt:lpstr>
      <vt:lpstr>PowerPoint Presentation</vt:lpstr>
      <vt:lpstr>PowerPoint Presentation</vt:lpstr>
      <vt:lpstr>PowerPoint Presentation</vt:lpstr>
      <vt:lpstr>PowerPoint Presentation</vt:lpstr>
      <vt:lpstr>PowerPoint Presentation</vt:lpstr>
      <vt:lpstr>EARLY YEARS CURRICULUM IN FINLAND and wALES </vt:lpstr>
      <vt:lpstr>PowerPoint Presentation</vt:lpstr>
      <vt:lpstr>PowerPoint Presentation</vt:lpstr>
      <vt:lpstr>PowerPoint Presentation</vt:lpstr>
      <vt:lpstr>Draw backs</vt:lpstr>
      <vt:lpstr>PowerPoint Presentation</vt:lpstr>
      <vt:lpstr>PowerPoint Presentation</vt:lpstr>
      <vt:lpstr>To compare…</vt:lpstr>
      <vt:lpstr>PowerPoint Presentation</vt:lpstr>
      <vt:lpstr>PowerPoint Presentation</vt:lpstr>
      <vt:lpstr>CONCLUSION </vt:lpstr>
      <vt:lpstr>Thank you for listening are there any questions?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BENEFITS and draw backs of THE EARLY YEARS CURRICULUM IN FINLAND, AND COMPARING IT WITH THE EARLY YEARS CURRICULUM IN WALES. </dc:title>
  <dc:creator>Chloe Harries (1803550)</dc:creator>
  <cp:lastModifiedBy>Chloe Marie Harries (1803550)</cp:lastModifiedBy>
  <cp:revision>6</cp:revision>
  <dcterms:created xsi:type="dcterms:W3CDTF">2020-11-10T10:33:21Z</dcterms:created>
  <dcterms:modified xsi:type="dcterms:W3CDTF">2020-11-22T17:59:01Z</dcterms:modified>
</cp:coreProperties>
</file>