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6" r:id="rId2"/>
    <p:sldId id="257" r:id="rId3"/>
    <p:sldId id="258" r:id="rId4"/>
    <p:sldId id="267" r:id="rId5"/>
    <p:sldId id="259" r:id="rId6"/>
    <p:sldId id="264" r:id="rId7"/>
    <p:sldId id="260" r:id="rId8"/>
    <p:sldId id="261" r:id="rId9"/>
    <p:sldId id="262" r:id="rId10"/>
    <p:sldId id="266" r:id="rId11"/>
    <p:sldId id="263" r:id="rId12"/>
    <p:sldId id="265" r:id="rId13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73913" autoAdjust="0"/>
  </p:normalViewPr>
  <p:slideViewPr>
    <p:cSldViewPr snapToGrid="0">
      <p:cViewPr varScale="1">
        <p:scale>
          <a:sx n="49" d="100"/>
          <a:sy n="49" d="100"/>
        </p:scale>
        <p:origin x="1300" y="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9819E1D-D997-458B-ACEC-5FCF7FADC03A}" type="datetimeFigureOut">
              <a:rPr lang="en-GB" smtClean="0"/>
              <a:t>14/09/2020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6325CF-E0AC-41FE-AE0E-A0601A017C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01848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ipd.co.uk/Images/cipd-wales-event-guide-2020-21_tcm18-83335.pdf" TargetMode="External"/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6325CF-E0AC-41FE-AE0E-A0601A017CC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713270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Submit by 19</a:t>
            </a:r>
            <a:r>
              <a:rPr lang="en-GB" baseline="30000" dirty="0"/>
              <a:t>th</a:t>
            </a:r>
            <a:r>
              <a:rPr lang="en-GB" dirty="0"/>
              <a:t> October 2020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6325CF-E0AC-41FE-AE0E-A0601A017CC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536718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6325CF-E0AC-41FE-AE0E-A0601A017CC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398655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6325CF-E0AC-41FE-AE0E-A0601A017CC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851187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Both available as eBooks through UWTSD Library resources.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6325CF-E0AC-41FE-AE0E-A0601A017CC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867904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6325CF-E0AC-41FE-AE0E-A0601A017CC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988846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6325CF-E0AC-41FE-AE0E-A0601A017CC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704737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6325CF-E0AC-41FE-AE0E-A0601A017CC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875985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6325CF-E0AC-41FE-AE0E-A0601A017CC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2990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CIPD Wales Event Guide: </a:t>
            </a:r>
            <a:r>
              <a:rPr lang="en-GB">
                <a:hlinkClick r:id="rId3"/>
              </a:rPr>
              <a:t>https://www.cipd.co.uk/Images/cipd-wales-event-guide-2020-21_tcm18-83335.pdf</a:t>
            </a:r>
            <a:endParaRPr lang="en-GB"/>
          </a:p>
          <a:p>
            <a:endParaRPr lang="en-GB" dirty="0"/>
          </a:p>
          <a:p>
            <a:r>
              <a:rPr lang="en-GB" dirty="0"/>
              <a:t>3</a:t>
            </a:r>
            <a:r>
              <a:rPr lang="en-GB" baseline="30000" dirty="0"/>
              <a:t>rd</a:t>
            </a:r>
            <a:r>
              <a:rPr lang="en-GB" dirty="0"/>
              <a:t> March – recap session on research report.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6325CF-E0AC-41FE-AE0E-A0601A017CC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16222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5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31A6B2F9-3230-4B75-9BBA-DE430636042A}" type="datetimeFigureOut">
              <a:rPr lang="en-GB" smtClean="0"/>
              <a:t>14/09/2020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DA17B8-1FFB-4A39-A176-29951078F9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28557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6B2F9-3230-4B75-9BBA-DE430636042A}" type="datetimeFigureOut">
              <a:rPr lang="en-GB" smtClean="0"/>
              <a:t>14/09/2020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DA17B8-1FFB-4A39-A176-29951078F9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85915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6B2F9-3230-4B75-9BBA-DE430636042A}" type="datetimeFigureOut">
              <a:rPr lang="en-GB" smtClean="0"/>
              <a:t>14/09/2020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DA17B8-1FFB-4A39-A176-29951078F9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14583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6B2F9-3230-4B75-9BBA-DE430636042A}" type="datetimeFigureOut">
              <a:rPr lang="en-GB" smtClean="0"/>
              <a:t>14/09/2020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DA17B8-1FFB-4A39-A176-29951078F9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19799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6B2F9-3230-4B75-9BBA-DE430636042A}" type="datetimeFigureOut">
              <a:rPr lang="en-GB" smtClean="0"/>
              <a:t>14/09/2020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DA17B8-1FFB-4A39-A176-29951078F9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22935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6B2F9-3230-4B75-9BBA-DE430636042A}" type="datetimeFigureOut">
              <a:rPr lang="en-GB" smtClean="0"/>
              <a:t>14/09/2020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DA17B8-1FFB-4A39-A176-29951078F9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80329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6B2F9-3230-4B75-9BBA-DE430636042A}" type="datetimeFigureOut">
              <a:rPr lang="en-GB" smtClean="0"/>
              <a:t>14/09/2020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DA17B8-1FFB-4A39-A176-29951078F9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52109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6B2F9-3230-4B75-9BBA-DE430636042A}" type="datetimeFigureOut">
              <a:rPr lang="en-GB" smtClean="0"/>
              <a:t>14/09/2020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DA17B8-1FFB-4A39-A176-29951078F9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70135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6B2F9-3230-4B75-9BBA-DE430636042A}" type="datetimeFigureOut">
              <a:rPr lang="en-GB" smtClean="0"/>
              <a:t>14/09/2020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DA17B8-1FFB-4A39-A176-29951078F9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75306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6B2F9-3230-4B75-9BBA-DE430636042A}" type="datetimeFigureOut">
              <a:rPr lang="en-GB" smtClean="0"/>
              <a:t>14/09/2020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DA17B8-1FFB-4A39-A176-29951078F9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55764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6B2F9-3230-4B75-9BBA-DE430636042A}" type="datetimeFigureOut">
              <a:rPr lang="en-GB" smtClean="0"/>
              <a:t>14/09/2020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DA17B8-1FFB-4A39-A176-29951078F9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62715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olored bar - 100%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kstvak 6"/>
          <p:cNvSpPr txBox="1"/>
          <p:nvPr/>
        </p:nvSpPr>
        <p:spPr>
          <a:xfrm>
            <a:off x="-114300" y="-261938"/>
            <a:ext cx="3329517" cy="246063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nl-NL"/>
            </a:defPPr>
            <a:lvl1pPr>
              <a:defRPr sz="1000" b="1">
                <a:solidFill>
                  <a:schemeClr val="accent3"/>
                </a:solidFill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000" dirty="0">
                <a:solidFill>
                  <a:srgbClr val="3D7EDB"/>
                </a:solidFill>
                <a:latin typeface="Arial"/>
              </a:rPr>
              <a:t>Colored bar - 100% text</a:t>
            </a:r>
          </a:p>
        </p:txBody>
      </p:sp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540779" y="263001"/>
            <a:ext cx="10972800" cy="1143000"/>
          </a:xfrm>
        </p:spPr>
        <p:txBody>
          <a:bodyPr>
            <a:norm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ijdelijke aanduiding voor verticale tekst 2"/>
          <p:cNvSpPr>
            <a:spLocks noGrp="1"/>
          </p:cNvSpPr>
          <p:nvPr>
            <p:ph type="body" orient="vert" idx="1"/>
          </p:nvPr>
        </p:nvSpPr>
        <p:spPr>
          <a:xfrm>
            <a:off x="540779" y="1586674"/>
            <a:ext cx="11091776" cy="3930559"/>
          </a:xfrm>
        </p:spPr>
        <p:txBody>
          <a:bodyPr tIns="108000" rIns="72000" bIns="72000"/>
          <a:lstStyle>
            <a:lvl2pPr>
              <a:defRPr/>
            </a:lvl2pPr>
            <a:lvl3pPr>
              <a:defRPr baseline="0"/>
            </a:lvl3pPr>
            <a:lvl4pPr>
              <a:defRPr baseline="0"/>
            </a:lvl4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51" name="Tijdelijke aanduiding voor verticale tekst 2"/>
          <p:cNvSpPr>
            <a:spLocks noGrp="1"/>
          </p:cNvSpPr>
          <p:nvPr>
            <p:ph type="body" orient="vert" idx="13"/>
          </p:nvPr>
        </p:nvSpPr>
        <p:spPr>
          <a:xfrm>
            <a:off x="541528" y="1210044"/>
            <a:ext cx="11089640" cy="369741"/>
          </a:xfrm>
          <a:solidFill>
            <a:schemeClr val="accent1"/>
          </a:solidFill>
        </p:spPr>
        <p:txBody>
          <a:bodyPr wrap="none" lIns="180000" tIns="72000" rIns="216000" anchor="ctr">
            <a:noAutofit/>
          </a:bodyPr>
          <a:lstStyle>
            <a:lvl1pPr>
              <a:defRPr sz="2800" b="1">
                <a:solidFill>
                  <a:schemeClr val="bg1"/>
                </a:solidFill>
              </a:defRPr>
            </a:lvl1pPr>
            <a:lvl3pPr>
              <a:defRPr/>
            </a:lvl3pPr>
            <a:lvl4pPr>
              <a:defRPr baseline="0"/>
            </a:lvl4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Tijdelijke aanduiding voor dianummer 5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fld id="{0ADA17B8-1FFB-4A39-A176-29951078F9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877112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Index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kstvak 14"/>
          <p:cNvSpPr txBox="1"/>
          <p:nvPr/>
        </p:nvSpPr>
        <p:spPr>
          <a:xfrm>
            <a:off x="-114300" y="-261938"/>
            <a:ext cx="2089151" cy="246063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nl-NL"/>
            </a:defPPr>
            <a:lvl1pPr lvl="0">
              <a:defRPr sz="1000" b="1">
                <a:solidFill>
                  <a:schemeClr val="accent3"/>
                </a:solidFill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000" dirty="0">
                <a:solidFill>
                  <a:srgbClr val="3D7EDB"/>
                </a:solidFill>
                <a:latin typeface="Arial"/>
              </a:rPr>
              <a:t>Index slide</a:t>
            </a:r>
          </a:p>
        </p:txBody>
      </p:sp>
      <p:grpSp>
        <p:nvGrpSpPr>
          <p:cNvPr id="5" name="Groep 56" hidden="1"/>
          <p:cNvGrpSpPr>
            <a:grpSpLocks/>
          </p:cNvGrpSpPr>
          <p:nvPr/>
        </p:nvGrpSpPr>
        <p:grpSpPr bwMode="auto">
          <a:xfrm>
            <a:off x="12492567" y="106363"/>
            <a:ext cx="3972984" cy="5918200"/>
            <a:chOff x="9234062" y="-92622"/>
            <a:chExt cx="2979308" cy="5917970"/>
          </a:xfrm>
        </p:grpSpPr>
        <p:sp>
          <p:nvSpPr>
            <p:cNvPr id="6" name="Tekstvak 33"/>
            <p:cNvSpPr txBox="1">
              <a:spLocks noChangeArrowheads="1"/>
            </p:cNvSpPr>
            <p:nvPr/>
          </p:nvSpPr>
          <p:spPr bwMode="auto">
            <a:xfrm>
              <a:off x="9438820" y="896352"/>
              <a:ext cx="2068213" cy="43087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r>
                <a:rPr lang="nl-NL" altLang="en-US" sz="140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Delete existing picture and click on the icon to insert a new picture</a:t>
              </a:r>
              <a:endParaRPr lang="en-US" altLang="en-US" sz="1400" dirty="0">
                <a:solidFill>
                  <a:srgbClr val="000000"/>
                </a:solidFill>
                <a:ea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7" name="Tekstvak 33"/>
            <p:cNvSpPr txBox="1">
              <a:spLocks noChangeArrowheads="1"/>
            </p:cNvSpPr>
            <p:nvPr/>
          </p:nvSpPr>
          <p:spPr bwMode="auto">
            <a:xfrm>
              <a:off x="9438820" y="3036218"/>
              <a:ext cx="2141228" cy="6460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r>
                <a:rPr lang="en-US" altLang="en-US" sz="1400" dirty="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Search and selected the picture you want.</a:t>
              </a:r>
              <a:br>
                <a:rPr lang="en-US" altLang="en-US" sz="1400" dirty="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</a:br>
              <a:r>
                <a:rPr lang="en-US" altLang="en-US" sz="1400" dirty="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Click</a:t>
              </a:r>
              <a:r>
                <a:rPr lang="en-US" altLang="en-US" sz="1400" dirty="0">
                  <a:solidFill>
                    <a:srgbClr val="FFA1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 </a:t>
              </a:r>
              <a:r>
                <a:rPr lang="en-US" altLang="en-US" sz="1400" b="1" dirty="0">
                  <a:solidFill>
                    <a:srgbClr val="3D7EDB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´Insert´</a:t>
              </a:r>
              <a:endParaRPr lang="nl-NL" altLang="en-US" sz="1400" b="1">
                <a:solidFill>
                  <a:srgbClr val="3D7EDB"/>
                </a:solidFill>
                <a:ea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9" name="Ovaal 59"/>
            <p:cNvSpPr>
              <a:spLocks noChangeArrowheads="1"/>
            </p:cNvSpPr>
            <p:nvPr/>
          </p:nvSpPr>
          <p:spPr bwMode="auto">
            <a:xfrm>
              <a:off x="9395964" y="412183"/>
              <a:ext cx="401580" cy="401621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0" tIns="36000" rIns="0" bIns="43200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defRPr/>
              </a:pPr>
              <a:r>
                <a:rPr lang="nl-NL" altLang="en-US" sz="1600">
                  <a:solidFill>
                    <a:srgbClr val="FFFFFF"/>
                  </a:solidFill>
                </a:rPr>
                <a:t>1</a:t>
              </a:r>
            </a:p>
          </p:txBody>
        </p:sp>
        <p:sp>
          <p:nvSpPr>
            <p:cNvPr id="10" name="Ovaal 60"/>
            <p:cNvSpPr>
              <a:spLocks noChangeArrowheads="1"/>
            </p:cNvSpPr>
            <p:nvPr/>
          </p:nvSpPr>
          <p:spPr bwMode="auto">
            <a:xfrm>
              <a:off x="9395964" y="2552050"/>
              <a:ext cx="401580" cy="401621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0" tIns="36000" rIns="0" bIns="43200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defRPr/>
              </a:pPr>
              <a:r>
                <a:rPr lang="nl-NL" altLang="en-US" sz="1600">
                  <a:solidFill>
                    <a:srgbClr val="FFFFFF"/>
                  </a:solidFill>
                </a:rPr>
                <a:t>2</a:t>
              </a:r>
            </a:p>
          </p:txBody>
        </p:sp>
        <p:pic>
          <p:nvPicPr>
            <p:cNvPr id="11" name="Picture 3"/>
            <p:cNvPicPr>
              <a:picLocks noChangeAspect="1" noChangeArrowheads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630" t="13535" r="3470" b="13927"/>
            <a:stretch/>
          </p:blipFill>
          <p:spPr bwMode="auto">
            <a:xfrm>
              <a:off x="9435801" y="3805970"/>
              <a:ext cx="1107757" cy="297656"/>
            </a:xfrm>
            <a:prstGeom prst="roundRect">
              <a:avLst>
                <a:gd name="adj" fmla="val 14496"/>
              </a:avLst>
            </a:prstGeom>
            <a:noFill/>
            <a:ln w="6350">
              <a:solidFill>
                <a:srgbClr val="E2AC00">
                  <a:lumMod val="50000"/>
                </a:srgbClr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</p:pic>
        <p:pic>
          <p:nvPicPr>
            <p:cNvPr id="12" name="Picture 3"/>
            <p:cNvPicPr>
              <a:picLocks noChangeAspect="1" noChangeArrowheads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0004" t="23401" r="80712" b="21471"/>
            <a:stretch/>
          </p:blipFill>
          <p:spPr bwMode="auto">
            <a:xfrm>
              <a:off x="9505259" y="3832640"/>
              <a:ext cx="792088" cy="226219"/>
            </a:xfrm>
            <a:prstGeom prst="roundRect">
              <a:avLst>
                <a:gd name="adj" fmla="val 14496"/>
              </a:avLst>
            </a:prstGeom>
            <a:noFill/>
            <a:ln w="9525">
              <a:noFill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</p:pic>
        <p:sp>
          <p:nvSpPr>
            <p:cNvPr id="13" name="Tekstvak 63"/>
            <p:cNvSpPr txBox="1"/>
            <p:nvPr/>
          </p:nvSpPr>
          <p:spPr>
            <a:xfrm>
              <a:off x="9518184" y="3833112"/>
              <a:ext cx="779350" cy="261928"/>
            </a:xfrm>
            <a:prstGeom prst="rect">
              <a:avLst/>
            </a:prstGeom>
            <a:noFill/>
          </p:spPr>
          <p:txBody>
            <a:bodyPr anchor="ctr">
              <a:spAutoFit/>
            </a:bodyPr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GB" sz="1100" b="1" kern="0" dirty="0">
                  <a:solidFill>
                    <a:srgbClr val="005634">
                      <a:lumMod val="25000"/>
                    </a:srgbClr>
                  </a:solidFill>
                  <a:effectLst>
                    <a:outerShdw blurRad="25400" algn="ctr" rotWithShape="0">
                      <a:prstClr val="white"/>
                    </a:outerShdw>
                  </a:effectLst>
                  <a:latin typeface="Arial"/>
                </a:rPr>
                <a:t>Insert</a:t>
              </a:r>
            </a:p>
          </p:txBody>
        </p:sp>
        <p:sp>
          <p:nvSpPr>
            <p:cNvPr id="14" name="Rechthoek 64"/>
            <p:cNvSpPr>
              <a:spLocks noChangeArrowheads="1"/>
            </p:cNvSpPr>
            <p:nvPr/>
          </p:nvSpPr>
          <p:spPr bwMode="auto">
            <a:xfrm>
              <a:off x="9234062" y="-92622"/>
              <a:ext cx="2772963" cy="38733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180000" rIns="180000"/>
            <a:lstStyle>
              <a:lvl1pPr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r>
                <a:rPr lang="nl-NL" altLang="en-US" sz="1600" b="1">
                  <a:solidFill>
                    <a:srgbClr val="3D7EDB"/>
                  </a:solidFill>
                </a:rPr>
                <a:t>INSERT PICTURE</a:t>
              </a:r>
            </a:p>
          </p:txBody>
        </p:sp>
        <p:cxnSp>
          <p:nvCxnSpPr>
            <p:cNvPr id="15" name="Rechte verbindingslijn 65"/>
            <p:cNvCxnSpPr>
              <a:cxnSpLocks noChangeShapeType="1"/>
            </p:cNvCxnSpPr>
            <p:nvPr/>
          </p:nvCxnSpPr>
          <p:spPr bwMode="auto">
            <a:xfrm>
              <a:off x="9407882" y="292364"/>
              <a:ext cx="2805488" cy="0"/>
            </a:xfrm>
            <a:prstGeom prst="line">
              <a:avLst/>
            </a:prstGeom>
            <a:noFill/>
            <a:ln w="9525" algn="ctr">
              <a:solidFill>
                <a:schemeClr val="tx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6" name="Rechte verbindingslijn 66"/>
            <p:cNvCxnSpPr>
              <a:cxnSpLocks noChangeShapeType="1"/>
            </p:cNvCxnSpPr>
            <p:nvPr/>
          </p:nvCxnSpPr>
          <p:spPr bwMode="auto">
            <a:xfrm>
              <a:off x="9407882" y="2365810"/>
              <a:ext cx="2805488" cy="0"/>
            </a:xfrm>
            <a:prstGeom prst="line">
              <a:avLst/>
            </a:prstGeom>
            <a:noFill/>
            <a:ln w="9525" algn="ctr">
              <a:solidFill>
                <a:schemeClr val="tx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7" name="Rechte verbindingslijn 67"/>
            <p:cNvCxnSpPr>
              <a:cxnSpLocks noChangeShapeType="1"/>
            </p:cNvCxnSpPr>
            <p:nvPr/>
          </p:nvCxnSpPr>
          <p:spPr bwMode="auto">
            <a:xfrm>
              <a:off x="9408221" y="4238018"/>
              <a:ext cx="2805149" cy="0"/>
            </a:xfrm>
            <a:prstGeom prst="line">
              <a:avLst/>
            </a:prstGeom>
            <a:noFill/>
            <a:ln w="9525" algn="ctr">
              <a:solidFill>
                <a:schemeClr val="tx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18" name="Tekstvak 33"/>
            <p:cNvSpPr txBox="1">
              <a:spLocks noChangeArrowheads="1"/>
            </p:cNvSpPr>
            <p:nvPr/>
          </p:nvSpPr>
          <p:spPr bwMode="auto">
            <a:xfrm>
              <a:off x="9438820" y="4914158"/>
              <a:ext cx="2141228" cy="43178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r>
                <a:rPr lang="en-US" altLang="en-US" sz="1400" dirty="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Select the picture and select</a:t>
              </a:r>
              <a:r>
                <a:rPr lang="en-US" altLang="en-US" sz="1400" dirty="0">
                  <a:solidFill>
                    <a:srgbClr val="3D7EDB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 </a:t>
              </a:r>
              <a:r>
                <a:rPr lang="en-US" altLang="en-US" sz="1400" b="1" dirty="0">
                  <a:solidFill>
                    <a:srgbClr val="3D7EDB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‘Send to back’</a:t>
              </a:r>
            </a:p>
          </p:txBody>
        </p:sp>
        <p:sp>
          <p:nvSpPr>
            <p:cNvPr id="19" name="Ovaal 69"/>
            <p:cNvSpPr>
              <a:spLocks noChangeArrowheads="1"/>
            </p:cNvSpPr>
            <p:nvPr/>
          </p:nvSpPr>
          <p:spPr bwMode="auto">
            <a:xfrm>
              <a:off x="9395964" y="4426814"/>
              <a:ext cx="401580" cy="401622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0" tIns="36000" rIns="0" bIns="43200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defRPr/>
              </a:pPr>
              <a:r>
                <a:rPr lang="nl-NL" altLang="en-US" sz="1600">
                  <a:solidFill>
                    <a:srgbClr val="FFFFFF"/>
                  </a:solidFill>
                </a:rPr>
                <a:t>3</a:t>
              </a:r>
            </a:p>
          </p:txBody>
        </p:sp>
        <p:pic>
          <p:nvPicPr>
            <p:cNvPr id="20" name="Picture 2"/>
            <p:cNvPicPr>
              <a:picLocks noChangeAspect="1" noChangeArrowheads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12" b="9320"/>
            <a:stretch/>
          </p:blipFill>
          <p:spPr bwMode="auto">
            <a:xfrm>
              <a:off x="9435801" y="5462154"/>
              <a:ext cx="2287853" cy="363194"/>
            </a:xfrm>
            <a:prstGeom prst="roundRect">
              <a:avLst>
                <a:gd name="adj" fmla="val 8018"/>
              </a:avLst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1" name="Afbeelding 71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435801" y="1653232"/>
              <a:ext cx="610090" cy="61009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527765" y="820313"/>
            <a:ext cx="11103403" cy="219074"/>
          </a:xfrm>
        </p:spPr>
        <p:txBody>
          <a:bodyPr>
            <a:noAutofit/>
          </a:bodyPr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ijdelijke aanduiding voor tabel 7"/>
          <p:cNvSpPr>
            <a:spLocks noGrp="1"/>
          </p:cNvSpPr>
          <p:nvPr>
            <p:ph type="tbl" sz="quarter" idx="16"/>
          </p:nvPr>
        </p:nvSpPr>
        <p:spPr>
          <a:xfrm>
            <a:off x="540779" y="1210970"/>
            <a:ext cx="11088789" cy="4234254"/>
          </a:xfrm>
        </p:spPr>
        <p:txBody>
          <a:bodyPr anchor="ctr"/>
          <a:lstStyle>
            <a:lvl1pPr algn="ctr">
              <a:lnSpc>
                <a:spcPct val="150000"/>
              </a:lnSpc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en-US" noProof="0"/>
              <a:t>Click icon to add table</a:t>
            </a:r>
            <a:endParaRPr lang="en-US" noProof="0" dirty="0"/>
          </a:p>
        </p:txBody>
      </p:sp>
      <p:sp>
        <p:nvSpPr>
          <p:cNvPr id="23" name="Tijdelijke aanduiding voor dianummer 5"/>
          <p:cNvSpPr>
            <a:spLocks noGrp="1"/>
          </p:cNvSpPr>
          <p:nvPr>
            <p:ph type="sldNum" sz="quarter" idx="18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fld id="{0ADA17B8-1FFB-4A39-A176-29951078F9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85693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A6B2F9-3230-4B75-9BBA-DE430636042A}" type="datetimeFigureOut">
              <a:rPr lang="en-GB" smtClean="0"/>
              <a:t>14/09/2020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DA17B8-1FFB-4A39-A176-29951078F9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59602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Using a Research Approach in HR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Assessment 1 – 5CIHR – I1C1003</a:t>
            </a:r>
          </a:p>
        </p:txBody>
      </p:sp>
    </p:spTree>
    <p:extLst>
      <p:ext uri="{BB962C8B-B14F-4D97-AF65-F5344CB8AC3E}">
        <p14:creationId xmlns:p14="http://schemas.microsoft.com/office/powerpoint/2010/main" val="18000167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Provide a written response (approximately 750 words) which addresses the following:</a:t>
            </a:r>
          </a:p>
          <a:p>
            <a:pPr marL="0" indent="0">
              <a:buNone/>
            </a:pPr>
            <a:endParaRPr lang="en-GB" dirty="0"/>
          </a:p>
          <a:p>
            <a:pPr marL="0" lvl="0" indent="0">
              <a:buNone/>
            </a:pPr>
            <a:r>
              <a:rPr lang="en-GB" dirty="0"/>
              <a:t>1. Explain the nature of research and the stages of the research process</a:t>
            </a:r>
          </a:p>
          <a:p>
            <a:pPr marL="0" lvl="0" indent="0">
              <a:buNone/>
            </a:pPr>
            <a:r>
              <a:rPr lang="en-GB" dirty="0"/>
              <a:t>2. Compare and contrast different approaches to research.</a:t>
            </a:r>
          </a:p>
          <a:p>
            <a:pPr marL="0" indent="0">
              <a:buNone/>
            </a:pPr>
            <a:r>
              <a:rPr lang="en-GB" dirty="0"/>
              <a:t>3. Give examples of how research can be used in researching HR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All references should be acknowledged correctly and a bibliography provided where appropriate (these should be excluded from the word count).</a:t>
            </a:r>
          </a:p>
        </p:txBody>
      </p:sp>
    </p:spTree>
    <p:extLst>
      <p:ext uri="{BB962C8B-B14F-4D97-AF65-F5344CB8AC3E}">
        <p14:creationId xmlns:p14="http://schemas.microsoft.com/office/powerpoint/2010/main" val="14806427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Criteria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1.1 Explain the nature of research and the stages of the research process. </a:t>
            </a:r>
          </a:p>
          <a:p>
            <a:pPr marL="0" indent="0">
              <a:buNone/>
            </a:pPr>
            <a:r>
              <a:rPr lang="en-GB" dirty="0"/>
              <a:t>1.2 Compare and contrast different approaches in research.</a:t>
            </a:r>
          </a:p>
          <a:p>
            <a:pPr marL="0" indent="0">
              <a:buNone/>
            </a:pPr>
            <a:r>
              <a:rPr lang="en-GB" dirty="0"/>
              <a:t>1.3 Identify researchable areas in HR. </a:t>
            </a:r>
          </a:p>
        </p:txBody>
      </p:sp>
    </p:spTree>
    <p:extLst>
      <p:ext uri="{BB962C8B-B14F-4D97-AF65-F5344CB8AC3E}">
        <p14:creationId xmlns:p14="http://schemas.microsoft.com/office/powerpoint/2010/main" val="32294364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AEBB26-A060-4936-9EFB-3962F0586D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should this be approached?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99881C-778C-44E7-9EEE-C6CABDB8EF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definition of research (systematic . . .)</a:t>
            </a:r>
          </a:p>
          <a:p>
            <a:r>
              <a:rPr lang="en-GB" dirty="0"/>
              <a:t>Use a model like Anderson’s research journey</a:t>
            </a:r>
          </a:p>
          <a:p>
            <a:r>
              <a:rPr lang="en-GB" dirty="0"/>
              <a:t>Discuss different designs – cross sectional etc</a:t>
            </a:r>
          </a:p>
          <a:p>
            <a:r>
              <a:rPr lang="en-GB" dirty="0"/>
              <a:t>Give examples – e.g. retention </a:t>
            </a:r>
          </a:p>
        </p:txBody>
      </p:sp>
    </p:spTree>
    <p:extLst>
      <p:ext uri="{BB962C8B-B14F-4D97-AF65-F5344CB8AC3E}">
        <p14:creationId xmlns:p14="http://schemas.microsoft.com/office/powerpoint/2010/main" val="29203776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1316"/>
            <a:ext cx="10972800" cy="631768"/>
          </a:xfrm>
        </p:spPr>
        <p:txBody>
          <a:bodyPr>
            <a:normAutofit fontScale="90000"/>
          </a:bodyPr>
          <a:lstStyle/>
          <a:p>
            <a:r>
              <a:rPr lang="en-GB" dirty="0"/>
              <a:t>Guidance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856212"/>
            <a:ext cx="10972800" cy="4896196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Learners should provide an account of the nature of research i.e. its defining characteristics and the purpose it serves in general terms and more specifically in HR. </a:t>
            </a:r>
          </a:p>
          <a:p>
            <a:pPr marL="0" indent="0">
              <a:buNone/>
            </a:pPr>
            <a:r>
              <a:rPr lang="en-GB" dirty="0"/>
              <a:t>They must show evidence of engaging with academic literature around the subject of research. </a:t>
            </a:r>
          </a:p>
          <a:p>
            <a:pPr marL="0" indent="0">
              <a:buNone/>
            </a:pPr>
            <a:r>
              <a:rPr lang="en-GB" dirty="0"/>
              <a:t>They must compare and contrast different research approaches, outlining the data collection methods commonly used for each approach. </a:t>
            </a:r>
          </a:p>
          <a:p>
            <a:pPr marL="0" indent="0">
              <a:buNone/>
            </a:pPr>
            <a:r>
              <a:rPr lang="en-GB" dirty="0"/>
              <a:t>They should also give examples of how different research approaches have been or could be used in HR e.g. within reward; employee satisfaction; staff competence.</a:t>
            </a:r>
          </a:p>
        </p:txBody>
      </p:sp>
    </p:spTree>
    <p:extLst>
      <p:ext uri="{BB962C8B-B14F-4D97-AF65-F5344CB8AC3E}">
        <p14:creationId xmlns:p14="http://schemas.microsoft.com/office/powerpoint/2010/main" val="17117659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Resources (in addition to Core text and Anderson, 2013)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34713" y="1600199"/>
            <a:ext cx="3011113" cy="3916363"/>
          </a:xfrm>
          <a:prstGeom prst="rect">
            <a:avLst/>
          </a:prstGeom>
        </p:spPr>
      </p:pic>
      <p:pic>
        <p:nvPicPr>
          <p:cNvPr id="2050" name="Picture 2" descr="Research Methods for Business Students Cover Image">
            <a:extLst>
              <a:ext uri="{FF2B5EF4-FFF2-40B4-BE49-F238E27FC236}">
                <a16:creationId xmlns:a16="http://schemas.microsoft.com/office/drawing/2014/main" id="{CB797415-2CA0-4901-A20C-AAB9A0D6889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2470" y="1600199"/>
            <a:ext cx="2850882" cy="3916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744319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747827"/>
          </a:xfrm>
        </p:spPr>
        <p:txBody>
          <a:bodyPr>
            <a:normAutofit fontScale="90000"/>
          </a:bodyPr>
          <a:lstStyle/>
          <a:p>
            <a:r>
              <a:rPr lang="en-GB" dirty="0"/>
              <a:t>Activity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105593"/>
            <a:ext cx="10972800" cy="4411640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/>
              <a:t>A research-based business report of approximately 2250 words.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Undertake research in an area of HR (e.g. reward; employee engagement levels; employee satisfaction) and write a business report for identified stakeholders. Within your report you should: </a:t>
            </a:r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marL="0" lvl="0" indent="0">
              <a:buNone/>
            </a:pPr>
            <a:r>
              <a:rPr lang="en-GB" dirty="0"/>
              <a:t>1. Assess a range of primary and secondary data sources suitable for the area investigated.</a:t>
            </a:r>
            <a:br>
              <a:rPr lang="en-GB" dirty="0"/>
            </a:br>
            <a:endParaRPr lang="en-GB" dirty="0"/>
          </a:p>
          <a:p>
            <a:pPr marL="0" lvl="0" indent="0">
              <a:buNone/>
            </a:pPr>
            <a:r>
              <a:rPr lang="en-GB" dirty="0"/>
              <a:t>2. Explain how you collected and analysed the data, justifying the methodology adopted.</a:t>
            </a:r>
            <a:br>
              <a:rPr lang="en-GB" dirty="0"/>
            </a:br>
            <a:endParaRPr lang="en-GB" dirty="0"/>
          </a:p>
          <a:p>
            <a:pPr marL="0" lvl="0" indent="0">
              <a:buNone/>
            </a:pPr>
            <a:r>
              <a:rPr lang="en-GB" dirty="0"/>
              <a:t>3. Draw conclusions and make recommendations based on the data.</a:t>
            </a:r>
            <a:br>
              <a:rPr lang="en-GB" dirty="0"/>
            </a:b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92003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589886"/>
          </a:xfrm>
        </p:spPr>
        <p:txBody>
          <a:bodyPr>
            <a:normAutofit fontScale="90000"/>
          </a:bodyPr>
          <a:lstStyle/>
          <a:p>
            <a:r>
              <a:rPr lang="en-GB" dirty="0"/>
              <a:t>Assessment Criteria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989215"/>
            <a:ext cx="10972800" cy="4528018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dirty="0"/>
              <a:t>General:</a:t>
            </a:r>
          </a:p>
          <a:p>
            <a:pPr marL="0" indent="0">
              <a:buNone/>
            </a:pPr>
            <a:r>
              <a:rPr lang="en-GB" dirty="0"/>
              <a:t>1.3 Identify researchable areas in HR.  </a:t>
            </a:r>
          </a:p>
          <a:p>
            <a:pPr marL="0" indent="0">
              <a:buNone/>
            </a:pPr>
            <a:r>
              <a:rPr lang="en-GB" dirty="0"/>
              <a:t>4.1 Identify the main stakeholders and their interests in the area investigated. </a:t>
            </a:r>
          </a:p>
          <a:p>
            <a:pPr marL="0" indent="0">
              <a:buNone/>
            </a:pPr>
            <a:r>
              <a:rPr lang="en-GB" dirty="0"/>
              <a:t>4.2 Prepare a business report for the main stakeholders on an HR issue.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Activity 2.1:</a:t>
            </a:r>
          </a:p>
          <a:p>
            <a:pPr marL="0" indent="0">
              <a:buNone/>
            </a:pPr>
            <a:r>
              <a:rPr lang="en-GB" dirty="0"/>
              <a:t>2.1 Assess a range of primary and secondary data sources suitable for investigating an area of HR.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Activity 2.2:</a:t>
            </a:r>
          </a:p>
          <a:p>
            <a:pPr marL="0" indent="0">
              <a:buNone/>
            </a:pPr>
            <a:r>
              <a:rPr lang="en-GB" dirty="0"/>
              <a:t>2.2 Collect and analyse data relating to practice in an area of HR. </a:t>
            </a:r>
          </a:p>
          <a:p>
            <a:pPr marL="0" indent="0">
              <a:buNone/>
            </a:pPr>
            <a:r>
              <a:rPr lang="en-GB" dirty="0"/>
              <a:t>2.3 Justify the selection of data and the analysis methods used.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Activity 2.3:</a:t>
            </a:r>
          </a:p>
          <a:p>
            <a:pPr marL="0" indent="0">
              <a:buNone/>
            </a:pPr>
            <a:r>
              <a:rPr lang="en-GB" dirty="0"/>
              <a:t>3.1 Draw conclusions and explain how data analysis has informed these. </a:t>
            </a:r>
          </a:p>
          <a:p>
            <a:pPr marL="0" indent="0">
              <a:buNone/>
            </a:pPr>
            <a:r>
              <a:rPr lang="en-GB" dirty="0"/>
              <a:t>3.2 Articulate recommendations suitable for inclusion in a business report. </a:t>
            </a:r>
          </a:p>
          <a:p>
            <a:pPr marL="0" indent="0">
              <a:buNone/>
            </a:pPr>
            <a:r>
              <a:rPr lang="en-GB" dirty="0"/>
              <a:t>4.1 Identify the main stakeholders and their interests in the area investigated.</a:t>
            </a:r>
          </a:p>
        </p:txBody>
      </p:sp>
    </p:spTree>
    <p:extLst>
      <p:ext uri="{BB962C8B-B14F-4D97-AF65-F5344CB8AC3E}">
        <p14:creationId xmlns:p14="http://schemas.microsoft.com/office/powerpoint/2010/main" val="34637395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33005"/>
            <a:ext cx="10972800" cy="598516"/>
          </a:xfrm>
        </p:spPr>
        <p:txBody>
          <a:bodyPr>
            <a:normAutofit fontScale="90000"/>
          </a:bodyPr>
          <a:lstStyle/>
          <a:p>
            <a:r>
              <a:rPr lang="en-GB" dirty="0"/>
              <a:t>Guidance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822960"/>
            <a:ext cx="10972800" cy="4694273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Learners should undertake research in an area of HR and produce a business report. The report should have a title which clearly indicates the focus of the report. </a:t>
            </a:r>
          </a:p>
          <a:p>
            <a:r>
              <a:rPr lang="en-GB" dirty="0"/>
              <a:t>There should be an explanation of the </a:t>
            </a:r>
            <a:r>
              <a:rPr lang="en-GB" b="1" dirty="0"/>
              <a:t>overall purpose </a:t>
            </a:r>
            <a:r>
              <a:rPr lang="en-GB" dirty="0"/>
              <a:t>of the research and why it will be of benefit to </a:t>
            </a:r>
            <a:r>
              <a:rPr lang="en-GB" b="1" dirty="0"/>
              <a:t>identified stakeholders</a:t>
            </a:r>
            <a:r>
              <a:rPr lang="en-GB" dirty="0"/>
              <a:t>. </a:t>
            </a:r>
          </a:p>
          <a:p>
            <a:r>
              <a:rPr lang="en-GB" dirty="0"/>
              <a:t>The specific objectives of the research should be stated clearly (research objectives may be written as a series of questions which the research seeks to answer). </a:t>
            </a:r>
          </a:p>
          <a:p>
            <a:r>
              <a:rPr lang="en-GB" dirty="0"/>
              <a:t>Learners </a:t>
            </a:r>
            <a:r>
              <a:rPr lang="en-GB" b="1" dirty="0"/>
              <a:t>should explain and defend </a:t>
            </a:r>
            <a:r>
              <a:rPr lang="en-GB" dirty="0"/>
              <a:t>the data collection methods chosen for achieving the objectives of the research. If the research involves respondents/participants, a rationale for the chosen sample should be provided.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47028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D839EF-C356-4B14-A38B-E8B228BFBA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09057"/>
            <a:ext cx="10972800" cy="738231"/>
          </a:xfrm>
        </p:spPr>
        <p:txBody>
          <a:bodyPr>
            <a:normAutofit fontScale="90000"/>
          </a:bodyPr>
          <a:lstStyle/>
          <a:p>
            <a:r>
              <a:rPr lang="en-GB" dirty="0"/>
              <a:t>Guidance (2)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5B5457-201E-4D6C-9119-2B2EB8F77D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040235"/>
            <a:ext cx="10972800" cy="4476998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The findings of the research should be presented clearly and succinctly using tables and graphs where appropriate. </a:t>
            </a:r>
          </a:p>
          <a:p>
            <a:r>
              <a:rPr lang="en-GB" dirty="0"/>
              <a:t>The student should discuss the findings, presenting any themes that have emerged. </a:t>
            </a:r>
          </a:p>
          <a:p>
            <a:r>
              <a:rPr lang="en-GB" dirty="0"/>
              <a:t>Conclusions and recommendations arising from the findings should be presented with an acknowledgement of any limitations of the research. </a:t>
            </a:r>
          </a:p>
          <a:p>
            <a:r>
              <a:rPr lang="en-GB" dirty="0"/>
              <a:t>Appendices should be provided which will not be included in the word count but these should be kept to a minimum. </a:t>
            </a:r>
          </a:p>
          <a:p>
            <a:r>
              <a:rPr lang="en-GB" dirty="0"/>
              <a:t>References and bibliography should be provided at the end using the Harvard convention.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569818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722889"/>
          </a:xfrm>
        </p:spPr>
        <p:txBody>
          <a:bodyPr>
            <a:normAutofit fontScale="90000"/>
          </a:bodyPr>
          <a:lstStyle/>
          <a:p>
            <a:r>
              <a:rPr lang="en-GB" dirty="0"/>
              <a:t>Report Structure (see template on Moodle)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213658"/>
            <a:ext cx="10972800" cy="4414058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dirty="0"/>
              <a:t>A typical report structure could be:</a:t>
            </a:r>
          </a:p>
          <a:p>
            <a:pPr marL="0" indent="0">
              <a:buNone/>
            </a:pPr>
            <a:endParaRPr lang="en-GB" dirty="0"/>
          </a:p>
          <a:p>
            <a:pPr lvl="0"/>
            <a:r>
              <a:rPr lang="en-GB" dirty="0"/>
              <a:t>Title page</a:t>
            </a:r>
          </a:p>
          <a:p>
            <a:pPr lvl="0"/>
            <a:r>
              <a:rPr lang="en-GB" dirty="0"/>
              <a:t>Executive Summary</a:t>
            </a:r>
          </a:p>
          <a:p>
            <a:pPr lvl="0"/>
            <a:r>
              <a:rPr lang="en-GB" dirty="0"/>
              <a:t>Contents Page</a:t>
            </a:r>
          </a:p>
          <a:p>
            <a:pPr lvl="0"/>
            <a:r>
              <a:rPr lang="en-GB" dirty="0"/>
              <a:t>Introduction                                                            </a:t>
            </a:r>
          </a:p>
          <a:p>
            <a:pPr lvl="0"/>
            <a:r>
              <a:rPr lang="en-GB" dirty="0"/>
              <a:t>Literature review                                                    </a:t>
            </a:r>
          </a:p>
          <a:p>
            <a:pPr lvl="0"/>
            <a:r>
              <a:rPr lang="en-GB" dirty="0"/>
              <a:t>Research methodology                                          </a:t>
            </a:r>
          </a:p>
          <a:p>
            <a:pPr lvl="0"/>
            <a:r>
              <a:rPr lang="en-GB" dirty="0"/>
              <a:t>Findings                                                                 </a:t>
            </a:r>
          </a:p>
          <a:p>
            <a:pPr lvl="0"/>
            <a:r>
              <a:rPr lang="en-GB" dirty="0"/>
              <a:t>Discussion                                                             </a:t>
            </a:r>
          </a:p>
          <a:p>
            <a:pPr lvl="0"/>
            <a:r>
              <a:rPr lang="en-GB" dirty="0"/>
              <a:t>Conclusions</a:t>
            </a:r>
          </a:p>
          <a:p>
            <a:pPr lvl="0"/>
            <a:r>
              <a:rPr lang="en-GB" dirty="0"/>
              <a:t>Recommendations</a:t>
            </a:r>
          </a:p>
          <a:p>
            <a:pPr lvl="0"/>
            <a:r>
              <a:rPr lang="en-GB" dirty="0"/>
              <a:t>Limitations     </a:t>
            </a:r>
          </a:p>
          <a:p>
            <a:r>
              <a:rPr lang="en-GB" dirty="0"/>
              <a:t>Bibliography/Reference List</a:t>
            </a:r>
          </a:p>
          <a:p>
            <a:r>
              <a:rPr lang="en-GB" dirty="0"/>
              <a:t>Appendices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14316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Important Dates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b="1" dirty="0"/>
              <a:t>19</a:t>
            </a:r>
            <a:r>
              <a:rPr lang="en-GB" b="1" baseline="30000" dirty="0"/>
              <a:t>th</a:t>
            </a:r>
            <a:r>
              <a:rPr lang="en-GB" b="1" dirty="0"/>
              <a:t> October – Upload Assessment Activity One</a:t>
            </a:r>
          </a:p>
          <a:p>
            <a:r>
              <a:rPr lang="en-GB" dirty="0"/>
              <a:t>1</a:t>
            </a:r>
            <a:r>
              <a:rPr lang="en-GB" baseline="30000" dirty="0"/>
              <a:t>st</a:t>
            </a:r>
            <a:r>
              <a:rPr lang="en-GB" dirty="0"/>
              <a:t> December – Submit Research Report Proposal</a:t>
            </a:r>
          </a:p>
          <a:p>
            <a:r>
              <a:rPr lang="en-GB" dirty="0"/>
              <a:t>3</a:t>
            </a:r>
            <a:r>
              <a:rPr lang="en-GB" baseline="30000" dirty="0"/>
              <a:t>rd</a:t>
            </a:r>
            <a:r>
              <a:rPr lang="en-GB" dirty="0"/>
              <a:t> March – Submit Ethics Form for Primary Research</a:t>
            </a:r>
          </a:p>
          <a:p>
            <a:r>
              <a:rPr lang="en-GB" b="1" dirty="0"/>
              <a:t>5</a:t>
            </a:r>
            <a:r>
              <a:rPr lang="en-GB" b="1" baseline="30000" dirty="0"/>
              <a:t>th</a:t>
            </a:r>
            <a:r>
              <a:rPr lang="en-GB" b="1" dirty="0"/>
              <a:t> July – Upload Assessment Activity Two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6</a:t>
            </a:r>
            <a:r>
              <a:rPr lang="en-GB" baseline="30000" dirty="0"/>
              <a:t>th</a:t>
            </a:r>
            <a:r>
              <a:rPr lang="en-GB" dirty="0"/>
              <a:t> October - CIPD Events ‘Walk and Talk’ and Modern Slavery</a:t>
            </a:r>
          </a:p>
          <a:p>
            <a:r>
              <a:rPr lang="en-GB" dirty="0"/>
              <a:t>21</a:t>
            </a:r>
            <a:r>
              <a:rPr lang="en-GB" baseline="30000" dirty="0"/>
              <a:t>st</a:t>
            </a:r>
            <a:r>
              <a:rPr lang="en-GB" dirty="0"/>
              <a:t> October - Next Workshop, Developing Professional Practice</a:t>
            </a:r>
          </a:p>
        </p:txBody>
      </p:sp>
    </p:spTree>
    <p:extLst>
      <p:ext uri="{BB962C8B-B14F-4D97-AF65-F5344CB8AC3E}">
        <p14:creationId xmlns:p14="http://schemas.microsoft.com/office/powerpoint/2010/main" val="2423313765"/>
      </p:ext>
    </p:extLst>
  </p:cSld>
  <p:clrMapOvr>
    <a:masterClrMapping/>
  </p:clrMapOvr>
</p:sld>
</file>

<file path=ppt/theme/theme1.xml><?xml version="1.0" encoding="utf-8"?>
<a:theme xmlns:a="http://schemas.openxmlformats.org/drawingml/2006/main" name="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" id="{E055C57E-46B1-40DD-AACF-FFAF4C6B8807}" vid="{7EFFF081-AAFF-4791-98DF-EBD08E19D4D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</Template>
  <TotalTime>1945</TotalTime>
  <Words>845</Words>
  <Application>Microsoft Office PowerPoint</Application>
  <PresentationFormat>Widescreen</PresentationFormat>
  <Paragraphs>100</Paragraphs>
  <Slides>12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Myriad Pro</vt:lpstr>
      <vt:lpstr>UWTSD</vt:lpstr>
      <vt:lpstr>Using a Research Approach in HR</vt:lpstr>
      <vt:lpstr>Activity 1</vt:lpstr>
      <vt:lpstr>Assessment Criteria</vt:lpstr>
      <vt:lpstr>How should this be approached?</vt:lpstr>
      <vt:lpstr>Guidance</vt:lpstr>
      <vt:lpstr>Resources (in addition to Core text and Anderson, 2013)</vt:lpstr>
      <vt:lpstr>Activity 2</vt:lpstr>
      <vt:lpstr>Assessment Criteria</vt:lpstr>
      <vt:lpstr>Guidance</vt:lpstr>
      <vt:lpstr>Guidance (2)</vt:lpstr>
      <vt:lpstr>Report Structure (see template on Moodle)</vt:lpstr>
      <vt:lpstr>Important Dates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Julie Thomas</dc:creator>
  <cp:lastModifiedBy>Rachael Jones</cp:lastModifiedBy>
  <cp:revision>16</cp:revision>
  <cp:lastPrinted>2018-09-25T12:51:33Z</cp:lastPrinted>
  <dcterms:created xsi:type="dcterms:W3CDTF">2018-09-14T10:07:05Z</dcterms:created>
  <dcterms:modified xsi:type="dcterms:W3CDTF">2020-09-15T11:22:29Z</dcterms:modified>
</cp:coreProperties>
</file>