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8" r:id="rId14"/>
    <p:sldId id="268" r:id="rId15"/>
    <p:sldId id="269" r:id="rId16"/>
    <p:sldId id="271" r:id="rId17"/>
    <p:sldId id="274" r:id="rId18"/>
    <p:sldId id="275" r:id="rId19"/>
    <p:sldId id="277" r:id="rId20"/>
    <p:sldId id="276" r:id="rId21"/>
    <p:sldId id="272" r:id="rId22"/>
    <p:sldId id="273" r:id="rId23"/>
  </p:sldIdLst>
  <p:sldSz cx="18288000" cy="10287000"/>
  <p:notesSz cx="6858000" cy="9144000"/>
  <p:embeddedFontLst>
    <p:embeddedFont>
      <p:font typeface="Allerta Stencil" panose="020B0604020202020204" charset="0"/>
      <p:regular r:id="rId25"/>
    </p:embeddedFont>
    <p:embeddedFont>
      <p:font typeface="Proxima Nova" panose="020B0604020202020204" charset="0"/>
      <p:regular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BCFE5E-E80C-4E56-B979-EC64A331FF3E}" v="3" dt="2026-04-29T08:59:57.6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3549" autoAdjust="0"/>
  </p:normalViewPr>
  <p:slideViewPr>
    <p:cSldViewPr>
      <p:cViewPr>
        <p:scale>
          <a:sx n="33" d="100"/>
          <a:sy n="33" d="100"/>
        </p:scale>
        <p:origin x="1954" y="40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ash Patel" userId="daac3a34df1b0dd4" providerId="LiveId" clId="{2C2BBE1E-CBCF-4F68-BD19-2EADC613744F}"/>
    <pc:docChg chg="modSld">
      <pc:chgData name="Yash Patel" userId="daac3a34df1b0dd4" providerId="LiveId" clId="{2C2BBE1E-CBCF-4F68-BD19-2EADC613744F}" dt="2026-04-29T09:00:19.078" v="30" actId="1036"/>
      <pc:docMkLst>
        <pc:docMk/>
      </pc:docMkLst>
      <pc:sldChg chg="modSp mod">
        <pc:chgData name="Yash Patel" userId="daac3a34df1b0dd4" providerId="LiveId" clId="{2C2BBE1E-CBCF-4F68-BD19-2EADC613744F}" dt="2026-04-29T08:56:48.931" v="1" actId="6549"/>
        <pc:sldMkLst>
          <pc:docMk/>
          <pc:sldMk cId="0" sldId="256"/>
        </pc:sldMkLst>
        <pc:spChg chg="mod">
          <ac:chgData name="Yash Patel" userId="daac3a34df1b0dd4" providerId="LiveId" clId="{2C2BBE1E-CBCF-4F68-BD19-2EADC613744F}" dt="2026-04-29T08:56:48.931" v="1" actId="6549"/>
          <ac:spMkLst>
            <pc:docMk/>
            <pc:sldMk cId="0" sldId="256"/>
            <ac:spMk id="4" creationId="{00000000-0000-0000-0000-000000000000}"/>
          </ac:spMkLst>
        </pc:spChg>
      </pc:sldChg>
      <pc:sldChg chg="modSp mod">
        <pc:chgData name="Yash Patel" userId="daac3a34df1b0dd4" providerId="LiveId" clId="{2C2BBE1E-CBCF-4F68-BD19-2EADC613744F}" dt="2026-04-29T09:00:19.078" v="30" actId="1036"/>
        <pc:sldMkLst>
          <pc:docMk/>
          <pc:sldMk cId="3490233130" sldId="275"/>
        </pc:sldMkLst>
        <pc:graphicFrameChg chg="mod modGraphic">
          <ac:chgData name="Yash Patel" userId="daac3a34df1b0dd4" providerId="LiveId" clId="{2C2BBE1E-CBCF-4F68-BD19-2EADC613744F}" dt="2026-04-29T09:00:19.078" v="30" actId="1036"/>
          <ac:graphicFrameMkLst>
            <pc:docMk/>
            <pc:sldMk cId="3490233130" sldId="275"/>
            <ac:graphicFrameMk id="10" creationId="{3247F73F-54A4-94CC-CB64-466CC76C4464}"/>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AEC35D-30DA-4990-9A90-146E8841424F}" type="datetimeFigureOut">
              <a:rPr lang="en-GB" smtClean="0"/>
              <a:t>29/04/2026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CB8504-CEDC-4048-994B-30349D843711}" type="slidenum">
              <a:rPr lang="en-GB" smtClean="0"/>
              <a:t>‹#›</a:t>
            </a:fld>
            <a:endParaRPr lang="en-GB"/>
          </a:p>
        </p:txBody>
      </p:sp>
    </p:spTree>
    <p:extLst>
      <p:ext uri="{BB962C8B-B14F-4D97-AF65-F5344CB8AC3E}">
        <p14:creationId xmlns:p14="http://schemas.microsoft.com/office/powerpoint/2010/main" val="4042748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CB8504-CEDC-4048-994B-30349D843711}" type="slidenum">
              <a:rPr lang="en-GB" smtClean="0"/>
              <a:t>1</a:t>
            </a:fld>
            <a:endParaRPr lang="en-GB"/>
          </a:p>
        </p:txBody>
      </p:sp>
    </p:spTree>
    <p:extLst>
      <p:ext uri="{BB962C8B-B14F-4D97-AF65-F5344CB8AC3E}">
        <p14:creationId xmlns:p14="http://schemas.microsoft.com/office/powerpoint/2010/main" val="2249884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1200"/>
              </a:spcBef>
              <a:spcAft>
                <a:spcPts val="1200"/>
              </a:spcAft>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3CB8504-CEDC-4048-994B-30349D843711}" type="slidenum">
              <a:rPr lang="en-GB" smtClean="0"/>
              <a:t>2</a:t>
            </a:fld>
            <a:endParaRPr lang="en-GB"/>
          </a:p>
        </p:txBody>
      </p:sp>
    </p:spTree>
    <p:extLst>
      <p:ext uri="{BB962C8B-B14F-4D97-AF65-F5344CB8AC3E}">
        <p14:creationId xmlns:p14="http://schemas.microsoft.com/office/powerpoint/2010/main" val="3894131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3CB8504-CEDC-4048-994B-30349D843711}" type="slidenum">
              <a:rPr lang="en-GB" smtClean="0"/>
              <a:t>3</a:t>
            </a:fld>
            <a:endParaRPr lang="en-GB"/>
          </a:p>
        </p:txBody>
      </p:sp>
    </p:spTree>
    <p:extLst>
      <p:ext uri="{BB962C8B-B14F-4D97-AF65-F5344CB8AC3E}">
        <p14:creationId xmlns:p14="http://schemas.microsoft.com/office/powerpoint/2010/main" val="29025273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3CB8504-CEDC-4048-994B-30349D843711}" type="slidenum">
              <a:rPr lang="en-GB" smtClean="0"/>
              <a:t>4</a:t>
            </a:fld>
            <a:endParaRPr lang="en-GB"/>
          </a:p>
        </p:txBody>
      </p:sp>
    </p:spTree>
    <p:extLst>
      <p:ext uri="{BB962C8B-B14F-4D97-AF65-F5344CB8AC3E}">
        <p14:creationId xmlns:p14="http://schemas.microsoft.com/office/powerpoint/2010/main" val="10615496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spcAft>
                <a:spcPts val="1200"/>
              </a:spcAft>
            </a:pPr>
            <a:endParaRPr lang="en-GB" sz="12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3CB8504-CEDC-4048-994B-30349D843711}" type="slidenum">
              <a:rPr lang="en-GB" smtClean="0"/>
              <a:t>5</a:t>
            </a:fld>
            <a:endParaRPr lang="en-GB"/>
          </a:p>
        </p:txBody>
      </p:sp>
    </p:spTree>
    <p:extLst>
      <p:ext uri="{BB962C8B-B14F-4D97-AF65-F5344CB8AC3E}">
        <p14:creationId xmlns:p14="http://schemas.microsoft.com/office/powerpoint/2010/main" val="5329286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3CB8504-CEDC-4048-994B-30349D843711}" type="slidenum">
              <a:rPr lang="en-GB" smtClean="0"/>
              <a:t>6</a:t>
            </a:fld>
            <a:endParaRPr lang="en-GB"/>
          </a:p>
        </p:txBody>
      </p:sp>
    </p:spTree>
    <p:extLst>
      <p:ext uri="{BB962C8B-B14F-4D97-AF65-F5344CB8AC3E}">
        <p14:creationId xmlns:p14="http://schemas.microsoft.com/office/powerpoint/2010/main" val="174047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3CB8504-CEDC-4048-994B-30349D843711}" type="slidenum">
              <a:rPr lang="en-GB" smtClean="0"/>
              <a:t>7</a:t>
            </a:fld>
            <a:endParaRPr lang="en-GB"/>
          </a:p>
        </p:txBody>
      </p:sp>
    </p:spTree>
    <p:extLst>
      <p:ext uri="{BB962C8B-B14F-4D97-AF65-F5344CB8AC3E}">
        <p14:creationId xmlns:p14="http://schemas.microsoft.com/office/powerpoint/2010/main" val="8015768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3CB8504-CEDC-4048-994B-30349D843711}" type="slidenum">
              <a:rPr lang="en-GB" smtClean="0"/>
              <a:t>8</a:t>
            </a:fld>
            <a:endParaRPr lang="en-GB"/>
          </a:p>
        </p:txBody>
      </p:sp>
    </p:spTree>
    <p:extLst>
      <p:ext uri="{BB962C8B-B14F-4D97-AF65-F5344CB8AC3E}">
        <p14:creationId xmlns:p14="http://schemas.microsoft.com/office/powerpoint/2010/main" val="5567124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3CB8504-CEDC-4048-994B-30349D843711}" type="slidenum">
              <a:rPr lang="en-GB" smtClean="0"/>
              <a:t>9</a:t>
            </a:fld>
            <a:endParaRPr lang="en-GB"/>
          </a:p>
        </p:txBody>
      </p:sp>
    </p:spTree>
    <p:extLst>
      <p:ext uri="{BB962C8B-B14F-4D97-AF65-F5344CB8AC3E}">
        <p14:creationId xmlns:p14="http://schemas.microsoft.com/office/powerpoint/2010/main" val="39708221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3CB8504-CEDC-4048-994B-30349D843711}" type="slidenum">
              <a:rPr lang="en-GB" smtClean="0"/>
              <a:t>10</a:t>
            </a:fld>
            <a:endParaRPr lang="en-GB"/>
          </a:p>
        </p:txBody>
      </p:sp>
    </p:spTree>
    <p:extLst>
      <p:ext uri="{BB962C8B-B14F-4D97-AF65-F5344CB8AC3E}">
        <p14:creationId xmlns:p14="http://schemas.microsoft.com/office/powerpoint/2010/main" val="25806287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spcAft>
                <a:spcPts val="1200"/>
              </a:spcAft>
            </a:pPr>
            <a:endParaRPr lang="en-GB" sz="12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3CB8504-CEDC-4048-994B-30349D843711}" type="slidenum">
              <a:rPr lang="en-GB" smtClean="0"/>
              <a:t>11</a:t>
            </a:fld>
            <a:endParaRPr lang="en-GB"/>
          </a:p>
        </p:txBody>
      </p:sp>
    </p:spTree>
    <p:extLst>
      <p:ext uri="{BB962C8B-B14F-4D97-AF65-F5344CB8AC3E}">
        <p14:creationId xmlns:p14="http://schemas.microsoft.com/office/powerpoint/2010/main" val="36069759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spcAft>
                <a:spcPts val="1200"/>
              </a:spcAft>
            </a:pPr>
            <a:endParaRPr lang="en-GB" sz="12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3CB8504-CEDC-4048-994B-30349D843711}" type="slidenum">
              <a:rPr lang="en-GB" smtClean="0"/>
              <a:t>12</a:t>
            </a:fld>
            <a:endParaRPr lang="en-GB"/>
          </a:p>
        </p:txBody>
      </p:sp>
    </p:spTree>
    <p:extLst>
      <p:ext uri="{BB962C8B-B14F-4D97-AF65-F5344CB8AC3E}">
        <p14:creationId xmlns:p14="http://schemas.microsoft.com/office/powerpoint/2010/main" val="28655272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C3884-1898-03AE-8D7B-6367E8DA74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214CE9-407E-0B49-7F2C-26EAD2750C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C6CC73-C4FF-345E-1FAC-6DFF40785FA8}"/>
              </a:ext>
            </a:extLst>
          </p:cNvPr>
          <p:cNvSpPr>
            <a:spLocks noGrp="1"/>
          </p:cNvSpPr>
          <p:nvPr>
            <p:ph type="body" idx="1"/>
          </p:nvPr>
        </p:nvSpPr>
        <p:spPr/>
        <p:txBody>
          <a:bodyPr/>
          <a:lstStyle/>
          <a:p>
            <a:pPr algn="just">
              <a:lnSpc>
                <a:spcPct val="150000"/>
              </a:lnSpc>
              <a:spcBef>
                <a:spcPts val="1200"/>
              </a:spcBef>
              <a:spcAft>
                <a:spcPts val="1200"/>
              </a:spcAft>
            </a:pPr>
            <a:r>
              <a:rPr lang="en-GB" sz="1200" dirty="0">
                <a:effectLst/>
                <a:latin typeface="Times New Roman" panose="02020603050405020304" pitchFamily="18" charset="0"/>
                <a:ea typeface="Times New Roman" panose="02020603050405020304" pitchFamily="18" charset="0"/>
              </a:rPr>
              <a:t>An analysis of WhatsApp reveals a conversation between Emma and Joe. There was a plan in case Emma presented a false name. Messages unveil bargaining to sell confidential information. This is incriminating and ongoing participation in the crime.</a:t>
            </a:r>
          </a:p>
        </p:txBody>
      </p:sp>
      <p:sp>
        <p:nvSpPr>
          <p:cNvPr id="4" name="Slide Number Placeholder 3">
            <a:extLst>
              <a:ext uri="{FF2B5EF4-FFF2-40B4-BE49-F238E27FC236}">
                <a16:creationId xmlns:a16="http://schemas.microsoft.com/office/drawing/2014/main" id="{AEC3BF7F-B5E3-2A9A-B158-56E5E6F91E3E}"/>
              </a:ext>
            </a:extLst>
          </p:cNvPr>
          <p:cNvSpPr>
            <a:spLocks noGrp="1"/>
          </p:cNvSpPr>
          <p:nvPr>
            <p:ph type="sldNum" sz="quarter" idx="10"/>
          </p:nvPr>
        </p:nvSpPr>
        <p:spPr/>
        <p:txBody>
          <a:bodyPr/>
          <a:lstStyle/>
          <a:p>
            <a:fld id="{23CB8504-CEDC-4048-994B-30349D843711}" type="slidenum">
              <a:rPr lang="en-GB" smtClean="0"/>
              <a:t>13</a:t>
            </a:fld>
            <a:endParaRPr lang="en-GB"/>
          </a:p>
        </p:txBody>
      </p:sp>
    </p:spTree>
    <p:extLst>
      <p:ext uri="{BB962C8B-B14F-4D97-AF65-F5344CB8AC3E}">
        <p14:creationId xmlns:p14="http://schemas.microsoft.com/office/powerpoint/2010/main" val="42508970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3CB8504-CEDC-4048-994B-30349D843711}" type="slidenum">
              <a:rPr lang="en-GB" smtClean="0"/>
              <a:t>14</a:t>
            </a:fld>
            <a:endParaRPr lang="en-GB"/>
          </a:p>
        </p:txBody>
      </p:sp>
    </p:spTree>
    <p:extLst>
      <p:ext uri="{BB962C8B-B14F-4D97-AF65-F5344CB8AC3E}">
        <p14:creationId xmlns:p14="http://schemas.microsoft.com/office/powerpoint/2010/main" val="7009446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spcAft>
                <a:spcPts val="1200"/>
              </a:spcAft>
            </a:pPr>
            <a:endParaRPr lang="en-GB" sz="12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3CB8504-CEDC-4048-994B-30349D843711}" type="slidenum">
              <a:rPr lang="en-GB" smtClean="0"/>
              <a:t>15</a:t>
            </a:fld>
            <a:endParaRPr lang="en-GB"/>
          </a:p>
        </p:txBody>
      </p:sp>
    </p:spTree>
    <p:extLst>
      <p:ext uri="{BB962C8B-B14F-4D97-AF65-F5344CB8AC3E}">
        <p14:creationId xmlns:p14="http://schemas.microsoft.com/office/powerpoint/2010/main" val="37023547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3CB8504-CEDC-4048-994B-30349D843711}" type="slidenum">
              <a:rPr lang="en-GB" smtClean="0"/>
              <a:t>16</a:t>
            </a:fld>
            <a:endParaRPr lang="en-GB"/>
          </a:p>
        </p:txBody>
      </p:sp>
    </p:spTree>
    <p:extLst>
      <p:ext uri="{BB962C8B-B14F-4D97-AF65-F5344CB8AC3E}">
        <p14:creationId xmlns:p14="http://schemas.microsoft.com/office/powerpoint/2010/main" val="35834805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spcAft>
                <a:spcPts val="1200"/>
              </a:spcAft>
            </a:pPr>
            <a:r>
              <a:rPr lang="en-GB" sz="1200" dirty="0">
                <a:effectLst/>
                <a:latin typeface="Times New Roman" panose="02020603050405020304" pitchFamily="18" charset="0"/>
                <a:ea typeface="Times New Roman" panose="02020603050405020304" pitchFamily="18" charset="0"/>
              </a:rPr>
              <a:t>Evidence supporting is in the form of emails, telephone call records and GPS links. The communication timelines can be displayed through emails, and logs of repeated contacts can be made through call logs. GPS verifies the history of movement. Other applications offer additional supportive data so the investigation can be made on trustworthy sources of data.</a:t>
            </a:r>
          </a:p>
          <a:p>
            <a:endParaRPr lang="en-GB" dirty="0"/>
          </a:p>
        </p:txBody>
      </p:sp>
      <p:sp>
        <p:nvSpPr>
          <p:cNvPr id="4" name="Slide Number Placeholder 3"/>
          <p:cNvSpPr>
            <a:spLocks noGrp="1"/>
          </p:cNvSpPr>
          <p:nvPr>
            <p:ph type="sldNum" sz="quarter" idx="10"/>
          </p:nvPr>
        </p:nvSpPr>
        <p:spPr/>
        <p:txBody>
          <a:bodyPr/>
          <a:lstStyle/>
          <a:p>
            <a:fld id="{23CB8504-CEDC-4048-994B-30349D843711}" type="slidenum">
              <a:rPr lang="en-GB" smtClean="0"/>
              <a:t>17</a:t>
            </a:fld>
            <a:endParaRPr lang="en-GB"/>
          </a:p>
        </p:txBody>
      </p:sp>
    </p:spTree>
    <p:extLst>
      <p:ext uri="{BB962C8B-B14F-4D97-AF65-F5344CB8AC3E}">
        <p14:creationId xmlns:p14="http://schemas.microsoft.com/office/powerpoint/2010/main" val="25901229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3CB8504-CEDC-4048-994B-30349D843711}" type="slidenum">
              <a:rPr lang="en-GB" smtClean="0"/>
              <a:t>18</a:t>
            </a:fld>
            <a:endParaRPr lang="en-GB"/>
          </a:p>
        </p:txBody>
      </p:sp>
    </p:spTree>
    <p:extLst>
      <p:ext uri="{BB962C8B-B14F-4D97-AF65-F5344CB8AC3E}">
        <p14:creationId xmlns:p14="http://schemas.microsoft.com/office/powerpoint/2010/main" val="18841223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1200"/>
              </a:spcBef>
              <a:spcAft>
                <a:spcPts val="1200"/>
              </a:spcAft>
            </a:pPr>
            <a:endParaRPr lang="en-GB" dirty="0"/>
          </a:p>
        </p:txBody>
      </p:sp>
      <p:sp>
        <p:nvSpPr>
          <p:cNvPr id="4" name="Slide Number Placeholder 3"/>
          <p:cNvSpPr>
            <a:spLocks noGrp="1"/>
          </p:cNvSpPr>
          <p:nvPr>
            <p:ph type="sldNum" sz="quarter" idx="10"/>
          </p:nvPr>
        </p:nvSpPr>
        <p:spPr/>
        <p:txBody>
          <a:bodyPr/>
          <a:lstStyle/>
          <a:p>
            <a:fld id="{23CB8504-CEDC-4048-994B-30349D843711}" type="slidenum">
              <a:rPr lang="en-GB" smtClean="0"/>
              <a:t>19</a:t>
            </a:fld>
            <a:endParaRPr lang="en-GB"/>
          </a:p>
        </p:txBody>
      </p:sp>
    </p:spTree>
    <p:extLst>
      <p:ext uri="{BB962C8B-B14F-4D97-AF65-F5344CB8AC3E}">
        <p14:creationId xmlns:p14="http://schemas.microsoft.com/office/powerpoint/2010/main" val="21198668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1200"/>
              </a:spcBef>
              <a:spcAft>
                <a:spcPts val="1200"/>
              </a:spcAft>
            </a:pP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3CB8504-CEDC-4048-994B-30349D843711}" type="slidenum">
              <a:rPr lang="en-GB" smtClean="0"/>
              <a:t>20</a:t>
            </a:fld>
            <a:endParaRPr lang="en-GB"/>
          </a:p>
        </p:txBody>
      </p:sp>
    </p:spTree>
    <p:extLst>
      <p:ext uri="{BB962C8B-B14F-4D97-AF65-F5344CB8AC3E}">
        <p14:creationId xmlns:p14="http://schemas.microsoft.com/office/powerpoint/2010/main" val="30986820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3CB8504-CEDC-4048-994B-30349D843711}" type="slidenum">
              <a:rPr lang="en-GB" smtClean="0"/>
              <a:t>22</a:t>
            </a:fld>
            <a:endParaRPr lang="en-GB"/>
          </a:p>
        </p:txBody>
      </p:sp>
    </p:spTree>
    <p:extLst>
      <p:ext uri="{BB962C8B-B14F-4D97-AF65-F5344CB8AC3E}">
        <p14:creationId xmlns:p14="http://schemas.microsoft.com/office/powerpoint/2010/main" val="1211579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5.sv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3.png"/><Relationship Id="rId4" Type="http://schemas.openxmlformats.org/officeDocument/2006/relationships/image" Target="../media/image9.sv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3.pn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3.png"/><Relationship Id="rId4" Type="http://schemas.openxmlformats.org/officeDocument/2006/relationships/image" Target="../media/image13.sv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3.png"/><Relationship Id="rId4" Type="http://schemas.openxmlformats.org/officeDocument/2006/relationships/image" Target="../media/image7.sv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7.svg"/></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3.png"/><Relationship Id="rId4" Type="http://schemas.openxmlformats.org/officeDocument/2006/relationships/image" Target="../media/image2.sv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17.sv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7.sv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17.sv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17.sv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17.sv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sp>
        <p:nvSpPr>
          <p:cNvPr id="3" name="Freeform 3"/>
          <p:cNvSpPr/>
          <p:nvPr/>
        </p:nvSpPr>
        <p:spPr>
          <a:xfrm>
            <a:off x="152400" y="-1"/>
            <a:ext cx="18135600" cy="10287001"/>
          </a:xfrm>
          <a:custGeom>
            <a:avLst/>
            <a:gdLst/>
            <a:ahLst/>
            <a:cxnLst/>
            <a:rect l="l" t="t" r="r" b="b"/>
            <a:pathLst>
              <a:path w="19495695" h="10066868">
                <a:moveTo>
                  <a:pt x="0" y="0"/>
                </a:moveTo>
                <a:lnTo>
                  <a:pt x="19495694" y="0"/>
                </a:lnTo>
                <a:lnTo>
                  <a:pt x="19495694" y="10066868"/>
                </a:lnTo>
                <a:lnTo>
                  <a:pt x="0" y="10066868"/>
                </a:lnTo>
                <a:lnTo>
                  <a:pt x="0" y="0"/>
                </a:lnTo>
                <a:close/>
              </a:path>
            </a:pathLst>
          </a:custGeom>
          <a:blipFill>
            <a:blip>
              <a:alphaModFix amt="47000"/>
              <a:extLst>
                <a:ext uri="{96DAC541-7B7A-43D3-8B79-37D633B846F1}">
                  <asvg:svgBlip xmlns:asvg="http://schemas.microsoft.com/office/drawing/2016/SVG/main" r:embed="rId4"/>
                </a:ext>
              </a:extLst>
            </a:blip>
            <a:stretch>
              <a:fillRect/>
            </a:stretch>
          </a:blipFill>
        </p:spPr>
      </p:sp>
      <p:sp>
        <p:nvSpPr>
          <p:cNvPr id="4" name="TextBox 4"/>
          <p:cNvSpPr txBox="1"/>
          <p:nvPr/>
        </p:nvSpPr>
        <p:spPr>
          <a:xfrm>
            <a:off x="2311678" y="3598059"/>
            <a:ext cx="12456948" cy="1641475"/>
          </a:xfrm>
          <a:prstGeom prst="rect">
            <a:avLst/>
          </a:prstGeom>
        </p:spPr>
        <p:txBody>
          <a:bodyPr wrap="square" lIns="0" tIns="0" rIns="0" bIns="0" rtlCol="0" anchor="t">
            <a:spAutoFit/>
          </a:bodyPr>
          <a:lstStyle/>
          <a:p>
            <a:pPr algn="ctr">
              <a:lnSpc>
                <a:spcPts val="6399"/>
              </a:lnSpc>
            </a:pPr>
            <a:r>
              <a:rPr lang="en-US" sz="5400" b="1" dirty="0">
                <a:solidFill>
                  <a:srgbClr val="000000"/>
                </a:solidFill>
                <a:latin typeface="Times New Roman" panose="02020603050405020304" pitchFamily="18" charset="0"/>
              </a:rPr>
              <a:t>DIGITAL FORENSIC INVESTIGATION OF  QUANTUM TECH CASE STUDY </a:t>
            </a:r>
            <a:endParaRPr lang="en-US" sz="5400" dirty="0">
              <a:solidFill>
                <a:srgbClr val="1A5666"/>
              </a:solidFill>
              <a:latin typeface="Times New Roman" panose="02020603050405020304" pitchFamily="18" charset="0"/>
              <a:ea typeface="Allerta Stencil"/>
              <a:cs typeface="Times New Roman" panose="02020603050405020304" pitchFamily="18" charset="0"/>
              <a:sym typeface="Allerta Stencil"/>
            </a:endParaRPr>
          </a:p>
        </p:txBody>
      </p:sp>
      <p:sp>
        <p:nvSpPr>
          <p:cNvPr id="7" name="TextBox 7"/>
          <p:cNvSpPr txBox="1"/>
          <p:nvPr/>
        </p:nvSpPr>
        <p:spPr>
          <a:xfrm>
            <a:off x="-603848" y="9658330"/>
            <a:ext cx="18288000" cy="628670"/>
          </a:xfrm>
          <a:prstGeom prst="rect">
            <a:avLst/>
          </a:prstGeom>
        </p:spPr>
        <p:txBody>
          <a:bodyPr lIns="50800" tIns="50800" rIns="50800" bIns="50800" rtlCol="0" anchor="ctr"/>
          <a:lstStyle/>
          <a:p>
            <a:pPr algn="ctr">
              <a:lnSpc>
                <a:spcPts val="2659"/>
              </a:lnSpc>
            </a:pPr>
            <a:endParaRPr/>
          </a:p>
        </p:txBody>
      </p:sp>
      <p:sp>
        <p:nvSpPr>
          <p:cNvPr id="11" name="Freeform 11"/>
          <p:cNvSpPr/>
          <p:nvPr/>
        </p:nvSpPr>
        <p:spPr>
          <a:xfrm rot="1303505">
            <a:off x="-245849" y="227869"/>
            <a:ext cx="4797756" cy="5350914"/>
          </a:xfrm>
          <a:custGeom>
            <a:avLst/>
            <a:gdLst/>
            <a:ahLst/>
            <a:cxnLst/>
            <a:rect l="l" t="t" r="r" b="b"/>
            <a:pathLst>
              <a:path w="7406109" h="5350914">
                <a:moveTo>
                  <a:pt x="0" y="0"/>
                </a:moveTo>
                <a:lnTo>
                  <a:pt x="7406109" y="0"/>
                </a:lnTo>
                <a:lnTo>
                  <a:pt x="7406109" y="5350914"/>
                </a:lnTo>
                <a:lnTo>
                  <a:pt x="0" y="5350914"/>
                </a:lnTo>
                <a:lnTo>
                  <a:pt x="0" y="0"/>
                </a:lnTo>
                <a:close/>
              </a:path>
            </a:pathLst>
          </a:custGeom>
          <a:blipFill>
            <a:blip r:embed="rId5">
              <a:alphaModFix amt="43999"/>
            </a:blip>
            <a:stretch>
              <a:fillRect/>
            </a:stretch>
          </a:blipFill>
        </p:spPr>
      </p:sp>
      <p:sp>
        <p:nvSpPr>
          <p:cNvPr id="12" name="Freeform 12"/>
          <p:cNvSpPr/>
          <p:nvPr/>
        </p:nvSpPr>
        <p:spPr>
          <a:xfrm rot="2119137">
            <a:off x="12250138" y="494535"/>
            <a:ext cx="5837931" cy="4639200"/>
          </a:xfrm>
          <a:custGeom>
            <a:avLst/>
            <a:gdLst/>
            <a:ahLst/>
            <a:cxnLst/>
            <a:rect l="l" t="t" r="r" b="b"/>
            <a:pathLst>
              <a:path w="6565354" h="4743469">
                <a:moveTo>
                  <a:pt x="0" y="0"/>
                </a:moveTo>
                <a:lnTo>
                  <a:pt x="6565354" y="0"/>
                </a:lnTo>
                <a:lnTo>
                  <a:pt x="6565354" y="4743469"/>
                </a:lnTo>
                <a:lnTo>
                  <a:pt x="0" y="4743469"/>
                </a:lnTo>
                <a:lnTo>
                  <a:pt x="0" y="0"/>
                </a:lnTo>
                <a:close/>
              </a:path>
            </a:pathLst>
          </a:custGeom>
          <a:blipFill>
            <a:blip r:embed="rId5">
              <a:alphaModFix amt="43999"/>
            </a:blip>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sp>
        <p:nvSpPr>
          <p:cNvPr id="3" name="Freeform 3"/>
          <p:cNvSpPr/>
          <p:nvPr/>
        </p:nvSpPr>
        <p:spPr>
          <a:xfrm>
            <a:off x="53563" y="368189"/>
            <a:ext cx="10182393" cy="9374641"/>
          </a:xfrm>
          <a:custGeom>
            <a:avLst/>
            <a:gdLst/>
            <a:ahLst/>
            <a:cxnLst/>
            <a:rect l="l" t="t" r="r" b="b"/>
            <a:pathLst>
              <a:path w="11333728" h="13434375">
                <a:moveTo>
                  <a:pt x="0" y="0"/>
                </a:moveTo>
                <a:lnTo>
                  <a:pt x="11333727" y="0"/>
                </a:lnTo>
                <a:lnTo>
                  <a:pt x="11333727" y="13434375"/>
                </a:lnTo>
                <a:lnTo>
                  <a:pt x="0" y="13434375"/>
                </a:lnTo>
                <a:lnTo>
                  <a:pt x="0" y="0"/>
                </a:lnTo>
                <a:close/>
              </a:path>
            </a:pathLst>
          </a:custGeom>
          <a:blipFill>
            <a:blip>
              <a:extLst>
                <a:ext uri="{96DAC541-7B7A-43D3-8B79-37D633B846F1}">
                  <asvg:svgBlip xmlns:asvg="http://schemas.microsoft.com/office/drawing/2016/SVG/main" r:embed="rId4"/>
                </a:ext>
              </a:extLst>
            </a:blip>
            <a:stretch>
              <a:fillRect/>
            </a:stretch>
          </a:blipFill>
        </p:spPr>
      </p:sp>
      <p:grpSp>
        <p:nvGrpSpPr>
          <p:cNvPr id="5" name="Group 5"/>
          <p:cNvGrpSpPr/>
          <p:nvPr/>
        </p:nvGrpSpPr>
        <p:grpSpPr>
          <a:xfrm>
            <a:off x="1676400" y="1257300"/>
            <a:ext cx="14884156" cy="7620000"/>
            <a:chOff x="0" y="-38100"/>
            <a:chExt cx="2184468" cy="1411335"/>
          </a:xfrm>
        </p:grpSpPr>
        <p:sp>
          <p:nvSpPr>
            <p:cNvPr id="6" name="Freeform 6"/>
            <p:cNvSpPr/>
            <p:nvPr/>
          </p:nvSpPr>
          <p:spPr>
            <a:xfrm>
              <a:off x="0" y="0"/>
              <a:ext cx="2184468" cy="1373235"/>
            </a:xfrm>
            <a:custGeom>
              <a:avLst/>
              <a:gdLst/>
              <a:ahLst/>
              <a:cxnLst/>
              <a:rect l="l" t="t" r="r" b="b"/>
              <a:pathLst>
                <a:path w="2184468" h="1373235">
                  <a:moveTo>
                    <a:pt x="47604" y="0"/>
                  </a:moveTo>
                  <a:lnTo>
                    <a:pt x="2136864" y="0"/>
                  </a:lnTo>
                  <a:cubicBezTo>
                    <a:pt x="2163155" y="0"/>
                    <a:pt x="2184468" y="21313"/>
                    <a:pt x="2184468" y="47604"/>
                  </a:cubicBezTo>
                  <a:lnTo>
                    <a:pt x="2184468" y="1325630"/>
                  </a:lnTo>
                  <a:cubicBezTo>
                    <a:pt x="2184468" y="1338256"/>
                    <a:pt x="2179453" y="1350364"/>
                    <a:pt x="2170525" y="1359292"/>
                  </a:cubicBezTo>
                  <a:cubicBezTo>
                    <a:pt x="2161598" y="1368219"/>
                    <a:pt x="2149490" y="1373235"/>
                    <a:pt x="2136864" y="1373235"/>
                  </a:cubicBezTo>
                  <a:lnTo>
                    <a:pt x="47604" y="1373235"/>
                  </a:lnTo>
                  <a:cubicBezTo>
                    <a:pt x="21313" y="1373235"/>
                    <a:pt x="0" y="1351921"/>
                    <a:pt x="0" y="1325630"/>
                  </a:cubicBezTo>
                  <a:lnTo>
                    <a:pt x="0" y="47604"/>
                  </a:lnTo>
                  <a:cubicBezTo>
                    <a:pt x="0" y="21313"/>
                    <a:pt x="21313" y="0"/>
                    <a:pt x="47604"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sp>
        <p:sp>
          <p:nvSpPr>
            <p:cNvPr id="7" name="TextBox 7"/>
            <p:cNvSpPr txBox="1"/>
            <p:nvPr/>
          </p:nvSpPr>
          <p:spPr>
            <a:xfrm>
              <a:off x="0" y="-38100"/>
              <a:ext cx="2184468" cy="1411335"/>
            </a:xfrm>
            <a:prstGeom prst="rect">
              <a:avLst/>
            </a:prstGeom>
          </p:spPr>
          <p:txBody>
            <a:bodyPr lIns="50800" tIns="50800" rIns="50800" bIns="50800" rtlCol="0" anchor="ctr"/>
            <a:lstStyle/>
            <a:p>
              <a:pPr algn="ctr">
                <a:lnSpc>
                  <a:spcPts val="2659"/>
                </a:lnSpc>
              </a:pPr>
              <a:endParaRPr/>
            </a:p>
          </p:txBody>
        </p:sp>
      </p:grpSp>
      <p:sp>
        <p:nvSpPr>
          <p:cNvPr id="8" name="TextBox 8"/>
          <p:cNvSpPr txBox="1"/>
          <p:nvPr/>
        </p:nvSpPr>
        <p:spPr>
          <a:xfrm>
            <a:off x="5270378" y="4380182"/>
            <a:ext cx="7696199" cy="2800767"/>
          </a:xfrm>
          <a:prstGeom prst="rect">
            <a:avLst/>
          </a:prstGeom>
        </p:spPr>
        <p:txBody>
          <a:bodyPr wrap="square" lIns="0" tIns="0" rIns="0" bIns="0" rtlCol="0" anchor="t">
            <a:spAutoFit/>
          </a:bodyPr>
          <a:lstStyle/>
          <a:p>
            <a:pPr algn="just" fontAlgn="base">
              <a:spcBef>
                <a:spcPts val="1200"/>
              </a:spcBef>
              <a:buFont typeface="Arial" panose="020B0604020202020204" pitchFamily="34" charset="0"/>
              <a:buChar char="•"/>
            </a:pPr>
            <a:r>
              <a:rPr lang="en-US" sz="2600" dirty="0">
                <a:solidFill>
                  <a:srgbClr val="000000"/>
                </a:solidFill>
                <a:latin typeface="Times New Roman" panose="02020603050405020304" pitchFamily="18" charset="0"/>
              </a:rPr>
              <a:t>Breach of proprietary AI patent database system.</a:t>
            </a:r>
          </a:p>
          <a:p>
            <a:pPr algn="just" fontAlgn="base">
              <a:buFont typeface="Arial" panose="020B0604020202020204" pitchFamily="34" charset="0"/>
              <a:buChar char="•"/>
            </a:pPr>
            <a:r>
              <a:rPr lang="en-US" sz="2600" dirty="0">
                <a:solidFill>
                  <a:srgbClr val="000000"/>
                </a:solidFill>
                <a:latin typeface="Times New Roman" panose="02020603050405020304" pitchFamily="18" charset="0"/>
              </a:rPr>
              <a:t>Emma </a:t>
            </a:r>
            <a:r>
              <a:rPr lang="en-US" sz="2600" dirty="0" err="1">
                <a:solidFill>
                  <a:srgbClr val="000000"/>
                </a:solidFill>
                <a:latin typeface="Times New Roman" panose="02020603050405020304" pitchFamily="18" charset="0"/>
              </a:rPr>
              <a:t>recognised</a:t>
            </a:r>
            <a:r>
              <a:rPr lang="en-US" sz="2600" dirty="0">
                <a:solidFill>
                  <a:srgbClr val="000000"/>
                </a:solidFill>
                <a:latin typeface="Times New Roman" panose="02020603050405020304" pitchFamily="18" charset="0"/>
              </a:rPr>
              <a:t> key suspects who have direct database access privileges.</a:t>
            </a:r>
          </a:p>
          <a:p>
            <a:pPr algn="just" fontAlgn="base">
              <a:buFont typeface="Arial" panose="020B0604020202020204" pitchFamily="34" charset="0"/>
              <a:buChar char="•"/>
            </a:pPr>
            <a:r>
              <a:rPr lang="en-US" sz="2600" dirty="0">
                <a:solidFill>
                  <a:srgbClr val="000000"/>
                </a:solidFill>
                <a:latin typeface="Times New Roman" panose="02020603050405020304" pitchFamily="18" charset="0"/>
              </a:rPr>
              <a:t>Joe was a mediator between the parties (</a:t>
            </a:r>
            <a:r>
              <a:rPr lang="en-US" sz="2600" dirty="0" err="1">
                <a:solidFill>
                  <a:srgbClr val="000000"/>
                </a:solidFill>
                <a:latin typeface="Times New Roman" panose="02020603050405020304" pitchFamily="18" charset="0"/>
              </a:rPr>
              <a:t>Aseri</a:t>
            </a:r>
            <a:r>
              <a:rPr lang="en-US" sz="2600" dirty="0">
                <a:solidFill>
                  <a:srgbClr val="000000"/>
                </a:solidFill>
                <a:latin typeface="Times New Roman" panose="02020603050405020304" pitchFamily="18" charset="0"/>
              </a:rPr>
              <a:t> </a:t>
            </a:r>
            <a:r>
              <a:rPr lang="en-US" sz="2600" i="1" dirty="0">
                <a:solidFill>
                  <a:srgbClr val="000000"/>
                </a:solidFill>
                <a:latin typeface="Times New Roman" panose="02020603050405020304" pitchFamily="18" charset="0"/>
              </a:rPr>
              <a:t>et al.,</a:t>
            </a:r>
            <a:r>
              <a:rPr lang="en-US" sz="2600" dirty="0">
                <a:solidFill>
                  <a:srgbClr val="000000"/>
                </a:solidFill>
                <a:latin typeface="Times New Roman" panose="02020603050405020304" pitchFamily="18" charset="0"/>
              </a:rPr>
              <a:t> 2025)[1].</a:t>
            </a:r>
          </a:p>
          <a:p>
            <a:pPr algn="just" fontAlgn="base">
              <a:spcAft>
                <a:spcPts val="1200"/>
              </a:spcAft>
              <a:buFont typeface="Arial" panose="020B0604020202020204" pitchFamily="34" charset="0"/>
              <a:buChar char="•"/>
            </a:pPr>
            <a:r>
              <a:rPr lang="en-US" sz="2600" dirty="0">
                <a:solidFill>
                  <a:srgbClr val="000000"/>
                </a:solidFill>
                <a:latin typeface="Times New Roman" panose="02020603050405020304" pitchFamily="18" charset="0"/>
              </a:rPr>
              <a:t>Norman </a:t>
            </a:r>
            <a:r>
              <a:rPr lang="en-US" sz="2600" dirty="0" err="1">
                <a:solidFill>
                  <a:srgbClr val="000000"/>
                </a:solidFill>
                <a:latin typeface="Times New Roman" panose="02020603050405020304" pitchFamily="18" charset="0"/>
              </a:rPr>
              <a:t>recognised</a:t>
            </a:r>
            <a:r>
              <a:rPr lang="en-US" sz="2600" dirty="0">
                <a:solidFill>
                  <a:srgbClr val="000000"/>
                </a:solidFill>
                <a:latin typeface="Times New Roman" panose="02020603050405020304" pitchFamily="18" charset="0"/>
              </a:rPr>
              <a:t> a prospective customer of the confidential stolen patent information.</a:t>
            </a:r>
            <a:endParaRPr lang="en-US" sz="2600" b="0" i="0" u="none" strike="noStrike" dirty="0">
              <a:solidFill>
                <a:srgbClr val="000000"/>
              </a:solidFill>
              <a:effectLst/>
              <a:latin typeface="Times New Roman" panose="02020603050405020304" pitchFamily="18" charset="0"/>
            </a:endParaRPr>
          </a:p>
        </p:txBody>
      </p:sp>
      <p:sp>
        <p:nvSpPr>
          <p:cNvPr id="9" name="TextBox 9"/>
          <p:cNvSpPr txBox="1"/>
          <p:nvPr/>
        </p:nvSpPr>
        <p:spPr>
          <a:xfrm>
            <a:off x="1482761" y="2908868"/>
            <a:ext cx="14528315" cy="830997"/>
          </a:xfrm>
          <a:prstGeom prst="rect">
            <a:avLst/>
          </a:prstGeom>
        </p:spPr>
        <p:txBody>
          <a:bodyPr wrap="square" lIns="0" tIns="0" rIns="0" bIns="0" rtlCol="0" anchor="t">
            <a:spAutoFit/>
          </a:bodyPr>
          <a:lstStyle/>
          <a:p>
            <a:pPr algn="ctr">
              <a:spcBef>
                <a:spcPts val="2000"/>
              </a:spcBef>
              <a:spcAft>
                <a:spcPts val="400"/>
              </a:spcAft>
            </a:pPr>
            <a:r>
              <a:rPr lang="en-GB" sz="5400" b="1" dirty="0">
                <a:solidFill>
                  <a:srgbClr val="000000"/>
                </a:solidFill>
                <a:latin typeface="Times New Roman" panose="02020603050405020304" pitchFamily="18" charset="0"/>
              </a:rPr>
              <a:t>CASE OVERVIEW</a:t>
            </a:r>
            <a:endParaRPr lang="en-GB" sz="5400" b="1" dirty="0">
              <a:effectLst/>
            </a:endParaRPr>
          </a:p>
        </p:txBody>
      </p:sp>
      <p:sp>
        <p:nvSpPr>
          <p:cNvPr id="14" name="Freeform 14"/>
          <p:cNvSpPr/>
          <p:nvPr/>
        </p:nvSpPr>
        <p:spPr>
          <a:xfrm rot="2880075">
            <a:off x="13542810" y="971895"/>
            <a:ext cx="4930436" cy="2481332"/>
          </a:xfrm>
          <a:custGeom>
            <a:avLst/>
            <a:gdLst/>
            <a:ahLst/>
            <a:cxnLst/>
            <a:rect l="l" t="t" r="r" b="b"/>
            <a:pathLst>
              <a:path w="6565354" h="4743469">
                <a:moveTo>
                  <a:pt x="0" y="0"/>
                </a:moveTo>
                <a:lnTo>
                  <a:pt x="6565354" y="0"/>
                </a:lnTo>
                <a:lnTo>
                  <a:pt x="6565354" y="4743468"/>
                </a:lnTo>
                <a:lnTo>
                  <a:pt x="0" y="4743468"/>
                </a:lnTo>
                <a:lnTo>
                  <a:pt x="0" y="0"/>
                </a:lnTo>
                <a:close/>
              </a:path>
            </a:pathLst>
          </a:custGeom>
          <a:blipFill>
            <a:blip r:embed="rId5">
              <a:alphaModFix amt="43999"/>
            </a:blip>
            <a:stretch>
              <a:fillRect/>
            </a:stretch>
          </a:blipFill>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sp>
        <p:nvSpPr>
          <p:cNvPr id="3" name="Freeform 3"/>
          <p:cNvSpPr/>
          <p:nvPr/>
        </p:nvSpPr>
        <p:spPr>
          <a:xfrm>
            <a:off x="9143998" y="476390"/>
            <a:ext cx="9144002" cy="9810610"/>
          </a:xfrm>
          <a:custGeom>
            <a:avLst/>
            <a:gdLst/>
            <a:ahLst/>
            <a:cxnLst/>
            <a:rect l="l" t="t" r="r" b="b"/>
            <a:pathLst>
              <a:path w="11885100" h="9810610">
                <a:moveTo>
                  <a:pt x="0" y="0"/>
                </a:moveTo>
                <a:lnTo>
                  <a:pt x="11885100" y="0"/>
                </a:lnTo>
                <a:lnTo>
                  <a:pt x="11885100" y="9810610"/>
                </a:lnTo>
                <a:lnTo>
                  <a:pt x="0" y="9810610"/>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5" name="Freeform 5"/>
          <p:cNvSpPr/>
          <p:nvPr/>
        </p:nvSpPr>
        <p:spPr>
          <a:xfrm>
            <a:off x="-162454" y="-100794"/>
            <a:ext cx="6565354" cy="4311941"/>
          </a:xfrm>
          <a:custGeom>
            <a:avLst/>
            <a:gdLst/>
            <a:ahLst/>
            <a:cxnLst/>
            <a:rect l="l" t="t" r="r" b="b"/>
            <a:pathLst>
              <a:path w="6565354" h="4743469">
                <a:moveTo>
                  <a:pt x="0" y="0"/>
                </a:moveTo>
                <a:lnTo>
                  <a:pt x="6565354" y="0"/>
                </a:lnTo>
                <a:lnTo>
                  <a:pt x="6565354" y="4743469"/>
                </a:lnTo>
                <a:lnTo>
                  <a:pt x="0" y="4743469"/>
                </a:lnTo>
                <a:lnTo>
                  <a:pt x="0" y="0"/>
                </a:lnTo>
                <a:close/>
              </a:path>
            </a:pathLst>
          </a:custGeom>
          <a:blipFill>
            <a:blip r:embed="rId5">
              <a:alphaModFix amt="43999"/>
            </a:blip>
            <a:stretch>
              <a:fillRect/>
            </a:stretch>
          </a:blipFill>
        </p:spPr>
      </p:sp>
      <p:grpSp>
        <p:nvGrpSpPr>
          <p:cNvPr id="6" name="Group 6"/>
          <p:cNvGrpSpPr/>
          <p:nvPr/>
        </p:nvGrpSpPr>
        <p:grpSpPr>
          <a:xfrm>
            <a:off x="922824" y="2588805"/>
            <a:ext cx="16907976" cy="6433796"/>
            <a:chOff x="0" y="0"/>
            <a:chExt cx="2184468" cy="1373235"/>
          </a:xfrm>
        </p:grpSpPr>
        <p:sp>
          <p:nvSpPr>
            <p:cNvPr id="7" name="Freeform 7"/>
            <p:cNvSpPr/>
            <p:nvPr/>
          </p:nvSpPr>
          <p:spPr>
            <a:xfrm>
              <a:off x="0" y="0"/>
              <a:ext cx="2184468" cy="1373235"/>
            </a:xfrm>
            <a:custGeom>
              <a:avLst/>
              <a:gdLst/>
              <a:ahLst/>
              <a:cxnLst/>
              <a:rect l="l" t="t" r="r" b="b"/>
              <a:pathLst>
                <a:path w="2184468" h="1373235">
                  <a:moveTo>
                    <a:pt x="47604" y="0"/>
                  </a:moveTo>
                  <a:lnTo>
                    <a:pt x="2136864" y="0"/>
                  </a:lnTo>
                  <a:cubicBezTo>
                    <a:pt x="2163155" y="0"/>
                    <a:pt x="2184468" y="21313"/>
                    <a:pt x="2184468" y="47604"/>
                  </a:cubicBezTo>
                  <a:lnTo>
                    <a:pt x="2184468" y="1325630"/>
                  </a:lnTo>
                  <a:cubicBezTo>
                    <a:pt x="2184468" y="1338256"/>
                    <a:pt x="2179453" y="1350364"/>
                    <a:pt x="2170525" y="1359292"/>
                  </a:cubicBezTo>
                  <a:cubicBezTo>
                    <a:pt x="2161598" y="1368219"/>
                    <a:pt x="2149490" y="1373235"/>
                    <a:pt x="2136864" y="1373235"/>
                  </a:cubicBezTo>
                  <a:lnTo>
                    <a:pt x="47604" y="1373235"/>
                  </a:lnTo>
                  <a:cubicBezTo>
                    <a:pt x="21313" y="1373235"/>
                    <a:pt x="0" y="1351921"/>
                    <a:pt x="0" y="1325630"/>
                  </a:cubicBezTo>
                  <a:lnTo>
                    <a:pt x="0" y="47604"/>
                  </a:lnTo>
                  <a:cubicBezTo>
                    <a:pt x="0" y="21313"/>
                    <a:pt x="21313" y="0"/>
                    <a:pt x="47604"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sp>
        <p:sp>
          <p:nvSpPr>
            <p:cNvPr id="8" name="TextBox 8"/>
            <p:cNvSpPr txBox="1"/>
            <p:nvPr/>
          </p:nvSpPr>
          <p:spPr>
            <a:xfrm>
              <a:off x="0" y="-38100"/>
              <a:ext cx="2184468" cy="1411335"/>
            </a:xfrm>
            <a:prstGeom prst="rect">
              <a:avLst/>
            </a:prstGeom>
          </p:spPr>
          <p:txBody>
            <a:bodyPr lIns="50800" tIns="50800" rIns="50800" bIns="50800" rtlCol="0" anchor="ctr"/>
            <a:lstStyle/>
            <a:p>
              <a:pPr algn="ctr">
                <a:lnSpc>
                  <a:spcPts val="2659"/>
                </a:lnSpc>
              </a:pPr>
              <a:endParaRPr/>
            </a:p>
          </p:txBody>
        </p:sp>
      </p:grpSp>
      <p:sp>
        <p:nvSpPr>
          <p:cNvPr id="9" name="TextBox 9"/>
          <p:cNvSpPr txBox="1"/>
          <p:nvPr/>
        </p:nvSpPr>
        <p:spPr>
          <a:xfrm>
            <a:off x="1565628" y="4453093"/>
            <a:ext cx="7121170" cy="3726661"/>
          </a:xfrm>
          <a:prstGeom prst="rect">
            <a:avLst/>
          </a:prstGeom>
        </p:spPr>
        <p:txBody>
          <a:bodyPr wrap="square" lIns="0" tIns="0" rIns="0" bIns="0" rtlCol="0" anchor="t">
            <a:spAutoFit/>
          </a:bodyPr>
          <a:lstStyle/>
          <a:p>
            <a:pPr algn="just" fontAlgn="base">
              <a:spcBef>
                <a:spcPts val="1200"/>
              </a:spcBef>
              <a:buFont typeface="Arial" panose="020B0604020202020204" pitchFamily="34" charset="0"/>
              <a:buChar char="•"/>
            </a:pPr>
            <a:r>
              <a:rPr lang="en-US" sz="2600" dirty="0">
                <a:solidFill>
                  <a:srgbClr val="000000"/>
                </a:solidFill>
                <a:latin typeface="Times New Roman" panose="02020603050405020304" pitchFamily="18" charset="0"/>
              </a:rPr>
              <a:t>Using the UFED forensic acquisition tool system, the device was successfully connected.</a:t>
            </a:r>
          </a:p>
          <a:p>
            <a:pPr algn="just" fontAlgn="base">
              <a:buFont typeface="Arial" panose="020B0604020202020204" pitchFamily="34" charset="0"/>
              <a:buChar char="•"/>
            </a:pPr>
            <a:r>
              <a:rPr lang="en-US" sz="2600" dirty="0">
                <a:solidFill>
                  <a:srgbClr val="000000"/>
                </a:solidFill>
                <a:latin typeface="Times New Roman" panose="02020603050405020304" pitchFamily="18" charset="0"/>
              </a:rPr>
              <a:t>Detected total system operating system and storage information.</a:t>
            </a:r>
          </a:p>
          <a:p>
            <a:pPr algn="just" fontAlgn="base">
              <a:buFont typeface="Arial" panose="020B0604020202020204" pitchFamily="34" charset="0"/>
              <a:buChar char="•"/>
            </a:pPr>
            <a:r>
              <a:rPr lang="en-US" sz="2600" dirty="0">
                <a:solidFill>
                  <a:srgbClr val="000000"/>
                </a:solidFill>
                <a:latin typeface="Times New Roman" panose="02020603050405020304" pitchFamily="18" charset="0"/>
              </a:rPr>
              <a:t>File system extraction is picked to recover all digital data [2].</a:t>
            </a:r>
          </a:p>
          <a:p>
            <a:pPr algn="just" fontAlgn="base">
              <a:spcAft>
                <a:spcPts val="1200"/>
              </a:spcAft>
              <a:buFont typeface="Arial" panose="020B0604020202020204" pitchFamily="34" charset="0"/>
              <a:buChar char="•"/>
            </a:pPr>
            <a:r>
              <a:rPr lang="en-US" sz="2600" dirty="0">
                <a:solidFill>
                  <a:srgbClr val="000000"/>
                </a:solidFill>
                <a:latin typeface="Times New Roman" panose="02020603050405020304" pitchFamily="18" charset="0"/>
              </a:rPr>
              <a:t>Creation of a forensic image that is safe to </a:t>
            </a:r>
            <a:r>
              <a:rPr lang="en-US" sz="2600" dirty="0" err="1">
                <a:solidFill>
                  <a:srgbClr val="000000"/>
                </a:solidFill>
                <a:latin typeface="Times New Roman" panose="02020603050405020304" pitchFamily="18" charset="0"/>
              </a:rPr>
              <a:t>analyse</a:t>
            </a:r>
            <a:r>
              <a:rPr lang="en-US" sz="2600" dirty="0">
                <a:solidFill>
                  <a:srgbClr val="000000"/>
                </a:solidFill>
                <a:latin typeface="Times New Roman" panose="02020603050405020304" pitchFamily="18" charset="0"/>
              </a:rPr>
              <a:t> and leave evidence unchanged.</a:t>
            </a:r>
          </a:p>
          <a:p>
            <a:pPr algn="just">
              <a:lnSpc>
                <a:spcPts val="2940"/>
              </a:lnSpc>
            </a:pPr>
            <a:r>
              <a:rPr lang="en-US" sz="2600" dirty="0">
                <a:solidFill>
                  <a:srgbClr val="1A5666"/>
                </a:solidFill>
                <a:latin typeface="Proxima Nova"/>
                <a:ea typeface="Proxima Nova"/>
                <a:cs typeface="Proxima Nova"/>
                <a:sym typeface="Proxima Nova"/>
              </a:rPr>
              <a:t>.</a:t>
            </a:r>
          </a:p>
        </p:txBody>
      </p:sp>
      <p:sp>
        <p:nvSpPr>
          <p:cNvPr id="10" name="TextBox 10"/>
          <p:cNvSpPr txBox="1"/>
          <p:nvPr/>
        </p:nvSpPr>
        <p:spPr>
          <a:xfrm>
            <a:off x="1799546" y="3136681"/>
            <a:ext cx="13582334" cy="1661993"/>
          </a:xfrm>
          <a:prstGeom prst="rect">
            <a:avLst/>
          </a:prstGeom>
        </p:spPr>
        <p:txBody>
          <a:bodyPr wrap="square" lIns="0" tIns="0" rIns="0" bIns="0" rtlCol="0" anchor="t">
            <a:spAutoFit/>
          </a:bodyPr>
          <a:lstStyle/>
          <a:p>
            <a:pPr lvl="1" algn="ctr"/>
            <a:r>
              <a:rPr lang="en-GB" sz="5400" b="1" dirty="0">
                <a:latin typeface="Times New Roman" panose="02020603050405020304" pitchFamily="18" charset="0"/>
                <a:cs typeface="Times New Roman" panose="02020603050405020304" pitchFamily="18" charset="0"/>
              </a:rPr>
              <a:t>UFED TOOL INTERFACE</a:t>
            </a:r>
          </a:p>
          <a:p>
            <a:pPr lvl="1" algn="ctr"/>
            <a:endParaRPr lang="en-GB" sz="5400" b="1" dirty="0">
              <a:effectLst/>
            </a:endParaRPr>
          </a:p>
        </p:txBody>
      </p:sp>
      <p:pic>
        <p:nvPicPr>
          <p:cNvPr id="12" name="image2.png"/>
          <p:cNvPicPr/>
          <p:nvPr/>
        </p:nvPicPr>
        <p:blipFill>
          <a:blip r:embed="rId6"/>
          <a:srcRect/>
          <a:stretch>
            <a:fillRect/>
          </a:stretch>
        </p:blipFill>
        <p:spPr>
          <a:xfrm>
            <a:off x="10503323" y="4453093"/>
            <a:ext cx="5755279" cy="3570824"/>
          </a:xfrm>
          <a:prstGeom prst="rect">
            <a:avLst/>
          </a:prstGeom>
          <a:ln/>
        </p:spPr>
      </p:pic>
      <p:sp>
        <p:nvSpPr>
          <p:cNvPr id="4" name="Rectangle 3"/>
          <p:cNvSpPr/>
          <p:nvPr/>
        </p:nvSpPr>
        <p:spPr>
          <a:xfrm>
            <a:off x="12272325" y="8023917"/>
            <a:ext cx="2217274" cy="369332"/>
          </a:xfrm>
          <a:prstGeom prst="rect">
            <a:avLst/>
          </a:prstGeom>
        </p:spPr>
        <p:txBody>
          <a:bodyPr wrap="none">
            <a:spAutoFit/>
          </a:bodyPr>
          <a:lstStyle/>
          <a:p>
            <a:r>
              <a:rPr lang="en-GB" dirty="0">
                <a:latin typeface="Times New Roman" panose="02020603050405020304" pitchFamily="18" charset="0"/>
                <a:ea typeface="Times New Roman" panose="02020603050405020304" pitchFamily="18" charset="0"/>
              </a:rPr>
              <a:t>(Source: Self-created)</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01190" y="-79991"/>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sp>
        <p:nvSpPr>
          <p:cNvPr id="3" name="Freeform 3"/>
          <p:cNvSpPr/>
          <p:nvPr/>
        </p:nvSpPr>
        <p:spPr>
          <a:xfrm>
            <a:off x="9914580" y="-194450"/>
            <a:ext cx="6565354" cy="4743469"/>
          </a:xfrm>
          <a:custGeom>
            <a:avLst/>
            <a:gdLst/>
            <a:ahLst/>
            <a:cxnLst/>
            <a:rect l="l" t="t" r="r" b="b"/>
            <a:pathLst>
              <a:path w="6565354" h="4743469">
                <a:moveTo>
                  <a:pt x="0" y="0"/>
                </a:moveTo>
                <a:lnTo>
                  <a:pt x="6565354" y="0"/>
                </a:lnTo>
                <a:lnTo>
                  <a:pt x="6565354" y="4743468"/>
                </a:lnTo>
                <a:lnTo>
                  <a:pt x="0" y="4743468"/>
                </a:lnTo>
                <a:lnTo>
                  <a:pt x="0" y="0"/>
                </a:lnTo>
                <a:close/>
              </a:path>
            </a:pathLst>
          </a:custGeom>
          <a:blipFill>
            <a:blip r:embed="rId4">
              <a:alphaModFix amt="43999"/>
            </a:blip>
            <a:stretch>
              <a:fillRect/>
            </a:stretch>
          </a:blipFill>
        </p:spPr>
      </p:sp>
      <p:sp>
        <p:nvSpPr>
          <p:cNvPr id="4" name="Freeform 4"/>
          <p:cNvSpPr/>
          <p:nvPr/>
        </p:nvSpPr>
        <p:spPr>
          <a:xfrm flipH="1">
            <a:off x="0" y="298004"/>
            <a:ext cx="12996067" cy="9258300"/>
          </a:xfrm>
          <a:custGeom>
            <a:avLst/>
            <a:gdLst/>
            <a:ahLst/>
            <a:cxnLst/>
            <a:rect l="l" t="t" r="r" b="b"/>
            <a:pathLst>
              <a:path w="14181290" h="10545723">
                <a:moveTo>
                  <a:pt x="14181289" y="0"/>
                </a:moveTo>
                <a:lnTo>
                  <a:pt x="0" y="0"/>
                </a:lnTo>
                <a:lnTo>
                  <a:pt x="0" y="10545723"/>
                </a:lnTo>
                <a:lnTo>
                  <a:pt x="14181289" y="10545723"/>
                </a:lnTo>
                <a:lnTo>
                  <a:pt x="14181289" y="0"/>
                </a:lnTo>
                <a:close/>
              </a:path>
            </a:pathLst>
          </a:custGeom>
          <a:blipFill>
            <a:blip>
              <a:extLst>
                <a:ext uri="{96DAC541-7B7A-43D3-8B79-37D633B846F1}">
                  <asvg:svgBlip xmlns:asvg="http://schemas.microsoft.com/office/drawing/2016/SVG/main" r:embed="rId5"/>
                </a:ext>
              </a:extLst>
            </a:blip>
            <a:stretch>
              <a:fillRect/>
            </a:stretch>
          </a:blipFill>
        </p:spPr>
      </p:sp>
      <p:grpSp>
        <p:nvGrpSpPr>
          <p:cNvPr id="6" name="Group 6"/>
          <p:cNvGrpSpPr/>
          <p:nvPr/>
        </p:nvGrpSpPr>
        <p:grpSpPr>
          <a:xfrm>
            <a:off x="2023644" y="1565658"/>
            <a:ext cx="14600126" cy="6867653"/>
            <a:chOff x="0" y="0"/>
            <a:chExt cx="3688084" cy="1808765"/>
          </a:xfrm>
        </p:grpSpPr>
        <p:sp>
          <p:nvSpPr>
            <p:cNvPr id="7" name="Freeform 7"/>
            <p:cNvSpPr/>
            <p:nvPr/>
          </p:nvSpPr>
          <p:spPr>
            <a:xfrm>
              <a:off x="0" y="0"/>
              <a:ext cx="3688084" cy="1808765"/>
            </a:xfrm>
            <a:custGeom>
              <a:avLst/>
              <a:gdLst/>
              <a:ahLst/>
              <a:cxnLst/>
              <a:rect l="l" t="t" r="r" b="b"/>
              <a:pathLst>
                <a:path w="3688084" h="1808765">
                  <a:moveTo>
                    <a:pt x="28196" y="0"/>
                  </a:moveTo>
                  <a:lnTo>
                    <a:pt x="3659888" y="0"/>
                  </a:lnTo>
                  <a:cubicBezTo>
                    <a:pt x="3667366" y="0"/>
                    <a:pt x="3674538" y="2971"/>
                    <a:pt x="3679826" y="8258"/>
                  </a:cubicBezTo>
                  <a:cubicBezTo>
                    <a:pt x="3685113" y="13546"/>
                    <a:pt x="3688084" y="20718"/>
                    <a:pt x="3688084" y="28196"/>
                  </a:cubicBezTo>
                  <a:lnTo>
                    <a:pt x="3688084" y="1780568"/>
                  </a:lnTo>
                  <a:cubicBezTo>
                    <a:pt x="3688084" y="1788046"/>
                    <a:pt x="3685113" y="1795218"/>
                    <a:pt x="3679826" y="1800506"/>
                  </a:cubicBezTo>
                  <a:cubicBezTo>
                    <a:pt x="3674538" y="1805794"/>
                    <a:pt x="3667366" y="1808765"/>
                    <a:pt x="3659888" y="1808765"/>
                  </a:cubicBezTo>
                  <a:lnTo>
                    <a:pt x="28196" y="1808765"/>
                  </a:lnTo>
                  <a:cubicBezTo>
                    <a:pt x="20718" y="1808765"/>
                    <a:pt x="13546" y="1805794"/>
                    <a:pt x="8258" y="1800506"/>
                  </a:cubicBezTo>
                  <a:cubicBezTo>
                    <a:pt x="2971" y="1795218"/>
                    <a:pt x="0" y="1788046"/>
                    <a:pt x="0" y="1780568"/>
                  </a:cubicBezTo>
                  <a:lnTo>
                    <a:pt x="0" y="28196"/>
                  </a:lnTo>
                  <a:cubicBezTo>
                    <a:pt x="0" y="20718"/>
                    <a:pt x="2971" y="13546"/>
                    <a:pt x="8258" y="8258"/>
                  </a:cubicBezTo>
                  <a:cubicBezTo>
                    <a:pt x="13546" y="2971"/>
                    <a:pt x="20718" y="0"/>
                    <a:pt x="28196"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sp>
        <p:sp>
          <p:nvSpPr>
            <p:cNvPr id="8" name="TextBox 8"/>
            <p:cNvSpPr txBox="1"/>
            <p:nvPr/>
          </p:nvSpPr>
          <p:spPr>
            <a:xfrm>
              <a:off x="0" y="-38100"/>
              <a:ext cx="3688084" cy="1846865"/>
            </a:xfrm>
            <a:prstGeom prst="rect">
              <a:avLst/>
            </a:prstGeom>
          </p:spPr>
          <p:txBody>
            <a:bodyPr lIns="50800" tIns="50800" rIns="50800" bIns="50800" rtlCol="0" anchor="ctr"/>
            <a:lstStyle/>
            <a:p>
              <a:pPr algn="ctr">
                <a:lnSpc>
                  <a:spcPts val="2659"/>
                </a:lnSpc>
              </a:pPr>
              <a:endParaRPr/>
            </a:p>
          </p:txBody>
        </p:sp>
      </p:grpSp>
      <p:sp>
        <p:nvSpPr>
          <p:cNvPr id="9" name="TextBox 9"/>
          <p:cNvSpPr txBox="1"/>
          <p:nvPr/>
        </p:nvSpPr>
        <p:spPr>
          <a:xfrm>
            <a:off x="3975161" y="3106212"/>
            <a:ext cx="6533763" cy="4129272"/>
          </a:xfrm>
          <a:prstGeom prst="rect">
            <a:avLst/>
          </a:prstGeom>
        </p:spPr>
        <p:txBody>
          <a:bodyPr wrap="square" lIns="0" tIns="0" rIns="0" bIns="0" rtlCol="0" anchor="t">
            <a:spAutoFit/>
          </a:bodyPr>
          <a:lstStyle/>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Identification of the device process was initiated with an automated detection technique.</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Appropriate method selection gives an effective data acquisition process [3].</a:t>
            </a:r>
          </a:p>
          <a:p>
            <a:pPr marL="342900" lvl="0" indent="-342900" algn="just">
              <a:lnSpc>
                <a:spcPct val="150000"/>
              </a:lnSpc>
              <a:spcAft>
                <a:spcPts val="1200"/>
              </a:spcAft>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Allows the examiner to select an appropriate extraction workflow by device.</a:t>
            </a:r>
            <a:endParaRPr lang="en-GB" sz="2600" u="none" strike="noStrike" dirty="0">
              <a:effectLst/>
              <a:latin typeface="Times New Roman" panose="02020603050405020304" pitchFamily="18" charset="0"/>
              <a:ea typeface="Times New Roman" panose="02020603050405020304" pitchFamily="18" charset="0"/>
            </a:endParaRPr>
          </a:p>
        </p:txBody>
      </p:sp>
      <p:sp>
        <p:nvSpPr>
          <p:cNvPr id="10" name="TextBox 10"/>
          <p:cNvSpPr txBox="1"/>
          <p:nvPr/>
        </p:nvSpPr>
        <p:spPr>
          <a:xfrm>
            <a:off x="2023645" y="1952593"/>
            <a:ext cx="14060214" cy="1097160"/>
          </a:xfrm>
          <a:prstGeom prst="rect">
            <a:avLst/>
          </a:prstGeom>
        </p:spPr>
        <p:txBody>
          <a:bodyPr wrap="square" lIns="0" tIns="0" rIns="0" bIns="0" rtlCol="0" anchor="t">
            <a:spAutoFit/>
          </a:bodyPr>
          <a:lstStyle/>
          <a:p>
            <a:pPr algn="ctr">
              <a:lnSpc>
                <a:spcPct val="150000"/>
              </a:lnSpc>
              <a:spcBef>
                <a:spcPts val="2000"/>
              </a:spcBef>
              <a:spcAft>
                <a:spcPts val="400"/>
              </a:spcAft>
            </a:pPr>
            <a:r>
              <a:rPr lang="en-GB" sz="5400" b="1" kern="0" dirty="0">
                <a:latin typeface="Times New Roman" panose="02020603050405020304" pitchFamily="18" charset="0"/>
              </a:rPr>
              <a:t>ACTION SELECTION</a:t>
            </a:r>
            <a:endParaRPr lang="en-GB" sz="5400" b="1" kern="0" dirty="0">
              <a:effectLst/>
              <a:latin typeface="Times New Roman" panose="02020603050405020304" pitchFamily="18" charset="0"/>
            </a:endParaRPr>
          </a:p>
        </p:txBody>
      </p:sp>
      <p:sp>
        <p:nvSpPr>
          <p:cNvPr id="14" name="TextBox 14"/>
          <p:cNvSpPr txBox="1"/>
          <p:nvPr/>
        </p:nvSpPr>
        <p:spPr>
          <a:xfrm>
            <a:off x="75636" y="9658330"/>
            <a:ext cx="18288000" cy="628670"/>
          </a:xfrm>
          <a:prstGeom prst="rect">
            <a:avLst/>
          </a:prstGeom>
        </p:spPr>
        <p:txBody>
          <a:bodyPr lIns="50800" tIns="50800" rIns="50800" bIns="50800" rtlCol="0" anchor="ctr"/>
          <a:lstStyle/>
          <a:p>
            <a:pPr algn="ctr">
              <a:lnSpc>
                <a:spcPts val="2659"/>
              </a:lnSpc>
            </a:pPr>
            <a:endParaRPr/>
          </a:p>
        </p:txBody>
      </p:sp>
      <p:sp>
        <p:nvSpPr>
          <p:cNvPr id="19" name="TextBox 18"/>
          <p:cNvSpPr txBox="1"/>
          <p:nvPr/>
        </p:nvSpPr>
        <p:spPr>
          <a:xfrm>
            <a:off x="11439161" y="7410414"/>
            <a:ext cx="3950182" cy="369332"/>
          </a:xfrm>
          <a:prstGeom prst="rect">
            <a:avLst/>
          </a:prstGeom>
          <a:noFill/>
        </p:spPr>
        <p:txBody>
          <a:bodyPr wrap="square" rtlCol="0">
            <a:spAutoFit/>
          </a:bodyPr>
          <a:lstStyle/>
          <a:p>
            <a:pPr algn="ctr"/>
            <a:r>
              <a:rPr lang="en-GB" dirty="0"/>
              <a:t>(Source: Self-created)</a:t>
            </a:r>
          </a:p>
        </p:txBody>
      </p:sp>
      <p:pic>
        <p:nvPicPr>
          <p:cNvPr id="15" name="image6.png"/>
          <p:cNvPicPr/>
          <p:nvPr/>
        </p:nvPicPr>
        <p:blipFill>
          <a:blip r:embed="rId6"/>
          <a:srcRect/>
          <a:stretch>
            <a:fillRect/>
          </a:stretch>
        </p:blipFill>
        <p:spPr>
          <a:xfrm>
            <a:off x="11047119" y="3436688"/>
            <a:ext cx="4544590" cy="3871700"/>
          </a:xfrm>
          <a:prstGeom prst="rect">
            <a:avLst/>
          </a:prstGeom>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sp>
        <p:nvSpPr>
          <p:cNvPr id="3" name="Freeform 3"/>
          <p:cNvSpPr/>
          <p:nvPr/>
        </p:nvSpPr>
        <p:spPr>
          <a:xfrm>
            <a:off x="0" y="-259980"/>
            <a:ext cx="10402912" cy="6411977"/>
          </a:xfrm>
          <a:custGeom>
            <a:avLst/>
            <a:gdLst/>
            <a:ahLst/>
            <a:cxnLst/>
            <a:rect l="l" t="t" r="r" b="b"/>
            <a:pathLst>
              <a:path w="10402912" h="6411977">
                <a:moveTo>
                  <a:pt x="0" y="0"/>
                </a:moveTo>
                <a:lnTo>
                  <a:pt x="10402912" y="0"/>
                </a:lnTo>
                <a:lnTo>
                  <a:pt x="10402912" y="6411976"/>
                </a:lnTo>
                <a:lnTo>
                  <a:pt x="0" y="6411976"/>
                </a:lnTo>
                <a:lnTo>
                  <a:pt x="0" y="0"/>
                </a:lnTo>
                <a:close/>
              </a:path>
            </a:pathLst>
          </a:custGeom>
          <a:blipFill>
            <a:blip>
              <a:extLst>
                <a:ext uri="{96DAC541-7B7A-43D3-8B79-37D633B846F1}">
                  <asvg:svgBlip xmlns:asvg="http://schemas.microsoft.com/office/drawing/2016/SVG/main" r:embed="rId4"/>
                </a:ext>
              </a:extLst>
            </a:blip>
            <a:stretch>
              <a:fillRect/>
            </a:stretch>
          </a:blipFill>
        </p:spPr>
      </p:sp>
      <p:grpSp>
        <p:nvGrpSpPr>
          <p:cNvPr id="4" name="Group 4"/>
          <p:cNvGrpSpPr/>
          <p:nvPr/>
        </p:nvGrpSpPr>
        <p:grpSpPr>
          <a:xfrm>
            <a:off x="1867526" y="1382777"/>
            <a:ext cx="14749249" cy="7086600"/>
            <a:chOff x="0" y="0"/>
            <a:chExt cx="3688084" cy="1808765"/>
          </a:xfrm>
        </p:grpSpPr>
        <p:sp>
          <p:nvSpPr>
            <p:cNvPr id="5" name="Freeform 5"/>
            <p:cNvSpPr/>
            <p:nvPr/>
          </p:nvSpPr>
          <p:spPr>
            <a:xfrm>
              <a:off x="0" y="0"/>
              <a:ext cx="3688084" cy="1808765"/>
            </a:xfrm>
            <a:custGeom>
              <a:avLst/>
              <a:gdLst/>
              <a:ahLst/>
              <a:cxnLst/>
              <a:rect l="l" t="t" r="r" b="b"/>
              <a:pathLst>
                <a:path w="3688084" h="1808765">
                  <a:moveTo>
                    <a:pt x="28196" y="0"/>
                  </a:moveTo>
                  <a:lnTo>
                    <a:pt x="3659888" y="0"/>
                  </a:lnTo>
                  <a:cubicBezTo>
                    <a:pt x="3667366" y="0"/>
                    <a:pt x="3674538" y="2971"/>
                    <a:pt x="3679826" y="8258"/>
                  </a:cubicBezTo>
                  <a:cubicBezTo>
                    <a:pt x="3685113" y="13546"/>
                    <a:pt x="3688084" y="20718"/>
                    <a:pt x="3688084" y="28196"/>
                  </a:cubicBezTo>
                  <a:lnTo>
                    <a:pt x="3688084" y="1780568"/>
                  </a:lnTo>
                  <a:cubicBezTo>
                    <a:pt x="3688084" y="1788046"/>
                    <a:pt x="3685113" y="1795218"/>
                    <a:pt x="3679826" y="1800506"/>
                  </a:cubicBezTo>
                  <a:cubicBezTo>
                    <a:pt x="3674538" y="1805794"/>
                    <a:pt x="3667366" y="1808765"/>
                    <a:pt x="3659888" y="1808765"/>
                  </a:cubicBezTo>
                  <a:lnTo>
                    <a:pt x="28196" y="1808765"/>
                  </a:lnTo>
                  <a:cubicBezTo>
                    <a:pt x="20718" y="1808765"/>
                    <a:pt x="13546" y="1805794"/>
                    <a:pt x="8258" y="1800506"/>
                  </a:cubicBezTo>
                  <a:cubicBezTo>
                    <a:pt x="2971" y="1795218"/>
                    <a:pt x="0" y="1788046"/>
                    <a:pt x="0" y="1780568"/>
                  </a:cubicBezTo>
                  <a:lnTo>
                    <a:pt x="0" y="28196"/>
                  </a:lnTo>
                  <a:cubicBezTo>
                    <a:pt x="0" y="20718"/>
                    <a:pt x="2971" y="13546"/>
                    <a:pt x="8258" y="8258"/>
                  </a:cubicBezTo>
                  <a:cubicBezTo>
                    <a:pt x="13546" y="2971"/>
                    <a:pt x="20718" y="0"/>
                    <a:pt x="28196"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sp>
        <p:sp>
          <p:nvSpPr>
            <p:cNvPr id="6" name="TextBox 6"/>
            <p:cNvSpPr txBox="1"/>
            <p:nvPr/>
          </p:nvSpPr>
          <p:spPr>
            <a:xfrm>
              <a:off x="0" y="-38100"/>
              <a:ext cx="3688084" cy="1846865"/>
            </a:xfrm>
            <a:prstGeom prst="rect">
              <a:avLst/>
            </a:prstGeom>
          </p:spPr>
          <p:txBody>
            <a:bodyPr lIns="50800" tIns="50800" rIns="50800" bIns="50800" rtlCol="0" anchor="ctr"/>
            <a:lstStyle/>
            <a:p>
              <a:pPr algn="ctr">
                <a:lnSpc>
                  <a:spcPts val="2659"/>
                </a:lnSpc>
              </a:pPr>
              <a:endParaRPr/>
            </a:p>
          </p:txBody>
        </p:sp>
      </p:grpSp>
      <p:sp>
        <p:nvSpPr>
          <p:cNvPr id="7" name="TextBox 7"/>
          <p:cNvSpPr txBox="1"/>
          <p:nvPr/>
        </p:nvSpPr>
        <p:spPr>
          <a:xfrm>
            <a:off x="2545257" y="3473180"/>
            <a:ext cx="6847748" cy="4801314"/>
          </a:xfrm>
          <a:prstGeom prst="rect">
            <a:avLst/>
          </a:prstGeom>
        </p:spPr>
        <p:txBody>
          <a:bodyPr wrap="square" lIns="0" tIns="0" rIns="0" bIns="0" rtlCol="0" anchor="t">
            <a:spAutoFit/>
          </a:bodyPr>
          <a:lstStyle/>
          <a:p>
            <a:pPr marL="342900" lvl="0" indent="-342900" algn="just">
              <a:lnSpc>
                <a:spcPct val="150000"/>
              </a:lnSpc>
              <a:spcBef>
                <a:spcPts val="1200"/>
              </a:spcBef>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A connected device that is detected automatically by the UFED forensic system.</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Details of the device model and identification that were recognised by the tool.</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Ensures a correct connectivity of the device with the forensic workstation [4].</a:t>
            </a:r>
          </a:p>
          <a:p>
            <a:pPr marL="342900" lvl="0" indent="-342900" algn="just">
              <a:lnSpc>
                <a:spcPct val="150000"/>
              </a:lnSpc>
              <a:spcAft>
                <a:spcPts val="1200"/>
              </a:spcAft>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Allows additional actions in acquiring digital evidence.</a:t>
            </a:r>
            <a:endParaRPr lang="en-GB" sz="2600" u="none" strike="noStrike" dirty="0">
              <a:effectLst/>
              <a:latin typeface="Times New Roman" panose="02020603050405020304" pitchFamily="18" charset="0"/>
              <a:ea typeface="Times New Roman" panose="02020603050405020304" pitchFamily="18" charset="0"/>
            </a:endParaRPr>
          </a:p>
        </p:txBody>
      </p:sp>
      <p:sp>
        <p:nvSpPr>
          <p:cNvPr id="8" name="TextBox 8"/>
          <p:cNvSpPr txBox="1"/>
          <p:nvPr/>
        </p:nvSpPr>
        <p:spPr>
          <a:xfrm>
            <a:off x="3198561" y="1904427"/>
            <a:ext cx="12388889" cy="1097160"/>
          </a:xfrm>
          <a:prstGeom prst="rect">
            <a:avLst/>
          </a:prstGeom>
        </p:spPr>
        <p:txBody>
          <a:bodyPr wrap="square" lIns="0" tIns="0" rIns="0" bIns="0" rtlCol="0" anchor="t">
            <a:spAutoFit/>
          </a:bodyPr>
          <a:lstStyle/>
          <a:p>
            <a:pPr algn="ctr">
              <a:lnSpc>
                <a:spcPct val="150000"/>
              </a:lnSpc>
              <a:spcBef>
                <a:spcPts val="2000"/>
              </a:spcBef>
              <a:spcAft>
                <a:spcPts val="400"/>
              </a:spcAft>
            </a:pPr>
            <a:r>
              <a:rPr lang="en-GB" sz="5400" b="1" kern="0" dirty="0">
                <a:latin typeface="Times New Roman" panose="02020603050405020304" pitchFamily="18" charset="0"/>
              </a:rPr>
              <a:t>DEVICE DETECTION</a:t>
            </a:r>
            <a:endParaRPr lang="en-GB" sz="5400" b="1" kern="0" dirty="0">
              <a:effectLst/>
              <a:latin typeface="Times New Roman" panose="02020603050405020304" pitchFamily="18" charset="0"/>
            </a:endParaRPr>
          </a:p>
        </p:txBody>
      </p:sp>
      <p:sp>
        <p:nvSpPr>
          <p:cNvPr id="9" name="Freeform 9"/>
          <p:cNvSpPr/>
          <p:nvPr/>
        </p:nvSpPr>
        <p:spPr>
          <a:xfrm rot="-9400265">
            <a:off x="7967700" y="1937511"/>
            <a:ext cx="10402912" cy="6411977"/>
          </a:xfrm>
          <a:custGeom>
            <a:avLst/>
            <a:gdLst/>
            <a:ahLst/>
            <a:cxnLst/>
            <a:rect l="l" t="t" r="r" b="b"/>
            <a:pathLst>
              <a:path w="10402912" h="6411977">
                <a:moveTo>
                  <a:pt x="0" y="0"/>
                </a:moveTo>
                <a:lnTo>
                  <a:pt x="10402912" y="0"/>
                </a:lnTo>
                <a:lnTo>
                  <a:pt x="10402912" y="6411977"/>
                </a:lnTo>
                <a:lnTo>
                  <a:pt x="0" y="6411977"/>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13" name="TextBox 13"/>
          <p:cNvSpPr txBox="1"/>
          <p:nvPr/>
        </p:nvSpPr>
        <p:spPr>
          <a:xfrm>
            <a:off x="0" y="9658330"/>
            <a:ext cx="18288000" cy="628670"/>
          </a:xfrm>
          <a:prstGeom prst="rect">
            <a:avLst/>
          </a:prstGeom>
        </p:spPr>
        <p:txBody>
          <a:bodyPr lIns="50800" tIns="50800" rIns="50800" bIns="50800" rtlCol="0" anchor="ctr"/>
          <a:lstStyle/>
          <a:p>
            <a:pPr algn="ctr">
              <a:lnSpc>
                <a:spcPts val="2659"/>
              </a:lnSpc>
            </a:pPr>
            <a:endParaRPr/>
          </a:p>
        </p:txBody>
      </p:sp>
      <p:sp>
        <p:nvSpPr>
          <p:cNvPr id="15" name="Freeform 15"/>
          <p:cNvSpPr/>
          <p:nvPr/>
        </p:nvSpPr>
        <p:spPr>
          <a:xfrm>
            <a:off x="11416020" y="-112395"/>
            <a:ext cx="6565354" cy="4743469"/>
          </a:xfrm>
          <a:custGeom>
            <a:avLst/>
            <a:gdLst/>
            <a:ahLst/>
            <a:cxnLst/>
            <a:rect l="l" t="t" r="r" b="b"/>
            <a:pathLst>
              <a:path w="6565354" h="4743469">
                <a:moveTo>
                  <a:pt x="0" y="0"/>
                </a:moveTo>
                <a:lnTo>
                  <a:pt x="6565354" y="0"/>
                </a:lnTo>
                <a:lnTo>
                  <a:pt x="6565354" y="4743468"/>
                </a:lnTo>
                <a:lnTo>
                  <a:pt x="0" y="4743468"/>
                </a:lnTo>
                <a:lnTo>
                  <a:pt x="0" y="0"/>
                </a:lnTo>
                <a:close/>
              </a:path>
            </a:pathLst>
          </a:custGeom>
          <a:blipFill>
            <a:blip r:embed="rId5">
              <a:alphaModFix amt="43999"/>
            </a:blip>
            <a:stretch>
              <a:fillRect/>
            </a:stretch>
          </a:blipFill>
        </p:spPr>
      </p:sp>
      <p:sp>
        <p:nvSpPr>
          <p:cNvPr id="17" name="TextBox 16"/>
          <p:cNvSpPr txBox="1"/>
          <p:nvPr/>
        </p:nvSpPr>
        <p:spPr>
          <a:xfrm>
            <a:off x="10765980" y="7459966"/>
            <a:ext cx="3800089" cy="369332"/>
          </a:xfrm>
          <a:prstGeom prst="rect">
            <a:avLst/>
          </a:prstGeom>
          <a:noFill/>
        </p:spPr>
        <p:txBody>
          <a:bodyPr wrap="square" rtlCol="0">
            <a:spAutoFit/>
          </a:bodyPr>
          <a:lstStyle/>
          <a:p>
            <a:pPr algn="ctr"/>
            <a:r>
              <a:rPr lang="en-GB" dirty="0"/>
              <a:t>(Source: Self-created)</a:t>
            </a:r>
          </a:p>
        </p:txBody>
      </p:sp>
      <p:pic>
        <p:nvPicPr>
          <p:cNvPr id="14" name="image7.png"/>
          <p:cNvPicPr/>
          <p:nvPr/>
        </p:nvPicPr>
        <p:blipFill>
          <a:blip r:embed="rId6"/>
          <a:srcRect/>
          <a:stretch>
            <a:fillRect/>
          </a:stretch>
        </p:blipFill>
        <p:spPr>
          <a:xfrm>
            <a:off x="10222955" y="3566594"/>
            <a:ext cx="5700295" cy="3780807"/>
          </a:xfrm>
          <a:prstGeom prst="rect">
            <a:avLst/>
          </a:prstGeom>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sp>
        <p:nvSpPr>
          <p:cNvPr id="3" name="Freeform 3"/>
          <p:cNvSpPr/>
          <p:nvPr/>
        </p:nvSpPr>
        <p:spPr>
          <a:xfrm>
            <a:off x="-36700" y="2058509"/>
            <a:ext cx="7617623" cy="5541312"/>
          </a:xfrm>
          <a:custGeom>
            <a:avLst/>
            <a:gdLst/>
            <a:ahLst/>
            <a:cxnLst/>
            <a:rect l="l" t="t" r="r" b="b"/>
            <a:pathLst>
              <a:path w="14182241" h="9669710">
                <a:moveTo>
                  <a:pt x="0" y="0"/>
                </a:moveTo>
                <a:lnTo>
                  <a:pt x="14182242" y="0"/>
                </a:lnTo>
                <a:lnTo>
                  <a:pt x="14182242" y="9669710"/>
                </a:lnTo>
                <a:lnTo>
                  <a:pt x="0" y="9669710"/>
                </a:lnTo>
                <a:lnTo>
                  <a:pt x="0" y="0"/>
                </a:lnTo>
                <a:close/>
              </a:path>
            </a:pathLst>
          </a:custGeom>
          <a:blipFill>
            <a:blip>
              <a:extLst>
                <a:ext uri="{96DAC541-7B7A-43D3-8B79-37D633B846F1}">
                  <asvg:svgBlip xmlns:asvg="http://schemas.microsoft.com/office/drawing/2016/SVG/main" r:embed="rId4"/>
                </a:ext>
              </a:extLst>
            </a:blip>
            <a:stretch>
              <a:fillRect/>
            </a:stretch>
          </a:blipFill>
        </p:spPr>
      </p:sp>
      <p:grpSp>
        <p:nvGrpSpPr>
          <p:cNvPr id="4" name="Group 4"/>
          <p:cNvGrpSpPr/>
          <p:nvPr/>
        </p:nvGrpSpPr>
        <p:grpSpPr>
          <a:xfrm>
            <a:off x="7836135" y="2058509"/>
            <a:ext cx="9423165" cy="6518817"/>
            <a:chOff x="0" y="0"/>
            <a:chExt cx="2253602" cy="1618954"/>
          </a:xfrm>
        </p:grpSpPr>
        <p:sp>
          <p:nvSpPr>
            <p:cNvPr id="5" name="Freeform 5"/>
            <p:cNvSpPr/>
            <p:nvPr/>
          </p:nvSpPr>
          <p:spPr>
            <a:xfrm>
              <a:off x="0" y="0"/>
              <a:ext cx="2253602" cy="1618954"/>
            </a:xfrm>
            <a:custGeom>
              <a:avLst/>
              <a:gdLst/>
              <a:ahLst/>
              <a:cxnLst/>
              <a:rect l="l" t="t" r="r" b="b"/>
              <a:pathLst>
                <a:path w="2253602" h="1618954">
                  <a:moveTo>
                    <a:pt x="46144" y="0"/>
                  </a:moveTo>
                  <a:lnTo>
                    <a:pt x="2207458" y="0"/>
                  </a:lnTo>
                  <a:cubicBezTo>
                    <a:pt x="2232943" y="0"/>
                    <a:pt x="2253602" y="20659"/>
                    <a:pt x="2253602" y="46144"/>
                  </a:cubicBezTo>
                  <a:lnTo>
                    <a:pt x="2253602" y="1572810"/>
                  </a:lnTo>
                  <a:cubicBezTo>
                    <a:pt x="2253602" y="1598294"/>
                    <a:pt x="2232943" y="1618954"/>
                    <a:pt x="2207458" y="1618954"/>
                  </a:cubicBezTo>
                  <a:lnTo>
                    <a:pt x="46144" y="1618954"/>
                  </a:lnTo>
                  <a:cubicBezTo>
                    <a:pt x="20659" y="1618954"/>
                    <a:pt x="0" y="1598294"/>
                    <a:pt x="0" y="1572810"/>
                  </a:cubicBezTo>
                  <a:lnTo>
                    <a:pt x="0" y="46144"/>
                  </a:lnTo>
                  <a:cubicBezTo>
                    <a:pt x="0" y="20659"/>
                    <a:pt x="20659" y="0"/>
                    <a:pt x="46144"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sp>
        <p:sp>
          <p:nvSpPr>
            <p:cNvPr id="6" name="TextBox 6"/>
            <p:cNvSpPr txBox="1"/>
            <p:nvPr/>
          </p:nvSpPr>
          <p:spPr>
            <a:xfrm>
              <a:off x="0" y="-38100"/>
              <a:ext cx="2253602" cy="1657054"/>
            </a:xfrm>
            <a:prstGeom prst="rect">
              <a:avLst/>
            </a:prstGeom>
          </p:spPr>
          <p:txBody>
            <a:bodyPr lIns="50800" tIns="50800" rIns="50800" bIns="50800" rtlCol="0" anchor="ctr"/>
            <a:lstStyle/>
            <a:p>
              <a:pPr algn="ctr">
                <a:lnSpc>
                  <a:spcPts val="2659"/>
                </a:lnSpc>
              </a:pPr>
              <a:endParaRPr/>
            </a:p>
          </p:txBody>
        </p:sp>
      </p:grpSp>
      <p:sp>
        <p:nvSpPr>
          <p:cNvPr id="7" name="TextBox 7"/>
          <p:cNvSpPr txBox="1"/>
          <p:nvPr/>
        </p:nvSpPr>
        <p:spPr>
          <a:xfrm>
            <a:off x="8702654" y="2721297"/>
            <a:ext cx="8213745" cy="2041585"/>
          </a:xfrm>
          <a:prstGeom prst="rect">
            <a:avLst/>
          </a:prstGeom>
        </p:spPr>
        <p:txBody>
          <a:bodyPr wrap="square" lIns="0" tIns="0" rIns="0" bIns="0" rtlCol="0" anchor="t">
            <a:spAutoFit/>
          </a:bodyPr>
          <a:lstStyle/>
          <a:p>
            <a:pPr algn="ctr">
              <a:lnSpc>
                <a:spcPct val="150000"/>
              </a:lnSpc>
              <a:spcBef>
                <a:spcPts val="1200"/>
              </a:spcBef>
              <a:spcAft>
                <a:spcPts val="1200"/>
              </a:spcAft>
            </a:pPr>
            <a:r>
              <a:rPr lang="en-GB" sz="5400" b="1" kern="0" dirty="0">
                <a:latin typeface="Times New Roman" panose="02020603050405020304" pitchFamily="18" charset="0"/>
              </a:rPr>
              <a:t>CASE SETUP</a:t>
            </a:r>
          </a:p>
          <a:p>
            <a:pPr marL="0" lvl="0" indent="0" algn="ctr">
              <a:lnSpc>
                <a:spcPts val="5042"/>
              </a:lnSpc>
            </a:pPr>
            <a:endParaRPr lang="en-US" sz="4895" u="none" strike="noStrike" dirty="0">
              <a:solidFill>
                <a:srgbClr val="1A5666"/>
              </a:solidFill>
              <a:latin typeface="Times New Roman" panose="02020603050405020304" pitchFamily="18" charset="0"/>
              <a:ea typeface="Allerta Stencil"/>
              <a:cs typeface="Times New Roman" panose="02020603050405020304" pitchFamily="18" charset="0"/>
              <a:sym typeface="Allerta Stencil"/>
            </a:endParaRPr>
          </a:p>
        </p:txBody>
      </p:sp>
      <p:sp>
        <p:nvSpPr>
          <p:cNvPr id="10" name="TextBox 10"/>
          <p:cNvSpPr txBox="1"/>
          <p:nvPr/>
        </p:nvSpPr>
        <p:spPr>
          <a:xfrm>
            <a:off x="9382873" y="3891823"/>
            <a:ext cx="7196208" cy="4729436"/>
          </a:xfrm>
          <a:prstGeom prst="rect">
            <a:avLst/>
          </a:prstGeom>
        </p:spPr>
        <p:txBody>
          <a:bodyPr lIns="0" tIns="0" rIns="0" bIns="0" rtlCol="0" anchor="t">
            <a:spAutoFit/>
          </a:bodyPr>
          <a:lstStyle/>
          <a:p>
            <a:pPr marL="342900" lvl="0" indent="-342900" algn="just">
              <a:lnSpc>
                <a:spcPct val="150000"/>
              </a:lnSpc>
              <a:spcBef>
                <a:spcPts val="1200"/>
              </a:spcBef>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Details of the case identifier and the </a:t>
            </a:r>
            <a:r>
              <a:rPr lang="en-GB" sz="2600" dirty="0" err="1">
                <a:latin typeface="Times New Roman" panose="02020603050405020304" pitchFamily="18" charset="0"/>
                <a:ea typeface="Times New Roman" panose="02020603050405020304" pitchFamily="18" charset="0"/>
              </a:rPr>
              <a:t>examineer</a:t>
            </a:r>
            <a:r>
              <a:rPr lang="en-GB" sz="2600" dirty="0">
                <a:latin typeface="Times New Roman" panose="02020603050405020304" pitchFamily="18" charset="0"/>
                <a:ea typeface="Times New Roman" panose="02020603050405020304" pitchFamily="18" charset="0"/>
              </a:rPr>
              <a:t> were keyed into the system.</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Recording of information and the location of devices used as an investigation resource.</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Provides an adequate chain of custody in forensics [6].</a:t>
            </a:r>
          </a:p>
          <a:p>
            <a:pPr marL="342900" lvl="0" indent="-342900" algn="just">
              <a:lnSpc>
                <a:spcPct val="150000"/>
              </a:lnSpc>
              <a:spcAft>
                <a:spcPts val="1200"/>
              </a:spcAft>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Organisation of the investigation before the onset of the extraction process.</a:t>
            </a:r>
            <a:endParaRPr lang="en-GB" sz="2600" u="none" strike="noStrike" dirty="0">
              <a:effectLst/>
              <a:latin typeface="Times New Roman" panose="02020603050405020304" pitchFamily="18" charset="0"/>
              <a:ea typeface="Times New Roman" panose="02020603050405020304" pitchFamily="18" charset="0"/>
            </a:endParaRPr>
          </a:p>
        </p:txBody>
      </p:sp>
      <p:sp>
        <p:nvSpPr>
          <p:cNvPr id="13" name="TextBox 13"/>
          <p:cNvSpPr txBox="1"/>
          <p:nvPr/>
        </p:nvSpPr>
        <p:spPr>
          <a:xfrm>
            <a:off x="0" y="9658330"/>
            <a:ext cx="18288000" cy="628670"/>
          </a:xfrm>
          <a:prstGeom prst="rect">
            <a:avLst/>
          </a:prstGeom>
        </p:spPr>
        <p:txBody>
          <a:bodyPr lIns="50800" tIns="50800" rIns="50800" bIns="50800" rtlCol="0" anchor="ctr"/>
          <a:lstStyle/>
          <a:p>
            <a:pPr algn="ctr">
              <a:lnSpc>
                <a:spcPts val="2659"/>
              </a:lnSpc>
            </a:pPr>
            <a:endParaRPr/>
          </a:p>
        </p:txBody>
      </p:sp>
      <p:sp>
        <p:nvSpPr>
          <p:cNvPr id="15" name="Freeform 15"/>
          <p:cNvSpPr/>
          <p:nvPr/>
        </p:nvSpPr>
        <p:spPr>
          <a:xfrm>
            <a:off x="11849691" y="-34973"/>
            <a:ext cx="6005227" cy="2872159"/>
          </a:xfrm>
          <a:custGeom>
            <a:avLst/>
            <a:gdLst/>
            <a:ahLst/>
            <a:cxnLst/>
            <a:rect l="l" t="t" r="r" b="b"/>
            <a:pathLst>
              <a:path w="8144904" h="5884693">
                <a:moveTo>
                  <a:pt x="0" y="0"/>
                </a:moveTo>
                <a:lnTo>
                  <a:pt x="8144904" y="0"/>
                </a:lnTo>
                <a:lnTo>
                  <a:pt x="8144904" y="5884693"/>
                </a:lnTo>
                <a:lnTo>
                  <a:pt x="0" y="5884693"/>
                </a:lnTo>
                <a:lnTo>
                  <a:pt x="0" y="0"/>
                </a:lnTo>
                <a:close/>
              </a:path>
            </a:pathLst>
          </a:custGeom>
          <a:blipFill>
            <a:blip r:embed="rId5">
              <a:alphaModFix amt="43999"/>
            </a:blip>
            <a:stretch>
              <a:fillRect/>
            </a:stretch>
          </a:blipFill>
        </p:spPr>
      </p:sp>
      <p:pic>
        <p:nvPicPr>
          <p:cNvPr id="12" name="image1.png"/>
          <p:cNvPicPr/>
          <p:nvPr/>
        </p:nvPicPr>
        <p:blipFill>
          <a:blip r:embed="rId6"/>
          <a:srcRect/>
          <a:stretch>
            <a:fillRect/>
          </a:stretch>
        </p:blipFill>
        <p:spPr>
          <a:xfrm>
            <a:off x="624669" y="2400300"/>
            <a:ext cx="6369065" cy="5861655"/>
          </a:xfrm>
          <a:prstGeom prst="rect">
            <a:avLst/>
          </a:prstGeom>
          <a:ln/>
        </p:spPr>
      </p:pic>
      <p:sp>
        <p:nvSpPr>
          <p:cNvPr id="9" name="TextBox 8"/>
          <p:cNvSpPr txBox="1"/>
          <p:nvPr/>
        </p:nvSpPr>
        <p:spPr>
          <a:xfrm>
            <a:off x="1892535" y="8254528"/>
            <a:ext cx="3229596" cy="458074"/>
          </a:xfrm>
          <a:prstGeom prst="rect">
            <a:avLst/>
          </a:prstGeom>
          <a:noFill/>
        </p:spPr>
        <p:txBody>
          <a:bodyPr wrap="square" rtlCol="0">
            <a:spAutoFit/>
          </a:bodyPr>
          <a:lstStyle/>
          <a:p>
            <a:pPr algn="ctr">
              <a:lnSpc>
                <a:spcPct val="150000"/>
              </a:lnSpc>
              <a:spcBef>
                <a:spcPts val="1200"/>
              </a:spcBef>
              <a:spcAft>
                <a:spcPts val="1200"/>
              </a:spcAft>
            </a:pPr>
            <a:r>
              <a:rPr lang="en-GB" dirty="0">
                <a:latin typeface="Times New Roman" panose="02020603050405020304" pitchFamily="18" charset="0"/>
                <a:ea typeface="Times New Roman" panose="02020603050405020304" pitchFamily="18" charset="0"/>
              </a:rPr>
              <a:t>(Source: Self-created)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sp>
        <p:nvSpPr>
          <p:cNvPr id="3" name="Freeform 3"/>
          <p:cNvSpPr/>
          <p:nvPr/>
        </p:nvSpPr>
        <p:spPr>
          <a:xfrm>
            <a:off x="6830980" y="3458721"/>
            <a:ext cx="11447111" cy="5716119"/>
          </a:xfrm>
          <a:custGeom>
            <a:avLst/>
            <a:gdLst/>
            <a:ahLst/>
            <a:cxnLst/>
            <a:rect l="l" t="t" r="r" b="b"/>
            <a:pathLst>
              <a:path w="14876002" h="12333558">
                <a:moveTo>
                  <a:pt x="0" y="0"/>
                </a:moveTo>
                <a:lnTo>
                  <a:pt x="14876002" y="0"/>
                </a:lnTo>
                <a:lnTo>
                  <a:pt x="14876002" y="12333558"/>
                </a:lnTo>
                <a:lnTo>
                  <a:pt x="0" y="12333558"/>
                </a:lnTo>
                <a:lnTo>
                  <a:pt x="0" y="0"/>
                </a:lnTo>
                <a:close/>
              </a:path>
            </a:pathLst>
          </a:custGeom>
          <a:blipFill>
            <a:blip>
              <a:extLst>
                <a:ext uri="{96DAC541-7B7A-43D3-8B79-37D633B846F1}">
                  <asvg:svgBlip xmlns:asvg="http://schemas.microsoft.com/office/drawing/2016/SVG/main" r:embed="rId4"/>
                </a:ext>
              </a:extLst>
            </a:blip>
            <a:stretch>
              <a:fillRect/>
            </a:stretch>
          </a:blipFill>
        </p:spPr>
      </p:sp>
      <p:grpSp>
        <p:nvGrpSpPr>
          <p:cNvPr id="4" name="Group 4"/>
          <p:cNvGrpSpPr/>
          <p:nvPr/>
        </p:nvGrpSpPr>
        <p:grpSpPr>
          <a:xfrm>
            <a:off x="1028700" y="3551107"/>
            <a:ext cx="9435079" cy="5676010"/>
            <a:chOff x="0" y="0"/>
            <a:chExt cx="2484959" cy="1494916"/>
          </a:xfrm>
        </p:grpSpPr>
        <p:sp>
          <p:nvSpPr>
            <p:cNvPr id="5" name="Freeform 5"/>
            <p:cNvSpPr/>
            <p:nvPr/>
          </p:nvSpPr>
          <p:spPr>
            <a:xfrm>
              <a:off x="0" y="0"/>
              <a:ext cx="2484959" cy="1494916"/>
            </a:xfrm>
            <a:custGeom>
              <a:avLst/>
              <a:gdLst/>
              <a:ahLst/>
              <a:cxnLst/>
              <a:rect l="l" t="t" r="r" b="b"/>
              <a:pathLst>
                <a:path w="2484959" h="1494916">
                  <a:moveTo>
                    <a:pt x="41848" y="0"/>
                  </a:moveTo>
                  <a:lnTo>
                    <a:pt x="2443111" y="0"/>
                  </a:lnTo>
                  <a:cubicBezTo>
                    <a:pt x="2454210" y="0"/>
                    <a:pt x="2464854" y="4409"/>
                    <a:pt x="2472702" y="12257"/>
                  </a:cubicBezTo>
                  <a:cubicBezTo>
                    <a:pt x="2480550" y="20105"/>
                    <a:pt x="2484959" y="30749"/>
                    <a:pt x="2484959" y="41848"/>
                  </a:cubicBezTo>
                  <a:lnTo>
                    <a:pt x="2484959" y="1453068"/>
                  </a:lnTo>
                  <a:cubicBezTo>
                    <a:pt x="2484959" y="1464167"/>
                    <a:pt x="2480550" y="1474811"/>
                    <a:pt x="2472702" y="1482659"/>
                  </a:cubicBezTo>
                  <a:cubicBezTo>
                    <a:pt x="2464854" y="1490507"/>
                    <a:pt x="2454210" y="1494916"/>
                    <a:pt x="2443111" y="1494916"/>
                  </a:cubicBezTo>
                  <a:lnTo>
                    <a:pt x="41848" y="1494916"/>
                  </a:lnTo>
                  <a:cubicBezTo>
                    <a:pt x="18736" y="1494916"/>
                    <a:pt x="0" y="1476180"/>
                    <a:pt x="0" y="1453068"/>
                  </a:cubicBezTo>
                  <a:lnTo>
                    <a:pt x="0" y="41848"/>
                  </a:lnTo>
                  <a:cubicBezTo>
                    <a:pt x="0" y="30749"/>
                    <a:pt x="4409" y="20105"/>
                    <a:pt x="12257" y="12257"/>
                  </a:cubicBezTo>
                  <a:cubicBezTo>
                    <a:pt x="20105" y="4409"/>
                    <a:pt x="30749" y="0"/>
                    <a:pt x="41848"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sp>
        <p:sp>
          <p:nvSpPr>
            <p:cNvPr id="6" name="TextBox 6"/>
            <p:cNvSpPr txBox="1"/>
            <p:nvPr/>
          </p:nvSpPr>
          <p:spPr>
            <a:xfrm>
              <a:off x="0" y="-38100"/>
              <a:ext cx="2484959" cy="1533016"/>
            </a:xfrm>
            <a:prstGeom prst="rect">
              <a:avLst/>
            </a:prstGeom>
          </p:spPr>
          <p:txBody>
            <a:bodyPr lIns="50800" tIns="50800" rIns="50800" bIns="50800" rtlCol="0" anchor="ctr"/>
            <a:lstStyle/>
            <a:p>
              <a:pPr algn="ctr">
                <a:lnSpc>
                  <a:spcPts val="2659"/>
                </a:lnSpc>
              </a:pPr>
              <a:endParaRPr/>
            </a:p>
          </p:txBody>
        </p:sp>
      </p:grpSp>
      <p:sp>
        <p:nvSpPr>
          <p:cNvPr id="8" name="TextBox 8"/>
          <p:cNvSpPr txBox="1"/>
          <p:nvPr/>
        </p:nvSpPr>
        <p:spPr>
          <a:xfrm>
            <a:off x="2312896" y="1323369"/>
            <a:ext cx="14946404" cy="1219116"/>
          </a:xfrm>
          <a:prstGeom prst="rect">
            <a:avLst/>
          </a:prstGeom>
        </p:spPr>
        <p:txBody>
          <a:bodyPr wrap="square" lIns="0" tIns="0" rIns="0" bIns="0" rtlCol="0" anchor="t">
            <a:spAutoFit/>
          </a:bodyPr>
          <a:lstStyle/>
          <a:p>
            <a:pPr algn="ctr">
              <a:lnSpc>
                <a:spcPct val="150000"/>
              </a:lnSpc>
              <a:spcBef>
                <a:spcPts val="2000"/>
              </a:spcBef>
              <a:spcAft>
                <a:spcPts val="400"/>
              </a:spcAft>
            </a:pPr>
            <a:r>
              <a:rPr lang="en-GB" sz="6000" b="1" kern="0" dirty="0">
                <a:latin typeface="Times New Roman" panose="02020603050405020304" pitchFamily="18" charset="0"/>
              </a:rPr>
              <a:t>EXTRACTION PROCESS</a:t>
            </a:r>
            <a:endParaRPr lang="en-GB" sz="6000" b="1" kern="0" dirty="0">
              <a:effectLst/>
              <a:latin typeface="Times New Roman" panose="02020603050405020304" pitchFamily="18" charset="0"/>
            </a:endParaRPr>
          </a:p>
        </p:txBody>
      </p:sp>
      <p:sp>
        <p:nvSpPr>
          <p:cNvPr id="11" name="TextBox 11"/>
          <p:cNvSpPr txBox="1"/>
          <p:nvPr/>
        </p:nvSpPr>
        <p:spPr>
          <a:xfrm>
            <a:off x="1291082" y="4342234"/>
            <a:ext cx="8143997" cy="4729436"/>
          </a:xfrm>
          <a:prstGeom prst="rect">
            <a:avLst/>
          </a:prstGeom>
        </p:spPr>
        <p:txBody>
          <a:bodyPr wrap="square" lIns="0" tIns="0" rIns="0" bIns="0" rtlCol="0" anchor="t">
            <a:spAutoFit/>
          </a:bodyPr>
          <a:lstStyle/>
          <a:p>
            <a:pPr marL="342900" lvl="0" indent="-342900" algn="just">
              <a:lnSpc>
                <a:spcPct val="150000"/>
              </a:lnSpc>
              <a:spcBef>
                <a:spcPts val="1200"/>
              </a:spcBef>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The location where the extraction is made is used to store the forensic data acquired.</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Categories of data that were selected were call messages, contacts and media.</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Make sure that all pertinent digital evidence is provided in the extraction.</a:t>
            </a:r>
          </a:p>
          <a:p>
            <a:pPr marL="342900" lvl="0" indent="-342900" algn="just">
              <a:lnSpc>
                <a:spcPct val="150000"/>
              </a:lnSpc>
              <a:spcAft>
                <a:spcPts val="1200"/>
              </a:spcAft>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Ready system to be executed to do total data acquisition of the forensic.</a:t>
            </a:r>
            <a:endParaRPr lang="en-GB" sz="2600" u="none" strike="noStrike" dirty="0">
              <a:effectLst/>
              <a:latin typeface="Times New Roman" panose="02020603050405020304" pitchFamily="18" charset="0"/>
              <a:ea typeface="Times New Roman" panose="02020603050405020304" pitchFamily="18" charset="0"/>
            </a:endParaRPr>
          </a:p>
        </p:txBody>
      </p:sp>
      <p:sp>
        <p:nvSpPr>
          <p:cNvPr id="16" name="Freeform 16"/>
          <p:cNvSpPr/>
          <p:nvPr/>
        </p:nvSpPr>
        <p:spPr>
          <a:xfrm>
            <a:off x="1028700" y="61333"/>
            <a:ext cx="5832008" cy="4114313"/>
          </a:xfrm>
          <a:custGeom>
            <a:avLst/>
            <a:gdLst/>
            <a:ahLst/>
            <a:cxnLst/>
            <a:rect l="l" t="t" r="r" b="b"/>
            <a:pathLst>
              <a:path w="8144904" h="5884693">
                <a:moveTo>
                  <a:pt x="0" y="0"/>
                </a:moveTo>
                <a:lnTo>
                  <a:pt x="8144903" y="0"/>
                </a:lnTo>
                <a:lnTo>
                  <a:pt x="8144903" y="5884693"/>
                </a:lnTo>
                <a:lnTo>
                  <a:pt x="0" y="5884693"/>
                </a:lnTo>
                <a:lnTo>
                  <a:pt x="0" y="0"/>
                </a:lnTo>
                <a:close/>
              </a:path>
            </a:pathLst>
          </a:custGeom>
          <a:blipFill>
            <a:blip r:embed="rId5">
              <a:alphaModFix amt="43999"/>
            </a:blip>
            <a:stretch>
              <a:fillRect/>
            </a:stretch>
          </a:blipFill>
        </p:spPr>
      </p:sp>
      <p:pic>
        <p:nvPicPr>
          <p:cNvPr id="12" name="image4.png"/>
          <p:cNvPicPr/>
          <p:nvPr/>
        </p:nvPicPr>
        <p:blipFill>
          <a:blip r:embed="rId6"/>
          <a:srcRect/>
          <a:stretch>
            <a:fillRect/>
          </a:stretch>
        </p:blipFill>
        <p:spPr>
          <a:xfrm>
            <a:off x="11174136" y="3751212"/>
            <a:ext cx="6428064" cy="2763888"/>
          </a:xfrm>
          <a:prstGeom prst="rect">
            <a:avLst/>
          </a:prstGeom>
          <a:ln/>
        </p:spPr>
      </p:pic>
      <p:sp>
        <p:nvSpPr>
          <p:cNvPr id="9" name="TextBox 8"/>
          <p:cNvSpPr txBox="1"/>
          <p:nvPr/>
        </p:nvSpPr>
        <p:spPr>
          <a:xfrm>
            <a:off x="12545391" y="9047153"/>
            <a:ext cx="2920549" cy="369332"/>
          </a:xfrm>
          <a:prstGeom prst="rect">
            <a:avLst/>
          </a:prstGeom>
          <a:noFill/>
        </p:spPr>
        <p:txBody>
          <a:bodyPr wrap="square" rtlCol="0">
            <a:spAutoFit/>
          </a:bodyPr>
          <a:lstStyle/>
          <a:p>
            <a:r>
              <a:rPr lang="en-GB"/>
              <a:t>(Source: Self-created)</a:t>
            </a:r>
            <a:endParaRPr lang="en-GB" dirty="0"/>
          </a:p>
        </p:txBody>
      </p:sp>
      <p:pic>
        <p:nvPicPr>
          <p:cNvPr id="13" name="image3.png"/>
          <p:cNvPicPr/>
          <p:nvPr/>
        </p:nvPicPr>
        <p:blipFill>
          <a:blip r:embed="rId7"/>
          <a:srcRect/>
          <a:stretch>
            <a:fillRect/>
          </a:stretch>
        </p:blipFill>
        <p:spPr>
          <a:xfrm>
            <a:off x="11174136" y="6573357"/>
            <a:ext cx="6428064" cy="2232151"/>
          </a:xfrm>
          <a:prstGeom prst="rect">
            <a:avLst/>
          </a:prstGeom>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sp>
        <p:nvSpPr>
          <p:cNvPr id="3" name="Freeform 3"/>
          <p:cNvSpPr/>
          <p:nvPr/>
        </p:nvSpPr>
        <p:spPr>
          <a:xfrm>
            <a:off x="-360105" y="3164751"/>
            <a:ext cx="15981106" cy="5766072"/>
          </a:xfrm>
          <a:custGeom>
            <a:avLst/>
            <a:gdLst/>
            <a:ahLst/>
            <a:cxnLst/>
            <a:rect l="l" t="t" r="r" b="b"/>
            <a:pathLst>
              <a:path w="20069085" h="14924101">
                <a:moveTo>
                  <a:pt x="0" y="0"/>
                </a:moveTo>
                <a:lnTo>
                  <a:pt x="20069085" y="0"/>
                </a:lnTo>
                <a:lnTo>
                  <a:pt x="20069085" y="14924101"/>
                </a:lnTo>
                <a:lnTo>
                  <a:pt x="0" y="14924101"/>
                </a:lnTo>
                <a:lnTo>
                  <a:pt x="0" y="0"/>
                </a:lnTo>
                <a:close/>
              </a:path>
            </a:pathLst>
          </a:custGeom>
          <a:blipFill>
            <a:blip>
              <a:extLst>
                <a:ext uri="{96DAC541-7B7A-43D3-8B79-37D633B846F1}">
                  <asvg:svgBlip xmlns:asvg="http://schemas.microsoft.com/office/drawing/2016/SVG/main" r:embed="rId4"/>
                </a:ext>
              </a:extLst>
            </a:blip>
            <a:stretch>
              <a:fillRect/>
            </a:stretch>
          </a:blipFill>
        </p:spPr>
      </p:sp>
      <p:grpSp>
        <p:nvGrpSpPr>
          <p:cNvPr id="7" name="Group 7"/>
          <p:cNvGrpSpPr/>
          <p:nvPr/>
        </p:nvGrpSpPr>
        <p:grpSpPr>
          <a:xfrm>
            <a:off x="590225" y="3294473"/>
            <a:ext cx="16364276" cy="5636350"/>
            <a:chOff x="0" y="0"/>
            <a:chExt cx="1283702" cy="779594"/>
          </a:xfrm>
        </p:grpSpPr>
        <p:sp>
          <p:nvSpPr>
            <p:cNvPr id="8" name="Freeform 8"/>
            <p:cNvSpPr/>
            <p:nvPr/>
          </p:nvSpPr>
          <p:spPr>
            <a:xfrm>
              <a:off x="0" y="0"/>
              <a:ext cx="1283702" cy="779594"/>
            </a:xfrm>
            <a:custGeom>
              <a:avLst/>
              <a:gdLst/>
              <a:ahLst/>
              <a:cxnLst/>
              <a:rect l="l" t="t" r="r" b="b"/>
              <a:pathLst>
                <a:path w="1283702" h="779594">
                  <a:moveTo>
                    <a:pt x="81008" y="0"/>
                  </a:moveTo>
                  <a:lnTo>
                    <a:pt x="1202694" y="0"/>
                  </a:lnTo>
                  <a:cubicBezTo>
                    <a:pt x="1224179" y="0"/>
                    <a:pt x="1244783" y="8535"/>
                    <a:pt x="1259975" y="23727"/>
                  </a:cubicBezTo>
                  <a:cubicBezTo>
                    <a:pt x="1275167" y="38919"/>
                    <a:pt x="1283702" y="59523"/>
                    <a:pt x="1283702" y="81008"/>
                  </a:cubicBezTo>
                  <a:lnTo>
                    <a:pt x="1283702" y="698586"/>
                  </a:lnTo>
                  <a:cubicBezTo>
                    <a:pt x="1283702" y="743325"/>
                    <a:pt x="1247434" y="779594"/>
                    <a:pt x="1202694" y="779594"/>
                  </a:cubicBezTo>
                  <a:lnTo>
                    <a:pt x="81008" y="779594"/>
                  </a:lnTo>
                  <a:cubicBezTo>
                    <a:pt x="59523" y="779594"/>
                    <a:pt x="38919" y="771059"/>
                    <a:pt x="23727" y="755867"/>
                  </a:cubicBezTo>
                  <a:cubicBezTo>
                    <a:pt x="8535" y="740675"/>
                    <a:pt x="0" y="720070"/>
                    <a:pt x="0" y="698586"/>
                  </a:cubicBezTo>
                  <a:lnTo>
                    <a:pt x="0" y="81008"/>
                  </a:lnTo>
                  <a:cubicBezTo>
                    <a:pt x="0" y="59523"/>
                    <a:pt x="8535" y="38919"/>
                    <a:pt x="23727" y="23727"/>
                  </a:cubicBezTo>
                  <a:cubicBezTo>
                    <a:pt x="38919" y="8535"/>
                    <a:pt x="59523" y="0"/>
                    <a:pt x="81008"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sp>
        <p:sp>
          <p:nvSpPr>
            <p:cNvPr id="9" name="TextBox 9"/>
            <p:cNvSpPr txBox="1"/>
            <p:nvPr/>
          </p:nvSpPr>
          <p:spPr>
            <a:xfrm>
              <a:off x="0" y="-38100"/>
              <a:ext cx="1283702" cy="817694"/>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a:off x="11776374" y="171440"/>
            <a:ext cx="5762063" cy="4031748"/>
          </a:xfrm>
          <a:custGeom>
            <a:avLst/>
            <a:gdLst/>
            <a:ahLst/>
            <a:cxnLst/>
            <a:rect l="l" t="t" r="r" b="b"/>
            <a:pathLst>
              <a:path w="8144904" h="5884693">
                <a:moveTo>
                  <a:pt x="0" y="0"/>
                </a:moveTo>
                <a:lnTo>
                  <a:pt x="8144904" y="0"/>
                </a:lnTo>
                <a:lnTo>
                  <a:pt x="8144904" y="5884693"/>
                </a:lnTo>
                <a:lnTo>
                  <a:pt x="0" y="5884693"/>
                </a:lnTo>
                <a:lnTo>
                  <a:pt x="0" y="0"/>
                </a:lnTo>
                <a:close/>
              </a:path>
            </a:pathLst>
          </a:custGeom>
          <a:blipFill>
            <a:blip r:embed="rId5">
              <a:alphaModFix amt="43999"/>
            </a:blip>
            <a:stretch>
              <a:fillRect/>
            </a:stretch>
          </a:blipFill>
        </p:spPr>
      </p:sp>
      <p:sp>
        <p:nvSpPr>
          <p:cNvPr id="17" name="TextBox 17"/>
          <p:cNvSpPr txBox="1"/>
          <p:nvPr/>
        </p:nvSpPr>
        <p:spPr>
          <a:xfrm>
            <a:off x="1892780" y="1677412"/>
            <a:ext cx="15480820" cy="1219116"/>
          </a:xfrm>
          <a:prstGeom prst="rect">
            <a:avLst/>
          </a:prstGeom>
        </p:spPr>
        <p:txBody>
          <a:bodyPr wrap="square" lIns="0" tIns="0" rIns="0" bIns="0" rtlCol="0" anchor="t">
            <a:spAutoFit/>
          </a:bodyPr>
          <a:lstStyle/>
          <a:p>
            <a:pPr algn="ctr">
              <a:lnSpc>
                <a:spcPct val="150000"/>
              </a:lnSpc>
              <a:spcBef>
                <a:spcPts val="2000"/>
              </a:spcBef>
              <a:spcAft>
                <a:spcPts val="400"/>
              </a:spcAft>
            </a:pPr>
            <a:r>
              <a:rPr lang="en-GB" sz="6000" b="1" kern="0" dirty="0">
                <a:latin typeface="Times New Roman" panose="02020603050405020304" pitchFamily="18" charset="0"/>
              </a:rPr>
              <a:t>EXTRACTION RESULTS</a:t>
            </a:r>
            <a:endParaRPr lang="en-GB" sz="6000" b="1" kern="0" dirty="0">
              <a:effectLst/>
              <a:latin typeface="Times New Roman" panose="02020603050405020304" pitchFamily="18" charset="0"/>
            </a:endParaRPr>
          </a:p>
        </p:txBody>
      </p:sp>
      <p:sp>
        <p:nvSpPr>
          <p:cNvPr id="18" name="TextBox 18"/>
          <p:cNvSpPr txBox="1"/>
          <p:nvPr/>
        </p:nvSpPr>
        <p:spPr>
          <a:xfrm>
            <a:off x="1007363" y="3411908"/>
            <a:ext cx="8420100" cy="4729436"/>
          </a:xfrm>
          <a:prstGeom prst="rect">
            <a:avLst/>
          </a:prstGeom>
        </p:spPr>
        <p:txBody>
          <a:bodyPr wrap="square" lIns="0" tIns="0" rIns="0" bIns="0" rtlCol="0" anchor="t">
            <a:spAutoFit/>
          </a:bodyPr>
          <a:lstStyle/>
          <a:p>
            <a:pPr marL="342900" lvl="0" indent="-342900" algn="just">
              <a:lnSpc>
                <a:spcPct val="150000"/>
              </a:lnSpc>
              <a:spcBef>
                <a:spcPts val="1200"/>
              </a:spcBef>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An extensive amount of data was extracted successfully on a mobile device.</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There are various categories that were retrieved, such as contacts, messages, images and documents [5].</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SHA-256 hash calculated that guarantees the integrity of the obtained data.</a:t>
            </a:r>
          </a:p>
          <a:p>
            <a:pPr marL="342900" lvl="0" indent="-342900" algn="just">
              <a:lnSpc>
                <a:spcPct val="150000"/>
              </a:lnSpc>
              <a:spcAft>
                <a:spcPts val="1200"/>
              </a:spcAft>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Assures that there was no change made during the process of acquisition.</a:t>
            </a:r>
            <a:endParaRPr lang="en-GB" sz="2600" u="none" strike="noStrike" dirty="0">
              <a:effectLst/>
              <a:latin typeface="Times New Roman" panose="02020603050405020304" pitchFamily="18" charset="0"/>
              <a:ea typeface="Times New Roman" panose="02020603050405020304" pitchFamily="18" charset="0"/>
            </a:endParaRPr>
          </a:p>
        </p:txBody>
      </p:sp>
      <p:pic>
        <p:nvPicPr>
          <p:cNvPr id="4" name="Picture 3"/>
          <p:cNvPicPr>
            <a:picLocks noChangeAspect="1"/>
          </p:cNvPicPr>
          <p:nvPr/>
        </p:nvPicPr>
        <p:blipFill>
          <a:blip r:embed="rId6"/>
          <a:stretch>
            <a:fillRect/>
          </a:stretch>
        </p:blipFill>
        <p:spPr>
          <a:xfrm>
            <a:off x="10261015" y="4027041"/>
            <a:ext cx="5944115" cy="3340898"/>
          </a:xfrm>
          <a:prstGeom prst="rect">
            <a:avLst/>
          </a:prstGeom>
        </p:spPr>
      </p:pic>
      <p:sp>
        <p:nvSpPr>
          <p:cNvPr id="5" name="Rectangle 4"/>
          <p:cNvSpPr/>
          <p:nvPr/>
        </p:nvSpPr>
        <p:spPr>
          <a:xfrm>
            <a:off x="12124435" y="7367939"/>
            <a:ext cx="2217274" cy="507831"/>
          </a:xfrm>
          <a:prstGeom prst="rect">
            <a:avLst/>
          </a:prstGeom>
        </p:spPr>
        <p:txBody>
          <a:bodyPr wrap="none">
            <a:spAutoFit/>
          </a:bodyPr>
          <a:lstStyle/>
          <a:p>
            <a:pPr algn="ctr">
              <a:lnSpc>
                <a:spcPct val="150000"/>
              </a:lnSpc>
              <a:spcBef>
                <a:spcPts val="1200"/>
              </a:spcBef>
              <a:spcAft>
                <a:spcPts val="1200"/>
              </a:spcAft>
            </a:pPr>
            <a:r>
              <a:rPr lang="en-US" dirty="0">
                <a:latin typeface="Times New Roman" panose="02020603050405020304" pitchFamily="18" charset="0"/>
                <a:ea typeface="Times New Roman" panose="02020603050405020304" pitchFamily="18" charset="0"/>
              </a:rPr>
              <a:t>(Source: Self-created)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grpSp>
        <p:nvGrpSpPr>
          <p:cNvPr id="3" name="Group 3"/>
          <p:cNvGrpSpPr/>
          <p:nvPr/>
        </p:nvGrpSpPr>
        <p:grpSpPr>
          <a:xfrm>
            <a:off x="7240644" y="1971236"/>
            <a:ext cx="9540122" cy="6152049"/>
            <a:chOff x="-176113" y="-181039"/>
            <a:chExt cx="2187442" cy="1517666"/>
          </a:xfrm>
        </p:grpSpPr>
        <p:sp>
          <p:nvSpPr>
            <p:cNvPr id="4" name="Freeform 4"/>
            <p:cNvSpPr/>
            <p:nvPr/>
          </p:nvSpPr>
          <p:spPr>
            <a:xfrm>
              <a:off x="-176113" y="-181039"/>
              <a:ext cx="2187442" cy="1517666"/>
            </a:xfrm>
            <a:custGeom>
              <a:avLst/>
              <a:gdLst/>
              <a:ahLst/>
              <a:cxnLst/>
              <a:rect l="l" t="t" r="r" b="b"/>
              <a:pathLst>
                <a:path w="2011329" h="1336627">
                  <a:moveTo>
                    <a:pt x="51702" y="0"/>
                  </a:moveTo>
                  <a:lnTo>
                    <a:pt x="1959627" y="0"/>
                  </a:lnTo>
                  <a:cubicBezTo>
                    <a:pt x="1973339" y="0"/>
                    <a:pt x="1986490" y="5447"/>
                    <a:pt x="1996186" y="15143"/>
                  </a:cubicBezTo>
                  <a:cubicBezTo>
                    <a:pt x="2005882" y="24839"/>
                    <a:pt x="2011329" y="37990"/>
                    <a:pt x="2011329" y="51702"/>
                  </a:cubicBezTo>
                  <a:lnTo>
                    <a:pt x="2011329" y="1284925"/>
                  </a:lnTo>
                  <a:cubicBezTo>
                    <a:pt x="2011329" y="1298637"/>
                    <a:pt x="2005882" y="1311788"/>
                    <a:pt x="1996186" y="1321484"/>
                  </a:cubicBezTo>
                  <a:cubicBezTo>
                    <a:pt x="1986490" y="1331180"/>
                    <a:pt x="1973339" y="1336627"/>
                    <a:pt x="1959627" y="1336627"/>
                  </a:cubicBezTo>
                  <a:lnTo>
                    <a:pt x="51702" y="1336627"/>
                  </a:lnTo>
                  <a:cubicBezTo>
                    <a:pt x="37990" y="1336627"/>
                    <a:pt x="24839" y="1331180"/>
                    <a:pt x="15143" y="1321484"/>
                  </a:cubicBezTo>
                  <a:cubicBezTo>
                    <a:pt x="5447" y="1311788"/>
                    <a:pt x="0" y="1298637"/>
                    <a:pt x="0" y="1284925"/>
                  </a:cubicBezTo>
                  <a:lnTo>
                    <a:pt x="0" y="51702"/>
                  </a:lnTo>
                  <a:cubicBezTo>
                    <a:pt x="0" y="37990"/>
                    <a:pt x="5447" y="24839"/>
                    <a:pt x="15143" y="15143"/>
                  </a:cubicBezTo>
                  <a:cubicBezTo>
                    <a:pt x="24839" y="5447"/>
                    <a:pt x="37990" y="0"/>
                    <a:pt x="51702"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sp>
        <p:sp>
          <p:nvSpPr>
            <p:cNvPr id="5" name="TextBox 5"/>
            <p:cNvSpPr txBox="1"/>
            <p:nvPr/>
          </p:nvSpPr>
          <p:spPr>
            <a:xfrm>
              <a:off x="0" y="-38100"/>
              <a:ext cx="2011329" cy="1374727"/>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rot="2861520">
            <a:off x="102690" y="1297213"/>
            <a:ext cx="8397268" cy="6066602"/>
          </a:xfrm>
          <a:custGeom>
            <a:avLst/>
            <a:gdLst/>
            <a:ahLst/>
            <a:cxnLst/>
            <a:rect l="l" t="t" r="r" b="b"/>
            <a:pathLst>
              <a:path w="12954941" h="9845755">
                <a:moveTo>
                  <a:pt x="0" y="0"/>
                </a:moveTo>
                <a:lnTo>
                  <a:pt x="12954941" y="0"/>
                </a:lnTo>
                <a:lnTo>
                  <a:pt x="12954941" y="9845755"/>
                </a:lnTo>
                <a:lnTo>
                  <a:pt x="0" y="9845755"/>
                </a:lnTo>
                <a:lnTo>
                  <a:pt x="0" y="0"/>
                </a:lnTo>
                <a:close/>
              </a:path>
            </a:pathLst>
          </a:custGeom>
          <a:blipFill>
            <a:blip>
              <a:alphaModFix amt="46000"/>
              <a:extLst>
                <a:ext uri="{96DAC541-7B7A-43D3-8B79-37D633B846F1}">
                  <asvg:svgBlip xmlns:asvg="http://schemas.microsoft.com/office/drawing/2016/SVG/main" r:embed="rId4"/>
                </a:ext>
              </a:extLst>
            </a:blip>
            <a:stretch>
              <a:fillRect/>
            </a:stretch>
          </a:blipFill>
        </p:spPr>
      </p:sp>
      <p:sp>
        <p:nvSpPr>
          <p:cNvPr id="8" name="TextBox 8"/>
          <p:cNvSpPr txBox="1"/>
          <p:nvPr/>
        </p:nvSpPr>
        <p:spPr>
          <a:xfrm>
            <a:off x="1926550" y="1409700"/>
            <a:ext cx="13938559" cy="3000821"/>
          </a:xfrm>
          <a:prstGeom prst="rect">
            <a:avLst/>
          </a:prstGeom>
        </p:spPr>
        <p:txBody>
          <a:bodyPr wrap="square" lIns="0" tIns="0" rIns="0" bIns="0" rtlCol="0" anchor="t">
            <a:spAutoFit/>
          </a:bodyPr>
          <a:lstStyle/>
          <a:p>
            <a:pPr marL="342900" lvl="0" indent="-342900" algn="just">
              <a:lnSpc>
                <a:spcPct val="150000"/>
              </a:lnSpc>
              <a:spcBef>
                <a:spcPts val="1200"/>
              </a:spcBef>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Various instruments that were gathered represented suspects that were being investigated.</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Clients recorded in the control outcomes with the model operating system and identification information.</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A chain of custody was observed during the process of handling evidence.</a:t>
            </a:r>
          </a:p>
          <a:p>
            <a:pPr marL="342900" lvl="0" indent="-342900" algn="just">
              <a:lnSpc>
                <a:spcPct val="150000"/>
              </a:lnSpc>
              <a:spcAft>
                <a:spcPts val="1200"/>
              </a:spcAft>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Reliable and admissible digital forensic evidence.</a:t>
            </a:r>
            <a:endParaRPr lang="en-GB" sz="2600" u="none" strike="noStrike" dirty="0">
              <a:effectLst/>
              <a:latin typeface="Times New Roman" panose="02020603050405020304" pitchFamily="18" charset="0"/>
              <a:ea typeface="Times New Roman" panose="02020603050405020304" pitchFamily="18" charset="0"/>
            </a:endParaRPr>
          </a:p>
        </p:txBody>
      </p:sp>
      <p:sp>
        <p:nvSpPr>
          <p:cNvPr id="9" name="TextBox 9"/>
          <p:cNvSpPr txBox="1"/>
          <p:nvPr/>
        </p:nvSpPr>
        <p:spPr>
          <a:xfrm>
            <a:off x="1371601" y="266700"/>
            <a:ext cx="15025124" cy="1107996"/>
          </a:xfrm>
          <a:prstGeom prst="rect">
            <a:avLst/>
          </a:prstGeom>
        </p:spPr>
        <p:txBody>
          <a:bodyPr wrap="square" lIns="0" tIns="0" rIns="0" bIns="0" rtlCol="0" anchor="t">
            <a:spAutoFit/>
          </a:bodyPr>
          <a:lstStyle/>
          <a:p>
            <a:pPr algn="ctr">
              <a:lnSpc>
                <a:spcPct val="150000"/>
              </a:lnSpc>
              <a:spcBef>
                <a:spcPts val="2000"/>
              </a:spcBef>
              <a:spcAft>
                <a:spcPts val="400"/>
              </a:spcAft>
            </a:pPr>
            <a:r>
              <a:rPr lang="en-GB" sz="4800" b="1" kern="0" dirty="0">
                <a:latin typeface="Times New Roman" panose="02020603050405020304" pitchFamily="18" charset="0"/>
              </a:rPr>
              <a:t>EVIDENCE INVENTORY</a:t>
            </a:r>
            <a:endParaRPr lang="en-GB" sz="4800" b="1" kern="0" dirty="0">
              <a:effectLst/>
              <a:latin typeface="Times New Roman" panose="02020603050405020304" pitchFamily="18" charset="0"/>
            </a:endParaRPr>
          </a:p>
        </p:txBody>
      </p:sp>
      <p:sp>
        <p:nvSpPr>
          <p:cNvPr id="14" name="Freeform 14"/>
          <p:cNvSpPr/>
          <p:nvPr/>
        </p:nvSpPr>
        <p:spPr>
          <a:xfrm>
            <a:off x="13595513" y="5640032"/>
            <a:ext cx="4539193" cy="4531256"/>
          </a:xfrm>
          <a:custGeom>
            <a:avLst/>
            <a:gdLst/>
            <a:ahLst/>
            <a:cxnLst/>
            <a:rect l="l" t="t" r="r" b="b"/>
            <a:pathLst>
              <a:path w="8144904" h="5884693">
                <a:moveTo>
                  <a:pt x="0" y="0"/>
                </a:moveTo>
                <a:lnTo>
                  <a:pt x="8144904" y="0"/>
                </a:lnTo>
                <a:lnTo>
                  <a:pt x="8144904" y="5884693"/>
                </a:lnTo>
                <a:lnTo>
                  <a:pt x="0" y="5884693"/>
                </a:lnTo>
                <a:lnTo>
                  <a:pt x="0" y="0"/>
                </a:lnTo>
                <a:close/>
              </a:path>
            </a:pathLst>
          </a:custGeom>
          <a:blipFill>
            <a:blip r:embed="rId5">
              <a:alphaModFix amt="43999"/>
            </a:blip>
            <a:stretch>
              <a:fillRect/>
            </a:stretch>
          </a:blipFill>
        </p:spPr>
      </p:sp>
      <p:graphicFrame>
        <p:nvGraphicFramePr>
          <p:cNvPr id="7" name="Table 6">
            <a:extLst>
              <a:ext uri="{FF2B5EF4-FFF2-40B4-BE49-F238E27FC236}">
                <a16:creationId xmlns:a16="http://schemas.microsoft.com/office/drawing/2014/main" id="{7DCB0933-3DF8-E180-ADE8-71DC097ABBBA}"/>
              </a:ext>
            </a:extLst>
          </p:cNvPr>
          <p:cNvGraphicFramePr>
            <a:graphicFrameLocks noGrp="1"/>
          </p:cNvGraphicFramePr>
          <p:nvPr>
            <p:extLst>
              <p:ext uri="{D42A27DB-BD31-4B8C-83A1-F6EECF244321}">
                <p14:modId xmlns:p14="http://schemas.microsoft.com/office/powerpoint/2010/main" val="834172582"/>
              </p:ext>
            </p:extLst>
          </p:nvPr>
        </p:nvGraphicFramePr>
        <p:xfrm>
          <a:off x="5109990" y="4436344"/>
          <a:ext cx="7571677" cy="5075983"/>
        </p:xfrm>
        <a:graphic>
          <a:graphicData uri="http://schemas.openxmlformats.org/drawingml/2006/table">
            <a:tbl>
              <a:tblPr>
                <a:tableStyleId>{5C22544A-7EE6-4342-B048-85BDC9FD1C3A}</a:tableStyleId>
              </a:tblPr>
              <a:tblGrid>
                <a:gridCol w="1565242">
                  <a:extLst>
                    <a:ext uri="{9D8B030D-6E8A-4147-A177-3AD203B41FA5}">
                      <a16:colId xmlns:a16="http://schemas.microsoft.com/office/drawing/2014/main" val="3808671265"/>
                    </a:ext>
                  </a:extLst>
                </a:gridCol>
                <a:gridCol w="3555267">
                  <a:extLst>
                    <a:ext uri="{9D8B030D-6E8A-4147-A177-3AD203B41FA5}">
                      <a16:colId xmlns:a16="http://schemas.microsoft.com/office/drawing/2014/main" val="1157788817"/>
                    </a:ext>
                  </a:extLst>
                </a:gridCol>
                <a:gridCol w="2451168">
                  <a:extLst>
                    <a:ext uri="{9D8B030D-6E8A-4147-A177-3AD203B41FA5}">
                      <a16:colId xmlns:a16="http://schemas.microsoft.com/office/drawing/2014/main" val="3738325594"/>
                    </a:ext>
                  </a:extLst>
                </a:gridCol>
              </a:tblGrid>
              <a:tr h="955009">
                <a:tc>
                  <a:txBody>
                    <a:bodyPr/>
                    <a:lstStyle/>
                    <a:p>
                      <a:pPr algn="just">
                        <a:lnSpc>
                          <a:spcPct val="150000"/>
                        </a:lnSpc>
                        <a:spcAft>
                          <a:spcPts val="800"/>
                        </a:spcAft>
                        <a:buNone/>
                      </a:pPr>
                      <a:r>
                        <a:rPr lang="en-US" sz="2300" dirty="0">
                          <a:effectLst/>
                          <a:latin typeface="Times New Roman" panose="02020603050405020304" pitchFamily="18" charset="0"/>
                          <a:cs typeface="Times New Roman" panose="02020603050405020304" pitchFamily="18" charset="0"/>
                        </a:rPr>
                        <a:t>Exhibit</a:t>
                      </a:r>
                      <a:endParaRPr lang="en-IN" sz="23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6200" marR="76200" marT="50800" marB="50800"/>
                </a:tc>
                <a:tc>
                  <a:txBody>
                    <a:bodyPr/>
                    <a:lstStyle/>
                    <a:p>
                      <a:pPr algn="just">
                        <a:lnSpc>
                          <a:spcPct val="150000"/>
                        </a:lnSpc>
                        <a:spcAft>
                          <a:spcPts val="800"/>
                        </a:spcAft>
                        <a:buNone/>
                      </a:pPr>
                      <a:r>
                        <a:rPr lang="en-US" sz="2300">
                          <a:effectLst/>
                          <a:latin typeface="Times New Roman" panose="02020603050405020304" pitchFamily="18" charset="0"/>
                          <a:cs typeface="Times New Roman" panose="02020603050405020304" pitchFamily="18" charset="0"/>
                        </a:rPr>
                        <a:t>Device</a:t>
                      </a:r>
                      <a:endParaRPr lang="en-IN" sz="2300">
                        <a:effectLst/>
                        <a:latin typeface="Times New Roman" panose="02020603050405020304" pitchFamily="18" charset="0"/>
                        <a:ea typeface="Calibri" panose="020F0502020204030204" pitchFamily="34" charset="0"/>
                        <a:cs typeface="Times New Roman" panose="02020603050405020304" pitchFamily="18" charset="0"/>
                      </a:endParaRPr>
                    </a:p>
                  </a:txBody>
                  <a:tcPr marL="76200" marR="76200" marT="50800" marB="50800"/>
                </a:tc>
                <a:tc>
                  <a:txBody>
                    <a:bodyPr/>
                    <a:lstStyle/>
                    <a:p>
                      <a:pPr algn="just">
                        <a:lnSpc>
                          <a:spcPct val="150000"/>
                        </a:lnSpc>
                        <a:spcAft>
                          <a:spcPts val="800"/>
                        </a:spcAft>
                        <a:buNone/>
                      </a:pPr>
                      <a:r>
                        <a:rPr lang="en-US" sz="2300">
                          <a:effectLst/>
                          <a:latin typeface="Times New Roman" panose="02020603050405020304" pitchFamily="18" charset="0"/>
                          <a:cs typeface="Times New Roman" panose="02020603050405020304" pitchFamily="18" charset="0"/>
                        </a:rPr>
                        <a:t>Attributed To</a:t>
                      </a:r>
                      <a:endParaRPr lang="en-IN" sz="2300">
                        <a:effectLst/>
                        <a:latin typeface="Times New Roman" panose="02020603050405020304" pitchFamily="18" charset="0"/>
                        <a:ea typeface="Calibri" panose="020F0502020204030204" pitchFamily="34" charset="0"/>
                        <a:cs typeface="Times New Roman" panose="02020603050405020304" pitchFamily="18" charset="0"/>
                      </a:endParaRPr>
                    </a:p>
                  </a:txBody>
                  <a:tcPr marL="76200" marR="76200" marT="50800" marB="50800"/>
                </a:tc>
                <a:extLst>
                  <a:ext uri="{0D108BD9-81ED-4DB2-BD59-A6C34878D82A}">
                    <a16:rowId xmlns:a16="http://schemas.microsoft.com/office/drawing/2014/main" val="305053967"/>
                  </a:ext>
                </a:extLst>
              </a:tr>
              <a:tr h="955009">
                <a:tc>
                  <a:txBody>
                    <a:bodyPr/>
                    <a:lstStyle/>
                    <a:p>
                      <a:pPr algn="just">
                        <a:lnSpc>
                          <a:spcPct val="150000"/>
                        </a:lnSpc>
                        <a:spcAft>
                          <a:spcPts val="800"/>
                        </a:spcAft>
                        <a:buNone/>
                      </a:pPr>
                      <a:r>
                        <a:rPr lang="en-US" sz="2300">
                          <a:effectLst/>
                          <a:latin typeface="Times New Roman" panose="02020603050405020304" pitchFamily="18" charset="0"/>
                          <a:cs typeface="Times New Roman" panose="02020603050405020304" pitchFamily="18" charset="0"/>
                        </a:rPr>
                        <a:t>EX-01</a:t>
                      </a:r>
                      <a:endParaRPr lang="en-IN" sz="2300">
                        <a:effectLst/>
                        <a:latin typeface="Times New Roman" panose="02020603050405020304" pitchFamily="18" charset="0"/>
                        <a:ea typeface="Calibri" panose="020F0502020204030204" pitchFamily="34" charset="0"/>
                        <a:cs typeface="Times New Roman" panose="02020603050405020304" pitchFamily="18" charset="0"/>
                      </a:endParaRPr>
                    </a:p>
                  </a:txBody>
                  <a:tcPr marL="76200" marR="76200" marT="50800" marB="50800"/>
                </a:tc>
                <a:tc>
                  <a:txBody>
                    <a:bodyPr/>
                    <a:lstStyle/>
                    <a:p>
                      <a:pPr algn="just">
                        <a:lnSpc>
                          <a:spcPct val="150000"/>
                        </a:lnSpc>
                        <a:spcAft>
                          <a:spcPts val="800"/>
                        </a:spcAft>
                        <a:buNone/>
                      </a:pPr>
                      <a:r>
                        <a:rPr lang="en-US" sz="2300">
                          <a:effectLst/>
                          <a:latin typeface="Times New Roman" panose="02020603050405020304" pitchFamily="18" charset="0"/>
                          <a:cs typeface="Times New Roman" panose="02020603050405020304" pitchFamily="18" charset="0"/>
                        </a:rPr>
                        <a:t>Nokia C2 2nd Edition (Android)</a:t>
                      </a:r>
                      <a:endParaRPr lang="en-IN" sz="2300">
                        <a:effectLst/>
                        <a:latin typeface="Times New Roman" panose="02020603050405020304" pitchFamily="18" charset="0"/>
                        <a:ea typeface="Calibri" panose="020F0502020204030204" pitchFamily="34" charset="0"/>
                        <a:cs typeface="Times New Roman" panose="02020603050405020304" pitchFamily="18" charset="0"/>
                      </a:endParaRPr>
                    </a:p>
                  </a:txBody>
                  <a:tcPr marL="76200" marR="76200" marT="50800" marB="50800"/>
                </a:tc>
                <a:tc>
                  <a:txBody>
                    <a:bodyPr/>
                    <a:lstStyle/>
                    <a:p>
                      <a:pPr algn="just">
                        <a:lnSpc>
                          <a:spcPct val="150000"/>
                        </a:lnSpc>
                        <a:spcAft>
                          <a:spcPts val="800"/>
                        </a:spcAft>
                        <a:buNone/>
                      </a:pPr>
                      <a:r>
                        <a:rPr lang="en-US" sz="2300">
                          <a:effectLst/>
                          <a:latin typeface="Times New Roman" panose="02020603050405020304" pitchFamily="18" charset="0"/>
                          <a:cs typeface="Times New Roman" panose="02020603050405020304" pitchFamily="18" charset="0"/>
                        </a:rPr>
                        <a:t>Norman</a:t>
                      </a:r>
                      <a:endParaRPr lang="en-IN" sz="2300">
                        <a:effectLst/>
                        <a:latin typeface="Times New Roman" panose="02020603050405020304" pitchFamily="18" charset="0"/>
                        <a:ea typeface="Calibri" panose="020F0502020204030204" pitchFamily="34" charset="0"/>
                        <a:cs typeface="Times New Roman" panose="02020603050405020304" pitchFamily="18" charset="0"/>
                      </a:endParaRPr>
                    </a:p>
                  </a:txBody>
                  <a:tcPr marL="76200" marR="76200" marT="50800" marB="50800"/>
                </a:tc>
                <a:extLst>
                  <a:ext uri="{0D108BD9-81ED-4DB2-BD59-A6C34878D82A}">
                    <a16:rowId xmlns:a16="http://schemas.microsoft.com/office/drawing/2014/main" val="2781366013"/>
                  </a:ext>
                </a:extLst>
              </a:tr>
              <a:tr h="955009">
                <a:tc>
                  <a:txBody>
                    <a:bodyPr/>
                    <a:lstStyle/>
                    <a:p>
                      <a:pPr algn="just">
                        <a:lnSpc>
                          <a:spcPct val="150000"/>
                        </a:lnSpc>
                        <a:spcAft>
                          <a:spcPts val="800"/>
                        </a:spcAft>
                        <a:buNone/>
                      </a:pPr>
                      <a:r>
                        <a:rPr lang="en-US" sz="2300">
                          <a:effectLst/>
                          <a:latin typeface="Times New Roman" panose="02020603050405020304" pitchFamily="18" charset="0"/>
                          <a:cs typeface="Times New Roman" panose="02020603050405020304" pitchFamily="18" charset="0"/>
                        </a:rPr>
                        <a:t>EX-02</a:t>
                      </a:r>
                      <a:endParaRPr lang="en-IN" sz="2300">
                        <a:effectLst/>
                        <a:latin typeface="Times New Roman" panose="02020603050405020304" pitchFamily="18" charset="0"/>
                        <a:ea typeface="Calibri" panose="020F0502020204030204" pitchFamily="34" charset="0"/>
                        <a:cs typeface="Times New Roman" panose="02020603050405020304" pitchFamily="18" charset="0"/>
                      </a:endParaRPr>
                    </a:p>
                  </a:txBody>
                  <a:tcPr marL="76200" marR="76200" marT="50800" marB="50800"/>
                </a:tc>
                <a:tc>
                  <a:txBody>
                    <a:bodyPr/>
                    <a:lstStyle/>
                    <a:p>
                      <a:pPr algn="just">
                        <a:lnSpc>
                          <a:spcPct val="150000"/>
                        </a:lnSpc>
                        <a:spcAft>
                          <a:spcPts val="800"/>
                        </a:spcAft>
                        <a:buNone/>
                      </a:pPr>
                      <a:r>
                        <a:rPr lang="en-US" sz="2300" dirty="0">
                          <a:effectLst/>
                          <a:latin typeface="Times New Roman" panose="02020603050405020304" pitchFamily="18" charset="0"/>
                          <a:cs typeface="Times New Roman" panose="02020603050405020304" pitchFamily="18" charset="0"/>
                        </a:rPr>
                        <a:t>Huawei POT-LX1 P Smart 2019</a:t>
                      </a:r>
                      <a:endParaRPr lang="en-IN" sz="23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6200" marR="76200" marT="50800" marB="50800"/>
                </a:tc>
                <a:tc>
                  <a:txBody>
                    <a:bodyPr/>
                    <a:lstStyle/>
                    <a:p>
                      <a:pPr algn="just">
                        <a:lnSpc>
                          <a:spcPct val="150000"/>
                        </a:lnSpc>
                        <a:spcAft>
                          <a:spcPts val="800"/>
                        </a:spcAft>
                        <a:buNone/>
                      </a:pPr>
                      <a:r>
                        <a:rPr lang="en-US" sz="2300">
                          <a:effectLst/>
                          <a:latin typeface="Times New Roman" panose="02020603050405020304" pitchFamily="18" charset="0"/>
                          <a:cs typeface="Times New Roman" panose="02020603050405020304" pitchFamily="18" charset="0"/>
                        </a:rPr>
                        <a:t>Emma</a:t>
                      </a:r>
                      <a:endParaRPr lang="en-IN" sz="2300">
                        <a:effectLst/>
                        <a:latin typeface="Times New Roman" panose="02020603050405020304" pitchFamily="18" charset="0"/>
                        <a:ea typeface="Calibri" panose="020F0502020204030204" pitchFamily="34" charset="0"/>
                        <a:cs typeface="Times New Roman" panose="02020603050405020304" pitchFamily="18" charset="0"/>
                      </a:endParaRPr>
                    </a:p>
                  </a:txBody>
                  <a:tcPr marL="76200" marR="76200" marT="50800" marB="50800"/>
                </a:tc>
                <a:extLst>
                  <a:ext uri="{0D108BD9-81ED-4DB2-BD59-A6C34878D82A}">
                    <a16:rowId xmlns:a16="http://schemas.microsoft.com/office/drawing/2014/main" val="1113068821"/>
                  </a:ext>
                </a:extLst>
              </a:tr>
              <a:tr h="1376250">
                <a:tc>
                  <a:txBody>
                    <a:bodyPr/>
                    <a:lstStyle/>
                    <a:p>
                      <a:pPr algn="just">
                        <a:lnSpc>
                          <a:spcPct val="150000"/>
                        </a:lnSpc>
                        <a:spcAft>
                          <a:spcPts val="800"/>
                        </a:spcAft>
                        <a:buNone/>
                      </a:pPr>
                      <a:r>
                        <a:rPr lang="en-US" sz="2300">
                          <a:effectLst/>
                          <a:latin typeface="Times New Roman" panose="02020603050405020304" pitchFamily="18" charset="0"/>
                          <a:cs typeface="Times New Roman" panose="02020603050405020304" pitchFamily="18" charset="0"/>
                        </a:rPr>
                        <a:t>EX-03</a:t>
                      </a:r>
                      <a:endParaRPr lang="en-IN" sz="2300">
                        <a:effectLst/>
                        <a:latin typeface="Times New Roman" panose="02020603050405020304" pitchFamily="18" charset="0"/>
                        <a:ea typeface="Calibri" panose="020F0502020204030204" pitchFamily="34" charset="0"/>
                        <a:cs typeface="Times New Roman" panose="02020603050405020304" pitchFamily="18" charset="0"/>
                      </a:endParaRPr>
                    </a:p>
                  </a:txBody>
                  <a:tcPr marL="76200" marR="76200" marT="50800" marB="50800"/>
                </a:tc>
                <a:tc>
                  <a:txBody>
                    <a:bodyPr/>
                    <a:lstStyle/>
                    <a:p>
                      <a:pPr algn="just">
                        <a:lnSpc>
                          <a:spcPct val="150000"/>
                        </a:lnSpc>
                        <a:spcAft>
                          <a:spcPts val="800"/>
                        </a:spcAft>
                        <a:buNone/>
                      </a:pPr>
                      <a:r>
                        <a:rPr lang="en-US" sz="2300">
                          <a:effectLst/>
                          <a:latin typeface="Times New Roman" panose="02020603050405020304" pitchFamily="18" charset="0"/>
                          <a:cs typeface="Times New Roman" panose="02020603050405020304" pitchFamily="18" charset="0"/>
                        </a:rPr>
                        <a:t>Android Samsung SM-A137F Galaxy A13</a:t>
                      </a:r>
                      <a:endParaRPr lang="en-IN" sz="2300">
                        <a:effectLst/>
                        <a:latin typeface="Times New Roman" panose="02020603050405020304" pitchFamily="18" charset="0"/>
                        <a:ea typeface="Calibri" panose="020F0502020204030204" pitchFamily="34" charset="0"/>
                        <a:cs typeface="Times New Roman" panose="02020603050405020304" pitchFamily="18" charset="0"/>
                      </a:endParaRPr>
                    </a:p>
                  </a:txBody>
                  <a:tcPr marL="76200" marR="76200" marT="50800" marB="50800"/>
                </a:tc>
                <a:tc>
                  <a:txBody>
                    <a:bodyPr/>
                    <a:lstStyle/>
                    <a:p>
                      <a:pPr algn="just">
                        <a:lnSpc>
                          <a:spcPct val="150000"/>
                        </a:lnSpc>
                        <a:spcAft>
                          <a:spcPts val="800"/>
                        </a:spcAft>
                        <a:buNone/>
                      </a:pPr>
                      <a:r>
                        <a:rPr lang="en-US" sz="2300">
                          <a:effectLst/>
                          <a:latin typeface="Times New Roman" panose="02020603050405020304" pitchFamily="18" charset="0"/>
                          <a:cs typeface="Times New Roman" panose="02020603050405020304" pitchFamily="18" charset="0"/>
                        </a:rPr>
                        <a:t>Joe</a:t>
                      </a:r>
                      <a:endParaRPr lang="en-IN" sz="2300">
                        <a:effectLst/>
                        <a:latin typeface="Times New Roman" panose="02020603050405020304" pitchFamily="18" charset="0"/>
                        <a:ea typeface="Calibri" panose="020F0502020204030204" pitchFamily="34" charset="0"/>
                        <a:cs typeface="Times New Roman" panose="02020603050405020304" pitchFamily="18" charset="0"/>
                      </a:endParaRPr>
                    </a:p>
                  </a:txBody>
                  <a:tcPr marL="76200" marR="76200" marT="50800" marB="50800"/>
                </a:tc>
                <a:extLst>
                  <a:ext uri="{0D108BD9-81ED-4DB2-BD59-A6C34878D82A}">
                    <a16:rowId xmlns:a16="http://schemas.microsoft.com/office/drawing/2014/main" val="49552042"/>
                  </a:ext>
                </a:extLst>
              </a:tr>
              <a:tr h="533767">
                <a:tc>
                  <a:txBody>
                    <a:bodyPr/>
                    <a:lstStyle/>
                    <a:p>
                      <a:pPr algn="just">
                        <a:lnSpc>
                          <a:spcPct val="150000"/>
                        </a:lnSpc>
                        <a:spcAft>
                          <a:spcPts val="800"/>
                        </a:spcAft>
                        <a:buNone/>
                      </a:pPr>
                      <a:r>
                        <a:rPr lang="en-US" sz="2300">
                          <a:effectLst/>
                          <a:latin typeface="Times New Roman" panose="02020603050405020304" pitchFamily="18" charset="0"/>
                          <a:cs typeface="Times New Roman" panose="02020603050405020304" pitchFamily="18" charset="0"/>
                        </a:rPr>
                        <a:t>EX-04</a:t>
                      </a:r>
                      <a:endParaRPr lang="en-IN" sz="2300">
                        <a:effectLst/>
                        <a:latin typeface="Times New Roman" panose="02020603050405020304" pitchFamily="18" charset="0"/>
                        <a:ea typeface="Calibri" panose="020F0502020204030204" pitchFamily="34" charset="0"/>
                        <a:cs typeface="Times New Roman" panose="02020603050405020304" pitchFamily="18" charset="0"/>
                      </a:endParaRPr>
                    </a:p>
                  </a:txBody>
                  <a:tcPr marL="76200" marR="76200" marT="50800" marB="50800"/>
                </a:tc>
                <a:tc>
                  <a:txBody>
                    <a:bodyPr/>
                    <a:lstStyle/>
                    <a:p>
                      <a:pPr algn="just">
                        <a:lnSpc>
                          <a:spcPct val="150000"/>
                        </a:lnSpc>
                        <a:spcAft>
                          <a:spcPts val="800"/>
                        </a:spcAft>
                        <a:buNone/>
                      </a:pPr>
                      <a:r>
                        <a:rPr lang="en-US" sz="2300">
                          <a:effectLst/>
                          <a:latin typeface="Times New Roman" panose="02020603050405020304" pitchFamily="18" charset="0"/>
                          <a:cs typeface="Times New Roman" panose="02020603050405020304" pitchFamily="18" charset="0"/>
                        </a:rPr>
                        <a:t>Ulefone Note 14</a:t>
                      </a:r>
                      <a:endParaRPr lang="en-IN" sz="2300">
                        <a:effectLst/>
                        <a:latin typeface="Times New Roman" panose="02020603050405020304" pitchFamily="18" charset="0"/>
                        <a:ea typeface="Calibri" panose="020F0502020204030204" pitchFamily="34" charset="0"/>
                        <a:cs typeface="Times New Roman" panose="02020603050405020304" pitchFamily="18" charset="0"/>
                      </a:endParaRPr>
                    </a:p>
                  </a:txBody>
                  <a:tcPr marL="76200" marR="76200" marT="50800" marB="50800"/>
                </a:tc>
                <a:tc>
                  <a:txBody>
                    <a:bodyPr/>
                    <a:lstStyle/>
                    <a:p>
                      <a:pPr algn="just">
                        <a:lnSpc>
                          <a:spcPct val="150000"/>
                        </a:lnSpc>
                        <a:spcAft>
                          <a:spcPts val="800"/>
                        </a:spcAft>
                        <a:buNone/>
                      </a:pPr>
                      <a:r>
                        <a:rPr lang="en-US" sz="2300" dirty="0">
                          <a:effectLst/>
                          <a:latin typeface="Times New Roman" panose="02020603050405020304" pitchFamily="18" charset="0"/>
                          <a:cs typeface="Times New Roman" panose="02020603050405020304" pitchFamily="18" charset="0"/>
                        </a:rPr>
                        <a:t> </a:t>
                      </a:r>
                      <a:endParaRPr lang="en-IN" sz="23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6200" marR="76200" marT="50800" marB="50800"/>
                </a:tc>
                <a:extLst>
                  <a:ext uri="{0D108BD9-81ED-4DB2-BD59-A6C34878D82A}">
                    <a16:rowId xmlns:a16="http://schemas.microsoft.com/office/drawing/2014/main" val="2628372040"/>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sp>
        <p:nvSpPr>
          <p:cNvPr id="3" name="Freeform 3"/>
          <p:cNvSpPr/>
          <p:nvPr/>
        </p:nvSpPr>
        <p:spPr>
          <a:xfrm>
            <a:off x="0" y="-74044"/>
            <a:ext cx="18288000" cy="10361044"/>
          </a:xfrm>
          <a:custGeom>
            <a:avLst/>
            <a:gdLst/>
            <a:ahLst/>
            <a:cxnLst/>
            <a:rect l="l" t="t" r="r" b="b"/>
            <a:pathLst>
              <a:path w="20065402" h="10361044">
                <a:moveTo>
                  <a:pt x="0" y="0"/>
                </a:moveTo>
                <a:lnTo>
                  <a:pt x="20065401" y="0"/>
                </a:lnTo>
                <a:lnTo>
                  <a:pt x="20065401" y="10361044"/>
                </a:lnTo>
                <a:lnTo>
                  <a:pt x="0" y="10361044"/>
                </a:lnTo>
                <a:lnTo>
                  <a:pt x="0" y="0"/>
                </a:lnTo>
                <a:close/>
              </a:path>
            </a:pathLst>
          </a:custGeom>
          <a:blipFill>
            <a:blip>
              <a:alphaModFix amt="60000"/>
              <a:extLst>
                <a:ext uri="{96DAC541-7B7A-43D3-8B79-37D633B846F1}">
                  <asvg:svgBlip xmlns:asvg="http://schemas.microsoft.com/office/drawing/2016/SVG/main" r:embed="rId4"/>
                </a:ext>
              </a:extLst>
            </a:blip>
            <a:stretch>
              <a:fillRect/>
            </a:stretch>
          </a:blipFill>
        </p:spPr>
      </p:sp>
      <p:grpSp>
        <p:nvGrpSpPr>
          <p:cNvPr id="4" name="Group 4"/>
          <p:cNvGrpSpPr/>
          <p:nvPr/>
        </p:nvGrpSpPr>
        <p:grpSpPr>
          <a:xfrm>
            <a:off x="457200" y="647700"/>
            <a:ext cx="17830800" cy="7968395"/>
            <a:chOff x="0" y="0"/>
            <a:chExt cx="3380690" cy="1336627"/>
          </a:xfrm>
        </p:grpSpPr>
        <p:sp>
          <p:nvSpPr>
            <p:cNvPr id="5" name="Freeform 5"/>
            <p:cNvSpPr/>
            <p:nvPr/>
          </p:nvSpPr>
          <p:spPr>
            <a:xfrm>
              <a:off x="0" y="0"/>
              <a:ext cx="3380690" cy="1336627"/>
            </a:xfrm>
            <a:custGeom>
              <a:avLst/>
              <a:gdLst/>
              <a:ahLst/>
              <a:cxnLst/>
              <a:rect l="l" t="t" r="r" b="b"/>
              <a:pathLst>
                <a:path w="3380690" h="1336627">
                  <a:moveTo>
                    <a:pt x="30760" y="0"/>
                  </a:moveTo>
                  <a:lnTo>
                    <a:pt x="3349930" y="0"/>
                  </a:lnTo>
                  <a:cubicBezTo>
                    <a:pt x="3366919" y="0"/>
                    <a:pt x="3380690" y="13772"/>
                    <a:pt x="3380690" y="30760"/>
                  </a:cubicBezTo>
                  <a:lnTo>
                    <a:pt x="3380690" y="1305867"/>
                  </a:lnTo>
                  <a:cubicBezTo>
                    <a:pt x="3380690" y="1322855"/>
                    <a:pt x="3366919" y="1336627"/>
                    <a:pt x="3349930" y="1336627"/>
                  </a:cubicBezTo>
                  <a:lnTo>
                    <a:pt x="30760" y="1336627"/>
                  </a:lnTo>
                  <a:cubicBezTo>
                    <a:pt x="13772" y="1336627"/>
                    <a:pt x="0" y="1322855"/>
                    <a:pt x="0" y="1305867"/>
                  </a:cubicBezTo>
                  <a:lnTo>
                    <a:pt x="0" y="30760"/>
                  </a:lnTo>
                  <a:cubicBezTo>
                    <a:pt x="0" y="13772"/>
                    <a:pt x="13772" y="0"/>
                    <a:pt x="30760"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sp>
        <p:sp>
          <p:nvSpPr>
            <p:cNvPr id="6" name="TextBox 6"/>
            <p:cNvSpPr txBox="1"/>
            <p:nvPr/>
          </p:nvSpPr>
          <p:spPr>
            <a:xfrm>
              <a:off x="0" y="-38100"/>
              <a:ext cx="3380690" cy="1374727"/>
            </a:xfrm>
            <a:prstGeom prst="rect">
              <a:avLst/>
            </a:prstGeom>
          </p:spPr>
          <p:txBody>
            <a:bodyPr lIns="50800" tIns="50800" rIns="50800" bIns="50800" rtlCol="0" anchor="ctr"/>
            <a:lstStyle/>
            <a:p>
              <a:pPr algn="ctr">
                <a:lnSpc>
                  <a:spcPts val="2659"/>
                </a:lnSpc>
              </a:pPr>
              <a:endParaRPr/>
            </a:p>
          </p:txBody>
        </p:sp>
      </p:grpSp>
      <p:sp>
        <p:nvSpPr>
          <p:cNvPr id="7" name="TextBox 7"/>
          <p:cNvSpPr txBox="1"/>
          <p:nvPr/>
        </p:nvSpPr>
        <p:spPr>
          <a:xfrm>
            <a:off x="1855456" y="2351878"/>
            <a:ext cx="6714230" cy="5509200"/>
          </a:xfrm>
          <a:prstGeom prst="rect">
            <a:avLst/>
          </a:prstGeom>
        </p:spPr>
        <p:txBody>
          <a:bodyPr wrap="square" lIns="0" tIns="0" rIns="0" bIns="0" rtlCol="0" anchor="t">
            <a:spAutoFit/>
          </a:bodyPr>
          <a:lstStyle/>
          <a:p>
            <a:pPr marL="342900" lvl="0" indent="-342900" algn="just">
              <a:lnSpc>
                <a:spcPct val="150000"/>
              </a:lnSpc>
              <a:spcBef>
                <a:spcPts val="1200"/>
              </a:spcBef>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The two-stage approach was two stage analysis and analysis.</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Individual analysis presented detailed information about each device.</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Integrated analysis allowed the identification of cross-device communication.</a:t>
            </a:r>
          </a:p>
          <a:p>
            <a:pPr marL="342900" lvl="0" indent="-342900" algn="just">
              <a:lnSpc>
                <a:spcPct val="150000"/>
              </a:lnSpc>
              <a:spcAft>
                <a:spcPts val="1200"/>
              </a:spcAft>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Forensic tools were used to achieve accurate and reliable results.</a:t>
            </a:r>
          </a:p>
          <a:p>
            <a:pPr algn="just" fontAlgn="base">
              <a:spcBef>
                <a:spcPts val="1200"/>
              </a:spcBef>
              <a:buFont typeface="Arial" panose="020B0604020202020204" pitchFamily="34" charset="0"/>
              <a:buChar char="•"/>
            </a:pPr>
            <a:endParaRPr lang="en-US" sz="2600" b="0" i="0" u="none" strike="noStrike" dirty="0">
              <a:solidFill>
                <a:srgbClr val="000000"/>
              </a:solidFill>
              <a:effectLst/>
              <a:latin typeface="Times New Roman" panose="02020603050405020304" pitchFamily="18" charset="0"/>
            </a:endParaRPr>
          </a:p>
        </p:txBody>
      </p:sp>
      <p:sp>
        <p:nvSpPr>
          <p:cNvPr id="8" name="TextBox 8"/>
          <p:cNvSpPr txBox="1"/>
          <p:nvPr/>
        </p:nvSpPr>
        <p:spPr>
          <a:xfrm>
            <a:off x="28643" y="945191"/>
            <a:ext cx="10535172" cy="1910203"/>
          </a:xfrm>
          <a:prstGeom prst="rect">
            <a:avLst/>
          </a:prstGeom>
        </p:spPr>
        <p:txBody>
          <a:bodyPr lIns="0" tIns="0" rIns="0" bIns="0" rtlCol="0" anchor="t">
            <a:spAutoFit/>
          </a:bodyPr>
          <a:lstStyle/>
          <a:p>
            <a:pPr algn="ctr">
              <a:lnSpc>
                <a:spcPct val="150000"/>
              </a:lnSpc>
              <a:spcBef>
                <a:spcPts val="2000"/>
              </a:spcBef>
              <a:spcAft>
                <a:spcPts val="400"/>
              </a:spcAft>
            </a:pPr>
            <a:r>
              <a:rPr lang="en-GB" sz="4800" b="1" kern="0" dirty="0">
                <a:latin typeface="Times New Roman" panose="02020603050405020304" pitchFamily="18" charset="0"/>
              </a:rPr>
              <a:t>METHODOLOGY </a:t>
            </a:r>
          </a:p>
          <a:p>
            <a:pPr algn="ctr">
              <a:lnSpc>
                <a:spcPts val="6399"/>
              </a:lnSpc>
            </a:pPr>
            <a:endParaRPr lang="en-US" sz="4570" dirty="0">
              <a:solidFill>
                <a:srgbClr val="1A5666"/>
              </a:solidFill>
              <a:latin typeface="Allerta Stencil"/>
              <a:ea typeface="Allerta Stencil"/>
              <a:cs typeface="Allerta Stencil"/>
              <a:sym typeface="Allerta Stencil"/>
            </a:endParaRPr>
          </a:p>
        </p:txBody>
      </p:sp>
      <p:sp>
        <p:nvSpPr>
          <p:cNvPr id="13" name="Freeform 13"/>
          <p:cNvSpPr/>
          <p:nvPr/>
        </p:nvSpPr>
        <p:spPr>
          <a:xfrm>
            <a:off x="-12376" y="6651819"/>
            <a:ext cx="5308605" cy="3366269"/>
          </a:xfrm>
          <a:custGeom>
            <a:avLst/>
            <a:gdLst/>
            <a:ahLst/>
            <a:cxnLst/>
            <a:rect l="l" t="t" r="r" b="b"/>
            <a:pathLst>
              <a:path w="5308605" h="3835467">
                <a:moveTo>
                  <a:pt x="0" y="0"/>
                </a:moveTo>
                <a:lnTo>
                  <a:pt x="5308605" y="0"/>
                </a:lnTo>
                <a:lnTo>
                  <a:pt x="5308605" y="3835468"/>
                </a:lnTo>
                <a:lnTo>
                  <a:pt x="0" y="3835468"/>
                </a:lnTo>
                <a:lnTo>
                  <a:pt x="0" y="0"/>
                </a:lnTo>
                <a:close/>
              </a:path>
            </a:pathLst>
          </a:custGeom>
          <a:blipFill>
            <a:blip r:embed="rId5">
              <a:alphaModFix amt="43999"/>
            </a:blip>
            <a:stretch>
              <a:fillRect/>
            </a:stretch>
          </a:blipFill>
        </p:spPr>
      </p:sp>
      <p:sp>
        <p:nvSpPr>
          <p:cNvPr id="14" name="Freeform 14"/>
          <p:cNvSpPr/>
          <p:nvPr/>
        </p:nvSpPr>
        <p:spPr>
          <a:xfrm>
            <a:off x="12276242" y="338229"/>
            <a:ext cx="6024134" cy="4352437"/>
          </a:xfrm>
          <a:custGeom>
            <a:avLst/>
            <a:gdLst/>
            <a:ahLst/>
            <a:cxnLst/>
            <a:rect l="l" t="t" r="r" b="b"/>
            <a:pathLst>
              <a:path w="6024134" h="4352437">
                <a:moveTo>
                  <a:pt x="0" y="0"/>
                </a:moveTo>
                <a:lnTo>
                  <a:pt x="6024134" y="0"/>
                </a:lnTo>
                <a:lnTo>
                  <a:pt x="6024134" y="4352436"/>
                </a:lnTo>
                <a:lnTo>
                  <a:pt x="0" y="4352436"/>
                </a:lnTo>
                <a:lnTo>
                  <a:pt x="0" y="0"/>
                </a:lnTo>
                <a:close/>
              </a:path>
            </a:pathLst>
          </a:custGeom>
          <a:blipFill>
            <a:blip r:embed="rId5">
              <a:alphaModFix amt="43999"/>
            </a:blip>
            <a:stretch>
              <a:fillRect/>
            </a:stretch>
          </a:blipFill>
        </p:spPr>
      </p:sp>
      <p:pic>
        <p:nvPicPr>
          <p:cNvPr id="11" name="image4.png"/>
          <p:cNvPicPr/>
          <p:nvPr/>
        </p:nvPicPr>
        <p:blipFill>
          <a:blip r:embed="rId6"/>
          <a:srcRect/>
          <a:stretch>
            <a:fillRect/>
          </a:stretch>
        </p:blipFill>
        <p:spPr>
          <a:xfrm>
            <a:off x="9965261" y="1531195"/>
            <a:ext cx="5931224" cy="2384763"/>
          </a:xfrm>
          <a:prstGeom prst="rect">
            <a:avLst/>
          </a:prstGeom>
          <a:ln/>
        </p:spPr>
      </p:pic>
      <p:sp>
        <p:nvSpPr>
          <p:cNvPr id="9" name="Rectangle 8"/>
          <p:cNvSpPr/>
          <p:nvPr/>
        </p:nvSpPr>
        <p:spPr>
          <a:xfrm>
            <a:off x="11822236" y="8108264"/>
            <a:ext cx="2217274" cy="507831"/>
          </a:xfrm>
          <a:prstGeom prst="rect">
            <a:avLst/>
          </a:prstGeom>
        </p:spPr>
        <p:txBody>
          <a:bodyPr wrap="none">
            <a:spAutoFit/>
          </a:bodyPr>
          <a:lstStyle/>
          <a:p>
            <a:pPr algn="ctr">
              <a:lnSpc>
                <a:spcPct val="150000"/>
              </a:lnSpc>
              <a:spcBef>
                <a:spcPts val="1200"/>
              </a:spcBef>
              <a:spcAft>
                <a:spcPts val="1200"/>
              </a:spcAft>
            </a:pPr>
            <a:r>
              <a:rPr lang="en-US" dirty="0">
                <a:latin typeface="Times New Roman" panose="02020603050405020304" pitchFamily="18" charset="0"/>
                <a:ea typeface="Times New Roman" panose="02020603050405020304" pitchFamily="18" charset="0"/>
              </a:rPr>
              <a:t>(Source: Self-created)</a:t>
            </a:r>
          </a:p>
        </p:txBody>
      </p:sp>
      <p:pic>
        <p:nvPicPr>
          <p:cNvPr id="15" name="image11.png"/>
          <p:cNvPicPr/>
          <p:nvPr/>
        </p:nvPicPr>
        <p:blipFill>
          <a:blip r:embed="rId7"/>
          <a:srcRect/>
          <a:stretch>
            <a:fillRect/>
          </a:stretch>
        </p:blipFill>
        <p:spPr>
          <a:xfrm>
            <a:off x="9998241" y="4112743"/>
            <a:ext cx="5898243" cy="2109118"/>
          </a:xfrm>
          <a:prstGeom prst="rect">
            <a:avLst/>
          </a:prstGeom>
          <a:ln/>
        </p:spPr>
      </p:pic>
      <p:pic>
        <p:nvPicPr>
          <p:cNvPr id="16" name="image7.png"/>
          <p:cNvPicPr/>
          <p:nvPr/>
        </p:nvPicPr>
        <p:blipFill>
          <a:blip r:embed="rId8"/>
          <a:srcRect/>
          <a:stretch>
            <a:fillRect/>
          </a:stretch>
        </p:blipFill>
        <p:spPr>
          <a:xfrm>
            <a:off x="9998241" y="6324520"/>
            <a:ext cx="5898243" cy="1726464"/>
          </a:xfrm>
          <a:prstGeom prst="rect">
            <a:avLst/>
          </a:prstGeom>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grpSp>
        <p:nvGrpSpPr>
          <p:cNvPr id="3" name="Group 3"/>
          <p:cNvGrpSpPr/>
          <p:nvPr/>
        </p:nvGrpSpPr>
        <p:grpSpPr>
          <a:xfrm>
            <a:off x="1937818" y="2221399"/>
            <a:ext cx="15426858" cy="6876100"/>
            <a:chOff x="0" y="0"/>
            <a:chExt cx="3380690" cy="1336627"/>
          </a:xfrm>
        </p:grpSpPr>
        <p:sp>
          <p:nvSpPr>
            <p:cNvPr id="4" name="Freeform 4"/>
            <p:cNvSpPr/>
            <p:nvPr/>
          </p:nvSpPr>
          <p:spPr>
            <a:xfrm>
              <a:off x="0" y="0"/>
              <a:ext cx="3380690" cy="1336627"/>
            </a:xfrm>
            <a:custGeom>
              <a:avLst/>
              <a:gdLst/>
              <a:ahLst/>
              <a:cxnLst/>
              <a:rect l="l" t="t" r="r" b="b"/>
              <a:pathLst>
                <a:path w="3380690" h="1336627">
                  <a:moveTo>
                    <a:pt x="30760" y="0"/>
                  </a:moveTo>
                  <a:lnTo>
                    <a:pt x="3349930" y="0"/>
                  </a:lnTo>
                  <a:cubicBezTo>
                    <a:pt x="3366919" y="0"/>
                    <a:pt x="3380690" y="13772"/>
                    <a:pt x="3380690" y="30760"/>
                  </a:cubicBezTo>
                  <a:lnTo>
                    <a:pt x="3380690" y="1305867"/>
                  </a:lnTo>
                  <a:cubicBezTo>
                    <a:pt x="3380690" y="1322855"/>
                    <a:pt x="3366919" y="1336627"/>
                    <a:pt x="3349930" y="1336627"/>
                  </a:cubicBezTo>
                  <a:lnTo>
                    <a:pt x="30760" y="1336627"/>
                  </a:lnTo>
                  <a:cubicBezTo>
                    <a:pt x="13772" y="1336627"/>
                    <a:pt x="0" y="1322855"/>
                    <a:pt x="0" y="1305867"/>
                  </a:cubicBezTo>
                  <a:lnTo>
                    <a:pt x="0" y="30760"/>
                  </a:lnTo>
                  <a:cubicBezTo>
                    <a:pt x="0" y="13772"/>
                    <a:pt x="13772" y="0"/>
                    <a:pt x="30760"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sp>
        <p:sp>
          <p:nvSpPr>
            <p:cNvPr id="5" name="TextBox 5"/>
            <p:cNvSpPr txBox="1"/>
            <p:nvPr/>
          </p:nvSpPr>
          <p:spPr>
            <a:xfrm>
              <a:off x="0" y="-38100"/>
              <a:ext cx="3380690" cy="1374727"/>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rot="2861520">
            <a:off x="1812660" y="281040"/>
            <a:ext cx="3057424" cy="3880717"/>
          </a:xfrm>
          <a:custGeom>
            <a:avLst/>
            <a:gdLst/>
            <a:ahLst/>
            <a:cxnLst/>
            <a:rect l="l" t="t" r="r" b="b"/>
            <a:pathLst>
              <a:path w="12954941" h="9845755">
                <a:moveTo>
                  <a:pt x="0" y="0"/>
                </a:moveTo>
                <a:lnTo>
                  <a:pt x="12954941" y="0"/>
                </a:lnTo>
                <a:lnTo>
                  <a:pt x="12954941" y="9845755"/>
                </a:lnTo>
                <a:lnTo>
                  <a:pt x="0" y="9845755"/>
                </a:lnTo>
                <a:lnTo>
                  <a:pt x="0" y="0"/>
                </a:lnTo>
                <a:close/>
              </a:path>
            </a:pathLst>
          </a:custGeom>
          <a:blipFill>
            <a:blip>
              <a:alphaModFix amt="46000"/>
              <a:extLst>
                <a:ext uri="{96DAC541-7B7A-43D3-8B79-37D633B846F1}">
                  <asvg:svgBlip xmlns:asvg="http://schemas.microsoft.com/office/drawing/2016/SVG/main" r:embed="rId4"/>
                </a:ext>
              </a:extLst>
            </a:blip>
            <a:stretch>
              <a:fillRect/>
            </a:stretch>
          </a:blipFill>
        </p:spPr>
      </p:sp>
      <p:sp>
        <p:nvSpPr>
          <p:cNvPr id="11" name="Rectangle 10"/>
          <p:cNvSpPr/>
          <p:nvPr/>
        </p:nvSpPr>
        <p:spPr>
          <a:xfrm>
            <a:off x="2320452" y="2987863"/>
            <a:ext cx="13681025" cy="923330"/>
          </a:xfrm>
          <a:prstGeom prst="rect">
            <a:avLst/>
          </a:prstGeom>
        </p:spPr>
        <p:txBody>
          <a:bodyPr wrap="square">
            <a:spAutoFit/>
          </a:bodyPr>
          <a:lstStyle/>
          <a:p>
            <a:pPr algn="ctr"/>
            <a:r>
              <a:rPr lang="en-GB" sz="5400" b="1" dirty="0">
                <a:latin typeface="Times New Roman" panose="02020603050405020304" pitchFamily="18" charset="0"/>
                <a:ea typeface="Times New Roman" panose="02020603050405020304" pitchFamily="18" charset="0"/>
              </a:rPr>
              <a:t>HASH VERIFICATION</a:t>
            </a:r>
            <a:endParaRPr lang="en-GB" sz="5400" b="1" dirty="0">
              <a:effectLst/>
            </a:endParaRPr>
          </a:p>
        </p:txBody>
      </p:sp>
      <p:sp>
        <p:nvSpPr>
          <p:cNvPr id="12" name="Rectangle 11"/>
          <p:cNvSpPr/>
          <p:nvPr/>
        </p:nvSpPr>
        <p:spPr>
          <a:xfrm>
            <a:off x="2320452" y="4145013"/>
            <a:ext cx="7733881" cy="4821769"/>
          </a:xfrm>
          <a:prstGeom prst="rect">
            <a:avLst/>
          </a:prstGeom>
        </p:spPr>
        <p:txBody>
          <a:bodyPr wrap="square">
            <a:spAutoFit/>
          </a:bodyPr>
          <a:lstStyle/>
          <a:p>
            <a:pPr marL="342900" lvl="0" indent="-342900" algn="just">
              <a:lnSpc>
                <a:spcPct val="150000"/>
              </a:lnSpc>
              <a:spcBef>
                <a:spcPts val="1200"/>
              </a:spcBef>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Checking of hash values has ensured the integrity of forensic images.</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The same value of the hash means that there was no change in the data [8]. </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Guarantees the integrity and validity of the digital evidence extracted.</a:t>
            </a:r>
          </a:p>
          <a:p>
            <a:pPr marL="342900" lvl="0" indent="-342900" algn="just">
              <a:lnSpc>
                <a:spcPct val="150000"/>
              </a:lnSpc>
              <a:spcAft>
                <a:spcPts val="1200"/>
              </a:spcAft>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A prerequisite for the forensic findings to be legally admissible.</a:t>
            </a:r>
            <a:endParaRPr lang="en-GB" sz="2600" u="none" strike="noStrike" dirty="0">
              <a:effectLst/>
              <a:latin typeface="Times New Roman" panose="02020603050405020304" pitchFamily="18" charset="0"/>
              <a:ea typeface="Times New Roman" panose="02020603050405020304" pitchFamily="18" charset="0"/>
            </a:endParaRPr>
          </a:p>
        </p:txBody>
      </p:sp>
      <p:pic>
        <p:nvPicPr>
          <p:cNvPr id="15" name="image8.png"/>
          <p:cNvPicPr/>
          <p:nvPr/>
        </p:nvPicPr>
        <p:blipFill>
          <a:blip r:embed="rId5"/>
          <a:srcRect/>
          <a:stretch>
            <a:fillRect/>
          </a:stretch>
        </p:blipFill>
        <p:spPr>
          <a:xfrm>
            <a:off x="10652356" y="4266542"/>
            <a:ext cx="5943600" cy="3340100"/>
          </a:xfrm>
          <a:prstGeom prst="rect">
            <a:avLst/>
          </a:prstGeom>
          <a:ln/>
        </p:spPr>
      </p:pic>
      <p:sp>
        <p:nvSpPr>
          <p:cNvPr id="7" name="Rectangle 6"/>
          <p:cNvSpPr/>
          <p:nvPr/>
        </p:nvSpPr>
        <p:spPr>
          <a:xfrm>
            <a:off x="12515519" y="7598342"/>
            <a:ext cx="2217274" cy="507831"/>
          </a:xfrm>
          <a:prstGeom prst="rect">
            <a:avLst/>
          </a:prstGeom>
        </p:spPr>
        <p:txBody>
          <a:bodyPr wrap="none">
            <a:spAutoFit/>
          </a:bodyPr>
          <a:lstStyle/>
          <a:p>
            <a:pPr algn="ctr">
              <a:lnSpc>
                <a:spcPct val="150000"/>
              </a:lnSpc>
              <a:spcBef>
                <a:spcPts val="1200"/>
              </a:spcBef>
              <a:spcAft>
                <a:spcPts val="1200"/>
              </a:spcAft>
            </a:pPr>
            <a:r>
              <a:rPr lang="en-US" dirty="0">
                <a:latin typeface="Times New Roman" panose="02020603050405020304" pitchFamily="18" charset="0"/>
                <a:ea typeface="Times New Roman" panose="02020603050405020304" pitchFamily="18" charset="0"/>
              </a:rPr>
              <a:t>(Source: Self-created)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sp>
        <p:nvSpPr>
          <p:cNvPr id="3" name="Freeform 3"/>
          <p:cNvSpPr/>
          <p:nvPr/>
        </p:nvSpPr>
        <p:spPr>
          <a:xfrm rot="2861520">
            <a:off x="1409718" y="621207"/>
            <a:ext cx="6247440" cy="6573875"/>
          </a:xfrm>
          <a:custGeom>
            <a:avLst/>
            <a:gdLst/>
            <a:ahLst/>
            <a:cxnLst/>
            <a:rect l="l" t="t" r="r" b="b"/>
            <a:pathLst>
              <a:path w="12954941" h="9845755">
                <a:moveTo>
                  <a:pt x="0" y="0"/>
                </a:moveTo>
                <a:lnTo>
                  <a:pt x="12954941" y="0"/>
                </a:lnTo>
                <a:lnTo>
                  <a:pt x="12954941" y="9845755"/>
                </a:lnTo>
                <a:lnTo>
                  <a:pt x="0" y="9845755"/>
                </a:lnTo>
                <a:lnTo>
                  <a:pt x="0" y="0"/>
                </a:lnTo>
                <a:close/>
              </a:path>
            </a:pathLst>
          </a:custGeom>
          <a:blipFill>
            <a:blip>
              <a:alphaModFix amt="46000"/>
              <a:extLst>
                <a:ext uri="{96DAC541-7B7A-43D3-8B79-37D633B846F1}">
                  <asvg:svgBlip xmlns:asvg="http://schemas.microsoft.com/office/drawing/2016/SVG/main" r:embed="rId4"/>
                </a:ext>
              </a:extLst>
            </a:blip>
            <a:stretch>
              <a:fillRect/>
            </a:stretch>
          </a:blipFill>
        </p:spPr>
      </p:sp>
      <p:grpSp>
        <p:nvGrpSpPr>
          <p:cNvPr id="4" name="Group 4"/>
          <p:cNvGrpSpPr/>
          <p:nvPr/>
        </p:nvGrpSpPr>
        <p:grpSpPr>
          <a:xfrm>
            <a:off x="2725971" y="190500"/>
            <a:ext cx="12836058" cy="4194219"/>
            <a:chOff x="0" y="0"/>
            <a:chExt cx="3380690" cy="1336627"/>
          </a:xfrm>
        </p:grpSpPr>
        <p:sp>
          <p:nvSpPr>
            <p:cNvPr id="5" name="Freeform 5"/>
            <p:cNvSpPr/>
            <p:nvPr/>
          </p:nvSpPr>
          <p:spPr>
            <a:xfrm>
              <a:off x="0" y="0"/>
              <a:ext cx="3380690" cy="1336627"/>
            </a:xfrm>
            <a:custGeom>
              <a:avLst/>
              <a:gdLst/>
              <a:ahLst/>
              <a:cxnLst/>
              <a:rect l="l" t="t" r="r" b="b"/>
              <a:pathLst>
                <a:path w="3380690" h="1336627">
                  <a:moveTo>
                    <a:pt x="30760" y="0"/>
                  </a:moveTo>
                  <a:lnTo>
                    <a:pt x="3349930" y="0"/>
                  </a:lnTo>
                  <a:cubicBezTo>
                    <a:pt x="3366919" y="0"/>
                    <a:pt x="3380690" y="13772"/>
                    <a:pt x="3380690" y="30760"/>
                  </a:cubicBezTo>
                  <a:lnTo>
                    <a:pt x="3380690" y="1305867"/>
                  </a:lnTo>
                  <a:cubicBezTo>
                    <a:pt x="3380690" y="1322855"/>
                    <a:pt x="3366919" y="1336627"/>
                    <a:pt x="3349930" y="1336627"/>
                  </a:cubicBezTo>
                  <a:lnTo>
                    <a:pt x="30760" y="1336627"/>
                  </a:lnTo>
                  <a:cubicBezTo>
                    <a:pt x="13772" y="1336627"/>
                    <a:pt x="0" y="1322855"/>
                    <a:pt x="0" y="1305867"/>
                  </a:cubicBezTo>
                  <a:lnTo>
                    <a:pt x="0" y="30760"/>
                  </a:lnTo>
                  <a:cubicBezTo>
                    <a:pt x="0" y="13772"/>
                    <a:pt x="13772" y="0"/>
                    <a:pt x="30760"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sp>
        <p:sp>
          <p:nvSpPr>
            <p:cNvPr id="6" name="TextBox 6"/>
            <p:cNvSpPr txBox="1"/>
            <p:nvPr/>
          </p:nvSpPr>
          <p:spPr>
            <a:xfrm>
              <a:off x="0" y="-38100"/>
              <a:ext cx="3380690" cy="1374727"/>
            </a:xfrm>
            <a:prstGeom prst="rect">
              <a:avLst/>
            </a:prstGeom>
          </p:spPr>
          <p:txBody>
            <a:bodyPr lIns="50800" tIns="50800" rIns="50800" bIns="50800" rtlCol="0" anchor="ctr"/>
            <a:lstStyle/>
            <a:p>
              <a:pPr algn="ctr">
                <a:lnSpc>
                  <a:spcPts val="2659"/>
                </a:lnSpc>
              </a:pPr>
              <a:endParaRPr/>
            </a:p>
          </p:txBody>
        </p:sp>
      </p:grpSp>
      <p:sp>
        <p:nvSpPr>
          <p:cNvPr id="9" name="Rectangle 8"/>
          <p:cNvSpPr/>
          <p:nvPr/>
        </p:nvSpPr>
        <p:spPr>
          <a:xfrm>
            <a:off x="5252550" y="-160793"/>
            <a:ext cx="7782900" cy="1189493"/>
          </a:xfrm>
          <a:prstGeom prst="rect">
            <a:avLst/>
          </a:prstGeom>
        </p:spPr>
        <p:txBody>
          <a:bodyPr wrap="none">
            <a:spAutoFit/>
          </a:bodyPr>
          <a:lstStyle/>
          <a:p>
            <a:pPr algn="just">
              <a:lnSpc>
                <a:spcPct val="150000"/>
              </a:lnSpc>
              <a:spcBef>
                <a:spcPts val="2000"/>
              </a:spcBef>
              <a:spcAft>
                <a:spcPts val="400"/>
              </a:spcAft>
            </a:pPr>
            <a:r>
              <a:rPr lang="en-GB" sz="5400" b="1" kern="0" dirty="0">
                <a:latin typeface="Times New Roman" panose="02020603050405020304" pitchFamily="18" charset="0"/>
              </a:rPr>
              <a:t>WHATSAPP ANALYSIS</a:t>
            </a:r>
            <a:endParaRPr lang="en-GB" sz="5400" b="1" kern="0" dirty="0">
              <a:effectLst/>
              <a:latin typeface="Times New Roman" panose="02020603050405020304" pitchFamily="18" charset="0"/>
            </a:endParaRPr>
          </a:p>
        </p:txBody>
      </p:sp>
      <p:sp>
        <p:nvSpPr>
          <p:cNvPr id="10" name="Rectangle 9"/>
          <p:cNvSpPr/>
          <p:nvPr/>
        </p:nvSpPr>
        <p:spPr>
          <a:xfrm>
            <a:off x="4101782" y="1104900"/>
            <a:ext cx="10147618" cy="3021276"/>
          </a:xfrm>
          <a:prstGeom prst="rect">
            <a:avLst/>
          </a:prstGeom>
        </p:spPr>
        <p:txBody>
          <a:bodyPr wrap="square">
            <a:spAutoFit/>
          </a:bodyPr>
          <a:lstStyle/>
          <a:p>
            <a:pPr marL="342900" lvl="0" indent="-342900">
              <a:lnSpc>
                <a:spcPct val="150000"/>
              </a:lnSpc>
              <a:spcBef>
                <a:spcPts val="1200"/>
              </a:spcBef>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Communication between Emma and Joe was discovered via WhatsApp chats.</a:t>
            </a:r>
          </a:p>
          <a:p>
            <a:pPr marL="342900" lvl="0" indent="-342900">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False identity is used to denote the planning of criminal activity.</a:t>
            </a:r>
          </a:p>
          <a:p>
            <a:pPr marL="342900" lvl="0" indent="-342900">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Messages show negotiation of the sale of confidential data.</a:t>
            </a:r>
          </a:p>
          <a:p>
            <a:pPr marL="342900" lvl="0" indent="-342900">
              <a:lnSpc>
                <a:spcPct val="150000"/>
              </a:lnSpc>
              <a:spcAft>
                <a:spcPts val="1200"/>
              </a:spcAft>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There is evidence of continuous communication on a long-term basis.</a:t>
            </a:r>
            <a:endParaRPr lang="en-GB" sz="2600" u="none" strike="noStrike" dirty="0">
              <a:effectLst/>
              <a:latin typeface="Times New Roman" panose="02020603050405020304" pitchFamily="18" charset="0"/>
              <a:ea typeface="Times New Roman" panose="02020603050405020304" pitchFamily="18" charset="0"/>
            </a:endParaRPr>
          </a:p>
        </p:txBody>
      </p:sp>
      <p:pic>
        <p:nvPicPr>
          <p:cNvPr id="14" name="Picture 13">
            <a:extLst>
              <a:ext uri="{FF2B5EF4-FFF2-40B4-BE49-F238E27FC236}">
                <a16:creationId xmlns:a16="http://schemas.microsoft.com/office/drawing/2014/main" id="{3DEBAE83-278A-92C1-B7C7-0B2B93AD6E2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6266" y="4838700"/>
            <a:ext cx="8476006" cy="4767754"/>
          </a:xfrm>
          <a:prstGeom prst="rect">
            <a:avLst/>
          </a:prstGeom>
        </p:spPr>
      </p:pic>
      <p:pic>
        <p:nvPicPr>
          <p:cNvPr id="16" name="Picture 15">
            <a:extLst>
              <a:ext uri="{FF2B5EF4-FFF2-40B4-BE49-F238E27FC236}">
                <a16:creationId xmlns:a16="http://schemas.microsoft.com/office/drawing/2014/main" id="{EBCC8D07-C4A5-697B-9E37-12DEA720FF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01200" y="4868487"/>
            <a:ext cx="8476008" cy="4767754"/>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6B7AB-18AC-A4F7-B050-381D8A6614C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63DF1816-829E-D84A-C7F3-46C9F3E66CCC}"/>
              </a:ext>
            </a:extLst>
          </p:cNvPr>
          <p:cNvSpPr/>
          <p:nvPr/>
        </p:nvSpPr>
        <p:spPr>
          <a:xfrm>
            <a:off x="0" y="3810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sp>
        <p:nvSpPr>
          <p:cNvPr id="3" name="Freeform 3">
            <a:extLst>
              <a:ext uri="{FF2B5EF4-FFF2-40B4-BE49-F238E27FC236}">
                <a16:creationId xmlns:a16="http://schemas.microsoft.com/office/drawing/2014/main" id="{2CFD175A-F983-F958-DE5E-929AC5183BF5}"/>
              </a:ext>
            </a:extLst>
          </p:cNvPr>
          <p:cNvSpPr/>
          <p:nvPr/>
        </p:nvSpPr>
        <p:spPr>
          <a:xfrm rot="2861520">
            <a:off x="1409718" y="621207"/>
            <a:ext cx="6247440" cy="6573875"/>
          </a:xfrm>
          <a:custGeom>
            <a:avLst/>
            <a:gdLst/>
            <a:ahLst/>
            <a:cxnLst/>
            <a:rect l="l" t="t" r="r" b="b"/>
            <a:pathLst>
              <a:path w="12954941" h="9845755">
                <a:moveTo>
                  <a:pt x="0" y="0"/>
                </a:moveTo>
                <a:lnTo>
                  <a:pt x="12954941" y="0"/>
                </a:lnTo>
                <a:lnTo>
                  <a:pt x="12954941" y="9845755"/>
                </a:lnTo>
                <a:lnTo>
                  <a:pt x="0" y="9845755"/>
                </a:lnTo>
                <a:lnTo>
                  <a:pt x="0" y="0"/>
                </a:lnTo>
                <a:close/>
              </a:path>
            </a:pathLst>
          </a:custGeom>
          <a:blipFill>
            <a:blip>
              <a:alphaModFix amt="46000"/>
              <a:extLst>
                <a:ext uri="{96DAC541-7B7A-43D3-8B79-37D633B846F1}">
                  <asvg:svgBlip xmlns:asvg="http://schemas.microsoft.com/office/drawing/2016/SVG/main" r:embed="rId4"/>
                </a:ext>
              </a:extLst>
            </a:blip>
            <a:stretch>
              <a:fillRect/>
            </a:stretch>
          </a:blipFill>
        </p:spPr>
      </p:sp>
      <p:pic>
        <p:nvPicPr>
          <p:cNvPr id="8" name="Picture 7">
            <a:extLst>
              <a:ext uri="{FF2B5EF4-FFF2-40B4-BE49-F238E27FC236}">
                <a16:creationId xmlns:a16="http://schemas.microsoft.com/office/drawing/2014/main" id="{3C30AF67-1DC0-2009-6C88-762E2E72D02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1938" y="190500"/>
            <a:ext cx="8763000" cy="4929188"/>
          </a:xfrm>
          <a:prstGeom prst="rect">
            <a:avLst/>
          </a:prstGeom>
        </p:spPr>
      </p:pic>
      <p:pic>
        <p:nvPicPr>
          <p:cNvPr id="12" name="Picture 11">
            <a:extLst>
              <a:ext uri="{FF2B5EF4-FFF2-40B4-BE49-F238E27FC236}">
                <a16:creationId xmlns:a16="http://schemas.microsoft.com/office/drawing/2014/main" id="{965FDC54-EC92-FE30-359A-731CC03CFDB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95938" y="190500"/>
            <a:ext cx="8763000" cy="4929188"/>
          </a:xfrm>
          <a:prstGeom prst="rect">
            <a:avLst/>
          </a:prstGeom>
        </p:spPr>
      </p:pic>
    </p:spTree>
    <p:extLst>
      <p:ext uri="{BB962C8B-B14F-4D97-AF65-F5344CB8AC3E}">
        <p14:creationId xmlns:p14="http://schemas.microsoft.com/office/powerpoint/2010/main" val="17230380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3810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sp>
        <p:nvSpPr>
          <p:cNvPr id="3" name="Freeform 3"/>
          <p:cNvSpPr/>
          <p:nvPr/>
        </p:nvSpPr>
        <p:spPr>
          <a:xfrm rot="2861520">
            <a:off x="917014" y="733391"/>
            <a:ext cx="5979533" cy="5396553"/>
          </a:xfrm>
          <a:custGeom>
            <a:avLst/>
            <a:gdLst/>
            <a:ahLst/>
            <a:cxnLst/>
            <a:rect l="l" t="t" r="r" b="b"/>
            <a:pathLst>
              <a:path w="12954941" h="9845755">
                <a:moveTo>
                  <a:pt x="0" y="0"/>
                </a:moveTo>
                <a:lnTo>
                  <a:pt x="12954941" y="0"/>
                </a:lnTo>
                <a:lnTo>
                  <a:pt x="12954941" y="9845755"/>
                </a:lnTo>
                <a:lnTo>
                  <a:pt x="0" y="9845755"/>
                </a:lnTo>
                <a:lnTo>
                  <a:pt x="0" y="0"/>
                </a:lnTo>
                <a:close/>
              </a:path>
            </a:pathLst>
          </a:custGeom>
          <a:blipFill>
            <a:blip>
              <a:alphaModFix amt="46000"/>
              <a:extLst>
                <a:ext uri="{96DAC541-7B7A-43D3-8B79-37D633B846F1}">
                  <asvg:svgBlip xmlns:asvg="http://schemas.microsoft.com/office/drawing/2016/SVG/main" r:embed="rId4"/>
                </a:ext>
              </a:extLst>
            </a:blip>
            <a:stretch>
              <a:fillRect/>
            </a:stretch>
          </a:blipFill>
        </p:spPr>
      </p:sp>
      <p:grpSp>
        <p:nvGrpSpPr>
          <p:cNvPr id="4" name="Group 4"/>
          <p:cNvGrpSpPr/>
          <p:nvPr/>
        </p:nvGrpSpPr>
        <p:grpSpPr>
          <a:xfrm>
            <a:off x="2743200" y="144897"/>
            <a:ext cx="12725400" cy="4541403"/>
            <a:chOff x="0" y="0"/>
            <a:chExt cx="2011329" cy="1336627"/>
          </a:xfrm>
        </p:grpSpPr>
        <p:sp>
          <p:nvSpPr>
            <p:cNvPr id="5" name="Freeform 5"/>
            <p:cNvSpPr/>
            <p:nvPr/>
          </p:nvSpPr>
          <p:spPr>
            <a:xfrm>
              <a:off x="0" y="0"/>
              <a:ext cx="2011329" cy="1336627"/>
            </a:xfrm>
            <a:custGeom>
              <a:avLst/>
              <a:gdLst/>
              <a:ahLst/>
              <a:cxnLst/>
              <a:rect l="l" t="t" r="r" b="b"/>
              <a:pathLst>
                <a:path w="2011329" h="1336627">
                  <a:moveTo>
                    <a:pt x="51702" y="0"/>
                  </a:moveTo>
                  <a:lnTo>
                    <a:pt x="1959627" y="0"/>
                  </a:lnTo>
                  <a:cubicBezTo>
                    <a:pt x="1973339" y="0"/>
                    <a:pt x="1986490" y="5447"/>
                    <a:pt x="1996186" y="15143"/>
                  </a:cubicBezTo>
                  <a:cubicBezTo>
                    <a:pt x="2005882" y="24839"/>
                    <a:pt x="2011329" y="37990"/>
                    <a:pt x="2011329" y="51702"/>
                  </a:cubicBezTo>
                  <a:lnTo>
                    <a:pt x="2011329" y="1284925"/>
                  </a:lnTo>
                  <a:cubicBezTo>
                    <a:pt x="2011329" y="1298637"/>
                    <a:pt x="2005882" y="1311788"/>
                    <a:pt x="1996186" y="1321484"/>
                  </a:cubicBezTo>
                  <a:cubicBezTo>
                    <a:pt x="1986490" y="1331180"/>
                    <a:pt x="1973339" y="1336627"/>
                    <a:pt x="1959627" y="1336627"/>
                  </a:cubicBezTo>
                  <a:lnTo>
                    <a:pt x="51702" y="1336627"/>
                  </a:lnTo>
                  <a:cubicBezTo>
                    <a:pt x="37990" y="1336627"/>
                    <a:pt x="24839" y="1331180"/>
                    <a:pt x="15143" y="1321484"/>
                  </a:cubicBezTo>
                  <a:cubicBezTo>
                    <a:pt x="5447" y="1311788"/>
                    <a:pt x="0" y="1298637"/>
                    <a:pt x="0" y="1284925"/>
                  </a:cubicBezTo>
                  <a:lnTo>
                    <a:pt x="0" y="51702"/>
                  </a:lnTo>
                  <a:cubicBezTo>
                    <a:pt x="0" y="37990"/>
                    <a:pt x="5447" y="24839"/>
                    <a:pt x="15143" y="15143"/>
                  </a:cubicBezTo>
                  <a:cubicBezTo>
                    <a:pt x="24839" y="5447"/>
                    <a:pt x="37990" y="0"/>
                    <a:pt x="51702"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sp>
        <p:sp>
          <p:nvSpPr>
            <p:cNvPr id="6" name="TextBox 6"/>
            <p:cNvSpPr txBox="1"/>
            <p:nvPr/>
          </p:nvSpPr>
          <p:spPr>
            <a:xfrm>
              <a:off x="0" y="-38100"/>
              <a:ext cx="2011329" cy="1374727"/>
            </a:xfrm>
            <a:prstGeom prst="rect">
              <a:avLst/>
            </a:prstGeom>
          </p:spPr>
          <p:txBody>
            <a:bodyPr lIns="50800" tIns="50800" rIns="50800" bIns="50800" rtlCol="0" anchor="ctr"/>
            <a:lstStyle/>
            <a:p>
              <a:pPr algn="ctr">
                <a:lnSpc>
                  <a:spcPts val="2659"/>
                </a:lnSpc>
              </a:pPr>
              <a:endParaRPr sz="800">
                <a:latin typeface="Times New Roman" panose="02020603050405020304" pitchFamily="18" charset="0"/>
                <a:cs typeface="Times New Roman" panose="02020603050405020304" pitchFamily="18" charset="0"/>
              </a:endParaRPr>
            </a:p>
          </p:txBody>
        </p:sp>
      </p:grpSp>
      <p:sp>
        <p:nvSpPr>
          <p:cNvPr id="7" name="Rectangle 6"/>
          <p:cNvSpPr/>
          <p:nvPr/>
        </p:nvSpPr>
        <p:spPr>
          <a:xfrm>
            <a:off x="2944368" y="181570"/>
            <a:ext cx="13446241" cy="923330"/>
          </a:xfrm>
          <a:prstGeom prst="rect">
            <a:avLst/>
          </a:prstGeom>
        </p:spPr>
        <p:txBody>
          <a:bodyPr wrap="square">
            <a:spAutoFit/>
          </a:bodyPr>
          <a:lstStyle/>
          <a:p>
            <a:pPr algn="ctr"/>
            <a:r>
              <a:rPr lang="en-GB" sz="5400" b="1" dirty="0">
                <a:latin typeface="Times New Roman" panose="02020603050405020304" pitchFamily="18" charset="0"/>
                <a:ea typeface="Times New Roman" panose="02020603050405020304" pitchFamily="18" charset="0"/>
              </a:rPr>
              <a:t>DEAL CONFIRMATION </a:t>
            </a:r>
            <a:endParaRPr lang="en-GB" sz="5400" b="1" dirty="0"/>
          </a:p>
        </p:txBody>
      </p:sp>
      <p:sp>
        <p:nvSpPr>
          <p:cNvPr id="10" name="Rectangle 9"/>
          <p:cNvSpPr/>
          <p:nvPr/>
        </p:nvSpPr>
        <p:spPr>
          <a:xfrm>
            <a:off x="4144517" y="1247408"/>
            <a:ext cx="11045941" cy="3246530"/>
          </a:xfrm>
          <a:prstGeom prst="rect">
            <a:avLst/>
          </a:prstGeom>
        </p:spPr>
        <p:txBody>
          <a:bodyPr wrap="square">
            <a:spAutoFit/>
          </a:bodyPr>
          <a:lstStyle/>
          <a:p>
            <a:pPr marL="342900" lvl="0" indent="-342900">
              <a:lnSpc>
                <a:spcPct val="150000"/>
              </a:lnSpc>
              <a:spcBef>
                <a:spcPts val="1200"/>
              </a:spcBef>
              <a:buFont typeface="Arial" panose="020B0604020202020204" pitchFamily="34" charset="0"/>
              <a:buChar char="●"/>
            </a:pPr>
            <a:r>
              <a:rPr lang="en-GB" sz="2800" dirty="0">
                <a:latin typeface="Times New Roman" panose="02020603050405020304" pitchFamily="18" charset="0"/>
                <a:ea typeface="Times New Roman" panose="02020603050405020304" pitchFamily="18" charset="0"/>
              </a:rPr>
              <a:t>Last words ratify five million offshore payment agreement.</a:t>
            </a:r>
          </a:p>
          <a:p>
            <a:pPr marL="342900" lvl="0" indent="-342900">
              <a:lnSpc>
                <a:spcPct val="150000"/>
              </a:lnSpc>
              <a:buFont typeface="Arial" panose="020B0604020202020204" pitchFamily="34" charset="0"/>
              <a:buChar char="●"/>
            </a:pPr>
            <a:r>
              <a:rPr lang="en-GB" sz="2800" dirty="0">
                <a:latin typeface="Times New Roman" panose="02020603050405020304" pitchFamily="18" charset="0"/>
                <a:ea typeface="Times New Roman" panose="02020603050405020304" pitchFamily="18" charset="0"/>
              </a:rPr>
              <a:t>Discussed payment structure with a focus on secrecy and planning.</a:t>
            </a:r>
          </a:p>
          <a:p>
            <a:pPr marL="342900" lvl="0" indent="-342900">
              <a:lnSpc>
                <a:spcPct val="150000"/>
              </a:lnSpc>
              <a:buFont typeface="Arial" panose="020B0604020202020204" pitchFamily="34" charset="0"/>
              <a:buChar char="●"/>
            </a:pPr>
            <a:r>
              <a:rPr lang="en-GB" sz="2800" dirty="0">
                <a:latin typeface="Times New Roman" panose="02020603050405020304" pitchFamily="18" charset="0"/>
                <a:ea typeface="Times New Roman" panose="02020603050405020304" pitchFamily="18" charset="0"/>
              </a:rPr>
              <a:t>Direct evidence connecting the suspects to a financial incentive to commit crimes.</a:t>
            </a:r>
          </a:p>
          <a:p>
            <a:pPr marL="342900" lvl="0" indent="-342900">
              <a:lnSpc>
                <a:spcPct val="150000"/>
              </a:lnSpc>
              <a:spcAft>
                <a:spcPts val="1200"/>
              </a:spcAft>
              <a:buFont typeface="Arial" panose="020B0604020202020204" pitchFamily="34" charset="0"/>
              <a:buChar char="●"/>
            </a:pPr>
            <a:r>
              <a:rPr lang="en-GB" sz="2800" dirty="0">
                <a:latin typeface="Times New Roman" panose="02020603050405020304" pitchFamily="18" charset="0"/>
                <a:ea typeface="Times New Roman" panose="02020603050405020304" pitchFamily="18" charset="0"/>
              </a:rPr>
              <a:t>Signifies the final phase of the intended illicit deal.</a:t>
            </a:r>
            <a:endParaRPr lang="en-GB" sz="2800" u="none" strike="noStrike" dirty="0">
              <a:effectLst/>
              <a:latin typeface="Times New Roman" panose="02020603050405020304" pitchFamily="18" charset="0"/>
              <a:ea typeface="Times New Roman" panose="02020603050405020304" pitchFamily="18" charset="0"/>
            </a:endParaRPr>
          </a:p>
        </p:txBody>
      </p:sp>
      <p:pic>
        <p:nvPicPr>
          <p:cNvPr id="15" name="Picture 14">
            <a:extLst>
              <a:ext uri="{FF2B5EF4-FFF2-40B4-BE49-F238E27FC236}">
                <a16:creationId xmlns:a16="http://schemas.microsoft.com/office/drawing/2014/main" id="{037BAAE5-0B6C-FF95-FB1F-E990FCB59F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67670" y="4762499"/>
            <a:ext cx="9552660" cy="537960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grpSp>
        <p:nvGrpSpPr>
          <p:cNvPr id="4" name="Group 4"/>
          <p:cNvGrpSpPr/>
          <p:nvPr/>
        </p:nvGrpSpPr>
        <p:grpSpPr>
          <a:xfrm>
            <a:off x="2747306" y="190501"/>
            <a:ext cx="14702493" cy="3962400"/>
            <a:chOff x="0" y="0"/>
            <a:chExt cx="3380690" cy="1336627"/>
          </a:xfrm>
        </p:grpSpPr>
        <p:sp>
          <p:nvSpPr>
            <p:cNvPr id="5" name="Freeform 5"/>
            <p:cNvSpPr/>
            <p:nvPr/>
          </p:nvSpPr>
          <p:spPr>
            <a:xfrm>
              <a:off x="0" y="0"/>
              <a:ext cx="3380690" cy="1336627"/>
            </a:xfrm>
            <a:custGeom>
              <a:avLst/>
              <a:gdLst/>
              <a:ahLst/>
              <a:cxnLst/>
              <a:rect l="l" t="t" r="r" b="b"/>
              <a:pathLst>
                <a:path w="3380690" h="1336627">
                  <a:moveTo>
                    <a:pt x="30760" y="0"/>
                  </a:moveTo>
                  <a:lnTo>
                    <a:pt x="3349930" y="0"/>
                  </a:lnTo>
                  <a:cubicBezTo>
                    <a:pt x="3366919" y="0"/>
                    <a:pt x="3380690" y="13772"/>
                    <a:pt x="3380690" y="30760"/>
                  </a:cubicBezTo>
                  <a:lnTo>
                    <a:pt x="3380690" y="1305867"/>
                  </a:lnTo>
                  <a:cubicBezTo>
                    <a:pt x="3380690" y="1322855"/>
                    <a:pt x="3366919" y="1336627"/>
                    <a:pt x="3349930" y="1336627"/>
                  </a:cubicBezTo>
                  <a:lnTo>
                    <a:pt x="30760" y="1336627"/>
                  </a:lnTo>
                  <a:cubicBezTo>
                    <a:pt x="13772" y="1336627"/>
                    <a:pt x="0" y="1322855"/>
                    <a:pt x="0" y="1305867"/>
                  </a:cubicBezTo>
                  <a:lnTo>
                    <a:pt x="0" y="30760"/>
                  </a:lnTo>
                  <a:cubicBezTo>
                    <a:pt x="0" y="13772"/>
                    <a:pt x="13772" y="0"/>
                    <a:pt x="30760"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sp>
        <p:sp>
          <p:nvSpPr>
            <p:cNvPr id="6" name="TextBox 6"/>
            <p:cNvSpPr txBox="1"/>
            <p:nvPr/>
          </p:nvSpPr>
          <p:spPr>
            <a:xfrm>
              <a:off x="0" y="-38100"/>
              <a:ext cx="3380690" cy="1374727"/>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a:off x="350953" y="369122"/>
            <a:ext cx="5451008" cy="2505895"/>
          </a:xfrm>
          <a:custGeom>
            <a:avLst/>
            <a:gdLst/>
            <a:ahLst/>
            <a:cxnLst/>
            <a:rect l="l" t="t" r="r" b="b"/>
            <a:pathLst>
              <a:path w="8144904" h="5884693">
                <a:moveTo>
                  <a:pt x="0" y="0"/>
                </a:moveTo>
                <a:lnTo>
                  <a:pt x="8144903" y="0"/>
                </a:lnTo>
                <a:lnTo>
                  <a:pt x="8144903" y="5884693"/>
                </a:lnTo>
                <a:lnTo>
                  <a:pt x="0" y="5884693"/>
                </a:lnTo>
                <a:lnTo>
                  <a:pt x="0" y="0"/>
                </a:lnTo>
                <a:close/>
              </a:path>
            </a:pathLst>
          </a:custGeom>
          <a:blipFill>
            <a:blip r:embed="rId4">
              <a:alphaModFix amt="43999"/>
            </a:blip>
            <a:stretch>
              <a:fillRect/>
            </a:stretch>
          </a:blipFill>
        </p:spPr>
      </p:sp>
      <p:sp>
        <p:nvSpPr>
          <p:cNvPr id="11" name="Rectangle 10"/>
          <p:cNvSpPr/>
          <p:nvPr/>
        </p:nvSpPr>
        <p:spPr>
          <a:xfrm>
            <a:off x="3405608" y="229550"/>
            <a:ext cx="12824992" cy="923330"/>
          </a:xfrm>
          <a:prstGeom prst="rect">
            <a:avLst/>
          </a:prstGeom>
        </p:spPr>
        <p:txBody>
          <a:bodyPr wrap="square">
            <a:spAutoFit/>
          </a:bodyPr>
          <a:lstStyle/>
          <a:p>
            <a:pPr algn="ctr"/>
            <a:r>
              <a:rPr lang="en-GB" sz="5400" b="1" dirty="0">
                <a:latin typeface="Times New Roman" panose="02020603050405020304" pitchFamily="18" charset="0"/>
                <a:ea typeface="Times New Roman" panose="02020603050405020304" pitchFamily="18" charset="0"/>
              </a:rPr>
              <a:t>LOCATION EVIDENCE</a:t>
            </a:r>
            <a:endParaRPr lang="en-GB" sz="5400" b="1" dirty="0">
              <a:effectLst/>
            </a:endParaRPr>
          </a:p>
        </p:txBody>
      </p:sp>
      <p:sp>
        <p:nvSpPr>
          <p:cNvPr id="14" name="Rectangle 13"/>
          <p:cNvSpPr/>
          <p:nvPr/>
        </p:nvSpPr>
        <p:spPr>
          <a:xfrm>
            <a:off x="3405608" y="1152880"/>
            <a:ext cx="12824992" cy="2600199"/>
          </a:xfrm>
          <a:prstGeom prst="rect">
            <a:avLst/>
          </a:prstGeom>
        </p:spPr>
        <p:txBody>
          <a:bodyPr wrap="square">
            <a:spAutoFit/>
          </a:bodyPr>
          <a:lstStyle/>
          <a:p>
            <a:pPr marL="342900" lvl="0" indent="-342900">
              <a:lnSpc>
                <a:spcPct val="150000"/>
              </a:lnSpc>
              <a:spcBef>
                <a:spcPts val="1200"/>
              </a:spcBef>
              <a:buFont typeface="Arial" panose="020B0604020202020204" pitchFamily="34" charset="0"/>
              <a:buChar char="●"/>
            </a:pPr>
            <a:r>
              <a:rPr lang="en-GB" sz="2800" dirty="0">
                <a:latin typeface="Times New Roman" panose="02020603050405020304" pitchFamily="18" charset="0"/>
                <a:ea typeface="Times New Roman" panose="02020603050405020304" pitchFamily="18" charset="0"/>
              </a:rPr>
              <a:t>GPS evidences a suspect to be at a particular site.</a:t>
            </a:r>
          </a:p>
          <a:p>
            <a:pPr marL="342900" lvl="0" indent="-342900">
              <a:lnSpc>
                <a:spcPct val="150000"/>
              </a:lnSpc>
              <a:buFont typeface="Arial" panose="020B0604020202020204" pitchFamily="34" charset="0"/>
              <a:buChar char="●"/>
            </a:pPr>
            <a:r>
              <a:rPr lang="en-GB" sz="2800" dirty="0">
                <a:latin typeface="Times New Roman" panose="02020603050405020304" pitchFamily="18" charset="0"/>
                <a:ea typeface="Times New Roman" panose="02020603050405020304" pitchFamily="18" charset="0"/>
              </a:rPr>
              <a:t>Travel records aid physical movement in an investigation.</a:t>
            </a:r>
          </a:p>
          <a:p>
            <a:pPr marL="342900" lvl="0" indent="-342900">
              <a:lnSpc>
                <a:spcPct val="150000"/>
              </a:lnSpc>
              <a:buFont typeface="Arial" panose="020B0604020202020204" pitchFamily="34" charset="0"/>
              <a:buChar char="●"/>
            </a:pPr>
            <a:r>
              <a:rPr lang="en-GB" sz="2800" dirty="0">
                <a:latin typeface="Times New Roman" panose="02020603050405020304" pitchFamily="18" charset="0"/>
                <a:ea typeface="Times New Roman" panose="02020603050405020304" pitchFamily="18" charset="0"/>
              </a:rPr>
              <a:t>Physical and digital evidence enhances the reliability of the investigation.</a:t>
            </a:r>
          </a:p>
          <a:p>
            <a:pPr marL="342900" lvl="0" indent="-342900">
              <a:lnSpc>
                <a:spcPct val="150000"/>
              </a:lnSpc>
              <a:spcAft>
                <a:spcPts val="1200"/>
              </a:spcAft>
              <a:buFont typeface="Arial" panose="020B0604020202020204" pitchFamily="34" charset="0"/>
              <a:buChar char="●"/>
            </a:pPr>
            <a:r>
              <a:rPr lang="en-GB" sz="2800" dirty="0">
                <a:latin typeface="Times New Roman" panose="02020603050405020304" pitchFamily="18" charset="0"/>
                <a:ea typeface="Times New Roman" panose="02020603050405020304" pitchFamily="18" charset="0"/>
              </a:rPr>
              <a:t>Bears out communication events with what happens in the real world.</a:t>
            </a:r>
            <a:endParaRPr lang="en-GB" sz="2800" u="none" strike="noStrike" dirty="0">
              <a:effectLst/>
              <a:latin typeface="Times New Roman" panose="02020603050405020304" pitchFamily="18" charset="0"/>
              <a:ea typeface="Times New Roman" panose="02020603050405020304" pitchFamily="18" charset="0"/>
            </a:endParaRPr>
          </a:p>
        </p:txBody>
      </p:sp>
      <p:pic>
        <p:nvPicPr>
          <p:cNvPr id="8" name="Picture 7">
            <a:extLst>
              <a:ext uri="{FF2B5EF4-FFF2-40B4-BE49-F238E27FC236}">
                <a16:creationId xmlns:a16="http://schemas.microsoft.com/office/drawing/2014/main" id="{AD4A7661-C463-5AE5-17B2-42CF12FBEE6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2467" y="4682644"/>
            <a:ext cx="8805333" cy="4953000"/>
          </a:xfrm>
          <a:prstGeom prst="rect">
            <a:avLst/>
          </a:prstGeom>
        </p:spPr>
      </p:pic>
      <p:pic>
        <p:nvPicPr>
          <p:cNvPr id="10" name="Picture 9">
            <a:extLst>
              <a:ext uri="{FF2B5EF4-FFF2-40B4-BE49-F238E27FC236}">
                <a16:creationId xmlns:a16="http://schemas.microsoft.com/office/drawing/2014/main" id="{17CA5592-1C64-4235-545C-EB3657A3F2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54068" y="4686300"/>
            <a:ext cx="8805332" cy="495299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6576" y="3810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sp>
      <p:sp>
        <p:nvSpPr>
          <p:cNvPr id="3" name="Freeform 3"/>
          <p:cNvSpPr/>
          <p:nvPr/>
        </p:nvSpPr>
        <p:spPr>
          <a:xfrm rot="2861520">
            <a:off x="324759" y="1077267"/>
            <a:ext cx="6337011" cy="4904118"/>
          </a:xfrm>
          <a:custGeom>
            <a:avLst/>
            <a:gdLst/>
            <a:ahLst/>
            <a:cxnLst/>
            <a:rect l="l" t="t" r="r" b="b"/>
            <a:pathLst>
              <a:path w="12954941" h="9845755">
                <a:moveTo>
                  <a:pt x="0" y="0"/>
                </a:moveTo>
                <a:lnTo>
                  <a:pt x="12954941" y="0"/>
                </a:lnTo>
                <a:lnTo>
                  <a:pt x="12954941" y="9845755"/>
                </a:lnTo>
                <a:lnTo>
                  <a:pt x="0" y="9845755"/>
                </a:lnTo>
                <a:lnTo>
                  <a:pt x="0" y="0"/>
                </a:lnTo>
                <a:close/>
              </a:path>
            </a:pathLst>
          </a:custGeom>
          <a:blipFill>
            <a:blip>
              <a:alphaModFix amt="46000"/>
              <a:extLst>
                <a:ext uri="{96DAC541-7B7A-43D3-8B79-37D633B846F1}">
                  <asvg:svgBlip xmlns:asvg="http://schemas.microsoft.com/office/drawing/2016/SVG/main" r:embed="rId4"/>
                </a:ext>
              </a:extLst>
            </a:blip>
            <a:stretch>
              <a:fillRect/>
            </a:stretch>
          </a:blipFill>
        </p:spPr>
      </p:sp>
      <p:grpSp>
        <p:nvGrpSpPr>
          <p:cNvPr id="4" name="Group 4"/>
          <p:cNvGrpSpPr/>
          <p:nvPr/>
        </p:nvGrpSpPr>
        <p:grpSpPr>
          <a:xfrm>
            <a:off x="4724401" y="132498"/>
            <a:ext cx="10744200" cy="4670044"/>
            <a:chOff x="0" y="0"/>
            <a:chExt cx="3380690" cy="1336627"/>
          </a:xfrm>
        </p:grpSpPr>
        <p:sp>
          <p:nvSpPr>
            <p:cNvPr id="5" name="Freeform 5"/>
            <p:cNvSpPr/>
            <p:nvPr/>
          </p:nvSpPr>
          <p:spPr>
            <a:xfrm>
              <a:off x="0" y="0"/>
              <a:ext cx="3380690" cy="1336627"/>
            </a:xfrm>
            <a:custGeom>
              <a:avLst/>
              <a:gdLst/>
              <a:ahLst/>
              <a:cxnLst/>
              <a:rect l="l" t="t" r="r" b="b"/>
              <a:pathLst>
                <a:path w="3380690" h="1336627">
                  <a:moveTo>
                    <a:pt x="30760" y="0"/>
                  </a:moveTo>
                  <a:lnTo>
                    <a:pt x="3349930" y="0"/>
                  </a:lnTo>
                  <a:cubicBezTo>
                    <a:pt x="3366919" y="0"/>
                    <a:pt x="3380690" y="13772"/>
                    <a:pt x="3380690" y="30760"/>
                  </a:cubicBezTo>
                  <a:lnTo>
                    <a:pt x="3380690" y="1305867"/>
                  </a:lnTo>
                  <a:cubicBezTo>
                    <a:pt x="3380690" y="1322855"/>
                    <a:pt x="3366919" y="1336627"/>
                    <a:pt x="3349930" y="1336627"/>
                  </a:cubicBezTo>
                  <a:lnTo>
                    <a:pt x="30760" y="1336627"/>
                  </a:lnTo>
                  <a:cubicBezTo>
                    <a:pt x="13772" y="1336627"/>
                    <a:pt x="0" y="1322855"/>
                    <a:pt x="0" y="1305867"/>
                  </a:cubicBezTo>
                  <a:lnTo>
                    <a:pt x="0" y="30760"/>
                  </a:lnTo>
                  <a:cubicBezTo>
                    <a:pt x="0" y="13772"/>
                    <a:pt x="13772" y="0"/>
                    <a:pt x="30760"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sp>
        <p:sp>
          <p:nvSpPr>
            <p:cNvPr id="6" name="TextBox 6"/>
            <p:cNvSpPr txBox="1"/>
            <p:nvPr/>
          </p:nvSpPr>
          <p:spPr>
            <a:xfrm>
              <a:off x="0" y="-38100"/>
              <a:ext cx="3380690" cy="1374727"/>
            </a:xfrm>
            <a:prstGeom prst="rect">
              <a:avLst/>
            </a:prstGeom>
          </p:spPr>
          <p:txBody>
            <a:bodyPr lIns="50800" tIns="50800" rIns="50800" bIns="50800" rtlCol="0" anchor="ctr"/>
            <a:lstStyle/>
            <a:p>
              <a:pPr algn="ctr">
                <a:lnSpc>
                  <a:spcPts val="2659"/>
                </a:lnSpc>
              </a:pPr>
              <a:endParaRPr/>
            </a:p>
          </p:txBody>
        </p:sp>
      </p:grpSp>
      <p:sp>
        <p:nvSpPr>
          <p:cNvPr id="8" name="Rectangle 7"/>
          <p:cNvSpPr/>
          <p:nvPr/>
        </p:nvSpPr>
        <p:spPr>
          <a:xfrm>
            <a:off x="5470903" y="54814"/>
            <a:ext cx="8206093" cy="2323713"/>
          </a:xfrm>
          <a:prstGeom prst="rect">
            <a:avLst/>
          </a:prstGeom>
        </p:spPr>
        <p:txBody>
          <a:bodyPr wrap="none">
            <a:spAutoFit/>
          </a:bodyPr>
          <a:lstStyle/>
          <a:p>
            <a:pPr algn="just">
              <a:lnSpc>
                <a:spcPct val="150000"/>
              </a:lnSpc>
              <a:spcBef>
                <a:spcPts val="1200"/>
              </a:spcBef>
              <a:spcAft>
                <a:spcPts val="1200"/>
              </a:spcAft>
            </a:pPr>
            <a:r>
              <a:rPr lang="en-GB" sz="5400" b="1" kern="0" dirty="0">
                <a:latin typeface="Times New Roman" panose="02020603050405020304" pitchFamily="18" charset="0"/>
              </a:rPr>
              <a:t>MESSENGER ANALYSIS</a:t>
            </a:r>
          </a:p>
          <a:p>
            <a:pPr algn="just"/>
            <a:endParaRPr lang="en-GB" sz="5400" b="1" dirty="0">
              <a:effectLst/>
            </a:endParaRPr>
          </a:p>
        </p:txBody>
      </p:sp>
      <p:sp>
        <p:nvSpPr>
          <p:cNvPr id="9" name="Rectangle 8"/>
          <p:cNvSpPr/>
          <p:nvPr/>
        </p:nvSpPr>
        <p:spPr>
          <a:xfrm>
            <a:off x="5361475" y="1181100"/>
            <a:ext cx="9677923" cy="3621441"/>
          </a:xfrm>
          <a:prstGeom prst="rect">
            <a:avLst/>
          </a:prstGeom>
        </p:spPr>
        <p:txBody>
          <a:bodyPr wrap="square">
            <a:spAutoFit/>
          </a:bodyPr>
          <a:lstStyle/>
          <a:p>
            <a:pPr marL="342900" lvl="0" indent="-342900" algn="just">
              <a:lnSpc>
                <a:spcPct val="150000"/>
              </a:lnSpc>
              <a:spcBef>
                <a:spcPts val="1200"/>
              </a:spcBef>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Messages between Emma and Norman are shown in Messenger messages.</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Cross-verified information about the same deals.</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Confidential blueprint information transfers are discussed.</a:t>
            </a:r>
          </a:p>
          <a:p>
            <a:pPr marL="342900" lvl="0" indent="-342900" algn="just">
              <a:lnSpc>
                <a:spcPct val="150000"/>
              </a:lnSpc>
              <a:spcAft>
                <a:spcPts val="1200"/>
              </a:spcAft>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Even proof of the coordination of all the suspects (Vaghela et al., 2025)[7]. </a:t>
            </a:r>
            <a:endParaRPr lang="en-GB" sz="2600" u="none" strike="noStrike" dirty="0">
              <a:effectLst/>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A9F71504-91BB-31BC-D8A9-29B30F77C0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5190" y="4884730"/>
            <a:ext cx="8912610" cy="5013343"/>
          </a:xfrm>
          <a:prstGeom prst="rect">
            <a:avLst/>
          </a:prstGeom>
        </p:spPr>
      </p:pic>
      <p:pic>
        <p:nvPicPr>
          <p:cNvPr id="12" name="Picture 11">
            <a:extLst>
              <a:ext uri="{FF2B5EF4-FFF2-40B4-BE49-F238E27FC236}">
                <a16:creationId xmlns:a16="http://schemas.microsoft.com/office/drawing/2014/main" id="{80A546CB-E563-D8B9-7D98-EFF5D1CB611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20200" y="4884730"/>
            <a:ext cx="8912610" cy="501334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
          <p:cNvSpPr/>
          <p:nvPr/>
        </p:nvSpPr>
        <p:spPr>
          <a:xfrm>
            <a:off x="-10886" y="3810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txBody>
          <a:bodyPr/>
          <a:lstStyle/>
          <a:p>
            <a:endParaRPr lang="en-GB"/>
          </a:p>
        </p:txBody>
      </p:sp>
      <p:grpSp>
        <p:nvGrpSpPr>
          <p:cNvPr id="3" name="Group 2"/>
          <p:cNvGrpSpPr/>
          <p:nvPr/>
        </p:nvGrpSpPr>
        <p:grpSpPr>
          <a:xfrm>
            <a:off x="3858259" y="-38100"/>
            <a:ext cx="12143741" cy="4648200"/>
            <a:chOff x="0" y="-38100"/>
            <a:chExt cx="3380690" cy="1374727"/>
          </a:xfrm>
        </p:grpSpPr>
        <p:sp>
          <p:nvSpPr>
            <p:cNvPr id="6" name="Freeform 5"/>
            <p:cNvSpPr/>
            <p:nvPr/>
          </p:nvSpPr>
          <p:spPr>
            <a:xfrm>
              <a:off x="0" y="0"/>
              <a:ext cx="3380690" cy="1336627"/>
            </a:xfrm>
            <a:custGeom>
              <a:avLst/>
              <a:gdLst/>
              <a:ahLst/>
              <a:cxnLst/>
              <a:rect l="l" t="t" r="r" b="b"/>
              <a:pathLst>
                <a:path w="3380690" h="1336627">
                  <a:moveTo>
                    <a:pt x="30760" y="0"/>
                  </a:moveTo>
                  <a:lnTo>
                    <a:pt x="3349930" y="0"/>
                  </a:lnTo>
                  <a:cubicBezTo>
                    <a:pt x="3366919" y="0"/>
                    <a:pt x="3380690" y="13772"/>
                    <a:pt x="3380690" y="30760"/>
                  </a:cubicBezTo>
                  <a:lnTo>
                    <a:pt x="3380690" y="1305867"/>
                  </a:lnTo>
                  <a:cubicBezTo>
                    <a:pt x="3380690" y="1322855"/>
                    <a:pt x="3366919" y="1336627"/>
                    <a:pt x="3349930" y="1336627"/>
                  </a:cubicBezTo>
                  <a:lnTo>
                    <a:pt x="30760" y="1336627"/>
                  </a:lnTo>
                  <a:cubicBezTo>
                    <a:pt x="13772" y="1336627"/>
                    <a:pt x="0" y="1322855"/>
                    <a:pt x="0" y="1305867"/>
                  </a:cubicBezTo>
                  <a:lnTo>
                    <a:pt x="0" y="30760"/>
                  </a:lnTo>
                  <a:cubicBezTo>
                    <a:pt x="0" y="13772"/>
                    <a:pt x="13772" y="0"/>
                    <a:pt x="30760"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txBody>
            <a:bodyPr/>
            <a:lstStyle/>
            <a:p>
              <a:endParaRPr lang="en-GB"/>
            </a:p>
          </p:txBody>
        </p:sp>
        <p:sp>
          <p:nvSpPr>
            <p:cNvPr id="7" name="TextBox 6"/>
            <p:cNvSpPr txBox="1"/>
            <p:nvPr/>
          </p:nvSpPr>
          <p:spPr>
            <a:xfrm>
              <a:off x="0" y="-38100"/>
              <a:ext cx="3380690" cy="1374727"/>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659"/>
                </a:lnSpc>
              </a:pPr>
              <a:endParaRPr/>
            </a:p>
          </p:txBody>
        </p:sp>
      </p:grpSp>
      <p:sp>
        <p:nvSpPr>
          <p:cNvPr id="4" name="Rectangle 3"/>
          <p:cNvSpPr/>
          <p:nvPr/>
        </p:nvSpPr>
        <p:spPr>
          <a:xfrm>
            <a:off x="5704275" y="38100"/>
            <a:ext cx="8725466" cy="2323713"/>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spcBef>
                <a:spcPts val="1200"/>
              </a:spcBef>
              <a:spcAft>
                <a:spcPts val="1200"/>
              </a:spcAft>
            </a:pPr>
            <a:r>
              <a:rPr lang="en-GB" sz="5400" b="1" kern="0" dirty="0">
                <a:latin typeface="Times New Roman" panose="02020603050405020304" pitchFamily="18" charset="0"/>
              </a:rPr>
              <a:t>SUPPORTING EVIDENCE </a:t>
            </a:r>
          </a:p>
          <a:p>
            <a:pPr algn="just"/>
            <a:endParaRPr lang="en-GB" sz="5400" b="1" dirty="0">
              <a:effectLst/>
            </a:endParaRPr>
          </a:p>
        </p:txBody>
      </p:sp>
      <p:sp>
        <p:nvSpPr>
          <p:cNvPr id="5" name="Rectangle 4"/>
          <p:cNvSpPr/>
          <p:nvPr/>
        </p:nvSpPr>
        <p:spPr>
          <a:xfrm>
            <a:off x="4953000" y="1333500"/>
            <a:ext cx="10058399" cy="3093154"/>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lvl="0" indent="-342900" algn="just">
              <a:lnSpc>
                <a:spcPct val="150000"/>
              </a:lnSpc>
              <a:spcBef>
                <a:spcPts val="1200"/>
              </a:spcBef>
              <a:spcAft>
                <a:spcPts val="0"/>
              </a:spcAft>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Emails retrieved with the communication timeline and communications.</a:t>
            </a:r>
          </a:p>
          <a:p>
            <a:pPr marL="342900" lvl="0" indent="-342900" algn="just">
              <a:lnSpc>
                <a:spcPct val="150000"/>
              </a:lnSpc>
              <a:spcAft>
                <a:spcPts val="0"/>
              </a:spcAft>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According to the call logs, there are multiple efforts to make contact.</a:t>
            </a:r>
          </a:p>
          <a:p>
            <a:pPr marL="342900" lvl="0" indent="-342900" algn="just">
              <a:lnSpc>
                <a:spcPct val="150000"/>
              </a:lnSpc>
              <a:spcAft>
                <a:spcPts val="0"/>
              </a:spcAft>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GPS information elaborates on the location confirmation of suspects (Pandian</a:t>
            </a:r>
            <a:r>
              <a:rPr lang="en-GB" sz="2600" i="1" dirty="0">
                <a:latin typeface="Times New Roman" panose="02020603050405020304" pitchFamily="18" charset="0"/>
                <a:ea typeface="Times New Roman" panose="02020603050405020304" pitchFamily="18" charset="0"/>
              </a:rPr>
              <a:t> et al., </a:t>
            </a:r>
            <a:r>
              <a:rPr lang="en-GB" sz="2600" dirty="0">
                <a:latin typeface="Times New Roman" panose="02020603050405020304" pitchFamily="18" charset="0"/>
                <a:ea typeface="Times New Roman" panose="02020603050405020304" pitchFamily="18" charset="0"/>
              </a:rPr>
              <a:t>2024)[8].</a:t>
            </a:r>
            <a:endParaRPr lang="en-GB" sz="2600" u="none" strike="noStrike" dirty="0">
              <a:effectLst/>
              <a:latin typeface="Times New Roman" panose="02020603050405020304" pitchFamily="18" charset="0"/>
              <a:ea typeface="Times New Roman" panose="02020603050405020304" pitchFamily="18" charset="0"/>
            </a:endParaRPr>
          </a:p>
        </p:txBody>
      </p:sp>
      <p:pic>
        <p:nvPicPr>
          <p:cNvPr id="9" name="Picture 8">
            <a:extLst>
              <a:ext uri="{FF2B5EF4-FFF2-40B4-BE49-F238E27FC236}">
                <a16:creationId xmlns:a16="http://schemas.microsoft.com/office/drawing/2014/main" id="{17E8AC0D-F1B7-1D46-4981-AA87C53F8D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800" y="4855907"/>
            <a:ext cx="8333904" cy="4687821"/>
          </a:xfrm>
          <a:prstGeom prst="rect">
            <a:avLst/>
          </a:prstGeom>
        </p:spPr>
      </p:pic>
      <p:pic>
        <p:nvPicPr>
          <p:cNvPr id="11" name="Picture 10">
            <a:extLst>
              <a:ext uri="{FF2B5EF4-FFF2-40B4-BE49-F238E27FC236}">
                <a16:creationId xmlns:a16="http://schemas.microsoft.com/office/drawing/2014/main" id="{23833FCB-859C-515F-CD37-2C3934D29E3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44496" y="4875279"/>
            <a:ext cx="8333904" cy="4687821"/>
          </a:xfrm>
          <a:prstGeom prst="rect">
            <a:avLst/>
          </a:prstGeom>
        </p:spPr>
      </p:pic>
    </p:spTree>
    <p:extLst>
      <p:ext uri="{BB962C8B-B14F-4D97-AF65-F5344CB8AC3E}">
        <p14:creationId xmlns:p14="http://schemas.microsoft.com/office/powerpoint/2010/main" val="26494556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txBody>
          <a:bodyPr/>
          <a:lstStyle/>
          <a:p>
            <a:endParaRPr lang="en-GB"/>
          </a:p>
        </p:txBody>
      </p:sp>
      <p:grpSp>
        <p:nvGrpSpPr>
          <p:cNvPr id="3" name="Group 2"/>
          <p:cNvGrpSpPr/>
          <p:nvPr/>
        </p:nvGrpSpPr>
        <p:grpSpPr>
          <a:xfrm>
            <a:off x="457200" y="2541946"/>
            <a:ext cx="17449799" cy="6118903"/>
            <a:chOff x="0" y="-38100"/>
            <a:chExt cx="3380690" cy="1374727"/>
          </a:xfrm>
        </p:grpSpPr>
        <p:sp>
          <p:nvSpPr>
            <p:cNvPr id="4" name="Freeform 3"/>
            <p:cNvSpPr/>
            <p:nvPr/>
          </p:nvSpPr>
          <p:spPr>
            <a:xfrm>
              <a:off x="0" y="0"/>
              <a:ext cx="3380690" cy="1336627"/>
            </a:xfrm>
            <a:custGeom>
              <a:avLst/>
              <a:gdLst/>
              <a:ahLst/>
              <a:cxnLst/>
              <a:rect l="l" t="t" r="r" b="b"/>
              <a:pathLst>
                <a:path w="3380690" h="1336627">
                  <a:moveTo>
                    <a:pt x="30760" y="0"/>
                  </a:moveTo>
                  <a:lnTo>
                    <a:pt x="3349930" y="0"/>
                  </a:lnTo>
                  <a:cubicBezTo>
                    <a:pt x="3366919" y="0"/>
                    <a:pt x="3380690" y="13772"/>
                    <a:pt x="3380690" y="30760"/>
                  </a:cubicBezTo>
                  <a:lnTo>
                    <a:pt x="3380690" y="1305867"/>
                  </a:lnTo>
                  <a:cubicBezTo>
                    <a:pt x="3380690" y="1322855"/>
                    <a:pt x="3366919" y="1336627"/>
                    <a:pt x="3349930" y="1336627"/>
                  </a:cubicBezTo>
                  <a:lnTo>
                    <a:pt x="30760" y="1336627"/>
                  </a:lnTo>
                  <a:cubicBezTo>
                    <a:pt x="13772" y="1336627"/>
                    <a:pt x="0" y="1322855"/>
                    <a:pt x="0" y="1305867"/>
                  </a:cubicBezTo>
                  <a:lnTo>
                    <a:pt x="0" y="30760"/>
                  </a:lnTo>
                  <a:cubicBezTo>
                    <a:pt x="0" y="13772"/>
                    <a:pt x="13772" y="0"/>
                    <a:pt x="30760"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txBody>
            <a:bodyPr/>
            <a:lstStyle/>
            <a:p>
              <a:endParaRPr lang="en-GB"/>
            </a:p>
          </p:txBody>
        </p:sp>
        <p:sp>
          <p:nvSpPr>
            <p:cNvPr id="5" name="TextBox 4"/>
            <p:cNvSpPr txBox="1"/>
            <p:nvPr/>
          </p:nvSpPr>
          <p:spPr>
            <a:xfrm>
              <a:off x="0" y="-38100"/>
              <a:ext cx="3380690" cy="1374727"/>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659"/>
                </a:lnSpc>
              </a:pPr>
              <a:endParaRPr/>
            </a:p>
          </p:txBody>
        </p:sp>
      </p:grpSp>
      <p:sp>
        <p:nvSpPr>
          <p:cNvPr id="6" name="Rectangle 5"/>
          <p:cNvSpPr/>
          <p:nvPr/>
        </p:nvSpPr>
        <p:spPr>
          <a:xfrm>
            <a:off x="1646684" y="2541946"/>
            <a:ext cx="6430516" cy="2221121"/>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spcBef>
                <a:spcPts val="1800"/>
              </a:spcBef>
              <a:spcAft>
                <a:spcPts val="400"/>
              </a:spcAft>
            </a:pPr>
            <a:r>
              <a:rPr lang="en-GB" sz="5400" b="1" dirty="0">
                <a:latin typeface="Times New Roman" panose="02020603050405020304" pitchFamily="18" charset="0"/>
              </a:rPr>
              <a:t>TIMELINE</a:t>
            </a:r>
            <a:endParaRPr lang="en-GB" sz="4800" b="1" dirty="0">
              <a:latin typeface="Times New Roman" panose="02020603050405020304" pitchFamily="18" charset="0"/>
            </a:endParaRPr>
          </a:p>
          <a:p>
            <a:pPr algn="just"/>
            <a:endParaRPr lang="en-GB" sz="5400" b="1" dirty="0">
              <a:effectLst/>
            </a:endParaRPr>
          </a:p>
        </p:txBody>
      </p:sp>
      <p:sp>
        <p:nvSpPr>
          <p:cNvPr id="7" name="Rectangle 6"/>
          <p:cNvSpPr/>
          <p:nvPr/>
        </p:nvSpPr>
        <p:spPr>
          <a:xfrm>
            <a:off x="609600" y="3777522"/>
            <a:ext cx="8610600" cy="4293483"/>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lvl="0" indent="-342900" algn="just">
              <a:lnSpc>
                <a:spcPct val="150000"/>
              </a:lnSpc>
              <a:spcBef>
                <a:spcPts val="1200"/>
              </a:spcBef>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Time map made through the communications logs and computer evidence.</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Follow-up of events since initial contact up to final agreement.</a:t>
            </a:r>
          </a:p>
          <a:p>
            <a:pPr marL="342900" lvl="0" indent="-342900" algn="just">
              <a:lnSpc>
                <a:spcPct val="150000"/>
              </a:lnSpc>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Involves meetings, negotiation and confirmation of payments.</a:t>
            </a:r>
          </a:p>
          <a:p>
            <a:pPr marL="342900" lvl="0" indent="-342900" algn="just">
              <a:lnSpc>
                <a:spcPct val="150000"/>
              </a:lnSpc>
              <a:spcAft>
                <a:spcPts val="1200"/>
              </a:spcAft>
              <a:buFont typeface="Arial" panose="020B0604020202020204" pitchFamily="34" charset="0"/>
              <a:buChar char="●"/>
            </a:pPr>
            <a:r>
              <a:rPr lang="en-GB" sz="2600" dirty="0">
                <a:latin typeface="Times New Roman" panose="02020603050405020304" pitchFamily="18" charset="0"/>
                <a:ea typeface="Times New Roman" panose="02020603050405020304" pitchFamily="18" charset="0"/>
              </a:rPr>
              <a:t>Traces the history of crime very well[2].</a:t>
            </a:r>
            <a:endParaRPr lang="en-GB" sz="2600" u="none" strike="noStrike" dirty="0">
              <a:effectLst/>
              <a:latin typeface="Times New Roman" panose="02020603050405020304" pitchFamily="18" charset="0"/>
              <a:ea typeface="Times New Roman" panose="02020603050405020304" pitchFamily="18" charset="0"/>
            </a:endParaRPr>
          </a:p>
        </p:txBody>
      </p:sp>
      <p:graphicFrame>
        <p:nvGraphicFramePr>
          <p:cNvPr id="10" name="Table 9">
            <a:extLst>
              <a:ext uri="{FF2B5EF4-FFF2-40B4-BE49-F238E27FC236}">
                <a16:creationId xmlns:a16="http://schemas.microsoft.com/office/drawing/2014/main" id="{3247F73F-54A4-94CC-CB64-466CC76C4464}"/>
              </a:ext>
            </a:extLst>
          </p:cNvPr>
          <p:cNvGraphicFramePr>
            <a:graphicFrameLocks noGrp="1"/>
          </p:cNvGraphicFramePr>
          <p:nvPr>
            <p:extLst>
              <p:ext uri="{D42A27DB-BD31-4B8C-83A1-F6EECF244321}">
                <p14:modId xmlns:p14="http://schemas.microsoft.com/office/powerpoint/2010/main" val="985734893"/>
              </p:ext>
            </p:extLst>
          </p:nvPr>
        </p:nvGraphicFramePr>
        <p:xfrm>
          <a:off x="9448800" y="557771"/>
          <a:ext cx="8185265" cy="9310129"/>
        </p:xfrm>
        <a:graphic>
          <a:graphicData uri="http://schemas.openxmlformats.org/drawingml/2006/table">
            <a:tbl>
              <a:tblPr>
                <a:tableStyleId>{5C22544A-7EE6-4342-B048-85BDC9FD1C3A}</a:tableStyleId>
              </a:tblPr>
              <a:tblGrid>
                <a:gridCol w="2176450">
                  <a:extLst>
                    <a:ext uri="{9D8B030D-6E8A-4147-A177-3AD203B41FA5}">
                      <a16:colId xmlns:a16="http://schemas.microsoft.com/office/drawing/2014/main" val="1298919382"/>
                    </a:ext>
                  </a:extLst>
                </a:gridCol>
                <a:gridCol w="6008815">
                  <a:extLst>
                    <a:ext uri="{9D8B030D-6E8A-4147-A177-3AD203B41FA5}">
                      <a16:colId xmlns:a16="http://schemas.microsoft.com/office/drawing/2014/main" val="2409109764"/>
                    </a:ext>
                  </a:extLst>
                </a:gridCol>
              </a:tblGrid>
              <a:tr h="816421">
                <a:tc>
                  <a:txBody>
                    <a:bodyPr/>
                    <a:lstStyle/>
                    <a:p>
                      <a:pPr algn="just">
                        <a:lnSpc>
                          <a:spcPct val="150000"/>
                        </a:lnSpc>
                        <a:spcAft>
                          <a:spcPts val="800"/>
                        </a:spcAft>
                        <a:buNone/>
                      </a:pPr>
                      <a:r>
                        <a:rPr lang="en-US" sz="1800" dirty="0">
                          <a:effectLst/>
                          <a:latin typeface="Times New Roman" panose="02020603050405020304" pitchFamily="18" charset="0"/>
                          <a:cs typeface="Times New Roman" panose="02020603050405020304" pitchFamily="18" charset="0"/>
                        </a:rPr>
                        <a:t>Date/Time (Approx.)</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tc>
                  <a:txBody>
                    <a:bodyPr/>
                    <a:lstStyle/>
                    <a:p>
                      <a:pPr algn="just">
                        <a:lnSpc>
                          <a:spcPct val="150000"/>
                        </a:lnSpc>
                        <a:spcAft>
                          <a:spcPts val="800"/>
                        </a:spcAft>
                        <a:buNone/>
                      </a:pPr>
                      <a:r>
                        <a:rPr lang="en-US" sz="1800">
                          <a:effectLst/>
                          <a:latin typeface="Times New Roman" panose="02020603050405020304" pitchFamily="18" charset="0"/>
                          <a:cs typeface="Times New Roman" panose="02020603050405020304" pitchFamily="18" charset="0"/>
                        </a:rPr>
                        <a:t>Event</a:t>
                      </a:r>
                      <a:endParaRPr lang="en-IN"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extLst>
                  <a:ext uri="{0D108BD9-81ED-4DB2-BD59-A6C34878D82A}">
                    <a16:rowId xmlns:a16="http://schemas.microsoft.com/office/drawing/2014/main" val="3081941263"/>
                  </a:ext>
                </a:extLst>
              </a:tr>
              <a:tr h="816421">
                <a:tc>
                  <a:txBody>
                    <a:bodyPr/>
                    <a:lstStyle/>
                    <a:p>
                      <a:pPr algn="just">
                        <a:lnSpc>
                          <a:spcPct val="150000"/>
                        </a:lnSpc>
                        <a:spcAft>
                          <a:spcPts val="800"/>
                        </a:spcAft>
                        <a:buNone/>
                      </a:pPr>
                      <a:r>
                        <a:rPr lang="en-US" sz="1800">
                          <a:effectLst/>
                          <a:latin typeface="Times New Roman" panose="02020603050405020304" pitchFamily="18" charset="0"/>
                          <a:cs typeface="Times New Roman" panose="02020603050405020304" pitchFamily="18" charset="0"/>
                        </a:rPr>
                        <a:t>17 Aug 2024</a:t>
                      </a:r>
                      <a:endParaRPr lang="en-IN"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tc>
                  <a:txBody>
                    <a:bodyPr/>
                    <a:lstStyle/>
                    <a:p>
                      <a:pPr algn="just">
                        <a:lnSpc>
                          <a:spcPct val="150000"/>
                        </a:lnSpc>
                        <a:spcAft>
                          <a:spcPts val="800"/>
                        </a:spcAft>
                        <a:buNone/>
                      </a:pPr>
                      <a:r>
                        <a:rPr lang="en-US" sz="1800" dirty="0">
                          <a:effectLst/>
                          <a:latin typeface="Times New Roman" panose="02020603050405020304" pitchFamily="18" charset="0"/>
                          <a:cs typeface="Times New Roman" panose="02020603050405020304" pitchFamily="18" charset="0"/>
                        </a:rPr>
                        <a:t>Peter Dover Created Gmail and </a:t>
                      </a:r>
                      <a:r>
                        <a:rPr lang="en-US" sz="1800" dirty="0" err="1">
                          <a:effectLst/>
                          <a:latin typeface="Times New Roman" panose="02020603050405020304" pitchFamily="18" charset="0"/>
                          <a:cs typeface="Times New Roman" panose="02020603050405020304" pitchFamily="18" charset="0"/>
                        </a:rPr>
                        <a:t>Lebara</a:t>
                      </a:r>
                      <a:r>
                        <a:rPr lang="en-US" sz="1800" dirty="0">
                          <a:effectLst/>
                          <a:latin typeface="Times New Roman" panose="02020603050405020304" pitchFamily="18" charset="0"/>
                          <a:cs typeface="Times New Roman" panose="02020603050405020304" pitchFamily="18" charset="0"/>
                        </a:rPr>
                        <a:t> SIM on Huawei P Smart</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extLst>
                  <a:ext uri="{0D108BD9-81ED-4DB2-BD59-A6C34878D82A}">
                    <a16:rowId xmlns:a16="http://schemas.microsoft.com/office/drawing/2014/main" val="3305915480"/>
                  </a:ext>
                </a:extLst>
              </a:tr>
              <a:tr h="1204828">
                <a:tc>
                  <a:txBody>
                    <a:bodyPr/>
                    <a:lstStyle/>
                    <a:p>
                      <a:pPr algn="just">
                        <a:lnSpc>
                          <a:spcPct val="150000"/>
                        </a:lnSpc>
                        <a:spcAft>
                          <a:spcPts val="800"/>
                        </a:spcAft>
                        <a:buNone/>
                      </a:pPr>
                      <a:r>
                        <a:rPr lang="en-US" sz="1800">
                          <a:effectLst/>
                          <a:latin typeface="Times New Roman" panose="02020603050405020304" pitchFamily="18" charset="0"/>
                          <a:cs typeface="Times New Roman" panose="02020603050405020304" pitchFamily="18" charset="0"/>
                        </a:rPr>
                        <a:t>21 Aug 2024</a:t>
                      </a:r>
                      <a:endParaRPr lang="en-IN"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tc>
                  <a:txBody>
                    <a:bodyPr/>
                    <a:lstStyle/>
                    <a:p>
                      <a:pPr marL="0" marR="0" lvl="0" indent="0" algn="just" defTabSz="914400" rtl="0" eaLnBrk="1" fontAlgn="auto" latinLnBrk="0" hangingPunct="1">
                        <a:lnSpc>
                          <a:spcPct val="150000"/>
                        </a:lnSpc>
                        <a:spcBef>
                          <a:spcPts val="0"/>
                        </a:spcBef>
                        <a:spcAft>
                          <a:spcPts val="800"/>
                        </a:spcAft>
                        <a:buClrTx/>
                        <a:buSzTx/>
                        <a:buFontTx/>
                        <a:buNone/>
                        <a:tabLst/>
                        <a:defRPr/>
                      </a:pPr>
                      <a:r>
                        <a:rPr lang="en-IN" sz="1800" dirty="0">
                          <a:effectLst/>
                          <a:latin typeface="Times New Roman" panose="02020603050405020304" pitchFamily="18" charset="0"/>
                          <a:cs typeface="Times New Roman" panose="02020603050405020304" pitchFamily="18" charset="0"/>
                        </a:rPr>
                        <a:t>Emma sent a WhatsApp message to Joe, saying she had access to sensitive patent data and could sell it from </a:t>
                      </a:r>
                      <a:r>
                        <a:rPr lang="en-US" sz="1800" dirty="0">
                          <a:effectLst/>
                          <a:latin typeface="Times New Roman" panose="02020603050405020304" pitchFamily="18" charset="0"/>
                          <a:cs typeface="Times New Roman" panose="02020603050405020304" pitchFamily="18" charset="0"/>
                        </a:rPr>
                        <a:t>Huawei POT-LX1 P Smart 2019.</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extLst>
                  <a:ext uri="{0D108BD9-81ED-4DB2-BD59-A6C34878D82A}">
                    <a16:rowId xmlns:a16="http://schemas.microsoft.com/office/drawing/2014/main" val="840366399"/>
                  </a:ext>
                </a:extLst>
              </a:tr>
              <a:tr h="816421">
                <a:tc>
                  <a:txBody>
                    <a:bodyPr/>
                    <a:lstStyle/>
                    <a:p>
                      <a:pPr algn="just">
                        <a:lnSpc>
                          <a:spcPct val="150000"/>
                        </a:lnSpc>
                        <a:spcAft>
                          <a:spcPts val="800"/>
                        </a:spcAft>
                        <a:buNone/>
                      </a:pPr>
                      <a:r>
                        <a:rPr lang="en-US" sz="1800">
                          <a:effectLst/>
                          <a:latin typeface="Times New Roman" panose="02020603050405020304" pitchFamily="18" charset="0"/>
                          <a:cs typeface="Times New Roman" panose="02020603050405020304" pitchFamily="18" charset="0"/>
                        </a:rPr>
                        <a:t>21 Aug 2024</a:t>
                      </a:r>
                      <a:endParaRPr lang="en-IN"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tc>
                  <a:txBody>
                    <a:bodyPr/>
                    <a:lstStyle/>
                    <a:p>
                      <a:pPr algn="just">
                        <a:lnSpc>
                          <a:spcPct val="150000"/>
                        </a:lnSpc>
                        <a:spcAft>
                          <a:spcPts val="800"/>
                        </a:spcAft>
                        <a:buNone/>
                      </a:pPr>
                      <a:r>
                        <a:rPr lang="en-US" sz="1800" dirty="0">
                          <a:effectLst/>
                          <a:latin typeface="Times New Roman" panose="02020603050405020304" pitchFamily="18" charset="0"/>
                          <a:cs typeface="Times New Roman" panose="02020603050405020304" pitchFamily="18" charset="0"/>
                        </a:rPr>
                        <a:t>Emma Metting With Buyer(Norman) on same day </a:t>
                      </a:r>
                      <a:r>
                        <a:rPr lang="en-IN" sz="1800" dirty="0">
                          <a:effectLst/>
                          <a:latin typeface="Times New Roman" panose="02020603050405020304" pitchFamily="18" charset="0"/>
                          <a:cs typeface="Times New Roman" panose="02020603050405020304" pitchFamily="18" charset="0"/>
                        </a:rPr>
                        <a:t>from </a:t>
                      </a:r>
                      <a:r>
                        <a:rPr lang="en-US" sz="1800" dirty="0">
                          <a:effectLst/>
                          <a:latin typeface="Times New Roman" panose="02020603050405020304" pitchFamily="18" charset="0"/>
                          <a:cs typeface="Times New Roman" panose="02020603050405020304" pitchFamily="18" charset="0"/>
                        </a:rPr>
                        <a:t>Huawei POT-LX1 P Smart 2019.</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extLst>
                  <a:ext uri="{0D108BD9-81ED-4DB2-BD59-A6C34878D82A}">
                    <a16:rowId xmlns:a16="http://schemas.microsoft.com/office/drawing/2014/main" val="2708829120"/>
                  </a:ext>
                </a:extLst>
              </a:tr>
              <a:tr h="1204828">
                <a:tc>
                  <a:txBody>
                    <a:bodyPr/>
                    <a:lstStyle/>
                    <a:p>
                      <a:pPr algn="just">
                        <a:lnSpc>
                          <a:spcPct val="150000"/>
                        </a:lnSpc>
                        <a:spcAft>
                          <a:spcPts val="800"/>
                        </a:spcAft>
                        <a:buNone/>
                      </a:pPr>
                      <a:r>
                        <a:rPr lang="en-US" sz="1800">
                          <a:effectLst/>
                          <a:latin typeface="Times New Roman" panose="02020603050405020304" pitchFamily="18" charset="0"/>
                          <a:cs typeface="Times New Roman" panose="02020603050405020304" pitchFamily="18" charset="0"/>
                        </a:rPr>
                        <a:t>26 Aug 2024</a:t>
                      </a:r>
                      <a:endParaRPr lang="en-IN"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tc>
                  <a:txBody>
                    <a:bodyPr/>
                    <a:lstStyle/>
                    <a:p>
                      <a:pPr algn="just">
                        <a:lnSpc>
                          <a:spcPct val="150000"/>
                        </a:lnSpc>
                        <a:spcAft>
                          <a:spcPts val="800"/>
                        </a:spcAft>
                        <a:buNone/>
                      </a:pPr>
                      <a:r>
                        <a:rPr lang="en-US" sz="1800" dirty="0">
                          <a:effectLst/>
                          <a:latin typeface="Times New Roman" panose="02020603050405020304" pitchFamily="18" charset="0"/>
                          <a:cs typeface="Times New Roman" panose="02020603050405020304" pitchFamily="18" charset="0"/>
                        </a:rPr>
                        <a:t>Joe updated Emma, meeting was unsuccessful but that he had identified new potential buyer </a:t>
                      </a:r>
                      <a:r>
                        <a:rPr lang="en-IN" sz="1800" dirty="0">
                          <a:effectLst/>
                          <a:latin typeface="Times New Roman" panose="02020603050405020304" pitchFamily="18" charset="0"/>
                          <a:cs typeface="Times New Roman" panose="02020603050405020304" pitchFamily="18" charset="0"/>
                        </a:rPr>
                        <a:t>from </a:t>
                      </a:r>
                      <a:r>
                        <a:rPr lang="en-US" sz="1800" dirty="0">
                          <a:effectLst/>
                          <a:latin typeface="Times New Roman" panose="02020603050405020304" pitchFamily="18" charset="0"/>
                          <a:cs typeface="Times New Roman" panose="02020603050405020304" pitchFamily="18" charset="0"/>
                        </a:rPr>
                        <a:t>Huawei POT-LX1 P Smart 2019.</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extLst>
                  <a:ext uri="{0D108BD9-81ED-4DB2-BD59-A6C34878D82A}">
                    <a16:rowId xmlns:a16="http://schemas.microsoft.com/office/drawing/2014/main" val="4076700403"/>
                  </a:ext>
                </a:extLst>
              </a:tr>
              <a:tr h="850485">
                <a:tc>
                  <a:txBody>
                    <a:bodyPr/>
                    <a:lstStyle/>
                    <a:p>
                      <a:pPr algn="just">
                        <a:lnSpc>
                          <a:spcPct val="150000"/>
                        </a:lnSpc>
                        <a:spcAft>
                          <a:spcPts val="800"/>
                        </a:spcAft>
                        <a:buNone/>
                      </a:pPr>
                      <a:r>
                        <a:rPr lang="en-US" sz="1800">
                          <a:effectLst/>
                          <a:latin typeface="Times New Roman" panose="02020603050405020304" pitchFamily="18" charset="0"/>
                          <a:cs typeface="Times New Roman" panose="02020603050405020304" pitchFamily="18" charset="0"/>
                        </a:rPr>
                        <a:t>20 Nov 2024</a:t>
                      </a:r>
                      <a:endParaRPr lang="en-IN"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tc>
                  <a:txBody>
                    <a:bodyPr/>
                    <a:lstStyle/>
                    <a:p>
                      <a:pPr algn="just">
                        <a:lnSpc>
                          <a:spcPct val="150000"/>
                        </a:lnSpc>
                        <a:spcAft>
                          <a:spcPts val="800"/>
                        </a:spcAft>
                        <a:buNone/>
                      </a:pPr>
                      <a:r>
                        <a:rPr lang="en-US" sz="1800" dirty="0">
                          <a:effectLst/>
                          <a:latin typeface="Times New Roman" panose="02020603050405020304" pitchFamily="18" charset="0"/>
                          <a:cs typeface="Times New Roman" panose="02020603050405020304" pitchFamily="18" charset="0"/>
                        </a:rPr>
                        <a:t>Emma Messeges for updates; Joe meeting with client in Manchester that week</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extLst>
                  <a:ext uri="{0D108BD9-81ED-4DB2-BD59-A6C34878D82A}">
                    <a16:rowId xmlns:a16="http://schemas.microsoft.com/office/drawing/2014/main" val="2114979188"/>
                  </a:ext>
                </a:extLst>
              </a:tr>
              <a:tr h="850485">
                <a:tc>
                  <a:txBody>
                    <a:bodyPr/>
                    <a:lstStyle/>
                    <a:p>
                      <a:pPr algn="just">
                        <a:lnSpc>
                          <a:spcPct val="150000"/>
                        </a:lnSpc>
                        <a:spcAft>
                          <a:spcPts val="800"/>
                        </a:spcAft>
                        <a:buNone/>
                      </a:pPr>
                      <a:r>
                        <a:rPr lang="en-US" sz="1800">
                          <a:effectLst/>
                          <a:latin typeface="Times New Roman" panose="02020603050405020304" pitchFamily="18" charset="0"/>
                          <a:cs typeface="Times New Roman" panose="02020603050405020304" pitchFamily="18" charset="0"/>
                        </a:rPr>
                        <a:t>22 Nov 2024</a:t>
                      </a:r>
                      <a:endParaRPr lang="en-IN"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tc>
                  <a:txBody>
                    <a:bodyPr/>
                    <a:lstStyle/>
                    <a:p>
                      <a:pPr algn="just">
                        <a:lnSpc>
                          <a:spcPct val="150000"/>
                        </a:lnSpc>
                        <a:spcAft>
                          <a:spcPts val="800"/>
                        </a:spcAft>
                        <a:buNone/>
                      </a:pPr>
                      <a:r>
                        <a:rPr lang="en-US" sz="1800" dirty="0">
                          <a:effectLst/>
                          <a:latin typeface="Times New Roman" panose="02020603050405020304" pitchFamily="18" charset="0"/>
                          <a:cs typeface="Times New Roman" panose="02020603050405020304" pitchFamily="18" charset="0"/>
                        </a:rPr>
                        <a:t>Joe visit Manchester train ticket WIG→MCZ photographed the same day(GPS was 53.543655, -2.627383;)</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extLst>
                  <a:ext uri="{0D108BD9-81ED-4DB2-BD59-A6C34878D82A}">
                    <a16:rowId xmlns:a16="http://schemas.microsoft.com/office/drawing/2014/main" val="83113967"/>
                  </a:ext>
                </a:extLst>
              </a:tr>
              <a:tr h="1226881">
                <a:tc>
                  <a:txBody>
                    <a:bodyPr/>
                    <a:lstStyle/>
                    <a:p>
                      <a:pPr algn="just">
                        <a:lnSpc>
                          <a:spcPct val="150000"/>
                        </a:lnSpc>
                        <a:spcAft>
                          <a:spcPts val="800"/>
                        </a:spcAft>
                        <a:buNone/>
                      </a:pPr>
                      <a:r>
                        <a:rPr lang="en-US" sz="1800">
                          <a:effectLst/>
                          <a:latin typeface="Times New Roman" panose="02020603050405020304" pitchFamily="18" charset="0"/>
                          <a:cs typeface="Times New Roman" panose="02020603050405020304" pitchFamily="18" charset="0"/>
                        </a:rPr>
                        <a:t>31 Jan 2025</a:t>
                      </a:r>
                      <a:endParaRPr lang="en-IN"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tc>
                  <a:txBody>
                    <a:bodyPr/>
                    <a:lstStyle/>
                    <a:p>
                      <a:pPr algn="just">
                        <a:lnSpc>
                          <a:spcPct val="150000"/>
                        </a:lnSpc>
                        <a:spcAft>
                          <a:spcPts val="800"/>
                        </a:spcAft>
                        <a:buNone/>
                      </a:pPr>
                      <a:r>
                        <a:rPr lang="en-IN" sz="1800" dirty="0">
                          <a:effectLst/>
                          <a:latin typeface="Times New Roman" panose="02020603050405020304" pitchFamily="18" charset="0"/>
                          <a:cs typeface="Times New Roman" panose="02020603050405020304" pitchFamily="18" charset="0"/>
                        </a:rPr>
                        <a:t>We have WhatsApp messages showing a request for a demo sample, a deal closed at £5 million and discussions about offshore arrangements.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extLst>
                  <a:ext uri="{0D108BD9-81ED-4DB2-BD59-A6C34878D82A}">
                    <a16:rowId xmlns:a16="http://schemas.microsoft.com/office/drawing/2014/main" val="3769046237"/>
                  </a:ext>
                </a:extLst>
              </a:tr>
              <a:tr h="1204828">
                <a:tc>
                  <a:txBody>
                    <a:bodyPr/>
                    <a:lstStyle/>
                    <a:p>
                      <a:pPr algn="just">
                        <a:lnSpc>
                          <a:spcPct val="150000"/>
                        </a:lnSpc>
                        <a:spcAft>
                          <a:spcPts val="800"/>
                        </a:spcAft>
                        <a:buNone/>
                      </a:pPr>
                      <a:r>
                        <a:rPr lang="en-US" sz="1800">
                          <a:effectLst/>
                          <a:latin typeface="Times New Roman" panose="02020603050405020304" pitchFamily="18" charset="0"/>
                          <a:cs typeface="Times New Roman" panose="02020603050405020304" pitchFamily="18" charset="0"/>
                        </a:rPr>
                        <a:t>31 Jan 2025 12:47</a:t>
                      </a:r>
                      <a:endParaRPr lang="en-IN" sz="180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tc>
                  <a:txBody>
                    <a:bodyPr/>
                    <a:lstStyle/>
                    <a:p>
                      <a:pPr algn="just">
                        <a:lnSpc>
                          <a:spcPct val="150000"/>
                        </a:lnSpc>
                        <a:spcAft>
                          <a:spcPts val="800"/>
                        </a:spcAft>
                        <a:buNone/>
                      </a:pPr>
                      <a:r>
                        <a:rPr lang="en-US" sz="1800" dirty="0">
                          <a:effectLst/>
                          <a:latin typeface="Times New Roman" panose="02020603050405020304" pitchFamily="18" charset="0"/>
                          <a:cs typeface="Times New Roman" panose="02020603050405020304" pitchFamily="18" charset="0"/>
                        </a:rPr>
                        <a:t>Facebook Communication of Emma and Norman For Blueprint and 5M offshore agreed with the </a:t>
                      </a:r>
                      <a:r>
                        <a:rPr lang="en-US" sz="1800" dirty="0" err="1">
                          <a:effectLst/>
                          <a:latin typeface="Times New Roman" panose="02020603050405020304" pitchFamily="18" charset="0"/>
                          <a:cs typeface="Times New Roman" panose="02020603050405020304" pitchFamily="18" charset="0"/>
                        </a:rPr>
                        <a:t>dedline</a:t>
                      </a:r>
                      <a:r>
                        <a:rPr lang="en-US" sz="1800" dirty="0">
                          <a:effectLst/>
                          <a:latin typeface="Times New Roman" panose="02020603050405020304" pitchFamily="18" charset="0"/>
                          <a:cs typeface="Times New Roman" panose="02020603050405020304" pitchFamily="18" charset="0"/>
                        </a:rPr>
                        <a:t> of 48 Hors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7" marR="68427" marT="45618" marB="45618"/>
                </a:tc>
                <a:extLst>
                  <a:ext uri="{0D108BD9-81ED-4DB2-BD59-A6C34878D82A}">
                    <a16:rowId xmlns:a16="http://schemas.microsoft.com/office/drawing/2014/main" val="2235077506"/>
                  </a:ext>
                </a:extLst>
              </a:tr>
            </a:tbl>
          </a:graphicData>
        </a:graphic>
      </p:graphicFrame>
    </p:spTree>
    <p:extLst>
      <p:ext uri="{BB962C8B-B14F-4D97-AF65-F5344CB8AC3E}">
        <p14:creationId xmlns:p14="http://schemas.microsoft.com/office/powerpoint/2010/main" val="3490233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
          <p:cNvSpPr/>
          <p:nvPr/>
        </p:nvSpPr>
        <p:spPr>
          <a:xfrm>
            <a:off x="-27432"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txBody>
          <a:bodyPr/>
          <a:lstStyle/>
          <a:p>
            <a:endParaRPr lang="en-GB"/>
          </a:p>
        </p:txBody>
      </p:sp>
      <p:grpSp>
        <p:nvGrpSpPr>
          <p:cNvPr id="3" name="Group 2"/>
          <p:cNvGrpSpPr/>
          <p:nvPr/>
        </p:nvGrpSpPr>
        <p:grpSpPr>
          <a:xfrm>
            <a:off x="1524000" y="1104900"/>
            <a:ext cx="15087599" cy="7391399"/>
            <a:chOff x="0" y="-38100"/>
            <a:chExt cx="3380690" cy="1374727"/>
          </a:xfrm>
        </p:grpSpPr>
        <p:sp>
          <p:nvSpPr>
            <p:cNvPr id="4" name="Freeform 3"/>
            <p:cNvSpPr/>
            <p:nvPr/>
          </p:nvSpPr>
          <p:spPr>
            <a:xfrm>
              <a:off x="0" y="0"/>
              <a:ext cx="3380690" cy="1336627"/>
            </a:xfrm>
            <a:custGeom>
              <a:avLst/>
              <a:gdLst/>
              <a:ahLst/>
              <a:cxnLst/>
              <a:rect l="l" t="t" r="r" b="b"/>
              <a:pathLst>
                <a:path w="3380690" h="1336627">
                  <a:moveTo>
                    <a:pt x="30760" y="0"/>
                  </a:moveTo>
                  <a:lnTo>
                    <a:pt x="3349930" y="0"/>
                  </a:lnTo>
                  <a:cubicBezTo>
                    <a:pt x="3366919" y="0"/>
                    <a:pt x="3380690" y="13772"/>
                    <a:pt x="3380690" y="30760"/>
                  </a:cubicBezTo>
                  <a:lnTo>
                    <a:pt x="3380690" y="1305867"/>
                  </a:lnTo>
                  <a:cubicBezTo>
                    <a:pt x="3380690" y="1322855"/>
                    <a:pt x="3366919" y="1336627"/>
                    <a:pt x="3349930" y="1336627"/>
                  </a:cubicBezTo>
                  <a:lnTo>
                    <a:pt x="30760" y="1336627"/>
                  </a:lnTo>
                  <a:cubicBezTo>
                    <a:pt x="13772" y="1336627"/>
                    <a:pt x="0" y="1322855"/>
                    <a:pt x="0" y="1305867"/>
                  </a:cubicBezTo>
                  <a:lnTo>
                    <a:pt x="0" y="30760"/>
                  </a:lnTo>
                  <a:cubicBezTo>
                    <a:pt x="0" y="13772"/>
                    <a:pt x="13772" y="0"/>
                    <a:pt x="30760"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txBody>
            <a:bodyPr/>
            <a:lstStyle/>
            <a:p>
              <a:endParaRPr lang="en-GB"/>
            </a:p>
          </p:txBody>
        </p:sp>
        <p:sp>
          <p:nvSpPr>
            <p:cNvPr id="5" name="TextBox 4"/>
            <p:cNvSpPr txBox="1"/>
            <p:nvPr/>
          </p:nvSpPr>
          <p:spPr>
            <a:xfrm>
              <a:off x="0" y="-38100"/>
              <a:ext cx="3380690" cy="1374727"/>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659"/>
                </a:lnSpc>
              </a:pPr>
              <a:endParaRPr/>
            </a:p>
          </p:txBody>
        </p:sp>
      </p:grpSp>
      <p:sp>
        <p:nvSpPr>
          <p:cNvPr id="6" name="Rectangle 5"/>
          <p:cNvSpPr/>
          <p:nvPr/>
        </p:nvSpPr>
        <p:spPr>
          <a:xfrm>
            <a:off x="2342908" y="2518642"/>
            <a:ext cx="12531258" cy="3195747"/>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ts val="2000"/>
              </a:spcBef>
              <a:spcAft>
                <a:spcPts val="400"/>
              </a:spcAft>
            </a:pPr>
            <a:r>
              <a:rPr lang="en-GB" sz="5400" b="1" dirty="0">
                <a:solidFill>
                  <a:srgbClr val="000000"/>
                </a:solidFill>
                <a:latin typeface="Times New Roman" panose="02020603050405020304" pitchFamily="18" charset="0"/>
              </a:rPr>
              <a:t>SUSPECT ANALYSIS</a:t>
            </a:r>
            <a:endParaRPr lang="en-GB" sz="5400" b="1" dirty="0"/>
          </a:p>
          <a:p>
            <a:pPr algn="ctr">
              <a:lnSpc>
                <a:spcPct val="150000"/>
              </a:lnSpc>
              <a:spcBef>
                <a:spcPts val="1800"/>
              </a:spcBef>
              <a:spcAft>
                <a:spcPts val="400"/>
              </a:spcAft>
            </a:pPr>
            <a:endParaRPr lang="en-GB" sz="4800" b="1" dirty="0">
              <a:latin typeface="Times New Roman" panose="02020603050405020304" pitchFamily="18" charset="0"/>
            </a:endParaRPr>
          </a:p>
          <a:p>
            <a:pPr algn="just"/>
            <a:endParaRPr lang="en-GB" sz="5400" b="1" dirty="0">
              <a:effectLst/>
            </a:endParaRPr>
          </a:p>
        </p:txBody>
      </p:sp>
      <p:sp>
        <p:nvSpPr>
          <p:cNvPr id="7" name="Rectangle 6"/>
          <p:cNvSpPr/>
          <p:nvPr/>
        </p:nvSpPr>
        <p:spPr>
          <a:xfrm>
            <a:off x="4754732" y="3698829"/>
            <a:ext cx="10119434" cy="3246530"/>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fontAlgn="base">
              <a:lnSpc>
                <a:spcPct val="150000"/>
              </a:lnSpc>
              <a:spcBef>
                <a:spcPts val="1200"/>
              </a:spcBef>
              <a:buSzPct val="155000"/>
              <a:buFont typeface="Arial" panose="020B0604020202020204" pitchFamily="34" charset="0"/>
              <a:buChar char="•"/>
            </a:pPr>
            <a:r>
              <a:rPr lang="en-US" sz="2800" dirty="0">
                <a:solidFill>
                  <a:srgbClr val="000000"/>
                </a:solidFill>
                <a:latin typeface="Times New Roman" panose="02020603050405020304" pitchFamily="18" charset="0"/>
              </a:rPr>
              <a:t>Emma is alleged to be the mastermind behind the crime.</a:t>
            </a:r>
          </a:p>
          <a:p>
            <a:pPr algn="just" fontAlgn="base">
              <a:lnSpc>
                <a:spcPct val="150000"/>
              </a:lnSpc>
              <a:buSzPct val="155000"/>
              <a:buFont typeface="Arial" panose="020B0604020202020204" pitchFamily="34" charset="0"/>
              <a:buChar char="•"/>
            </a:pPr>
            <a:r>
              <a:rPr lang="en-US" sz="2800" dirty="0">
                <a:solidFill>
                  <a:srgbClr val="000000"/>
                </a:solidFill>
                <a:latin typeface="Times New Roman" panose="02020603050405020304" pitchFamily="18" charset="0"/>
              </a:rPr>
              <a:t>Joe was a facilitator of communication and coordination.</a:t>
            </a:r>
          </a:p>
          <a:p>
            <a:pPr algn="just" fontAlgn="base">
              <a:lnSpc>
                <a:spcPct val="150000"/>
              </a:lnSpc>
              <a:buSzPct val="155000"/>
              <a:buFont typeface="Arial" panose="020B0604020202020204" pitchFamily="34" charset="0"/>
              <a:buChar char="•"/>
            </a:pPr>
            <a:r>
              <a:rPr lang="en-US" sz="2800" dirty="0">
                <a:solidFill>
                  <a:srgbClr val="000000"/>
                </a:solidFill>
                <a:latin typeface="Times New Roman" panose="02020603050405020304" pitchFamily="18" charset="0"/>
              </a:rPr>
              <a:t>Norman accepted the buyer's terms of the transaction.</a:t>
            </a:r>
          </a:p>
          <a:p>
            <a:pPr algn="just" fontAlgn="base">
              <a:lnSpc>
                <a:spcPct val="150000"/>
              </a:lnSpc>
              <a:spcAft>
                <a:spcPts val="1200"/>
              </a:spcAft>
              <a:buSzPct val="155000"/>
              <a:buFont typeface="Arial" panose="020B0604020202020204" pitchFamily="34" charset="0"/>
              <a:buChar char="•"/>
            </a:pPr>
            <a:r>
              <a:rPr lang="en-US" sz="2800" dirty="0">
                <a:solidFill>
                  <a:srgbClr val="000000"/>
                </a:solidFill>
                <a:latin typeface="Times New Roman" panose="02020603050405020304" pitchFamily="18" charset="0"/>
              </a:rPr>
              <a:t>Clearly defined roles and responsibilities are clearly defined based on evidence.</a:t>
            </a:r>
            <a:endParaRPr lang="en-US" sz="2800" b="0" i="0" u="none" strike="noStrike" dirty="0">
              <a:solidFill>
                <a:srgbClr val="000000"/>
              </a:solidFill>
              <a:effectLst/>
              <a:latin typeface="Times New Roman" panose="02020603050405020304" pitchFamily="18" charset="0"/>
            </a:endParaRPr>
          </a:p>
        </p:txBody>
      </p:sp>
    </p:spTree>
    <p:extLst>
      <p:ext uri="{BB962C8B-B14F-4D97-AF65-F5344CB8AC3E}">
        <p14:creationId xmlns:p14="http://schemas.microsoft.com/office/powerpoint/2010/main" val="28150731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
          <p:cNvSpPr/>
          <p:nvPr/>
        </p:nvSpPr>
        <p:spPr>
          <a:xfrm>
            <a:off x="-10886"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8888" b="-38888"/>
            </a:stretch>
          </a:blipFill>
        </p:spPr>
        <p:txBody>
          <a:bodyPr/>
          <a:lstStyle/>
          <a:p>
            <a:endParaRPr lang="en-GB"/>
          </a:p>
        </p:txBody>
      </p:sp>
      <p:grpSp>
        <p:nvGrpSpPr>
          <p:cNvPr id="3" name="Group 2"/>
          <p:cNvGrpSpPr/>
          <p:nvPr/>
        </p:nvGrpSpPr>
        <p:grpSpPr>
          <a:xfrm>
            <a:off x="1600200" y="1181100"/>
            <a:ext cx="15773400" cy="7924800"/>
            <a:chOff x="0" y="-38100"/>
            <a:chExt cx="3380690" cy="1374727"/>
          </a:xfrm>
        </p:grpSpPr>
        <p:sp>
          <p:nvSpPr>
            <p:cNvPr id="4" name="Freeform 3"/>
            <p:cNvSpPr/>
            <p:nvPr/>
          </p:nvSpPr>
          <p:spPr>
            <a:xfrm>
              <a:off x="0" y="0"/>
              <a:ext cx="3380690" cy="1336627"/>
            </a:xfrm>
            <a:custGeom>
              <a:avLst/>
              <a:gdLst/>
              <a:ahLst/>
              <a:cxnLst/>
              <a:rect l="l" t="t" r="r" b="b"/>
              <a:pathLst>
                <a:path w="3380690" h="1336627">
                  <a:moveTo>
                    <a:pt x="30760" y="0"/>
                  </a:moveTo>
                  <a:lnTo>
                    <a:pt x="3349930" y="0"/>
                  </a:lnTo>
                  <a:cubicBezTo>
                    <a:pt x="3366919" y="0"/>
                    <a:pt x="3380690" y="13772"/>
                    <a:pt x="3380690" y="30760"/>
                  </a:cubicBezTo>
                  <a:lnTo>
                    <a:pt x="3380690" y="1305867"/>
                  </a:lnTo>
                  <a:cubicBezTo>
                    <a:pt x="3380690" y="1322855"/>
                    <a:pt x="3366919" y="1336627"/>
                    <a:pt x="3349930" y="1336627"/>
                  </a:cubicBezTo>
                  <a:lnTo>
                    <a:pt x="30760" y="1336627"/>
                  </a:lnTo>
                  <a:cubicBezTo>
                    <a:pt x="13772" y="1336627"/>
                    <a:pt x="0" y="1322855"/>
                    <a:pt x="0" y="1305867"/>
                  </a:cubicBezTo>
                  <a:lnTo>
                    <a:pt x="0" y="30760"/>
                  </a:lnTo>
                  <a:cubicBezTo>
                    <a:pt x="0" y="13772"/>
                    <a:pt x="13772" y="0"/>
                    <a:pt x="30760"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txBody>
            <a:bodyPr/>
            <a:lstStyle/>
            <a:p>
              <a:endParaRPr lang="en-GB"/>
            </a:p>
          </p:txBody>
        </p:sp>
        <p:sp>
          <p:nvSpPr>
            <p:cNvPr id="5" name="TextBox 4"/>
            <p:cNvSpPr txBox="1"/>
            <p:nvPr/>
          </p:nvSpPr>
          <p:spPr>
            <a:xfrm>
              <a:off x="0" y="-38100"/>
              <a:ext cx="3380690" cy="1374727"/>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2659"/>
                </a:lnSpc>
              </a:pPr>
              <a:endParaRPr/>
            </a:p>
          </p:txBody>
        </p:sp>
      </p:grpSp>
      <p:sp>
        <p:nvSpPr>
          <p:cNvPr id="6" name="Rectangle 5"/>
          <p:cNvSpPr/>
          <p:nvPr/>
        </p:nvSpPr>
        <p:spPr>
          <a:xfrm>
            <a:off x="6001487" y="2279440"/>
            <a:ext cx="4878259" cy="2221121"/>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spcBef>
                <a:spcPts val="2000"/>
              </a:spcBef>
              <a:spcAft>
                <a:spcPts val="400"/>
              </a:spcAft>
            </a:pPr>
            <a:r>
              <a:rPr lang="en-GB" sz="5400" b="1" dirty="0">
                <a:solidFill>
                  <a:srgbClr val="000000"/>
                </a:solidFill>
                <a:latin typeface="Times New Roman" panose="02020603050405020304" pitchFamily="18" charset="0"/>
              </a:rPr>
              <a:t>CONCLUSION</a:t>
            </a:r>
            <a:endParaRPr lang="en-GB" sz="5400" b="1" kern="0" dirty="0">
              <a:latin typeface="Times New Roman" panose="02020603050405020304" pitchFamily="18" charset="0"/>
            </a:endParaRPr>
          </a:p>
          <a:p>
            <a:pPr algn="just"/>
            <a:endParaRPr lang="en-GB" sz="5400" b="1" dirty="0">
              <a:effectLst/>
            </a:endParaRPr>
          </a:p>
        </p:txBody>
      </p:sp>
      <p:sp>
        <p:nvSpPr>
          <p:cNvPr id="7" name="Rectangle 6"/>
          <p:cNvSpPr/>
          <p:nvPr/>
        </p:nvSpPr>
        <p:spPr>
          <a:xfrm>
            <a:off x="4647938" y="3932718"/>
            <a:ext cx="9677923" cy="2893100"/>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fontAlgn="base">
              <a:spcBef>
                <a:spcPts val="1200"/>
              </a:spcBef>
              <a:buSzPct val="142000"/>
              <a:buFont typeface="Arial" panose="020B0604020202020204" pitchFamily="34" charset="0"/>
              <a:buChar char="•"/>
            </a:pPr>
            <a:r>
              <a:rPr lang="en-US" sz="2600" dirty="0">
                <a:solidFill>
                  <a:srgbClr val="000000"/>
                </a:solidFill>
                <a:latin typeface="Times New Roman" panose="02020603050405020304" pitchFamily="18" charset="0"/>
              </a:rPr>
              <a:t>There is solid confirmation that there was </a:t>
            </a:r>
            <a:r>
              <a:rPr lang="en-US" sz="2600" dirty="0" err="1">
                <a:solidFill>
                  <a:srgbClr val="000000"/>
                </a:solidFill>
                <a:latin typeface="Times New Roman" panose="02020603050405020304" pitchFamily="18" charset="0"/>
              </a:rPr>
              <a:t>organised</a:t>
            </a:r>
            <a:r>
              <a:rPr lang="en-US" sz="2600" dirty="0">
                <a:solidFill>
                  <a:srgbClr val="000000"/>
                </a:solidFill>
                <a:latin typeface="Times New Roman" panose="02020603050405020304" pitchFamily="18" charset="0"/>
              </a:rPr>
              <a:t> corporate espionage.</a:t>
            </a:r>
          </a:p>
          <a:p>
            <a:pPr algn="just" fontAlgn="base">
              <a:buSzPct val="142000"/>
              <a:buFont typeface="Arial" panose="020B0604020202020204" pitchFamily="34" charset="0"/>
              <a:buChar char="•"/>
            </a:pPr>
            <a:r>
              <a:rPr lang="en-US" sz="2600" dirty="0">
                <a:solidFill>
                  <a:srgbClr val="000000"/>
                </a:solidFill>
                <a:latin typeface="Times New Roman" panose="02020603050405020304" pitchFamily="18" charset="0"/>
              </a:rPr>
              <a:t>There are various data sources to support findings and conclusions of investigations.</a:t>
            </a:r>
          </a:p>
          <a:p>
            <a:pPr algn="just" fontAlgn="base">
              <a:buSzPct val="142000"/>
              <a:buFont typeface="Arial" panose="020B0604020202020204" pitchFamily="34" charset="0"/>
              <a:buChar char="•"/>
            </a:pPr>
            <a:r>
              <a:rPr lang="en-US" sz="2600" dirty="0">
                <a:solidFill>
                  <a:srgbClr val="000000"/>
                </a:solidFill>
                <a:latin typeface="Times New Roman" panose="02020603050405020304" pitchFamily="18" charset="0"/>
              </a:rPr>
              <a:t>Short-term measures to ensure that there is no security breach in future.</a:t>
            </a:r>
          </a:p>
          <a:p>
            <a:pPr algn="just" fontAlgn="base">
              <a:spcAft>
                <a:spcPts val="1200"/>
              </a:spcAft>
              <a:buSzPct val="142000"/>
              <a:buFont typeface="Arial" panose="020B0604020202020204" pitchFamily="34" charset="0"/>
              <a:buChar char="•"/>
            </a:pPr>
            <a:r>
              <a:rPr lang="en-US" sz="2600" dirty="0">
                <a:solidFill>
                  <a:srgbClr val="000000"/>
                </a:solidFill>
                <a:latin typeface="Times New Roman" panose="02020603050405020304" pitchFamily="18" charset="0"/>
              </a:rPr>
              <a:t>Prosecution was suggested based on any forensic evidence.</a:t>
            </a:r>
            <a:endParaRPr lang="en-US" sz="2600" b="0" i="0" u="none" strike="noStrike" dirty="0">
              <a:solidFill>
                <a:srgbClr val="000000"/>
              </a:solidFill>
              <a:effectLst/>
              <a:latin typeface="Times New Roman" panose="02020603050405020304" pitchFamily="18" charset="0"/>
            </a:endParaRPr>
          </a:p>
        </p:txBody>
      </p:sp>
    </p:spTree>
    <p:extLst>
      <p:ext uri="{BB962C8B-B14F-4D97-AF65-F5344CB8AC3E}">
        <p14:creationId xmlns:p14="http://schemas.microsoft.com/office/powerpoint/2010/main" val="10870059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5FFFD"/>
        </a:solidFill>
        <a:effectLst/>
      </p:bgPr>
    </p:bg>
    <p:spTree>
      <p:nvGrpSpPr>
        <p:cNvPr id="1" name=""/>
        <p:cNvGrpSpPr/>
        <p:nvPr/>
      </p:nvGrpSpPr>
      <p:grpSpPr>
        <a:xfrm>
          <a:off x="0" y="0"/>
          <a:ext cx="0" cy="0"/>
          <a:chOff x="0" y="0"/>
          <a:chExt cx="0" cy="0"/>
        </a:xfrm>
      </p:grpSpPr>
      <p:sp>
        <p:nvSpPr>
          <p:cNvPr id="2" name="Freeform 2"/>
          <p:cNvSpPr/>
          <p:nvPr/>
        </p:nvSpPr>
        <p:spPr>
          <a:xfrm>
            <a:off x="0" y="0"/>
            <a:ext cx="18288000" cy="10361044"/>
          </a:xfrm>
          <a:custGeom>
            <a:avLst/>
            <a:gdLst/>
            <a:ahLst/>
            <a:cxnLst/>
            <a:rect l="l" t="t" r="r" b="b"/>
            <a:pathLst>
              <a:path w="20065402" h="10361044">
                <a:moveTo>
                  <a:pt x="0" y="0"/>
                </a:moveTo>
                <a:lnTo>
                  <a:pt x="20065401" y="0"/>
                </a:lnTo>
                <a:lnTo>
                  <a:pt x="20065401" y="10361044"/>
                </a:lnTo>
                <a:lnTo>
                  <a:pt x="0" y="10361044"/>
                </a:lnTo>
                <a:lnTo>
                  <a:pt x="0" y="0"/>
                </a:lnTo>
                <a:close/>
              </a:path>
            </a:pathLst>
          </a:custGeom>
          <a:blipFill>
            <a:blip>
              <a:alphaModFix amt="60000"/>
              <a:extLst>
                <a:ext uri="{96DAC541-7B7A-43D3-8B79-37D633B846F1}">
                  <asvg:svgBlip xmlns:asvg="http://schemas.microsoft.com/office/drawing/2016/SVG/main" r:embed="rId2"/>
                </a:ext>
              </a:extLst>
            </a:blip>
            <a:stretch>
              <a:fillRect/>
            </a:stretch>
          </a:blipFill>
        </p:spPr>
      </p:sp>
      <p:grpSp>
        <p:nvGrpSpPr>
          <p:cNvPr id="3" name="Group 3"/>
          <p:cNvGrpSpPr/>
          <p:nvPr/>
        </p:nvGrpSpPr>
        <p:grpSpPr>
          <a:xfrm>
            <a:off x="304800" y="548839"/>
            <a:ext cx="17678400" cy="9456416"/>
            <a:chOff x="0" y="0"/>
            <a:chExt cx="3380690" cy="1336627"/>
          </a:xfrm>
        </p:grpSpPr>
        <p:sp>
          <p:nvSpPr>
            <p:cNvPr id="4" name="Freeform 4"/>
            <p:cNvSpPr/>
            <p:nvPr/>
          </p:nvSpPr>
          <p:spPr>
            <a:xfrm>
              <a:off x="0" y="0"/>
              <a:ext cx="3380690" cy="1336627"/>
            </a:xfrm>
            <a:custGeom>
              <a:avLst/>
              <a:gdLst/>
              <a:ahLst/>
              <a:cxnLst/>
              <a:rect l="l" t="t" r="r" b="b"/>
              <a:pathLst>
                <a:path w="3380690" h="1336627">
                  <a:moveTo>
                    <a:pt x="30760" y="0"/>
                  </a:moveTo>
                  <a:lnTo>
                    <a:pt x="3349930" y="0"/>
                  </a:lnTo>
                  <a:cubicBezTo>
                    <a:pt x="3366919" y="0"/>
                    <a:pt x="3380690" y="13772"/>
                    <a:pt x="3380690" y="30760"/>
                  </a:cubicBezTo>
                  <a:lnTo>
                    <a:pt x="3380690" y="1305867"/>
                  </a:lnTo>
                  <a:cubicBezTo>
                    <a:pt x="3380690" y="1322855"/>
                    <a:pt x="3366919" y="1336627"/>
                    <a:pt x="3349930" y="1336627"/>
                  </a:cubicBezTo>
                  <a:lnTo>
                    <a:pt x="30760" y="1336627"/>
                  </a:lnTo>
                  <a:cubicBezTo>
                    <a:pt x="13772" y="1336627"/>
                    <a:pt x="0" y="1322855"/>
                    <a:pt x="0" y="1305867"/>
                  </a:cubicBezTo>
                  <a:lnTo>
                    <a:pt x="0" y="30760"/>
                  </a:lnTo>
                  <a:cubicBezTo>
                    <a:pt x="0" y="13772"/>
                    <a:pt x="13772" y="0"/>
                    <a:pt x="30760" y="0"/>
                  </a:cubicBezTo>
                  <a:close/>
                </a:path>
              </a:pathLst>
            </a:custGeom>
            <a:gradFill rotWithShape="1">
              <a:gsLst>
                <a:gs pos="0">
                  <a:srgbClr val="E8FBFF">
                    <a:alpha val="58000"/>
                  </a:srgbClr>
                </a:gs>
                <a:gs pos="100000">
                  <a:srgbClr val="3F9FAF">
                    <a:alpha val="58000"/>
                  </a:srgbClr>
                </a:gs>
              </a:gsLst>
              <a:path path="circle">
                <a:fillToRect r="100000" b="100000"/>
              </a:path>
              <a:tileRect l="-100000" t="-100000"/>
            </a:gradFill>
          </p:spPr>
        </p:sp>
        <p:sp>
          <p:nvSpPr>
            <p:cNvPr id="5" name="TextBox 5"/>
            <p:cNvSpPr txBox="1"/>
            <p:nvPr/>
          </p:nvSpPr>
          <p:spPr>
            <a:xfrm>
              <a:off x="0" y="-38100"/>
              <a:ext cx="3380690" cy="1374727"/>
            </a:xfrm>
            <a:prstGeom prst="rect">
              <a:avLst/>
            </a:prstGeom>
          </p:spPr>
          <p:txBody>
            <a:bodyPr lIns="50800" tIns="50800" rIns="50800" bIns="50800" rtlCol="0" anchor="ctr"/>
            <a:lstStyle/>
            <a:p>
              <a:pPr algn="ctr">
                <a:lnSpc>
                  <a:spcPts val="2659"/>
                </a:lnSpc>
              </a:pPr>
              <a:endParaRPr/>
            </a:p>
          </p:txBody>
        </p:sp>
      </p:grpSp>
      <p:sp>
        <p:nvSpPr>
          <p:cNvPr id="10" name="Rectangle 9"/>
          <p:cNvSpPr/>
          <p:nvPr/>
        </p:nvSpPr>
        <p:spPr>
          <a:xfrm>
            <a:off x="6615685" y="548839"/>
            <a:ext cx="4904228" cy="923330"/>
          </a:xfrm>
          <a:prstGeom prst="rect">
            <a:avLst/>
          </a:prstGeom>
        </p:spPr>
        <p:txBody>
          <a:bodyPr wrap="none">
            <a:spAutoFit/>
          </a:bodyPr>
          <a:lstStyle/>
          <a:p>
            <a:r>
              <a:rPr lang="en-GB" sz="5400" b="1" dirty="0">
                <a:solidFill>
                  <a:srgbClr val="000000"/>
                </a:solidFill>
                <a:latin typeface="Times New Roman" panose="02020603050405020304" pitchFamily="18" charset="0"/>
              </a:rPr>
              <a:t> References List</a:t>
            </a:r>
            <a:endParaRPr lang="en-GB" sz="5400" dirty="0"/>
          </a:p>
        </p:txBody>
      </p:sp>
      <p:sp>
        <p:nvSpPr>
          <p:cNvPr id="11" name="Rectangle 10"/>
          <p:cNvSpPr/>
          <p:nvPr/>
        </p:nvSpPr>
        <p:spPr>
          <a:xfrm>
            <a:off x="582169" y="1588058"/>
            <a:ext cx="17020031" cy="7478970"/>
          </a:xfrm>
          <a:prstGeom prst="rect">
            <a:avLst/>
          </a:prstGeom>
        </p:spPr>
        <p:txBody>
          <a:bodyPr wrap="square">
            <a:spAutoFit/>
          </a:bodyPr>
          <a:lstStyle/>
          <a:p>
            <a:pPr algn="just">
              <a:lnSpc>
                <a:spcPct val="150000"/>
              </a:lnSpc>
            </a:pPr>
            <a:r>
              <a:rPr lang="en-GB" sz="2000" dirty="0">
                <a:solidFill>
                  <a:srgbClr val="000000"/>
                </a:solidFill>
                <a:latin typeface="Times New Roman" panose="02020603050405020304" pitchFamily="18" charset="0"/>
                <a:cs typeface="Times New Roman" panose="02020603050405020304" pitchFamily="18" charset="0"/>
              </a:rPr>
              <a:t>[1]</a:t>
            </a:r>
            <a:r>
              <a:rPr lang="en-GB" sz="2000" dirty="0" err="1">
                <a:solidFill>
                  <a:srgbClr val="000000"/>
                </a:solidFill>
                <a:latin typeface="Times New Roman" panose="02020603050405020304" pitchFamily="18" charset="0"/>
                <a:cs typeface="Times New Roman" panose="02020603050405020304" pitchFamily="18" charset="0"/>
              </a:rPr>
              <a:t>Aseri</a:t>
            </a:r>
            <a:r>
              <a:rPr lang="en-GB" sz="2000" dirty="0">
                <a:solidFill>
                  <a:srgbClr val="000000"/>
                </a:solidFill>
                <a:latin typeface="Times New Roman" panose="02020603050405020304" pitchFamily="18" charset="0"/>
                <a:cs typeface="Times New Roman" panose="02020603050405020304" pitchFamily="18" charset="0"/>
              </a:rPr>
              <a:t>, V., Choudhary, S.K. and Kumar, A., 2025. Intertwined Concept of Cybersecurity, Digital Forensics, and National Security. In Cyber Security, Forensics and National Security (pp. 1-16). CRC Press.</a:t>
            </a:r>
            <a:endParaRPr lang="en-GB" sz="2000" dirty="0">
              <a:latin typeface="Times New Roman" panose="02020603050405020304" pitchFamily="18" charset="0"/>
              <a:cs typeface="Times New Roman" panose="02020603050405020304" pitchFamily="18" charset="0"/>
            </a:endParaRPr>
          </a:p>
          <a:p>
            <a:pPr algn="just">
              <a:lnSpc>
                <a:spcPct val="150000"/>
              </a:lnSpc>
            </a:pPr>
            <a:r>
              <a:rPr lang="en-GB" sz="2000" dirty="0">
                <a:solidFill>
                  <a:srgbClr val="000000"/>
                </a:solidFill>
                <a:latin typeface="Times New Roman" panose="02020603050405020304" pitchFamily="18" charset="0"/>
                <a:cs typeface="Times New Roman" panose="02020603050405020304" pitchFamily="18" charset="0"/>
              </a:rPr>
              <a:t>[2]</a:t>
            </a:r>
            <a:r>
              <a:rPr lang="en-GB" sz="2000" dirty="0" err="1">
                <a:solidFill>
                  <a:srgbClr val="000000"/>
                </a:solidFill>
                <a:latin typeface="Times New Roman" panose="02020603050405020304" pitchFamily="18" charset="0"/>
                <a:cs typeface="Times New Roman" panose="02020603050405020304" pitchFamily="18" charset="0"/>
              </a:rPr>
              <a:t>Svenblad</a:t>
            </a:r>
            <a:r>
              <a:rPr lang="en-GB" sz="2000" dirty="0">
                <a:solidFill>
                  <a:srgbClr val="000000"/>
                </a:solidFill>
                <a:latin typeface="Times New Roman" panose="02020603050405020304" pitchFamily="18" charset="0"/>
                <a:cs typeface="Times New Roman" panose="02020603050405020304" pitchFamily="18" charset="0"/>
              </a:rPr>
              <a:t>, T., 2024. Adapting digital forensics processes for quantum computing: Insights from established industry guidelines supplemented by qualitative interviews.</a:t>
            </a:r>
            <a:endParaRPr lang="en-GB" sz="2000" dirty="0">
              <a:latin typeface="Times New Roman" panose="02020603050405020304" pitchFamily="18" charset="0"/>
              <a:cs typeface="Times New Roman" panose="02020603050405020304" pitchFamily="18" charset="0"/>
            </a:endParaRPr>
          </a:p>
          <a:p>
            <a:pPr algn="just">
              <a:lnSpc>
                <a:spcPct val="150000"/>
              </a:lnSpc>
            </a:pPr>
            <a:r>
              <a:rPr lang="en-GB" sz="2000" dirty="0">
                <a:solidFill>
                  <a:srgbClr val="000000"/>
                </a:solidFill>
                <a:latin typeface="Times New Roman" panose="02020603050405020304" pitchFamily="18" charset="0"/>
                <a:cs typeface="Times New Roman" panose="02020603050405020304" pitchFamily="18" charset="0"/>
              </a:rPr>
              <a:t>[3]Kishor, K., 2023. 17 Application of quantum computing for digital forensic investigation. Quantum-Safe Cryptography Algorithms and Approaches: Impacts of Quantum Computing on Cybersecurity, p.231.</a:t>
            </a:r>
            <a:endParaRPr lang="en-GB" sz="2000" dirty="0">
              <a:latin typeface="Times New Roman" panose="02020603050405020304" pitchFamily="18" charset="0"/>
              <a:cs typeface="Times New Roman" panose="02020603050405020304" pitchFamily="18" charset="0"/>
            </a:endParaRPr>
          </a:p>
          <a:p>
            <a:pPr algn="just">
              <a:lnSpc>
                <a:spcPct val="150000"/>
              </a:lnSpc>
            </a:pPr>
            <a:r>
              <a:rPr lang="en-GB" sz="2000" dirty="0">
                <a:solidFill>
                  <a:srgbClr val="000000"/>
                </a:solidFill>
                <a:latin typeface="Times New Roman" panose="02020603050405020304" pitchFamily="18" charset="0"/>
                <a:cs typeface="Times New Roman" panose="02020603050405020304" pitchFamily="18" charset="0"/>
              </a:rPr>
              <a:t>[4]Dokko, J., 2025. A digital forensic profiling triage model for industrial espionage (Doctoral dissertation).</a:t>
            </a:r>
            <a:endParaRPr lang="en-GB" sz="2000" dirty="0">
              <a:latin typeface="Times New Roman" panose="02020603050405020304" pitchFamily="18" charset="0"/>
              <a:cs typeface="Times New Roman" panose="02020603050405020304" pitchFamily="18" charset="0"/>
            </a:endParaRPr>
          </a:p>
          <a:p>
            <a:pPr algn="just">
              <a:lnSpc>
                <a:spcPct val="150000"/>
              </a:lnSpc>
            </a:pPr>
            <a:r>
              <a:rPr lang="en-GB" sz="2000" dirty="0">
                <a:solidFill>
                  <a:srgbClr val="000000"/>
                </a:solidFill>
                <a:latin typeface="Times New Roman" panose="02020603050405020304" pitchFamily="18" charset="0"/>
                <a:cs typeface="Times New Roman" panose="02020603050405020304" pitchFamily="18" charset="0"/>
              </a:rPr>
              <a:t>[5]Dokko, J. and Shin, M., 2024, October. A Digital Profiling Triage Model for Industrial Espionage. In International Conference on Digital Forensics and Cyber Crime (pp. 212-230). Cham: Springer Nature Switzerland.</a:t>
            </a:r>
            <a:endParaRPr lang="en-GB" sz="2000" dirty="0">
              <a:latin typeface="Times New Roman" panose="02020603050405020304" pitchFamily="18" charset="0"/>
              <a:cs typeface="Times New Roman" panose="02020603050405020304" pitchFamily="18" charset="0"/>
            </a:endParaRPr>
          </a:p>
          <a:p>
            <a:pPr algn="just">
              <a:lnSpc>
                <a:spcPct val="150000"/>
              </a:lnSpc>
            </a:pPr>
            <a:r>
              <a:rPr lang="en-GB" sz="2000" dirty="0">
                <a:solidFill>
                  <a:srgbClr val="000000"/>
                </a:solidFill>
                <a:latin typeface="Times New Roman" panose="02020603050405020304" pitchFamily="18" charset="0"/>
                <a:cs typeface="Times New Roman" panose="02020603050405020304" pitchFamily="18" charset="0"/>
              </a:rPr>
              <a:t>[6]Kara, I., 2022. Cyber-espionage malware attacks detection and analysis: A case study. Journal of Computer Information Systems, 62(6), pp.1253-1270.</a:t>
            </a:r>
            <a:endParaRPr lang="en-GB" sz="2000" dirty="0">
              <a:latin typeface="Times New Roman" panose="02020603050405020304" pitchFamily="18" charset="0"/>
              <a:cs typeface="Times New Roman" panose="02020603050405020304" pitchFamily="18" charset="0"/>
            </a:endParaRPr>
          </a:p>
          <a:p>
            <a:pPr algn="just">
              <a:lnSpc>
                <a:spcPct val="150000"/>
              </a:lnSpc>
            </a:pPr>
            <a:r>
              <a:rPr lang="en-GB" sz="2000" dirty="0">
                <a:solidFill>
                  <a:srgbClr val="000000"/>
                </a:solidFill>
                <a:latin typeface="Times New Roman" panose="02020603050405020304" pitchFamily="18" charset="0"/>
                <a:cs typeface="Times New Roman" panose="02020603050405020304" pitchFamily="18" charset="0"/>
              </a:rPr>
              <a:t>[7]Vaghela, H. and </a:t>
            </a:r>
            <a:r>
              <a:rPr lang="en-GB" sz="2000" dirty="0" err="1">
                <a:solidFill>
                  <a:srgbClr val="000000"/>
                </a:solidFill>
                <a:latin typeface="Times New Roman" panose="02020603050405020304" pitchFamily="18" charset="0"/>
                <a:cs typeface="Times New Roman" panose="02020603050405020304" pitchFamily="18" charset="0"/>
              </a:rPr>
              <a:t>Adhvaryu</a:t>
            </a:r>
            <a:r>
              <a:rPr lang="en-GB" sz="2000" dirty="0">
                <a:solidFill>
                  <a:srgbClr val="000000"/>
                </a:solidFill>
                <a:latin typeface="Times New Roman" panose="02020603050405020304" pitchFamily="18" charset="0"/>
                <a:cs typeface="Times New Roman" panose="02020603050405020304" pitchFamily="18" charset="0"/>
              </a:rPr>
              <a:t>, R., 2025, August. A Review on Digital Forensic Frameworks for Investigating Dark Web-Based Cyber Espionage. In 2025, Artificial Intelligence and Smart Technologies for Sustainability Conference (AISTS) (pp. 1-6). IEEE.</a:t>
            </a:r>
            <a:endParaRPr lang="en-GB" sz="2000" dirty="0">
              <a:latin typeface="Times New Roman" panose="02020603050405020304" pitchFamily="18" charset="0"/>
              <a:cs typeface="Times New Roman" panose="02020603050405020304" pitchFamily="18" charset="0"/>
            </a:endParaRPr>
          </a:p>
          <a:p>
            <a:pPr algn="just">
              <a:lnSpc>
                <a:spcPct val="150000"/>
              </a:lnSpc>
            </a:pPr>
            <a:r>
              <a:rPr lang="en-GB" sz="2000" dirty="0">
                <a:solidFill>
                  <a:srgbClr val="000000"/>
                </a:solidFill>
                <a:latin typeface="Times New Roman" panose="02020603050405020304" pitchFamily="18" charset="0"/>
                <a:cs typeface="Times New Roman" panose="02020603050405020304" pitchFamily="18" charset="0"/>
              </a:rPr>
              <a:t>[8]Pandian, A.P., </a:t>
            </a:r>
            <a:r>
              <a:rPr lang="en-GB" sz="2000" dirty="0" err="1">
                <a:solidFill>
                  <a:srgbClr val="000000"/>
                </a:solidFill>
                <a:latin typeface="Times New Roman" panose="02020603050405020304" pitchFamily="18" charset="0"/>
                <a:cs typeface="Times New Roman" panose="02020603050405020304" pitchFamily="18" charset="0"/>
              </a:rPr>
              <a:t>Anakath</a:t>
            </a:r>
            <a:r>
              <a:rPr lang="en-GB" sz="2000" dirty="0">
                <a:solidFill>
                  <a:srgbClr val="000000"/>
                </a:solidFill>
                <a:latin typeface="Times New Roman" panose="02020603050405020304" pitchFamily="18" charset="0"/>
                <a:cs typeface="Times New Roman" panose="02020603050405020304" pitchFamily="18" charset="0"/>
              </a:rPr>
              <a:t>, A.S., Kannadasan, R., Ravikumar, K. and Kareem, D.A., 2024, March. Forensic investigation of malicious activities in digital environments. In 2024, the 4th International Conference on Data Engineering and Communication Systems (ICDECS) (pp. 1-5). IEEE.</a:t>
            </a:r>
            <a:endParaRPr lang="en-GB" sz="2000" dirty="0">
              <a:latin typeface="Times New Roman" panose="02020603050405020304" pitchFamily="18" charset="0"/>
              <a:cs typeface="Times New Roman" panose="02020603050405020304" pitchFamily="18" charset="0"/>
            </a:endParaRPr>
          </a:p>
          <a:p>
            <a:pPr algn="just">
              <a:lnSpc>
                <a:spcPct val="150000"/>
              </a:lnSpc>
            </a:pPr>
            <a:br>
              <a:rPr lang="en-GB" sz="2000" dirty="0">
                <a:latin typeface="Times New Roman" panose="02020603050405020304" pitchFamily="18" charset="0"/>
                <a:cs typeface="Times New Roman" panose="02020603050405020304" pitchFamily="18" charset="0"/>
              </a:rPr>
            </a:br>
            <a:endParaRPr lang="en-US" sz="2000" dirty="0">
              <a:solidFill>
                <a:srgbClr val="00000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E5FFFD"/>
        </a:soli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381000" y="571500"/>
            <a:ext cx="16840200" cy="900713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1024</TotalTime>
  <Words>1585</Words>
  <Application>Microsoft Office PowerPoint</Application>
  <PresentationFormat>Custom</PresentationFormat>
  <Paragraphs>164</Paragraphs>
  <Slides>22</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Times New Roman</vt:lpstr>
      <vt:lpstr>Proxima Nova</vt:lpstr>
      <vt:lpstr>Calibri</vt:lpstr>
      <vt:lpstr>Allerta Stencil</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and Turquoise Futuristic Artificial Intelligence Presentation</dc:title>
  <dc:creator>User</dc:creator>
  <cp:lastModifiedBy>Yash Patel</cp:lastModifiedBy>
  <cp:revision>23</cp:revision>
  <dcterms:created xsi:type="dcterms:W3CDTF">2006-08-16T00:00:00Z</dcterms:created>
  <dcterms:modified xsi:type="dcterms:W3CDTF">2026-04-29T09:00:22Z</dcterms:modified>
  <dc:identifier>DAHICWHREu0</dc:identifier>
</cp:coreProperties>
</file>