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5/9/2018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psychiatrictimes.com/schizoaffective/witchcraft-or-mental-illness" TargetMode="External"/><Relationship Id="rId2" Type="http://schemas.openxmlformats.org/officeDocument/2006/relationships/hyperlink" Target="http://www.shakespearesengland.co.uk/2010/10/06/she-hath-a-spirit-in-the-shape-of-a-blacke-cat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FAF8-9184-4009-B12C-C0F93794F752}"/>
              </a:ext>
            </a:extLst>
          </p:cNvPr>
          <p:cNvSpPr>
            <a:spLocks noGrp="1"/>
          </p:cNvSpPr>
          <p:nvPr>
            <p:ph type="ctrTitle"/>
          </p:nvPr>
        </p:nvSpPr>
        <p:spPr/>
        <p:txBody>
          <a:bodyPr/>
          <a:lstStyle/>
          <a:p>
            <a:r>
              <a:rPr lang="en-GB" dirty="0"/>
              <a:t>Witchcraft or mental illness</a:t>
            </a:r>
          </a:p>
        </p:txBody>
      </p:sp>
      <p:sp>
        <p:nvSpPr>
          <p:cNvPr id="3" name="Subtitle 2">
            <a:extLst>
              <a:ext uri="{FF2B5EF4-FFF2-40B4-BE49-F238E27FC236}">
                <a16:creationId xmlns:a16="http://schemas.microsoft.com/office/drawing/2014/main" id="{5FFC6650-1E2B-4633-8BD1-75454301A061}"/>
              </a:ext>
            </a:extLst>
          </p:cNvPr>
          <p:cNvSpPr>
            <a:spLocks noGrp="1"/>
          </p:cNvSpPr>
          <p:nvPr>
            <p:ph type="subTitle" idx="1"/>
          </p:nvPr>
        </p:nvSpPr>
        <p:spPr/>
        <p:txBody>
          <a:bodyPr/>
          <a:lstStyle/>
          <a:p>
            <a:r>
              <a:rPr lang="en-GB" dirty="0"/>
              <a:t>By Claire Holdstock </a:t>
            </a:r>
          </a:p>
        </p:txBody>
      </p:sp>
    </p:spTree>
    <p:extLst>
      <p:ext uri="{BB962C8B-B14F-4D97-AF65-F5344CB8AC3E}">
        <p14:creationId xmlns:p14="http://schemas.microsoft.com/office/powerpoint/2010/main" val="1534377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B9EF0-F24A-4272-B0C1-D8C5C42BB23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FC3ED9E-D24E-42D0-B41D-E0595A5BD761}"/>
              </a:ext>
            </a:extLst>
          </p:cNvPr>
          <p:cNvSpPr>
            <a:spLocks noGrp="1"/>
          </p:cNvSpPr>
          <p:nvPr>
            <p:ph sz="half" idx="1"/>
          </p:nvPr>
        </p:nvSpPr>
        <p:spPr/>
        <p:txBody>
          <a:bodyPr>
            <a:normAutofit fontScale="92500" lnSpcReduction="10000"/>
          </a:bodyPr>
          <a:lstStyle/>
          <a:p>
            <a:r>
              <a:rPr lang="en-GB" sz="2400" dirty="0"/>
              <a:t>Supposed acts of  witchcraft in the 16</a:t>
            </a:r>
            <a:r>
              <a:rPr lang="en-GB" sz="2400" baseline="30000" dirty="0"/>
              <a:t>th</a:t>
            </a:r>
            <a:r>
              <a:rPr lang="en-GB" sz="2400" dirty="0"/>
              <a:t> and 17</a:t>
            </a:r>
            <a:r>
              <a:rPr lang="en-GB" sz="2400" baseline="30000" dirty="0"/>
              <a:t>th</a:t>
            </a:r>
            <a:r>
              <a:rPr lang="en-GB" sz="2400" dirty="0"/>
              <a:t> century A.D. can nowadays be related to mental health issues </a:t>
            </a:r>
          </a:p>
          <a:p>
            <a:endParaRPr lang="en-GB" sz="2400" dirty="0"/>
          </a:p>
          <a:p>
            <a:r>
              <a:rPr lang="en-GB" sz="2400" dirty="0"/>
              <a:t>For example</a:t>
            </a:r>
          </a:p>
          <a:p>
            <a:r>
              <a:rPr lang="en-GB" sz="2400" b="1" dirty="0"/>
              <a:t>Dementia</a:t>
            </a:r>
          </a:p>
          <a:p>
            <a:r>
              <a:rPr lang="en-GB" sz="2400" b="1" dirty="0" err="1"/>
              <a:t>Shizophrenia</a:t>
            </a:r>
            <a:r>
              <a:rPr lang="en-GB" sz="2400" b="1" dirty="0"/>
              <a:t> </a:t>
            </a:r>
          </a:p>
          <a:p>
            <a:r>
              <a:rPr lang="en-GB" sz="2400" b="1" dirty="0"/>
              <a:t>Hysteria/Bipolar </a:t>
            </a:r>
          </a:p>
          <a:p>
            <a:r>
              <a:rPr lang="en-GB" sz="2400" b="1" dirty="0"/>
              <a:t>Epilepsy</a:t>
            </a:r>
          </a:p>
        </p:txBody>
      </p:sp>
      <p:pic>
        <p:nvPicPr>
          <p:cNvPr id="6" name="Content Placeholder 5" descr="A picture containing text, book&#10;&#10;Description generated with very high confidence">
            <a:extLst>
              <a:ext uri="{FF2B5EF4-FFF2-40B4-BE49-F238E27FC236}">
                <a16:creationId xmlns:a16="http://schemas.microsoft.com/office/drawing/2014/main" id="{40321E5B-E56D-43AF-91E7-4D44395A4BCB}"/>
              </a:ext>
            </a:extLst>
          </p:cNvPr>
          <p:cNvPicPr>
            <a:picLocks noGrp="1" noChangeAspect="1"/>
          </p:cNvPicPr>
          <p:nvPr>
            <p:ph sz="half" idx="2"/>
          </p:nvPr>
        </p:nvPicPr>
        <p:blipFill>
          <a:blip r:embed="rId2"/>
          <a:stretch>
            <a:fillRect/>
          </a:stretch>
        </p:blipFill>
        <p:spPr>
          <a:xfrm>
            <a:off x="5499651" y="2386926"/>
            <a:ext cx="4395788" cy="247812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936020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AA10F-3C7B-48F0-9EBF-E5491ADFAE4D}"/>
              </a:ext>
            </a:extLst>
          </p:cNvPr>
          <p:cNvSpPr>
            <a:spLocks noGrp="1"/>
          </p:cNvSpPr>
          <p:nvPr>
            <p:ph type="title"/>
          </p:nvPr>
        </p:nvSpPr>
        <p:spPr/>
        <p:txBody>
          <a:bodyPr/>
          <a:lstStyle/>
          <a:p>
            <a:r>
              <a:rPr lang="en-GB" dirty="0">
                <a:solidFill>
                  <a:schemeClr val="accent1">
                    <a:lumMod val="60000"/>
                    <a:lumOff val="40000"/>
                  </a:schemeClr>
                </a:solidFill>
              </a:rPr>
              <a:t>Historical Context </a:t>
            </a:r>
          </a:p>
        </p:txBody>
      </p:sp>
      <p:sp>
        <p:nvSpPr>
          <p:cNvPr id="3" name="Content Placeholder 2">
            <a:extLst>
              <a:ext uri="{FF2B5EF4-FFF2-40B4-BE49-F238E27FC236}">
                <a16:creationId xmlns:a16="http://schemas.microsoft.com/office/drawing/2014/main" id="{1AF1C15D-3DFA-4311-8230-84369A1FE3C4}"/>
              </a:ext>
            </a:extLst>
          </p:cNvPr>
          <p:cNvSpPr>
            <a:spLocks noGrp="1"/>
          </p:cNvSpPr>
          <p:nvPr>
            <p:ph idx="1"/>
          </p:nvPr>
        </p:nvSpPr>
        <p:spPr/>
        <p:txBody>
          <a:bodyPr/>
          <a:lstStyle/>
          <a:p>
            <a:r>
              <a:rPr lang="en-GB" sz="2400" b="1" dirty="0"/>
              <a:t>The European witch-craze took place around the 16</a:t>
            </a:r>
            <a:r>
              <a:rPr lang="en-GB" sz="2400" b="1" baseline="30000" dirty="0"/>
              <a:t>th</a:t>
            </a:r>
            <a:r>
              <a:rPr lang="en-GB" sz="2400" b="1" dirty="0"/>
              <a:t> and 17</a:t>
            </a:r>
            <a:r>
              <a:rPr lang="en-GB" sz="2400" b="1" baseline="30000" dirty="0"/>
              <a:t>th</a:t>
            </a:r>
            <a:r>
              <a:rPr lang="en-GB" sz="2400" b="1" dirty="0"/>
              <a:t> century and was a time of </a:t>
            </a:r>
          </a:p>
          <a:p>
            <a:endParaRPr lang="en-GB" sz="2400" dirty="0"/>
          </a:p>
          <a:p>
            <a:r>
              <a:rPr lang="en-GB" sz="2800" b="1" dirty="0">
                <a:solidFill>
                  <a:schemeClr val="tx1">
                    <a:lumMod val="95000"/>
                  </a:schemeClr>
                </a:solidFill>
              </a:rPr>
              <a:t>Economic change</a:t>
            </a:r>
          </a:p>
          <a:p>
            <a:r>
              <a:rPr lang="en-GB" sz="2800" b="1" dirty="0">
                <a:solidFill>
                  <a:schemeClr val="tx1">
                    <a:lumMod val="95000"/>
                  </a:schemeClr>
                </a:solidFill>
              </a:rPr>
              <a:t>Religious change</a:t>
            </a:r>
          </a:p>
          <a:p>
            <a:r>
              <a:rPr lang="en-GB" sz="2800" b="1" dirty="0">
                <a:solidFill>
                  <a:schemeClr val="tx1">
                    <a:lumMod val="95000"/>
                  </a:schemeClr>
                </a:solidFill>
              </a:rPr>
              <a:t>change in </a:t>
            </a:r>
            <a:r>
              <a:rPr lang="en-GB" sz="2800" b="1" dirty="0" err="1">
                <a:solidFill>
                  <a:schemeClr val="tx1">
                    <a:lumMod val="95000"/>
                  </a:schemeClr>
                </a:solidFill>
              </a:rPr>
              <a:t>womens</a:t>
            </a:r>
            <a:r>
              <a:rPr lang="en-GB" sz="2800" b="1" dirty="0">
                <a:solidFill>
                  <a:schemeClr val="tx1">
                    <a:lumMod val="95000"/>
                  </a:schemeClr>
                </a:solidFill>
              </a:rPr>
              <a:t>’ status </a:t>
            </a:r>
          </a:p>
          <a:p>
            <a:r>
              <a:rPr lang="en-GB" sz="2800" b="1" dirty="0">
                <a:solidFill>
                  <a:schemeClr val="tx1">
                    <a:lumMod val="95000"/>
                  </a:schemeClr>
                </a:solidFill>
              </a:rPr>
              <a:t>And medical advancements</a:t>
            </a:r>
          </a:p>
        </p:txBody>
      </p:sp>
    </p:spTree>
    <p:extLst>
      <p:ext uri="{BB962C8B-B14F-4D97-AF65-F5344CB8AC3E}">
        <p14:creationId xmlns:p14="http://schemas.microsoft.com/office/powerpoint/2010/main" val="4257280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0B3E-BB6F-41B0-891C-ADD942AE717B}"/>
              </a:ext>
            </a:extLst>
          </p:cNvPr>
          <p:cNvSpPr>
            <a:spLocks noGrp="1"/>
          </p:cNvSpPr>
          <p:nvPr>
            <p:ph type="title"/>
          </p:nvPr>
        </p:nvSpPr>
        <p:spPr/>
        <p:txBody>
          <a:bodyPr/>
          <a:lstStyle/>
          <a:p>
            <a:r>
              <a:rPr lang="en-GB" dirty="0">
                <a:solidFill>
                  <a:schemeClr val="accent1">
                    <a:lumMod val="60000"/>
                    <a:lumOff val="40000"/>
                  </a:schemeClr>
                </a:solidFill>
              </a:rPr>
              <a:t>Religion </a:t>
            </a:r>
          </a:p>
        </p:txBody>
      </p:sp>
      <p:sp>
        <p:nvSpPr>
          <p:cNvPr id="3" name="Content Placeholder 2">
            <a:extLst>
              <a:ext uri="{FF2B5EF4-FFF2-40B4-BE49-F238E27FC236}">
                <a16:creationId xmlns:a16="http://schemas.microsoft.com/office/drawing/2014/main" id="{543700B1-F253-4AD5-9492-BEBBE5091CD0}"/>
              </a:ext>
            </a:extLst>
          </p:cNvPr>
          <p:cNvSpPr>
            <a:spLocks noGrp="1"/>
          </p:cNvSpPr>
          <p:nvPr>
            <p:ph idx="1"/>
          </p:nvPr>
        </p:nvSpPr>
        <p:spPr/>
        <p:txBody>
          <a:bodyPr/>
          <a:lstStyle/>
          <a:p>
            <a:r>
              <a:rPr lang="en-GB" sz="2400" b="1" dirty="0"/>
              <a:t>In order to keep the people obedient, religious authorities had to make sure that religious uniformity existed and no religious disagreements spilled over into war </a:t>
            </a:r>
          </a:p>
          <a:p>
            <a:endParaRPr lang="en-GB" sz="2400" b="1" dirty="0"/>
          </a:p>
          <a:p>
            <a:r>
              <a:rPr lang="en-GB" sz="2400" b="1" dirty="0"/>
              <a:t>Village witchcraft including the practice of herbalism and midwifery were now a legitimate target in order to silence any differing beliefs </a:t>
            </a:r>
          </a:p>
          <a:p>
            <a:endParaRPr lang="en-GB" dirty="0"/>
          </a:p>
        </p:txBody>
      </p:sp>
    </p:spTree>
    <p:extLst>
      <p:ext uri="{BB962C8B-B14F-4D97-AF65-F5344CB8AC3E}">
        <p14:creationId xmlns:p14="http://schemas.microsoft.com/office/powerpoint/2010/main" val="369239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5F9F-0DB3-4C76-BE89-0A9513FFC45C}"/>
              </a:ext>
            </a:extLst>
          </p:cNvPr>
          <p:cNvSpPr>
            <a:spLocks noGrp="1"/>
          </p:cNvSpPr>
          <p:nvPr>
            <p:ph type="title"/>
          </p:nvPr>
        </p:nvSpPr>
        <p:spPr/>
        <p:txBody>
          <a:bodyPr/>
          <a:lstStyle/>
          <a:p>
            <a:r>
              <a:rPr lang="en-GB" dirty="0">
                <a:solidFill>
                  <a:schemeClr val="accent1">
                    <a:lumMod val="60000"/>
                    <a:lumOff val="40000"/>
                  </a:schemeClr>
                </a:solidFill>
              </a:rPr>
              <a:t>Mental illnesses related to witchcraft </a:t>
            </a:r>
          </a:p>
        </p:txBody>
      </p:sp>
      <p:sp>
        <p:nvSpPr>
          <p:cNvPr id="3" name="Content Placeholder 2">
            <a:extLst>
              <a:ext uri="{FF2B5EF4-FFF2-40B4-BE49-F238E27FC236}">
                <a16:creationId xmlns:a16="http://schemas.microsoft.com/office/drawing/2014/main" id="{40ABF351-FE85-4B3D-8BCF-2C8527EDBEB6}"/>
              </a:ext>
            </a:extLst>
          </p:cNvPr>
          <p:cNvSpPr>
            <a:spLocks noGrp="1"/>
          </p:cNvSpPr>
          <p:nvPr>
            <p:ph idx="1"/>
          </p:nvPr>
        </p:nvSpPr>
        <p:spPr/>
        <p:txBody>
          <a:bodyPr>
            <a:normAutofit fontScale="77500" lnSpcReduction="20000"/>
          </a:bodyPr>
          <a:lstStyle/>
          <a:p>
            <a:r>
              <a:rPr lang="en-GB" sz="2800" b="1" dirty="0">
                <a:solidFill>
                  <a:srgbClr val="FFC000"/>
                </a:solidFill>
              </a:rPr>
              <a:t>Throughout human history, mental illness has always been in existence, but has just recently been properly recognized </a:t>
            </a:r>
          </a:p>
          <a:p>
            <a:r>
              <a:rPr lang="en-GB" sz="2800" b="1" dirty="0"/>
              <a:t>During the middle ages, people that experienced mental illness were often blamed of </a:t>
            </a:r>
            <a:r>
              <a:rPr lang="en-GB" sz="2800" b="1" dirty="0" err="1"/>
              <a:t>worhsiping</a:t>
            </a:r>
            <a:r>
              <a:rPr lang="en-GB" sz="2800" b="1" dirty="0"/>
              <a:t> the devil, as understood by fellow Christian believers that could not explain their behaviour </a:t>
            </a:r>
          </a:p>
          <a:p>
            <a:r>
              <a:rPr lang="en-GB" sz="2800" b="1" dirty="0">
                <a:solidFill>
                  <a:srgbClr val="FFC000"/>
                </a:solidFill>
              </a:rPr>
              <a:t>Due to that, epilepsy, Dementia ad Hysteria were often taken as being the result of performed witchcraft, which was more evident if the accused suffered from public seizures and blackouts </a:t>
            </a:r>
          </a:p>
          <a:p>
            <a:r>
              <a:rPr lang="en-GB" sz="2800" b="1" dirty="0"/>
              <a:t>Many mental health patients were therefore </a:t>
            </a:r>
            <a:r>
              <a:rPr lang="en-GB" sz="2800" b="1" dirty="0" err="1"/>
              <a:t>condemmed</a:t>
            </a:r>
            <a:r>
              <a:rPr lang="en-GB" sz="2800" b="1" dirty="0"/>
              <a:t> to die at the stake as proposed by the Malleus </a:t>
            </a:r>
            <a:r>
              <a:rPr lang="en-GB" sz="2800" b="1" dirty="0" err="1"/>
              <a:t>Maleficarum</a:t>
            </a:r>
            <a:r>
              <a:rPr lang="en-GB" sz="2800" b="1" dirty="0"/>
              <a:t> (the Hammer of witches)</a:t>
            </a:r>
          </a:p>
          <a:p>
            <a:endParaRPr lang="en-GB" dirty="0"/>
          </a:p>
          <a:p>
            <a:endParaRPr lang="en-GB" dirty="0"/>
          </a:p>
          <a:p>
            <a:endParaRPr lang="en-GB" dirty="0"/>
          </a:p>
        </p:txBody>
      </p:sp>
    </p:spTree>
    <p:extLst>
      <p:ext uri="{BB962C8B-B14F-4D97-AF65-F5344CB8AC3E}">
        <p14:creationId xmlns:p14="http://schemas.microsoft.com/office/powerpoint/2010/main" val="1218521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74ED-37EF-4F65-BE3E-2B13CB878340}"/>
              </a:ext>
            </a:extLst>
          </p:cNvPr>
          <p:cNvSpPr>
            <a:spLocks noGrp="1"/>
          </p:cNvSpPr>
          <p:nvPr>
            <p:ph type="title"/>
          </p:nvPr>
        </p:nvSpPr>
        <p:spPr/>
        <p:txBody>
          <a:bodyPr/>
          <a:lstStyle/>
          <a:p>
            <a:r>
              <a:rPr lang="en-GB" dirty="0">
                <a:solidFill>
                  <a:schemeClr val="accent1">
                    <a:lumMod val="60000"/>
                    <a:lumOff val="40000"/>
                  </a:schemeClr>
                </a:solidFill>
              </a:rPr>
              <a:t>Case-study </a:t>
            </a:r>
          </a:p>
        </p:txBody>
      </p:sp>
      <p:sp>
        <p:nvSpPr>
          <p:cNvPr id="3" name="Content Placeholder 2">
            <a:extLst>
              <a:ext uri="{FF2B5EF4-FFF2-40B4-BE49-F238E27FC236}">
                <a16:creationId xmlns:a16="http://schemas.microsoft.com/office/drawing/2014/main" id="{3F7F3BFD-0988-4A6E-954E-CF737BC27CC3}"/>
              </a:ext>
            </a:extLst>
          </p:cNvPr>
          <p:cNvSpPr>
            <a:spLocks noGrp="1"/>
          </p:cNvSpPr>
          <p:nvPr>
            <p:ph idx="1"/>
          </p:nvPr>
        </p:nvSpPr>
        <p:spPr>
          <a:xfrm>
            <a:off x="1103312" y="1444488"/>
            <a:ext cx="8946541" cy="4803912"/>
          </a:xfrm>
        </p:spPr>
        <p:txBody>
          <a:bodyPr>
            <a:normAutofit fontScale="92500"/>
          </a:bodyPr>
          <a:lstStyle/>
          <a:p>
            <a:r>
              <a:rPr lang="en-GB" sz="2400" b="1" dirty="0"/>
              <a:t>Recorded by John Waller in 1560</a:t>
            </a:r>
          </a:p>
          <a:p>
            <a:endParaRPr lang="en-GB" sz="2400" dirty="0"/>
          </a:p>
          <a:p>
            <a:r>
              <a:rPr lang="en-GB" sz="2400" b="1" dirty="0"/>
              <a:t>Jane Cason was </a:t>
            </a:r>
            <a:r>
              <a:rPr lang="en-GB" sz="2400" b="1" dirty="0" err="1"/>
              <a:t>condemmed</a:t>
            </a:r>
            <a:r>
              <a:rPr lang="en-GB" sz="2400" b="1" dirty="0"/>
              <a:t> because she was starting to speak to a mouse in her house, which she thought would tell her of all the unfulfilled duties she had to do in the household</a:t>
            </a:r>
          </a:p>
          <a:p>
            <a:r>
              <a:rPr lang="en-GB" sz="2400" b="1" dirty="0">
                <a:solidFill>
                  <a:schemeClr val="accent3"/>
                </a:solidFill>
              </a:rPr>
              <a:t>However the judge (Thomas </a:t>
            </a:r>
            <a:r>
              <a:rPr lang="en-GB" sz="2400" b="1" dirty="0" err="1">
                <a:solidFill>
                  <a:schemeClr val="accent3"/>
                </a:solidFill>
              </a:rPr>
              <a:t>Barming</a:t>
            </a:r>
            <a:r>
              <a:rPr lang="en-GB" sz="2400" b="1" dirty="0">
                <a:solidFill>
                  <a:schemeClr val="accent3"/>
                </a:solidFill>
              </a:rPr>
              <a:t>) recognized her behaviour to be the sign of ‘old age’ – overruling the jury which </a:t>
            </a:r>
            <a:r>
              <a:rPr lang="en-GB" sz="2400" b="1" dirty="0" err="1">
                <a:solidFill>
                  <a:schemeClr val="accent3"/>
                </a:solidFill>
              </a:rPr>
              <a:t>condemmed</a:t>
            </a:r>
            <a:r>
              <a:rPr lang="en-GB" sz="2400" b="1" dirty="0">
                <a:solidFill>
                  <a:schemeClr val="accent3"/>
                </a:solidFill>
              </a:rPr>
              <a:t> her to death</a:t>
            </a:r>
          </a:p>
          <a:p>
            <a:r>
              <a:rPr lang="en-GB" sz="2400" b="1" dirty="0"/>
              <a:t>6 months later, Jane stood trial again, this time because Sara Cook accused her of bewitching her child to death, and because Jane did nothing to deny it, she was put to death </a:t>
            </a:r>
          </a:p>
          <a:p>
            <a:endParaRPr lang="en-GB" dirty="0"/>
          </a:p>
          <a:p>
            <a:endParaRPr lang="en-GB" dirty="0"/>
          </a:p>
        </p:txBody>
      </p:sp>
    </p:spTree>
    <p:extLst>
      <p:ext uri="{BB962C8B-B14F-4D97-AF65-F5344CB8AC3E}">
        <p14:creationId xmlns:p14="http://schemas.microsoft.com/office/powerpoint/2010/main" val="97894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FE772-8354-461A-9639-04F59E8C8FF2}"/>
              </a:ext>
            </a:extLst>
          </p:cNvPr>
          <p:cNvSpPr>
            <a:spLocks noGrp="1"/>
          </p:cNvSpPr>
          <p:nvPr>
            <p:ph type="title"/>
          </p:nvPr>
        </p:nvSpPr>
        <p:spPr/>
        <p:txBody>
          <a:bodyPr/>
          <a:lstStyle/>
          <a:p>
            <a:r>
              <a:rPr lang="en-GB" dirty="0">
                <a:solidFill>
                  <a:schemeClr val="accent1">
                    <a:lumMod val="60000"/>
                    <a:lumOff val="40000"/>
                  </a:schemeClr>
                </a:solidFill>
              </a:rPr>
              <a:t>Final Thoughts </a:t>
            </a:r>
          </a:p>
        </p:txBody>
      </p:sp>
      <p:sp>
        <p:nvSpPr>
          <p:cNvPr id="3" name="Content Placeholder 2">
            <a:extLst>
              <a:ext uri="{FF2B5EF4-FFF2-40B4-BE49-F238E27FC236}">
                <a16:creationId xmlns:a16="http://schemas.microsoft.com/office/drawing/2014/main" id="{7177F891-716A-48E9-A6B1-964B487145D9}"/>
              </a:ext>
            </a:extLst>
          </p:cNvPr>
          <p:cNvSpPr>
            <a:spLocks noGrp="1"/>
          </p:cNvSpPr>
          <p:nvPr>
            <p:ph idx="1"/>
          </p:nvPr>
        </p:nvSpPr>
        <p:spPr/>
        <p:txBody>
          <a:bodyPr>
            <a:normAutofit/>
          </a:bodyPr>
          <a:lstStyle/>
          <a:p>
            <a:r>
              <a:rPr lang="en-GB" sz="2400" b="1" dirty="0"/>
              <a:t>Looking at the case studies we can see how religious paranoia  controlled people, leading to the possibility that especially the weaker members of society, such as women with mental health issues, were accused of witchcraft </a:t>
            </a:r>
          </a:p>
          <a:p>
            <a:endParaRPr lang="en-GB" sz="2400" b="1" dirty="0"/>
          </a:p>
          <a:p>
            <a:r>
              <a:rPr lang="en-GB" sz="2400" b="1" dirty="0"/>
              <a:t>Research into medical advancement was largely prohibited by the church, however, would it have been allowed to progress, many case studies would have been put down to mental illness, rather than witchcraft </a:t>
            </a:r>
          </a:p>
        </p:txBody>
      </p:sp>
    </p:spTree>
    <p:extLst>
      <p:ext uri="{BB962C8B-B14F-4D97-AF65-F5344CB8AC3E}">
        <p14:creationId xmlns:p14="http://schemas.microsoft.com/office/powerpoint/2010/main" val="1368552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E97BD-51F9-4BAE-BB50-9201B9C30E1B}"/>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434BD30C-C0F3-4B4F-9871-7BD7BF09D40B}"/>
              </a:ext>
            </a:extLst>
          </p:cNvPr>
          <p:cNvSpPr>
            <a:spLocks noGrp="1"/>
          </p:cNvSpPr>
          <p:nvPr>
            <p:ph idx="1"/>
          </p:nvPr>
        </p:nvSpPr>
        <p:spPr>
          <a:xfrm>
            <a:off x="1103312" y="1325218"/>
            <a:ext cx="8946541" cy="4923182"/>
          </a:xfrm>
        </p:spPr>
        <p:txBody>
          <a:bodyPr>
            <a:normAutofit fontScale="55000" lnSpcReduction="20000"/>
          </a:bodyPr>
          <a:lstStyle/>
          <a:p>
            <a:endParaRPr lang="en-GB" sz="2200" dirty="0"/>
          </a:p>
          <a:p>
            <a:r>
              <a:rPr lang="en-GB" sz="2200" dirty="0"/>
              <a:t>Basil, C.1975. Mental Disorder in Earlier Britain. </a:t>
            </a:r>
            <a:r>
              <a:rPr lang="en-GB" sz="2200" dirty="0" err="1"/>
              <a:t>Berystwyth</a:t>
            </a:r>
            <a:r>
              <a:rPr lang="en-GB" sz="2200" dirty="0"/>
              <a:t>: University of Wales Press</a:t>
            </a:r>
          </a:p>
          <a:p>
            <a:r>
              <a:rPr lang="en-GB" sz="2200" dirty="0"/>
              <a:t>Burton Russell, J.1972. </a:t>
            </a:r>
            <a:r>
              <a:rPr lang="en-GB" sz="2200" i="1" dirty="0"/>
              <a:t>Witchcraft in the Middle Ages. </a:t>
            </a:r>
            <a:r>
              <a:rPr lang="en-GB" sz="2200" dirty="0"/>
              <a:t>New York: Cornell University Press.</a:t>
            </a:r>
          </a:p>
          <a:p>
            <a:r>
              <a:rPr lang="en-GB" sz="2200" dirty="0"/>
              <a:t>Clark, S. 1997. </a:t>
            </a:r>
            <a:r>
              <a:rPr lang="en-GB" sz="2200" i="1" dirty="0"/>
              <a:t>Thinking with Demons, The Idea of Witchcraft in Early Modern Europe. </a:t>
            </a:r>
          </a:p>
          <a:p>
            <a:r>
              <a:rPr lang="en-GB" sz="2200" i="1" dirty="0"/>
              <a:t>Littlewood, R. and Dein,S.2000. Cultural Psychiatry and Medical Anthropology. New Jersey: The Athlone Press. </a:t>
            </a:r>
          </a:p>
          <a:p>
            <a:r>
              <a:rPr lang="en-GB" sz="2200" dirty="0"/>
              <a:t>MacDonald, M. 1991.</a:t>
            </a:r>
            <a:r>
              <a:rPr lang="en-GB" sz="2200" i="1" dirty="0"/>
              <a:t>Witchcraft and Hysteria in Elizabethan London.</a:t>
            </a:r>
            <a:r>
              <a:rPr lang="en-GB" sz="2200" dirty="0"/>
              <a:t> Oxon: Routledge. </a:t>
            </a:r>
          </a:p>
          <a:p>
            <a:r>
              <a:rPr lang="en-GB" sz="2200" dirty="0"/>
              <a:t>Norman, G. “The Devil Hath Laughed at the Physicians” : Witchcraft and the Medical Practise in Seventeenth – Century New England. </a:t>
            </a:r>
            <a:r>
              <a:rPr lang="en-GB" sz="2200" i="1" dirty="0"/>
              <a:t>Journal of the History of Medicine: </a:t>
            </a:r>
            <a:r>
              <a:rPr lang="en-GB" sz="2200" dirty="0"/>
              <a:t>1-38.</a:t>
            </a:r>
          </a:p>
          <a:p>
            <a:r>
              <a:rPr lang="en-GB" sz="2200" dirty="0"/>
              <a:t>Rosen, B. 1991.</a:t>
            </a:r>
            <a:r>
              <a:rPr lang="en-GB" sz="2200" i="1" dirty="0"/>
              <a:t>Witchcraft in England, 1558 – 1618. </a:t>
            </a:r>
            <a:r>
              <a:rPr lang="en-GB" sz="2200" dirty="0"/>
              <a:t>Massachusetts: The University of Massachusetts Press.</a:t>
            </a:r>
          </a:p>
          <a:p>
            <a:r>
              <a:rPr lang="en-GB" sz="2200" dirty="0"/>
              <a:t>Scarre, G. and Callow, J. 2001. Witchcraft and Magic in Sixteenth-and seventeenth-century Europe: Macmillan International Higher Education.</a:t>
            </a:r>
          </a:p>
          <a:p>
            <a:r>
              <a:rPr lang="en-GB" sz="2200" dirty="0"/>
              <a:t>Scarre, G.1987.</a:t>
            </a:r>
            <a:r>
              <a:rPr lang="en-GB" sz="2200" i="1" dirty="0"/>
              <a:t>Witchcraft and Magic in 16</a:t>
            </a:r>
            <a:r>
              <a:rPr lang="en-GB" sz="2200" i="1" baseline="30000" dirty="0"/>
              <a:t>th</a:t>
            </a:r>
            <a:r>
              <a:rPr lang="en-GB" sz="2200" i="1" dirty="0"/>
              <a:t> and 17</a:t>
            </a:r>
            <a:r>
              <a:rPr lang="en-GB" sz="2200" i="1" baseline="30000" dirty="0"/>
              <a:t>th</a:t>
            </a:r>
            <a:r>
              <a:rPr lang="en-GB" sz="2200" i="1" dirty="0"/>
              <a:t> Century Europe. </a:t>
            </a:r>
            <a:r>
              <a:rPr lang="en-GB" sz="2200" dirty="0"/>
              <a:t>England: Macmillan Education Ltd.</a:t>
            </a:r>
          </a:p>
          <a:p>
            <a:r>
              <a:rPr lang="en-GB" sz="2200" dirty="0" err="1"/>
              <a:t>Shakespeares</a:t>
            </a:r>
            <a:r>
              <a:rPr lang="en-GB" sz="2200" dirty="0"/>
              <a:t> England.2009-2014. She hath the spirit in the shape of a </a:t>
            </a:r>
            <a:r>
              <a:rPr lang="en-GB" sz="2200" dirty="0" err="1"/>
              <a:t>blacke</a:t>
            </a:r>
            <a:r>
              <a:rPr lang="en-GB" sz="2200" dirty="0"/>
              <a:t> </a:t>
            </a:r>
            <a:r>
              <a:rPr lang="en-GB" sz="2200" dirty="0" err="1"/>
              <a:t>catte</a:t>
            </a:r>
            <a:r>
              <a:rPr lang="en-GB" sz="2200" dirty="0"/>
              <a:t>. Available from: </a:t>
            </a:r>
            <a:r>
              <a:rPr lang="en-GB" sz="2200" dirty="0">
                <a:hlinkClick r:id="rId2"/>
              </a:rPr>
              <a:t>http://www.shakespearesengland.co.uk/2010/10/06/she-hath-a-spirit-in-the-shape-of-a-blacke-catte/</a:t>
            </a:r>
            <a:r>
              <a:rPr lang="en-GB" sz="2200" dirty="0"/>
              <a:t>  [Accessed 1</a:t>
            </a:r>
            <a:r>
              <a:rPr lang="en-GB" sz="2200" baseline="30000" dirty="0"/>
              <a:t>st</a:t>
            </a:r>
            <a:r>
              <a:rPr lang="en-GB" sz="2200" dirty="0"/>
              <a:t> of may]</a:t>
            </a:r>
          </a:p>
          <a:p>
            <a:r>
              <a:rPr lang="en-GB" sz="2200" dirty="0"/>
              <a:t>Summers,M.1971. The Malleus </a:t>
            </a:r>
            <a:r>
              <a:rPr lang="en-GB" sz="2200" dirty="0" err="1"/>
              <a:t>Maleficarum</a:t>
            </a:r>
            <a:r>
              <a:rPr lang="en-GB" sz="2200" dirty="0"/>
              <a:t> of Heinrich Kramer and James Sprenger. Mineola: Dover Publications. </a:t>
            </a:r>
          </a:p>
          <a:p>
            <a:r>
              <a:rPr lang="en-GB" sz="2200" dirty="0"/>
              <a:t>Thomas, K. 1971. </a:t>
            </a:r>
            <a:r>
              <a:rPr lang="en-GB" sz="2200" i="1" dirty="0"/>
              <a:t>Religion and the Decline of Magic. </a:t>
            </a:r>
            <a:r>
              <a:rPr lang="en-GB" sz="2200" dirty="0"/>
              <a:t>England: Penguin Books. </a:t>
            </a:r>
          </a:p>
          <a:p>
            <a:r>
              <a:rPr lang="en-GB" sz="2200" dirty="0"/>
              <a:t>Quintanilla, B. 2010.Witchcraft or Mental </a:t>
            </a:r>
            <a:r>
              <a:rPr lang="en-GB" sz="2200" dirty="0" err="1"/>
              <a:t>Ilness</a:t>
            </a:r>
            <a:r>
              <a:rPr lang="en-GB" sz="2200" dirty="0"/>
              <a:t>? Available from:  </a:t>
            </a:r>
            <a:r>
              <a:rPr lang="en-GB" dirty="0">
                <a:hlinkClick r:id="rId3"/>
              </a:rPr>
              <a:t>http://www.psychiatrictimes.com/schizoaffective/witchcraft-or-mental-illness</a:t>
            </a:r>
            <a:r>
              <a:rPr lang="en-GB" dirty="0"/>
              <a:t>  [ Accessed 1</a:t>
            </a:r>
            <a:r>
              <a:rPr lang="en-GB" baseline="30000" dirty="0"/>
              <a:t>st</a:t>
            </a:r>
            <a:r>
              <a:rPr lang="en-GB" dirty="0"/>
              <a:t> of May 2018]</a:t>
            </a:r>
          </a:p>
          <a:p>
            <a:endParaRPr lang="en-GB" dirty="0"/>
          </a:p>
          <a:p>
            <a:endParaRPr lang="en-GB" dirty="0"/>
          </a:p>
          <a:p>
            <a:endParaRPr lang="en-GB" dirty="0"/>
          </a:p>
        </p:txBody>
      </p:sp>
    </p:spTree>
    <p:extLst>
      <p:ext uri="{BB962C8B-B14F-4D97-AF65-F5344CB8AC3E}">
        <p14:creationId xmlns:p14="http://schemas.microsoft.com/office/powerpoint/2010/main" val="4187677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119</TotalTime>
  <Words>508</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Witchcraft or mental illness</vt:lpstr>
      <vt:lpstr>PowerPoint Presentation</vt:lpstr>
      <vt:lpstr>Historical Context </vt:lpstr>
      <vt:lpstr>Religion </vt:lpstr>
      <vt:lpstr>Mental illnesses related to witchcraft </vt:lpstr>
      <vt:lpstr>Case-study </vt:lpstr>
      <vt:lpstr>Final Thoughts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Witchcraft or mental illness</dc:title>
  <dc:creator>adrian holdstock</dc:creator>
  <cp:lastModifiedBy>adrian holdstock</cp:lastModifiedBy>
  <cp:revision>12</cp:revision>
  <dcterms:created xsi:type="dcterms:W3CDTF">2018-05-09T20:44:04Z</dcterms:created>
  <dcterms:modified xsi:type="dcterms:W3CDTF">2018-05-09T22:43:28Z</dcterms:modified>
</cp:coreProperties>
</file>