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EB642-7F5C-80F1-9ACB-6F85A9E86A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77D9B6-395D-0F84-88BD-7952F1E8C2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984B40-480C-ED7B-03D6-C79C3E80BE93}"/>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5" name="Footer Placeholder 4">
            <a:extLst>
              <a:ext uri="{FF2B5EF4-FFF2-40B4-BE49-F238E27FC236}">
                <a16:creationId xmlns:a16="http://schemas.microsoft.com/office/drawing/2014/main" id="{0864F363-A49F-BEB7-5219-4CA0398D65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9158F8-F67A-577C-0B33-807B112F6A5B}"/>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3389724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49D4-D1E1-8176-AD46-3D6FF360D5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BE51F2-2482-A766-DA90-B1ABDA2DB8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2CD1C2-C598-3937-D8B6-6C96B0E5879B}"/>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5" name="Footer Placeholder 4">
            <a:extLst>
              <a:ext uri="{FF2B5EF4-FFF2-40B4-BE49-F238E27FC236}">
                <a16:creationId xmlns:a16="http://schemas.microsoft.com/office/drawing/2014/main" id="{5F9B7848-471B-3BF2-D85F-A588DC702F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EFF52D-34AE-B610-0C69-F090289884AA}"/>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500624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81C68-FF90-76FD-7125-B31661F3D5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9D52D3-EC45-8DFE-B44A-6BBA43FB97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6BC24F-7FD3-4907-6964-5966C9D30EA1}"/>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5" name="Footer Placeholder 4">
            <a:extLst>
              <a:ext uri="{FF2B5EF4-FFF2-40B4-BE49-F238E27FC236}">
                <a16:creationId xmlns:a16="http://schemas.microsoft.com/office/drawing/2014/main" id="{188409B7-1EFC-467D-52B3-8FCB828DDA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35EFC9-CA6A-B6F6-258F-DFDA1ECF2AC8}"/>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4183196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E2E13-1A36-89C2-2A21-A44AD93D23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61DF7D-360D-A2B5-9569-F7A77831B4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602309-5EE9-88E3-BDE6-13920AEC3B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AF547A-02F3-68FC-B3E2-432EF2B9CE42}"/>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6" name="Footer Placeholder 5">
            <a:extLst>
              <a:ext uri="{FF2B5EF4-FFF2-40B4-BE49-F238E27FC236}">
                <a16:creationId xmlns:a16="http://schemas.microsoft.com/office/drawing/2014/main" id="{263CFE79-750F-EA71-5816-F28BB1D11D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FB1872-158A-856A-FC91-F6DA02E2DA2F}"/>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2813788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E4A13-603E-E17E-F79B-387354978C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322319-EEEB-63CB-E137-AA4A653D51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D117D1-4A0F-B013-DF9B-4C0426263F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C678E4-0DA0-F953-C5A4-E30E5699EF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272F9C-37C9-A3AD-A5A0-E5161AF4AD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F12A12-ED58-BBD2-6C0C-242C3DEBD40D}"/>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8" name="Footer Placeholder 7">
            <a:extLst>
              <a:ext uri="{FF2B5EF4-FFF2-40B4-BE49-F238E27FC236}">
                <a16:creationId xmlns:a16="http://schemas.microsoft.com/office/drawing/2014/main" id="{83D19304-A12C-2BCA-A812-BDC747EAD9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E2C043-8BF5-04D5-47AF-4D3F384A89DD}"/>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3635935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D9DD6-8469-11BE-64A7-35DB5CD380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BC723C-F6CD-EF04-2480-E1A09D1AF68A}"/>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4" name="Footer Placeholder 3">
            <a:extLst>
              <a:ext uri="{FF2B5EF4-FFF2-40B4-BE49-F238E27FC236}">
                <a16:creationId xmlns:a16="http://schemas.microsoft.com/office/drawing/2014/main" id="{27475160-9F56-CA5E-4155-42CBBAD966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5C61DB-AFD9-920E-B696-46CFE4DF9FF8}"/>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766132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232C5C-7C3B-BBDC-E9C1-4C2B0ED37F93}"/>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3" name="Footer Placeholder 2">
            <a:extLst>
              <a:ext uri="{FF2B5EF4-FFF2-40B4-BE49-F238E27FC236}">
                <a16:creationId xmlns:a16="http://schemas.microsoft.com/office/drawing/2014/main" id="{59712A5C-95A0-E030-2867-E46B782FFB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9D5BBF-C861-1353-D26B-6FC19B32DBC5}"/>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3206155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BA8C1-0BCE-BB0F-1AE0-00192BC71D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1EC434-A24C-60C0-1560-D50044C770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30EFED-9EF8-E3C7-4BBB-E58CDD2492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402F3B-ADCE-64CF-B9A9-C4AD9C7A388E}"/>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6" name="Footer Placeholder 5">
            <a:extLst>
              <a:ext uri="{FF2B5EF4-FFF2-40B4-BE49-F238E27FC236}">
                <a16:creationId xmlns:a16="http://schemas.microsoft.com/office/drawing/2014/main" id="{1DE87D6F-1756-9D8A-7645-C6576FE5CA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A29BC9-6126-7909-9DE7-7B385FBA530D}"/>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284978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C1582-B565-0B90-E035-B3B26E2C93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02A6FC-CFD5-0D4A-CC03-4BB409934E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15A65D-0132-D326-4D97-62F1BA28EC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8D7391-5EF6-CE9C-71B3-C60992DADB5C}"/>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6" name="Footer Placeholder 5">
            <a:extLst>
              <a:ext uri="{FF2B5EF4-FFF2-40B4-BE49-F238E27FC236}">
                <a16:creationId xmlns:a16="http://schemas.microsoft.com/office/drawing/2014/main" id="{9E585A77-2118-EF60-523E-232CC2A8F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3DA6F8-2EBA-09B8-F9F8-3303033E8BD7}"/>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4075694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5B442-8D57-6536-33A3-94ADBB6C44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2602A1-363A-D167-2118-01B0D05486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770C61-30A5-FC01-C914-1F11A7F4B350}"/>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5" name="Footer Placeholder 4">
            <a:extLst>
              <a:ext uri="{FF2B5EF4-FFF2-40B4-BE49-F238E27FC236}">
                <a16:creationId xmlns:a16="http://schemas.microsoft.com/office/drawing/2014/main" id="{AC3057EC-3E4A-0722-92F3-38B618F971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C7BC73-38B0-A48B-461C-3E204B638F0B}"/>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3180899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683FDC-0519-7F82-8F35-08176AAEA6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A1F20E-F566-8CED-2AD7-8F378A8289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0C9CC4-CBA6-04CD-DEE8-51492A9B3EC9}"/>
              </a:ext>
            </a:extLst>
          </p:cNvPr>
          <p:cNvSpPr>
            <a:spLocks noGrp="1"/>
          </p:cNvSpPr>
          <p:nvPr>
            <p:ph type="dt" sz="half" idx="10"/>
          </p:nvPr>
        </p:nvSpPr>
        <p:spPr/>
        <p:txBody>
          <a:bodyPr/>
          <a:lstStyle/>
          <a:p>
            <a:fld id="{75BF7E23-07A8-4B13-BE7A-21DB4736D812}" type="datetimeFigureOut">
              <a:rPr lang="en-GB" smtClean="0"/>
              <a:t>10/12/2023</a:t>
            </a:fld>
            <a:endParaRPr lang="en-GB"/>
          </a:p>
        </p:txBody>
      </p:sp>
      <p:sp>
        <p:nvSpPr>
          <p:cNvPr id="5" name="Footer Placeholder 4">
            <a:extLst>
              <a:ext uri="{FF2B5EF4-FFF2-40B4-BE49-F238E27FC236}">
                <a16:creationId xmlns:a16="http://schemas.microsoft.com/office/drawing/2014/main" id="{965850B1-7D2F-7C66-0DAF-6F1D78BFF3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8FF1AC-4500-38AB-A2D7-B93BB2EC937D}"/>
              </a:ext>
            </a:extLst>
          </p:cNvPr>
          <p:cNvSpPr>
            <a:spLocks noGrp="1"/>
          </p:cNvSpPr>
          <p:nvPr>
            <p:ph type="sldNum" sz="quarter" idx="12"/>
          </p:nvPr>
        </p:nvSpPr>
        <p:spPr/>
        <p:txBody>
          <a:bodyPr/>
          <a:lstStyle/>
          <a:p>
            <a:fld id="{91CE2E85-FDC2-49B9-897B-7DAA624419E0}" type="slidenum">
              <a:rPr lang="en-GB" smtClean="0"/>
              <a:t>‹#›</a:t>
            </a:fld>
            <a:endParaRPr lang="en-GB"/>
          </a:p>
        </p:txBody>
      </p:sp>
    </p:spTree>
    <p:extLst>
      <p:ext uri="{BB962C8B-B14F-4D97-AF65-F5344CB8AC3E}">
        <p14:creationId xmlns:p14="http://schemas.microsoft.com/office/powerpoint/2010/main" val="2833722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6CCAE3-AE52-C8A7-0CFB-6538A9B3CE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BC3261-4DE7-4CC4-C5D7-E0F2A5B2C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B85C37-DD86-F4F9-B4EB-2E627E7302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BF7E23-07A8-4B13-BE7A-21DB4736D812}" type="datetimeFigureOut">
              <a:rPr lang="en-GB" smtClean="0"/>
              <a:t>10/12/2023</a:t>
            </a:fld>
            <a:endParaRPr lang="en-GB"/>
          </a:p>
        </p:txBody>
      </p:sp>
      <p:sp>
        <p:nvSpPr>
          <p:cNvPr id="5" name="Footer Placeholder 4">
            <a:extLst>
              <a:ext uri="{FF2B5EF4-FFF2-40B4-BE49-F238E27FC236}">
                <a16:creationId xmlns:a16="http://schemas.microsoft.com/office/drawing/2014/main" id="{F099EDC6-EC1D-D37E-BA8F-AEF25260B8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6A00CB-E290-E470-811D-9B26E9BB8E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CE2E85-FDC2-49B9-897B-7DAA624419E0}" type="slidenum">
              <a:rPr lang="en-GB" smtClean="0"/>
              <a:t>‹#›</a:t>
            </a:fld>
            <a:endParaRPr lang="en-GB"/>
          </a:p>
        </p:txBody>
      </p:sp>
    </p:spTree>
    <p:extLst>
      <p:ext uri="{BB962C8B-B14F-4D97-AF65-F5344CB8AC3E}">
        <p14:creationId xmlns:p14="http://schemas.microsoft.com/office/powerpoint/2010/main" val="2933983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198F0-F002-4C45-3CBB-2E248DCD5046}"/>
              </a:ext>
            </a:extLst>
          </p:cNvPr>
          <p:cNvSpPr>
            <a:spLocks noGrp="1"/>
          </p:cNvSpPr>
          <p:nvPr>
            <p:ph type="ctrTitle"/>
          </p:nvPr>
        </p:nvSpPr>
        <p:spPr>
          <a:xfrm>
            <a:off x="890338" y="640080"/>
            <a:ext cx="3734014" cy="3566160"/>
          </a:xfrm>
        </p:spPr>
        <p:txBody>
          <a:bodyPr anchor="b">
            <a:normAutofit/>
          </a:bodyPr>
          <a:lstStyle/>
          <a:p>
            <a:pPr algn="l"/>
            <a:r>
              <a:rPr lang="en-GB" sz="4200" kern="100">
                <a:effectLst/>
                <a:latin typeface="Times New Roman" panose="02020603050405020304" pitchFamily="18" charset="0"/>
                <a:ea typeface="Calibri" panose="020F0502020204030204" pitchFamily="34" charset="0"/>
                <a:cs typeface="Times New Roman" panose="02020603050405020304" pitchFamily="18" charset="0"/>
              </a:rPr>
              <a:t>Embracing Change: A Reflective Journey through Democratic Leadership</a:t>
            </a:r>
            <a:endParaRPr lang="en-GB" sz="4200"/>
          </a:p>
        </p:txBody>
      </p:sp>
      <p:sp>
        <p:nvSpPr>
          <p:cNvPr id="3" name="Subtitle 2">
            <a:extLst>
              <a:ext uri="{FF2B5EF4-FFF2-40B4-BE49-F238E27FC236}">
                <a16:creationId xmlns:a16="http://schemas.microsoft.com/office/drawing/2014/main" id="{3FBEF124-980A-ABC6-44E8-C5F4D1FAEE84}"/>
              </a:ext>
            </a:extLst>
          </p:cNvPr>
          <p:cNvSpPr>
            <a:spLocks noGrp="1"/>
          </p:cNvSpPr>
          <p:nvPr>
            <p:ph type="subTitle" idx="1"/>
          </p:nvPr>
        </p:nvSpPr>
        <p:spPr>
          <a:xfrm>
            <a:off x="890339" y="4636008"/>
            <a:ext cx="3734014" cy="1572768"/>
          </a:xfrm>
        </p:spPr>
        <p:txBody>
          <a:bodyPr>
            <a:normAutofit/>
          </a:bodyPr>
          <a:lstStyle/>
          <a:p>
            <a:pPr algn="l"/>
            <a:r>
              <a:rPr lang="en-GB" sz="2000"/>
              <a:t>Name: Ileana Ciricu-2108842</a:t>
            </a:r>
          </a:p>
          <a:p>
            <a:pPr algn="l"/>
            <a:endParaRPr lang="en-GB" sz="2000"/>
          </a:p>
          <a:p>
            <a:pPr algn="l"/>
            <a:r>
              <a:rPr lang="en-GB" sz="2000"/>
              <a:t>Module: Leadership and Change</a:t>
            </a:r>
          </a:p>
          <a:p>
            <a:pPr algn="l"/>
            <a:r>
              <a:rPr lang="en-GB" sz="2000"/>
              <a:t>(BMSW6010_SWAN)</a:t>
            </a:r>
          </a:p>
        </p:txBody>
      </p:sp>
      <p:sp>
        <p:nvSpPr>
          <p:cNvPr id="35"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Colourful carved figures of humans">
            <a:extLst>
              <a:ext uri="{FF2B5EF4-FFF2-40B4-BE49-F238E27FC236}">
                <a16:creationId xmlns:a16="http://schemas.microsoft.com/office/drawing/2014/main" id="{98658E6D-76C2-67D2-5C81-9E5762164642}"/>
              </a:ext>
            </a:extLst>
          </p:cNvPr>
          <p:cNvPicPr>
            <a:picLocks noChangeAspect="1"/>
          </p:cNvPicPr>
          <p:nvPr/>
        </p:nvPicPr>
        <p:blipFill rotWithShape="1">
          <a:blip r:embed="rId2"/>
          <a:srcRect l="9298" r="1923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13412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E4876391-C9DD-ADDC-5B60-9A70BD37A193}"/>
              </a:ext>
            </a:extLst>
          </p:cNvPr>
          <p:cNvSpPr txBox="1"/>
          <p:nvPr/>
        </p:nvSpPr>
        <p:spPr>
          <a:xfrm>
            <a:off x="5434149" y="932688"/>
            <a:ext cx="5916603" cy="499262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effectLst/>
              </a:rPr>
              <a:t>The comprehensive analysis of scores derived from items 2, 5, 8, 11, 14, and 17 in the Leadership Styles Questionnaire offers a detailed insight into my leadership approach, prominently showcasing a strong inclination towards democratic leadership.</a:t>
            </a:r>
          </a:p>
        </p:txBody>
      </p:sp>
      <p:sp>
        <p:nvSpPr>
          <p:cNvPr id="7" name="TextBox 6">
            <a:extLst>
              <a:ext uri="{FF2B5EF4-FFF2-40B4-BE49-F238E27FC236}">
                <a16:creationId xmlns:a16="http://schemas.microsoft.com/office/drawing/2014/main" id="{1F9484D7-456D-5192-B8E8-C75AB33A1953}"/>
              </a:ext>
            </a:extLst>
          </p:cNvPr>
          <p:cNvSpPr txBox="1"/>
          <p:nvPr/>
        </p:nvSpPr>
        <p:spPr>
          <a:xfrm>
            <a:off x="1645920" y="4244816"/>
            <a:ext cx="6096000" cy="2031325"/>
          </a:xfrm>
          <a:prstGeom prst="rect">
            <a:avLst/>
          </a:prstGeom>
          <a:noFill/>
        </p:spPr>
        <p:txBody>
          <a:bodyPr wrap="square">
            <a:spAutoFit/>
          </a:bodyPr>
          <a:lstStyle/>
          <a:p>
            <a:pPr marL="285750" indent="-285750" algn="just">
              <a:spcAft>
                <a:spcPts val="600"/>
              </a:spcAft>
              <a:buFont typeface="Arial" panose="020B0604020202020204" pitchFamily="34" charset="0"/>
              <a:buChar char="•"/>
            </a:pPr>
            <a:r>
              <a:rPr lang="en-GB" kern="100">
                <a:solidFill>
                  <a:srgbClr val="000000"/>
                </a:solidFill>
                <a:latin typeface="Times New Roman" panose="02020603050405020304" pitchFamily="18" charset="0"/>
                <a:cs typeface="Times New Roman" panose="02020603050405020304" pitchFamily="18" charset="0"/>
              </a:rPr>
              <a:t>Positives: </a:t>
            </a:r>
            <a:r>
              <a:rPr lang="en-GB"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 believe being a democratic leader </a:t>
            </a:r>
            <a:r>
              <a:rPr lang="en-GB" i="1"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“While working under democratic leaders, employees feel valued </a:t>
            </a:r>
            <a:r>
              <a:rPr lang="en-GB"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(Knights, 2022)</a:t>
            </a:r>
            <a:r>
              <a:rPr lang="en-GB" i="1"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p>
          <a:p>
            <a:pPr algn="just">
              <a:spcAft>
                <a:spcPts val="600"/>
              </a:spcAft>
            </a:pPr>
            <a:endParaRPr lang="en-GB" i="1"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600"/>
              </a:spcAft>
              <a:buFont typeface="Arial" panose="020B0604020202020204" pitchFamily="34" charset="0"/>
              <a:buChar char="•"/>
            </a:pPr>
            <a:r>
              <a:rPr lang="en-GB" i="1" kern="100">
                <a:solidFill>
                  <a:srgbClr val="000000"/>
                </a:solidFill>
                <a:latin typeface="Times New Roman" panose="02020603050405020304" pitchFamily="18" charset="0"/>
                <a:ea typeface="Calibri" panose="020F0502020204030204" pitchFamily="34" charset="0"/>
                <a:cs typeface="Times New Roman" panose="02020603050405020304" pitchFamily="18" charset="0"/>
              </a:rPr>
              <a:t>Negatives: </a:t>
            </a:r>
            <a:r>
              <a:rPr lang="en-GB"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i="1"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Being a democratic leader, I find it difficult to reach conclusion during the complex issues </a:t>
            </a:r>
            <a:r>
              <a:rPr lang="en-GB"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(Knights, 2022)</a:t>
            </a:r>
            <a:r>
              <a:rPr lang="en-GB" i="1"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A8233162-17AA-4EBD-1B1C-7D6C708AD5F2}"/>
              </a:ext>
            </a:extLst>
          </p:cNvPr>
          <p:cNvSpPr txBox="1"/>
          <p:nvPr/>
        </p:nvSpPr>
        <p:spPr>
          <a:xfrm>
            <a:off x="3901440" y="870635"/>
            <a:ext cx="6096000" cy="738664"/>
          </a:xfrm>
          <a:prstGeom prst="rect">
            <a:avLst/>
          </a:prstGeom>
          <a:noFill/>
        </p:spPr>
        <p:txBody>
          <a:bodyPr wrap="square">
            <a:spAutoFit/>
          </a:bodyPr>
          <a:lstStyle/>
          <a:p>
            <a:pPr algn="ctr">
              <a:spcAft>
                <a:spcPts val="600"/>
              </a:spcAft>
            </a:pPr>
            <a:r>
              <a:rPr lang="en-GB" sz="2400" b="1" i="1" kern="100">
                <a:solidFill>
                  <a:srgbClr val="000000"/>
                </a:solidFill>
                <a:latin typeface="Times New Roman" panose="02020603050405020304" pitchFamily="18" charset="0"/>
                <a:cs typeface="Times New Roman" panose="02020603050405020304" pitchFamily="18" charset="0"/>
              </a:rPr>
              <a:t>My Leadership Questionnaire Analysis</a:t>
            </a:r>
            <a:br>
              <a:rPr lang="en-US" sz="1800" b="1" i="1" kern="100">
                <a:solidFill>
                  <a:srgbClr val="000000"/>
                </a:solidFill>
                <a:latin typeface="Times New Roman" panose="02020603050405020304" pitchFamily="18" charset="0"/>
                <a:cs typeface="Times New Roman" panose="02020603050405020304" pitchFamily="18" charset="0"/>
              </a:rPr>
            </a:br>
            <a:endParaRPr lang="en-GB"/>
          </a:p>
        </p:txBody>
      </p:sp>
    </p:spTree>
    <p:extLst>
      <p:ext uri="{BB962C8B-B14F-4D97-AF65-F5344CB8AC3E}">
        <p14:creationId xmlns:p14="http://schemas.microsoft.com/office/powerpoint/2010/main" val="2384710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E0F62598-88A6-8112-C1B9-9960835889F9}"/>
              </a:ext>
            </a:extLst>
          </p:cNvPr>
          <p:cNvSpPr txBox="1"/>
          <p:nvPr/>
        </p:nvSpPr>
        <p:spPr>
          <a:xfrm>
            <a:off x="1137034" y="609597"/>
            <a:ext cx="9392421" cy="133084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100" b="1" i="1" kern="1200">
                <a:solidFill>
                  <a:schemeClr val="tx1"/>
                </a:solidFill>
                <a:effectLst/>
                <a:latin typeface="+mj-lt"/>
                <a:ea typeface="+mj-ea"/>
                <a:cs typeface="+mj-cs"/>
              </a:rPr>
              <a:t>My Democratic Leadership and the Lewin Model of Change</a:t>
            </a:r>
            <a:br>
              <a:rPr lang="en-US" sz="3100" b="1" i="1" kern="1200">
                <a:solidFill>
                  <a:schemeClr val="tx1"/>
                </a:solidFill>
                <a:effectLst/>
                <a:latin typeface="+mj-lt"/>
                <a:ea typeface="+mj-ea"/>
                <a:cs typeface="+mj-cs"/>
              </a:rPr>
            </a:br>
            <a:endParaRPr lang="en-US" sz="3100" b="1" kern="1200">
              <a:solidFill>
                <a:schemeClr val="tx1"/>
              </a:solidFill>
              <a:latin typeface="+mj-lt"/>
              <a:ea typeface="+mj-ea"/>
              <a:cs typeface="+mj-cs"/>
            </a:endParaRPr>
          </a:p>
        </p:txBody>
      </p:sp>
      <p:sp>
        <p:nvSpPr>
          <p:cNvPr id="3" name="TextBox 2">
            <a:extLst>
              <a:ext uri="{FF2B5EF4-FFF2-40B4-BE49-F238E27FC236}">
                <a16:creationId xmlns:a16="http://schemas.microsoft.com/office/drawing/2014/main" id="{807BAF25-FFA3-61F8-D390-2AE95A12F27C}"/>
              </a:ext>
            </a:extLst>
          </p:cNvPr>
          <p:cNvSpPr txBox="1"/>
          <p:nvPr/>
        </p:nvSpPr>
        <p:spPr>
          <a:xfrm>
            <a:off x="1137034" y="2198362"/>
            <a:ext cx="4958966" cy="3917773"/>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a:effectLst/>
              </a:rPr>
              <a:t>To define the application of change management, I have applied Lewin Model of Change that consists of the following points (Burnes, 2020);</a:t>
            </a:r>
          </a:p>
          <a:p>
            <a:pPr marL="285750" indent="-228600">
              <a:lnSpc>
                <a:spcPct val="90000"/>
              </a:lnSpc>
              <a:spcAft>
                <a:spcPts val="600"/>
              </a:spcAft>
              <a:buFont typeface="Arial" panose="020B0604020202020204" pitchFamily="34" charset="0"/>
              <a:buChar char="•"/>
            </a:pPr>
            <a:r>
              <a:rPr lang="en-US" sz="2000"/>
              <a:t>Unfreezing</a:t>
            </a:r>
          </a:p>
          <a:p>
            <a:pPr marL="285750" indent="-228600">
              <a:lnSpc>
                <a:spcPct val="90000"/>
              </a:lnSpc>
              <a:spcAft>
                <a:spcPts val="600"/>
              </a:spcAft>
              <a:buFont typeface="Arial" panose="020B0604020202020204" pitchFamily="34" charset="0"/>
              <a:buChar char="•"/>
            </a:pPr>
            <a:r>
              <a:rPr lang="en-US" sz="2000"/>
              <a:t>Change</a:t>
            </a:r>
          </a:p>
          <a:p>
            <a:pPr marL="285750" indent="-228600">
              <a:lnSpc>
                <a:spcPct val="90000"/>
              </a:lnSpc>
              <a:spcAft>
                <a:spcPts val="600"/>
              </a:spcAft>
              <a:buFont typeface="Arial" panose="020B0604020202020204" pitchFamily="34" charset="0"/>
              <a:buChar char="•"/>
            </a:pPr>
            <a:r>
              <a:rPr lang="en-US" sz="2000"/>
              <a:t>Refreezing</a:t>
            </a:r>
          </a:p>
        </p:txBody>
      </p:sp>
      <p:pic>
        <p:nvPicPr>
          <p:cNvPr id="4" name="Picture 2" descr="Lewin Change Model Template | Lewins Change Model Template">
            <a:extLst>
              <a:ext uri="{FF2B5EF4-FFF2-40B4-BE49-F238E27FC236}">
                <a16:creationId xmlns:a16="http://schemas.microsoft.com/office/drawing/2014/main" id="{7CEAAE76-973E-69CF-6468-3A7D14EAFF0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9367" y="2470693"/>
            <a:ext cx="4788505" cy="3184356"/>
          </a:xfrm>
          <a:prstGeom prst="rect">
            <a:avLst/>
          </a:prstGeom>
          <a:noFill/>
          <a:extLst>
            <a:ext uri="{909E8E84-426E-40DD-AFC4-6F175D3DCCD1}">
              <a14:hiddenFill xmlns:a14="http://schemas.microsoft.com/office/drawing/2010/main">
                <a:solidFill>
                  <a:srgbClr val="FFFFFF"/>
                </a:solidFill>
              </a14:hiddenFill>
            </a:ext>
          </a:extLst>
        </p:spPr>
      </p:pic>
      <p:sp>
        <p:nvSpPr>
          <p:cNvPr id="45" name="Freeform: Shape 4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14012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3EF5916D-EB7E-410C-AC2D-1877EEE4F700}"/>
              </a:ext>
            </a:extLst>
          </p:cNvPr>
          <p:cNvSpPr txBox="1"/>
          <p:nvPr/>
        </p:nvSpPr>
        <p:spPr>
          <a:xfrm>
            <a:off x="841248" y="3328416"/>
            <a:ext cx="10509504" cy="271576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500" b="1"/>
              <a:t>Emotional Intelligence: </a:t>
            </a:r>
            <a:r>
              <a:rPr lang="en-US" sz="1500">
                <a:effectLst/>
              </a:rPr>
              <a:t>According to MindTool, (2023), </a:t>
            </a:r>
            <a:r>
              <a:rPr lang="en-US" sz="1500" i="1">
                <a:effectLst/>
              </a:rPr>
              <a:t>“the emotional intelligence theory states that for leaders to be able to adapt their style successfully, they must be able to tune in emotionally to their surroundings, and to themselves.”</a:t>
            </a:r>
          </a:p>
          <a:p>
            <a:pPr marL="285750" indent="-228600">
              <a:lnSpc>
                <a:spcPct val="90000"/>
              </a:lnSpc>
              <a:spcAft>
                <a:spcPts val="600"/>
              </a:spcAft>
              <a:buFont typeface="Arial" panose="020B0604020202020204" pitchFamily="34" charset="0"/>
              <a:buChar char="•"/>
            </a:pPr>
            <a:r>
              <a:rPr lang="en-US" sz="1500" b="1">
                <a:effectLst/>
              </a:rPr>
              <a:t>Championing Training and Development being a Democratic Leader: </a:t>
            </a:r>
            <a:r>
              <a:rPr lang="en-US" sz="1500">
                <a:effectLst/>
              </a:rPr>
              <a:t>Recognising the need for upskilling in the face of technological change, I would champion training initiatives focused on AI technology. As a democratic leader, I value collaborative decision-making; hence, the planning and execution of these workshops would involve input from team members. This inclusive approach not only customise the training content to the specific needs of the team but also cultivates a culture of continuous learning (Abdul-Kudus, 2023). </a:t>
            </a:r>
          </a:p>
          <a:p>
            <a:pPr marL="285750" indent="-228600">
              <a:lnSpc>
                <a:spcPct val="90000"/>
              </a:lnSpc>
              <a:spcAft>
                <a:spcPts val="600"/>
              </a:spcAft>
              <a:buFont typeface="Arial" panose="020B0604020202020204" pitchFamily="34" charset="0"/>
              <a:buChar char="•"/>
            </a:pPr>
            <a:r>
              <a:rPr lang="en-US" sz="1500" b="1">
                <a:effectLst/>
              </a:rPr>
              <a:t>Addressing Concerns and Fears being a Democratic Leader: </a:t>
            </a:r>
            <a:r>
              <a:rPr lang="en-US" sz="1500">
                <a:effectLst/>
              </a:rPr>
              <a:t>Change often brings forth concerns and fears among team members. As a democratic leader, I would approach these concerns with empathy and active listening. In addition, building a safe space for team members to express their apprehensions guarantees that their emotional well-being is acknowledged and valued (Phillips et al. 2023). </a:t>
            </a:r>
            <a:endParaRPr lang="en-US" sz="1500" b="1">
              <a:effectLst/>
            </a:endParaRPr>
          </a:p>
        </p:txBody>
      </p:sp>
      <p:sp>
        <p:nvSpPr>
          <p:cNvPr id="5" name="TextBox 4">
            <a:extLst>
              <a:ext uri="{FF2B5EF4-FFF2-40B4-BE49-F238E27FC236}">
                <a16:creationId xmlns:a16="http://schemas.microsoft.com/office/drawing/2014/main" id="{EA937675-6418-D8BB-CDC6-F87B4A083A26}"/>
              </a:ext>
            </a:extLst>
          </p:cNvPr>
          <p:cNvSpPr txBox="1"/>
          <p:nvPr/>
        </p:nvSpPr>
        <p:spPr>
          <a:xfrm>
            <a:off x="1303020" y="1229975"/>
            <a:ext cx="9585960" cy="738664"/>
          </a:xfrm>
          <a:prstGeom prst="rect">
            <a:avLst/>
          </a:prstGeom>
          <a:noFill/>
        </p:spPr>
        <p:txBody>
          <a:bodyPr wrap="square">
            <a:spAutoFit/>
          </a:bodyPr>
          <a:lstStyle/>
          <a:p>
            <a:pPr algn="ctr">
              <a:spcAft>
                <a:spcPts val="600"/>
              </a:spcAft>
            </a:pPr>
            <a:r>
              <a:rPr lang="en-GB" sz="2400" i="1" kern="100">
                <a:solidFill>
                  <a:srgbClr val="000000"/>
                </a:solidFill>
                <a:latin typeface="Times New Roman" panose="02020603050405020304" pitchFamily="18" charset="0"/>
                <a:cs typeface="Times New Roman" panose="02020603050405020304" pitchFamily="18" charset="0"/>
              </a:rPr>
              <a:t>Supporting My Team Through Change: The HR Assistant's Perspective</a:t>
            </a:r>
            <a:br>
              <a:rPr lang="en-US" sz="1800" i="1" kern="100">
                <a:solidFill>
                  <a:srgbClr val="000000"/>
                </a:solidFill>
                <a:latin typeface="Times New Roman" panose="02020603050405020304" pitchFamily="18" charset="0"/>
                <a:cs typeface="Times New Roman" panose="02020603050405020304" pitchFamily="18" charset="0"/>
              </a:rPr>
            </a:br>
            <a:endParaRPr lang="en-GB"/>
          </a:p>
        </p:txBody>
      </p:sp>
    </p:spTree>
    <p:extLst>
      <p:ext uri="{BB962C8B-B14F-4D97-AF65-F5344CB8AC3E}">
        <p14:creationId xmlns:p14="http://schemas.microsoft.com/office/powerpoint/2010/main" val="513269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8973A21-DB19-FB04-6A97-591C5952ECDF}"/>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i="1" kern="1200">
                <a:solidFill>
                  <a:srgbClr val="FFFFFF"/>
                </a:solidFill>
                <a:latin typeface="+mj-lt"/>
                <a:ea typeface="+mj-ea"/>
                <a:cs typeface="+mj-cs"/>
              </a:rPr>
              <a:t>Conclusions</a:t>
            </a:r>
            <a:endParaRPr lang="en-US" sz="4400" kern="1200">
              <a:solidFill>
                <a:srgbClr val="FFFFFF"/>
              </a:solidFill>
              <a:latin typeface="+mj-lt"/>
              <a:ea typeface="+mj-ea"/>
              <a:cs typeface="+mj-cs"/>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62D6CD68-BCDC-0A63-29A0-3A4BDC79CE93}"/>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effectLst/>
              </a:rPr>
              <a:t>Reflecting on this leadership journey, the embrace of a democratic leadership style has been transformative. The high scores affirming this style underscore my commitment to collaborative decision-making, developing a collective environment where each team member's contribution is not only valued but actively sought. The journey has been one of continuous learning, recognising the strengths and challenges inherent in this leadership approach. The delicate balance between inclusivity and efficiency remains a focal point, requiring a nuanced and adaptive approach. </a:t>
            </a:r>
          </a:p>
        </p:txBody>
      </p:sp>
    </p:spTree>
    <p:extLst>
      <p:ext uri="{BB962C8B-B14F-4D97-AF65-F5344CB8AC3E}">
        <p14:creationId xmlns:p14="http://schemas.microsoft.com/office/powerpoint/2010/main" val="1327677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7779E34-A4C8-2645-4E64-A0CA97B0AFAC}"/>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i="1" kern="1200" dirty="0">
                <a:solidFill>
                  <a:schemeClr val="tx1"/>
                </a:solidFill>
                <a:latin typeface="+mj-lt"/>
                <a:ea typeface="+mj-ea"/>
                <a:cs typeface="+mj-cs"/>
              </a:rPr>
              <a:t>References</a:t>
            </a:r>
            <a:r>
              <a:rPr lang="en-US" sz="5400" i="1" kern="1200" dirty="0">
                <a:solidFill>
                  <a:schemeClr val="tx1"/>
                </a:solidFill>
                <a:latin typeface="+mj-lt"/>
                <a:ea typeface="+mj-ea"/>
                <a:cs typeface="+mj-cs"/>
              </a:rPr>
              <a:t>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69DB420-4C95-41AE-762D-E1E442509157}"/>
              </a:ext>
            </a:extLst>
          </p:cNvPr>
          <p:cNvSpPr txBox="1"/>
          <p:nvPr/>
        </p:nvSpPr>
        <p:spPr>
          <a:xfrm>
            <a:off x="672084" y="1860254"/>
            <a:ext cx="11519916" cy="5545752"/>
          </a:xfrm>
          <a:prstGeom prst="rect">
            <a:avLst/>
          </a:prstGeom>
        </p:spPr>
        <p:txBody>
          <a:bodyPr vert="horz" lIns="91440" tIns="45720" rIns="91440" bIns="45720" rtlCol="0">
            <a:noAutofit/>
          </a:bodyPr>
          <a:lstStyle/>
          <a:p>
            <a:pPr marL="342900" lvl="0" indent="-228600">
              <a:lnSpc>
                <a:spcPct val="90000"/>
              </a:lnSpc>
              <a:spcAft>
                <a:spcPts val="800"/>
              </a:spcAft>
              <a:buFont typeface="Arial" panose="020B0604020202020204" pitchFamily="34" charset="0"/>
              <a:buChar char="•"/>
              <a:tabLst>
                <a:tab pos="457200" algn="l"/>
              </a:tabLst>
            </a:pPr>
            <a:r>
              <a:rPr lang="en-US" sz="1200" dirty="0">
                <a:effectLst/>
              </a:rPr>
              <a:t>Abdul-Kudus, I.S.S.A.H., 2023. </a:t>
            </a:r>
            <a:r>
              <a:rPr lang="en-US" sz="1200" i="1" dirty="0">
                <a:effectLst/>
              </a:rPr>
              <a:t>PERCEPTION OF TEACHERS ON HEADTEACHERS LEADERSHIP STYLES AND ITS IMPLICATION FOR TRAINING AND DEVELOPMENT: A STUDY OF PUBLIC SENIOR HIGH SCHOOLS IN TAMALE METROPOLIS</a:t>
            </a:r>
            <a:r>
              <a:rPr lang="en-US" sz="1200" dirty="0">
                <a:effectLst/>
              </a:rPr>
              <a:t> (Doctoral dissertation).</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Briggs, M.I., 2023. DEMOCRATIC LEADERSHIP AND EMPLOYEE PERFORMANCE. </a:t>
            </a:r>
            <a:r>
              <a:rPr lang="en-US" sz="1200" i="1" dirty="0">
                <a:effectLst/>
              </a:rPr>
              <a:t>BW Academic Journal</a:t>
            </a:r>
            <a:r>
              <a:rPr lang="en-US" sz="1200" dirty="0">
                <a:effectLst/>
              </a:rPr>
              <a:t>, pp.12-12.</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Burnes, B., 2020. The origins of Lewin’s three-step model of change. </a:t>
            </a:r>
            <a:r>
              <a:rPr lang="en-US" sz="1200" i="1" dirty="0">
                <a:effectLst/>
              </a:rPr>
              <a:t>The Journal of Applied Behavioral Science</a:t>
            </a:r>
            <a:r>
              <a:rPr lang="en-US" sz="1200" dirty="0">
                <a:effectLst/>
              </a:rPr>
              <a:t>, </a:t>
            </a:r>
            <a:r>
              <a:rPr lang="en-US" sz="1200" i="1" dirty="0">
                <a:effectLst/>
              </a:rPr>
              <a:t>56</a:t>
            </a:r>
            <a:r>
              <a:rPr lang="en-US" sz="1200" dirty="0">
                <a:effectLst/>
              </a:rPr>
              <a:t>(1), pp.32-59.</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Bwalya, A., 2023. Leadership Styles. </a:t>
            </a:r>
            <a:r>
              <a:rPr lang="en-US" sz="1200" i="1" dirty="0">
                <a:effectLst/>
              </a:rPr>
              <a:t>Global Scientific Journal</a:t>
            </a:r>
            <a:r>
              <a:rPr lang="en-US" sz="1200" dirty="0">
                <a:effectLst/>
              </a:rPr>
              <a:t>, </a:t>
            </a:r>
            <a:r>
              <a:rPr lang="en-US" sz="1200" i="1" dirty="0">
                <a:effectLst/>
              </a:rPr>
              <a:t>11</a:t>
            </a:r>
            <a:r>
              <a:rPr lang="en-US" sz="1200" dirty="0">
                <a:effectLst/>
              </a:rPr>
              <a:t>(8).</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DIKKO, I.M., 2023. NEXUS BETWEEN EFFECTIVE LEADERSHIP AND STAFF PERFORMANCE IN NIGERIAN PUBLIC SERVICE: AN OVERVIEW. </a:t>
            </a:r>
            <a:r>
              <a:rPr lang="en-US" sz="1200" i="1" dirty="0">
                <a:effectLst/>
              </a:rPr>
              <a:t>Zamfara Journal of Politics and Development</a:t>
            </a:r>
            <a:r>
              <a:rPr lang="en-US" sz="1200" dirty="0">
                <a:effectLst/>
              </a:rPr>
              <a:t>, </a:t>
            </a:r>
            <a:r>
              <a:rPr lang="en-US" sz="1200" i="1" dirty="0">
                <a:effectLst/>
              </a:rPr>
              <a:t>4</a:t>
            </a:r>
            <a:r>
              <a:rPr lang="en-US" sz="1200" dirty="0">
                <a:effectLst/>
              </a:rPr>
              <a:t>(2), pp.244-254.</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Gilbert, L.L., 2021. The Mediating Impact of </a:t>
            </a:r>
            <a:r>
              <a:rPr lang="en-US" sz="1200" dirty="0" err="1">
                <a:effectLst/>
              </a:rPr>
              <a:t>Organisational</a:t>
            </a:r>
            <a:r>
              <a:rPr lang="en-US" sz="1200" dirty="0">
                <a:effectLst/>
              </a:rPr>
              <a:t> Trust: Overcoming </a:t>
            </a:r>
            <a:r>
              <a:rPr lang="en-US" sz="1200" dirty="0" err="1">
                <a:effectLst/>
              </a:rPr>
              <a:t>Organisational</a:t>
            </a:r>
            <a:r>
              <a:rPr lang="en-US" sz="1200" dirty="0">
                <a:effectLst/>
              </a:rPr>
              <a:t> Hindrance in Managing </a:t>
            </a:r>
            <a:r>
              <a:rPr lang="en-US" sz="1200" dirty="0" err="1">
                <a:effectLst/>
              </a:rPr>
              <a:t>Organisational</a:t>
            </a:r>
            <a:r>
              <a:rPr lang="en-US" sz="1200" dirty="0">
                <a:effectLst/>
              </a:rPr>
              <a:t> Success. </a:t>
            </a:r>
            <a:r>
              <a:rPr lang="en-US" sz="1200" i="1" dirty="0">
                <a:effectLst/>
              </a:rPr>
              <a:t>European Journal of Research Development and Sustainability</a:t>
            </a:r>
            <a:r>
              <a:rPr lang="en-US" sz="1200" dirty="0">
                <a:effectLst/>
              </a:rPr>
              <a:t>, </a:t>
            </a:r>
            <a:r>
              <a:rPr lang="en-US" sz="1200" i="1" dirty="0">
                <a:effectLst/>
              </a:rPr>
              <a:t>2</a:t>
            </a:r>
            <a:r>
              <a:rPr lang="en-US" sz="1200" dirty="0">
                <a:effectLst/>
              </a:rPr>
              <a:t>(2), pp.104-115.</a:t>
            </a:r>
          </a:p>
          <a:p>
            <a:pPr marL="342900" lvl="0" indent="-228600">
              <a:lnSpc>
                <a:spcPct val="90000"/>
              </a:lnSpc>
              <a:spcAft>
                <a:spcPts val="800"/>
              </a:spcAft>
              <a:buFont typeface="Arial" panose="020B0604020202020204" pitchFamily="34" charset="0"/>
              <a:buChar char="•"/>
              <a:tabLst>
                <a:tab pos="457200" algn="l"/>
              </a:tabLst>
            </a:pPr>
            <a:r>
              <a:rPr lang="en-US" sz="1200" dirty="0" err="1">
                <a:effectLst/>
              </a:rPr>
              <a:t>Gruessner</a:t>
            </a:r>
            <a:r>
              <a:rPr lang="en-US" sz="1200" dirty="0">
                <a:effectLst/>
              </a:rPr>
              <a:t>, R.W., 2023. The modified democratic management model: an ideal leadership model for healthcare?. </a:t>
            </a:r>
            <a:r>
              <a:rPr lang="en-US" sz="1200" i="1" dirty="0">
                <a:effectLst/>
              </a:rPr>
              <a:t>British Journal of Healthcare Management</a:t>
            </a:r>
            <a:r>
              <a:rPr lang="en-US" sz="1200" dirty="0">
                <a:effectLst/>
              </a:rPr>
              <a:t>, </a:t>
            </a:r>
            <a:r>
              <a:rPr lang="en-US" sz="1200" i="1" dirty="0">
                <a:effectLst/>
              </a:rPr>
              <a:t>29</a:t>
            </a:r>
            <a:r>
              <a:rPr lang="en-US" sz="1200" dirty="0">
                <a:effectLst/>
              </a:rPr>
              <a:t>(11), pp.302-307.</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Hafeez, M., Abbasi, A.A. and Novita, D., 2023. </a:t>
            </a:r>
            <a:r>
              <a:rPr lang="en-US" sz="1200" dirty="0" err="1">
                <a:effectLst/>
              </a:rPr>
              <a:t>Alhamd</a:t>
            </a:r>
            <a:r>
              <a:rPr lang="en-US" sz="1200" dirty="0">
                <a:effectLst/>
              </a:rPr>
              <a:t> Multidisciplinary Research Journal.</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Knights, J. 2022 Emotional Leadership Styles - Pacesetting Leadership, </a:t>
            </a:r>
            <a:r>
              <a:rPr lang="en-US" sz="1200" dirty="0" err="1">
                <a:effectLst/>
              </a:rPr>
              <a:t>Vistatec</a:t>
            </a:r>
            <a:r>
              <a:rPr lang="en-US" sz="1200" dirty="0">
                <a:effectLst/>
              </a:rPr>
              <a:t>. Available at: https://vistatec.com/leadership-style-democratic/ (Accessed: 3 December 2023).</a:t>
            </a:r>
          </a:p>
          <a:p>
            <a:pPr marL="342900" lvl="0" indent="-228600">
              <a:lnSpc>
                <a:spcPct val="90000"/>
              </a:lnSpc>
              <a:spcAft>
                <a:spcPts val="800"/>
              </a:spcAft>
              <a:buFont typeface="Arial" panose="020B0604020202020204" pitchFamily="34" charset="0"/>
              <a:buChar char="•"/>
              <a:tabLst>
                <a:tab pos="457200" algn="l"/>
              </a:tabLst>
            </a:pPr>
            <a:r>
              <a:rPr lang="en-US" sz="1200" dirty="0" err="1">
                <a:effectLst/>
              </a:rPr>
              <a:t>Koutny</a:t>
            </a:r>
            <a:r>
              <a:rPr lang="en-US" sz="1200" dirty="0">
                <a:effectLst/>
              </a:rPr>
              <a:t>, N. and </a:t>
            </a:r>
            <a:r>
              <a:rPr lang="en-US" sz="1200" dirty="0" err="1">
                <a:effectLst/>
              </a:rPr>
              <a:t>Chatziadam</a:t>
            </a:r>
            <a:r>
              <a:rPr lang="en-US" sz="1200" dirty="0">
                <a:effectLst/>
              </a:rPr>
              <a:t>, P., 2023. Creating a safe workplace: Leadership and Psychological Safety.</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MindTools, 2023. Available at: https://www.mindtools.com/ahra67l/the-emotionally-intelligent-leader (Accessed: 3 December 2023).</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Phillips, D. and Read, S., 2023. Leadership and management. In </a:t>
            </a:r>
            <a:r>
              <a:rPr lang="en-US" sz="1200" i="1" dirty="0">
                <a:effectLst/>
              </a:rPr>
              <a:t>Understanding Public Services</a:t>
            </a:r>
            <a:r>
              <a:rPr lang="en-US" sz="1200" dirty="0">
                <a:effectLst/>
              </a:rPr>
              <a:t> (pp. 87-100). Policy Press.</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Rajan, J.B., 2022. CONTINUUM OF AUTOCRACY AND HYPOCRITE DEMOCRACY: EXPLORATIONS IN ORGANISATIONAL LEADERSHIP. </a:t>
            </a:r>
            <a:r>
              <a:rPr lang="en-US" sz="1200" i="1" dirty="0">
                <a:effectLst/>
              </a:rPr>
              <a:t>International Journal of Management (IJM)</a:t>
            </a:r>
            <a:r>
              <a:rPr lang="en-US" sz="1200" dirty="0">
                <a:effectLst/>
              </a:rPr>
              <a:t>, </a:t>
            </a:r>
            <a:r>
              <a:rPr lang="en-US" sz="1200" i="1" dirty="0">
                <a:effectLst/>
              </a:rPr>
              <a:t>13</a:t>
            </a:r>
            <a:r>
              <a:rPr lang="en-US" sz="1200" dirty="0">
                <a:effectLst/>
              </a:rPr>
              <a:t>(11).</a:t>
            </a:r>
          </a:p>
          <a:p>
            <a:pPr marL="342900" lvl="0" indent="-228600">
              <a:lnSpc>
                <a:spcPct val="90000"/>
              </a:lnSpc>
              <a:spcAft>
                <a:spcPts val="800"/>
              </a:spcAft>
              <a:buFont typeface="Arial" panose="020B0604020202020204" pitchFamily="34" charset="0"/>
              <a:buChar char="•"/>
              <a:tabLst>
                <a:tab pos="457200" algn="l"/>
              </a:tabLst>
            </a:pPr>
            <a:r>
              <a:rPr lang="en-US" sz="1200" dirty="0" err="1">
                <a:effectLst/>
              </a:rPr>
              <a:t>Tianyang</a:t>
            </a:r>
            <a:r>
              <a:rPr lang="en-US" sz="1200" dirty="0">
                <a:effectLst/>
              </a:rPr>
              <a:t>, W., Chen, L., Yang, L., Peng, N., </a:t>
            </a:r>
            <a:r>
              <a:rPr lang="en-US" sz="1200" dirty="0" err="1">
                <a:effectLst/>
              </a:rPr>
              <a:t>Yanan</a:t>
            </a:r>
            <a:r>
              <a:rPr lang="en-US" sz="1200" dirty="0">
                <a:effectLst/>
              </a:rPr>
              <a:t>, Y. and </a:t>
            </a:r>
            <a:r>
              <a:rPr lang="en-US" sz="1200" dirty="0" err="1">
                <a:effectLst/>
              </a:rPr>
              <a:t>Loang</a:t>
            </a:r>
            <a:r>
              <a:rPr lang="en-US" sz="1200" dirty="0">
                <a:effectLst/>
              </a:rPr>
              <a:t>, O.K., 2023. SYSTEMATIC LITERATURE REVIEW: LEADERSHIP STYLE COMPARISON ON EMPLOYEE SATISFACTION AND ORGANIZATIONAL PERFORMANCE. </a:t>
            </a:r>
            <a:r>
              <a:rPr lang="en-US" sz="1200" i="1" dirty="0">
                <a:effectLst/>
              </a:rPr>
              <a:t>International Journal of Accounting</a:t>
            </a:r>
            <a:r>
              <a:rPr lang="en-US" sz="1200" dirty="0">
                <a:effectLst/>
              </a:rPr>
              <a:t>, </a:t>
            </a:r>
            <a:r>
              <a:rPr lang="en-US" sz="1200" i="1" dirty="0">
                <a:effectLst/>
              </a:rPr>
              <a:t>8</a:t>
            </a:r>
            <a:r>
              <a:rPr lang="en-US" sz="1200" dirty="0">
                <a:effectLst/>
              </a:rPr>
              <a:t>(50), pp.310-323.</a:t>
            </a:r>
          </a:p>
          <a:p>
            <a:pPr marL="342900" lvl="0" indent="-228600">
              <a:lnSpc>
                <a:spcPct val="90000"/>
              </a:lnSpc>
              <a:spcAft>
                <a:spcPts val="800"/>
              </a:spcAft>
              <a:buFont typeface="Arial" panose="020B0604020202020204" pitchFamily="34" charset="0"/>
              <a:buChar char="•"/>
              <a:tabLst>
                <a:tab pos="457200" algn="l"/>
              </a:tabLst>
            </a:pPr>
            <a:r>
              <a:rPr lang="en-US" sz="1200" dirty="0">
                <a:effectLst/>
              </a:rPr>
              <a:t>Woods, P., 2021. Democratic leadership. </a:t>
            </a:r>
            <a:r>
              <a:rPr lang="en-US" sz="1200" i="1" dirty="0">
                <a:effectLst/>
              </a:rPr>
              <a:t>Oxford Encyclopedia of Educational Administration</a:t>
            </a:r>
            <a:r>
              <a:rPr lang="en-US" sz="1200" dirty="0">
                <a:effectLst/>
              </a:rPr>
              <a:t>.</a:t>
            </a:r>
          </a:p>
          <a:p>
            <a:pPr>
              <a:lnSpc>
                <a:spcPct val="90000"/>
              </a:lnSpc>
              <a:spcAft>
                <a:spcPts val="800"/>
              </a:spcAft>
            </a:pPr>
            <a:r>
              <a:rPr lang="en-US" sz="1100" dirty="0">
                <a:effectLst/>
              </a:rPr>
              <a:t> </a:t>
            </a:r>
          </a:p>
        </p:txBody>
      </p:sp>
    </p:spTree>
    <p:extLst>
      <p:ext uri="{BB962C8B-B14F-4D97-AF65-F5344CB8AC3E}">
        <p14:creationId xmlns:p14="http://schemas.microsoft.com/office/powerpoint/2010/main" val="345188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892</Words>
  <Application>Microsoft Office PowerPoint</Application>
  <PresentationFormat>Widescreen</PresentationFormat>
  <Paragraphs>38</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Embracing Change: A Reflective Journey through Democratic Leadership</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Embracing Change: A Reflective Journey through Democratic Leadership</dc:title>
  <dc:creator>Ileana Ciricu</dc:creator>
  <cp:lastModifiedBy>Ileana Ciricu</cp:lastModifiedBy>
  <cp:revision>2</cp:revision>
  <dcterms:created xsi:type="dcterms:W3CDTF">2023-12-10T12:56:29Z</dcterms:created>
  <dcterms:modified xsi:type="dcterms:W3CDTF">2023-12-10T14:14:45Z</dcterms:modified>
</cp:coreProperties>
</file>