
<file path=[Content_Types].xml><?xml version="1.0" encoding="utf-8"?>
<Types xmlns="http://schemas.openxmlformats.org/package/2006/content-types">
  <Default Extension="emf" ContentType="image/x-emf"/>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7" r:id="rId4"/>
  </p:sldMasterIdLst>
  <p:notesMasterIdLst>
    <p:notesMasterId r:id="rId72"/>
  </p:notesMasterIdLst>
  <p:sldIdLst>
    <p:sldId id="285" r:id="rId5"/>
    <p:sldId id="259" r:id="rId6"/>
    <p:sldId id="287" r:id="rId7"/>
    <p:sldId id="288" r:id="rId8"/>
    <p:sldId id="4946" r:id="rId9"/>
    <p:sldId id="4947" r:id="rId10"/>
    <p:sldId id="4949" r:id="rId11"/>
    <p:sldId id="4984" r:id="rId12"/>
    <p:sldId id="4962" r:id="rId13"/>
    <p:sldId id="4992" r:id="rId14"/>
    <p:sldId id="4952" r:id="rId15"/>
    <p:sldId id="4955" r:id="rId16"/>
    <p:sldId id="4993" r:id="rId17"/>
    <p:sldId id="4956" r:id="rId18"/>
    <p:sldId id="4936" r:id="rId19"/>
    <p:sldId id="4756" r:id="rId20"/>
    <p:sldId id="4963" r:id="rId21"/>
    <p:sldId id="4899" r:id="rId22"/>
    <p:sldId id="4900" r:id="rId23"/>
    <p:sldId id="4919" r:id="rId24"/>
    <p:sldId id="4951" r:id="rId25"/>
    <p:sldId id="4901" r:id="rId26"/>
    <p:sldId id="4921" r:id="rId27"/>
    <p:sldId id="4959" r:id="rId28"/>
    <p:sldId id="4957" r:id="rId29"/>
    <p:sldId id="4933" r:id="rId30"/>
    <p:sldId id="4903" r:id="rId31"/>
    <p:sldId id="4961" r:id="rId32"/>
    <p:sldId id="4898" r:id="rId33"/>
    <p:sldId id="4924" r:id="rId34"/>
    <p:sldId id="4969" r:id="rId35"/>
    <p:sldId id="4896" r:id="rId36"/>
    <p:sldId id="4925" r:id="rId37"/>
    <p:sldId id="4970" r:id="rId38"/>
    <p:sldId id="4971" r:id="rId39"/>
    <p:sldId id="4930" r:id="rId40"/>
    <p:sldId id="4931" r:id="rId41"/>
    <p:sldId id="4934" r:id="rId42"/>
    <p:sldId id="4973" r:id="rId43"/>
    <p:sldId id="4994" r:id="rId44"/>
    <p:sldId id="4806" r:id="rId45"/>
    <p:sldId id="4937" r:id="rId46"/>
    <p:sldId id="4938" r:id="rId47"/>
    <p:sldId id="4939" r:id="rId48"/>
    <p:sldId id="4940" r:id="rId49"/>
    <p:sldId id="4941" r:id="rId50"/>
    <p:sldId id="4966" r:id="rId51"/>
    <p:sldId id="257" r:id="rId52"/>
    <p:sldId id="4983" r:id="rId53"/>
    <p:sldId id="4996" r:id="rId54"/>
    <p:sldId id="4967" r:id="rId55"/>
    <p:sldId id="4985" r:id="rId56"/>
    <p:sldId id="4987" r:id="rId57"/>
    <p:sldId id="4989" r:id="rId58"/>
    <p:sldId id="267" r:id="rId59"/>
    <p:sldId id="4995" r:id="rId60"/>
    <p:sldId id="4997" r:id="rId61"/>
    <p:sldId id="4980" r:id="rId62"/>
    <p:sldId id="4977" r:id="rId63"/>
    <p:sldId id="4974" r:id="rId64"/>
    <p:sldId id="4975" r:id="rId65"/>
    <p:sldId id="279" r:id="rId66"/>
    <p:sldId id="278" r:id="rId67"/>
    <p:sldId id="4998" r:id="rId68"/>
    <p:sldId id="4979" r:id="rId69"/>
    <p:sldId id="4978" r:id="rId70"/>
    <p:sldId id="4964" r:id="rId71"/>
  </p:sldIdLst>
  <p:sldSz cx="12192000" cy="6858000"/>
  <p:notesSz cx="6797675" cy="9926638"/>
  <p:embeddedFontLst>
    <p:embeddedFont>
      <p:font typeface="DengXian" panose="02010600030101010101" pitchFamily="2" charset="-122"/>
      <p:regular r:id="rId73"/>
      <p:bold r:id="rId74"/>
    </p:embeddedFont>
    <p:embeddedFont>
      <p:font typeface="Rockwell" panose="02060603020205020403" pitchFamily="18" charset="0"/>
      <p:regular r:id="rId75"/>
      <p:bold r:id="rId76"/>
      <p:italic r:id="rId77"/>
      <p:boldItalic r:id="rId78"/>
    </p:embeddedFont>
    <p:embeddedFont>
      <p:font typeface="Verdana" panose="020B0604030504040204" pitchFamily="34" charset="0"/>
      <p:regular r:id="rId79"/>
      <p:bold r:id="rId80"/>
      <p:italic r:id="rId81"/>
      <p:boldItalic r:id="rId8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ce Clayton" initials="AC" lastIdx="1" clrIdx="0">
    <p:extLst>
      <p:ext uri="{19B8F6BF-5375-455C-9EA6-DF929625EA0E}">
        <p15:presenceInfo xmlns:p15="http://schemas.microsoft.com/office/powerpoint/2012/main" userId="67f036f39133e9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CC"/>
    <a:srgbClr val="FF7C80"/>
    <a:srgbClr val="99FF99"/>
    <a:srgbClr val="FFCC99"/>
    <a:srgbClr val="FFFF99"/>
    <a:srgbClr val="FFFFCC"/>
    <a:srgbClr val="FF6600"/>
    <a:srgbClr val="FF9999"/>
    <a:srgbClr val="66FFFF"/>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3ABC35-4E03-4A6B-802D-B5EB50593B66}" v="2" dt="2026-01-12T15:24:51.5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6" d="100"/>
          <a:sy n="76" d="100"/>
        </p:scale>
        <p:origin x="917" y="28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font" Target="fonts/font4.fntdata"/><Relationship Id="rId84" Type="http://schemas.openxmlformats.org/officeDocument/2006/relationships/presProps" Target="presProps.xml"/><Relationship Id="rId89"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font" Target="fonts/font2.fntdata"/><Relationship Id="rId79" Type="http://schemas.openxmlformats.org/officeDocument/2006/relationships/font" Target="fonts/font7.fntdata"/><Relationship Id="rId87"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font" Target="fonts/font10.fntdata"/><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font" Target="fonts/font5.fntdata"/><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notesMaster" Target="notesMasters/notesMaster1.xml"/><Relationship Id="rId80" Type="http://schemas.openxmlformats.org/officeDocument/2006/relationships/font" Target="fonts/font8.fntdata"/><Relationship Id="rId85"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font" Target="fonts/font3.fntdata"/><Relationship Id="rId83" Type="http://schemas.openxmlformats.org/officeDocument/2006/relationships/commentAuthors" Target="commentAuthors.xml"/><Relationship Id="rId88"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font" Target="fonts/font1.fntdata"/><Relationship Id="rId78" Type="http://schemas.openxmlformats.org/officeDocument/2006/relationships/font" Target="fonts/font6.fntdata"/><Relationship Id="rId81" Type="http://schemas.openxmlformats.org/officeDocument/2006/relationships/font" Target="fonts/font9.fntdata"/><Relationship Id="rId86"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ale Haddon" userId="f1627407aea67b18" providerId="LiveId" clId="{E8239464-8071-46BE-9497-90F4062B95B7}"/>
    <pc:docChg chg="custSel modSld">
      <pc:chgData name="Neale Haddon" userId="f1627407aea67b18" providerId="LiveId" clId="{E8239464-8071-46BE-9497-90F4062B95B7}" dt="2026-01-12T15:24:51.680" v="45" actId="368"/>
      <pc:docMkLst>
        <pc:docMk/>
      </pc:docMkLst>
      <pc:sldChg chg="modNotes">
        <pc:chgData name="Neale Haddon" userId="f1627407aea67b18" providerId="LiveId" clId="{E8239464-8071-46BE-9497-90F4062B95B7}" dt="2026-01-12T15:24:51.617" v="29" actId="368"/>
        <pc:sldMkLst>
          <pc:docMk/>
          <pc:sldMk cId="3179340862" sldId="257"/>
        </pc:sldMkLst>
      </pc:sldChg>
      <pc:sldChg chg="modNotes">
        <pc:chgData name="Neale Haddon" userId="f1627407aea67b18" providerId="LiveId" clId="{E8239464-8071-46BE-9497-90F4062B95B7}" dt="2026-01-12T15:24:51.649" v="35" actId="368"/>
        <pc:sldMkLst>
          <pc:docMk/>
          <pc:sldMk cId="2334284697" sldId="267"/>
        </pc:sldMkLst>
      </pc:sldChg>
      <pc:sldChg chg="modNotes">
        <pc:chgData name="Neale Haddon" userId="f1627407aea67b18" providerId="LiveId" clId="{E8239464-8071-46BE-9497-90F4062B95B7}" dt="2026-01-12T15:24:51.680" v="45" actId="368"/>
        <pc:sldMkLst>
          <pc:docMk/>
          <pc:sldMk cId="2164165918" sldId="278"/>
        </pc:sldMkLst>
      </pc:sldChg>
      <pc:sldChg chg="modNotes">
        <pc:chgData name="Neale Haddon" userId="f1627407aea67b18" providerId="LiveId" clId="{E8239464-8071-46BE-9497-90F4062B95B7}" dt="2026-01-12T15:24:51.680" v="43" actId="368"/>
        <pc:sldMkLst>
          <pc:docMk/>
          <pc:sldMk cId="2798422766" sldId="279"/>
        </pc:sldMkLst>
      </pc:sldChg>
      <pc:sldChg chg="modNotes">
        <pc:chgData name="Neale Haddon" userId="f1627407aea67b18" providerId="LiveId" clId="{E8239464-8071-46BE-9497-90F4062B95B7}" dt="2026-01-12T15:24:51.602" v="25" actId="368"/>
        <pc:sldMkLst>
          <pc:docMk/>
          <pc:sldMk cId="3502954217" sldId="4806"/>
        </pc:sldMkLst>
      </pc:sldChg>
      <pc:sldChg chg="modNotes">
        <pc:chgData name="Neale Haddon" userId="f1627407aea67b18" providerId="LiveId" clId="{E8239464-8071-46BE-9497-90F4062B95B7}" dt="2026-01-12T15:24:51.533" v="11" actId="368"/>
        <pc:sldMkLst>
          <pc:docMk/>
          <pc:sldMk cId="4126704205" sldId="4899"/>
        </pc:sldMkLst>
      </pc:sldChg>
      <pc:sldChg chg="modNotes">
        <pc:chgData name="Neale Haddon" userId="f1627407aea67b18" providerId="LiveId" clId="{E8239464-8071-46BE-9497-90F4062B95B7}" dt="2026-01-12T15:24:51.533" v="13" actId="368"/>
        <pc:sldMkLst>
          <pc:docMk/>
          <pc:sldMk cId="2222626896" sldId="4919"/>
        </pc:sldMkLst>
      </pc:sldChg>
      <pc:sldChg chg="modNotes">
        <pc:chgData name="Neale Haddon" userId="f1627407aea67b18" providerId="LiveId" clId="{E8239464-8071-46BE-9497-90F4062B95B7}" dt="2026-01-12T15:24:51.564" v="17" actId="368"/>
        <pc:sldMkLst>
          <pc:docMk/>
          <pc:sldMk cId="3885719009" sldId="4933"/>
        </pc:sldMkLst>
      </pc:sldChg>
      <pc:sldChg chg="modNotes">
        <pc:chgData name="Neale Haddon" userId="f1627407aea67b18" providerId="LiveId" clId="{E8239464-8071-46BE-9497-90F4062B95B7}" dt="2026-01-12T15:24:51.517" v="9" actId="368"/>
        <pc:sldMkLst>
          <pc:docMk/>
          <pc:sldMk cId="2974781460" sldId="4936"/>
        </pc:sldMkLst>
      </pc:sldChg>
      <pc:sldChg chg="modNotes">
        <pc:chgData name="Neale Haddon" userId="f1627407aea67b18" providerId="LiveId" clId="{E8239464-8071-46BE-9497-90F4062B95B7}" dt="2026-01-12T15:24:51.602" v="27" actId="368"/>
        <pc:sldMkLst>
          <pc:docMk/>
          <pc:sldMk cId="418196498" sldId="4940"/>
        </pc:sldMkLst>
      </pc:sldChg>
      <pc:sldChg chg="modNotes">
        <pc:chgData name="Neale Haddon" userId="f1627407aea67b18" providerId="LiveId" clId="{E8239464-8071-46BE-9497-90F4062B95B7}" dt="2026-01-12T15:24:51.482" v="1" actId="368"/>
        <pc:sldMkLst>
          <pc:docMk/>
          <pc:sldMk cId="2908556783" sldId="4947"/>
        </pc:sldMkLst>
      </pc:sldChg>
      <pc:sldChg chg="modNotes">
        <pc:chgData name="Neale Haddon" userId="f1627407aea67b18" providerId="LiveId" clId="{E8239464-8071-46BE-9497-90F4062B95B7}" dt="2026-01-12T15:24:51.482" v="3" actId="368"/>
        <pc:sldMkLst>
          <pc:docMk/>
          <pc:sldMk cId="1393031272" sldId="4949"/>
        </pc:sldMkLst>
      </pc:sldChg>
      <pc:sldChg chg="modNotes">
        <pc:chgData name="Neale Haddon" userId="f1627407aea67b18" providerId="LiveId" clId="{E8239464-8071-46BE-9497-90F4062B95B7}" dt="2026-01-12T15:24:51.502" v="5" actId="368"/>
        <pc:sldMkLst>
          <pc:docMk/>
          <pc:sldMk cId="2423674557" sldId="4955"/>
        </pc:sldMkLst>
      </pc:sldChg>
      <pc:sldChg chg="modNotes">
        <pc:chgData name="Neale Haddon" userId="f1627407aea67b18" providerId="LiveId" clId="{E8239464-8071-46BE-9497-90F4062B95B7}" dt="2026-01-12T15:24:51.548" v="15" actId="368"/>
        <pc:sldMkLst>
          <pc:docMk/>
          <pc:sldMk cId="2999715956" sldId="4957"/>
        </pc:sldMkLst>
      </pc:sldChg>
      <pc:sldChg chg="modNotes">
        <pc:chgData name="Neale Haddon" userId="f1627407aea67b18" providerId="LiveId" clId="{E8239464-8071-46BE-9497-90F4062B95B7}" dt="2026-01-12T15:24:51.580" v="19" actId="368"/>
        <pc:sldMkLst>
          <pc:docMk/>
          <pc:sldMk cId="509979987" sldId="4970"/>
        </pc:sldMkLst>
      </pc:sldChg>
      <pc:sldChg chg="modNotes">
        <pc:chgData name="Neale Haddon" userId="f1627407aea67b18" providerId="LiveId" clId="{E8239464-8071-46BE-9497-90F4062B95B7}" dt="2026-01-12T15:24:51.580" v="21" actId="368"/>
        <pc:sldMkLst>
          <pc:docMk/>
          <pc:sldMk cId="2383467074" sldId="4971"/>
        </pc:sldMkLst>
      </pc:sldChg>
      <pc:sldChg chg="modNotes">
        <pc:chgData name="Neale Haddon" userId="f1627407aea67b18" providerId="LiveId" clId="{E8239464-8071-46BE-9497-90F4062B95B7}" dt="2026-01-12T15:24:51.595" v="23" actId="368"/>
        <pc:sldMkLst>
          <pc:docMk/>
          <pc:sldMk cId="1011542198" sldId="4973"/>
        </pc:sldMkLst>
      </pc:sldChg>
      <pc:sldChg chg="modNotes">
        <pc:chgData name="Neale Haddon" userId="f1627407aea67b18" providerId="LiveId" clId="{E8239464-8071-46BE-9497-90F4062B95B7}" dt="2026-01-12T15:24:51.664" v="41" actId="368"/>
        <pc:sldMkLst>
          <pc:docMk/>
          <pc:sldMk cId="2435283199" sldId="4975"/>
        </pc:sldMkLst>
      </pc:sldChg>
      <pc:sldChg chg="modNotes">
        <pc:chgData name="Neale Haddon" userId="f1627407aea67b18" providerId="LiveId" clId="{E8239464-8071-46BE-9497-90F4062B95B7}" dt="2026-01-12T15:24:51.664" v="39" actId="368"/>
        <pc:sldMkLst>
          <pc:docMk/>
          <pc:sldMk cId="4003702218" sldId="4977"/>
        </pc:sldMkLst>
      </pc:sldChg>
      <pc:sldChg chg="modNotes">
        <pc:chgData name="Neale Haddon" userId="f1627407aea67b18" providerId="LiveId" clId="{E8239464-8071-46BE-9497-90F4062B95B7}" dt="2026-01-12T15:24:51.649" v="37" actId="368"/>
        <pc:sldMkLst>
          <pc:docMk/>
          <pc:sldMk cId="2335183561" sldId="4980"/>
        </pc:sldMkLst>
      </pc:sldChg>
      <pc:sldChg chg="modNotes">
        <pc:chgData name="Neale Haddon" userId="f1627407aea67b18" providerId="LiveId" clId="{E8239464-8071-46BE-9497-90F4062B95B7}" dt="2026-01-12T15:24:51.633" v="31" actId="368"/>
        <pc:sldMkLst>
          <pc:docMk/>
          <pc:sldMk cId="2308080684" sldId="4987"/>
        </pc:sldMkLst>
      </pc:sldChg>
      <pc:sldChg chg="modNotes">
        <pc:chgData name="Neale Haddon" userId="f1627407aea67b18" providerId="LiveId" clId="{E8239464-8071-46BE-9497-90F4062B95B7}" dt="2026-01-12T15:24:51.633" v="33" actId="368"/>
        <pc:sldMkLst>
          <pc:docMk/>
          <pc:sldMk cId="277814866" sldId="4989"/>
        </pc:sldMkLst>
      </pc:sldChg>
      <pc:sldChg chg="modNotes">
        <pc:chgData name="Neale Haddon" userId="f1627407aea67b18" providerId="LiveId" clId="{E8239464-8071-46BE-9497-90F4062B95B7}" dt="2026-01-12T15:24:51.502" v="7" actId="368"/>
        <pc:sldMkLst>
          <pc:docMk/>
          <pc:sldMk cId="3718516774" sldId="4993"/>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1" Type="http://schemas.openxmlformats.org/officeDocument/2006/relationships/hyperlink" Target="https://www.who.int/publications/i/item/9789240077263" TargetMode="External"/></Relationships>
</file>

<file path=ppt/diagrams/_rels/data18.xml.rels><?xml version="1.0" encoding="UTF-8" standalone="yes"?>
<Relationships xmlns="http://schemas.openxmlformats.org/package/2006/relationships"><Relationship Id="rId3" Type="http://schemas.openxmlformats.org/officeDocument/2006/relationships/hyperlink" Target="https://psycnet.apa.org/record/2024-66764-002" TargetMode="External"/><Relationship Id="rId2" Type="http://schemas.openxmlformats.org/officeDocument/2006/relationships/hyperlink" Target="https://www.cambridge.org/core/journals/the-british-journal-of-psychiatry/article/child-and-adolescent-psychiatric-disorders-and-icd11/56E9D79673B4C1E31A5F89EFF28A8E96" TargetMode="External"/><Relationship Id="rId1" Type="http://schemas.openxmlformats.org/officeDocument/2006/relationships/hyperlink" Target="https://www.who.int/publications/i/item/9789240077263" TargetMode="External"/></Relationships>
</file>

<file path=ppt/diagrams/_rels/data19.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who.int/publications/i/item/9789240077263" TargetMode="External"/></Relationships>
</file>

<file path=ppt/diagrams/_rels/drawing18.xml.rels><?xml version="1.0" encoding="UTF-8" standalone="yes"?>
<Relationships xmlns="http://schemas.openxmlformats.org/package/2006/relationships"><Relationship Id="rId3" Type="http://schemas.openxmlformats.org/officeDocument/2006/relationships/hyperlink" Target="https://psycnet.apa.org/record/2024-66764-002" TargetMode="External"/><Relationship Id="rId2" Type="http://schemas.openxmlformats.org/officeDocument/2006/relationships/hyperlink" Target="https://www.cambridge.org/core/journals/the-british-journal-of-psychiatry/article/child-and-adolescent-psychiatric-disorders-and-icd11/56E9D79673B4C1E31A5F89EFF28A8E96" TargetMode="External"/><Relationship Id="rId1" Type="http://schemas.openxmlformats.org/officeDocument/2006/relationships/hyperlink" Target="https://www.who.int/publications/i/item/9789240077263" TargetMode="External"/></Relationships>
</file>

<file path=ppt/diagrams/_rels/drawing19.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CB45C94-998E-4E09-A936-0F77CFC363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6C10D7-F382-4AAF-983C-448FEA54BB86}">
      <dgm:prSet custT="1"/>
      <dgm:spPr/>
      <dgm:t>
        <a:bodyPr/>
        <a:lstStyle/>
        <a:p>
          <a:r>
            <a:rPr lang="en-GB" sz="2800"/>
            <a:t>Introduction to the module</a:t>
          </a:r>
          <a:endParaRPr lang="en-US" sz="2800"/>
        </a:p>
      </dgm:t>
    </dgm:pt>
    <dgm:pt modelId="{1C898930-1F5B-4FEA-8D9E-A29D8CE1C9D5}" type="parTrans" cxnId="{4DF0865D-8F26-40A5-B21C-E496712D5D80}">
      <dgm:prSet/>
      <dgm:spPr/>
      <dgm:t>
        <a:bodyPr/>
        <a:lstStyle/>
        <a:p>
          <a:endParaRPr lang="en-US"/>
        </a:p>
      </dgm:t>
    </dgm:pt>
    <dgm:pt modelId="{89E33AED-FC20-4E39-93B7-B5B471C0F858}" type="sibTrans" cxnId="{4DF0865D-8F26-40A5-B21C-E496712D5D80}">
      <dgm:prSet/>
      <dgm:spPr/>
      <dgm:t>
        <a:bodyPr/>
        <a:lstStyle/>
        <a:p>
          <a:endParaRPr lang="en-US"/>
        </a:p>
      </dgm:t>
    </dgm:pt>
    <dgm:pt modelId="{94F69E6B-3E1B-4D02-B231-A52C41B2B94A}">
      <dgm:prSet custT="1"/>
      <dgm:spPr/>
      <dgm:t>
        <a:bodyPr/>
        <a:lstStyle/>
        <a:p>
          <a:r>
            <a:rPr lang="en-GB" sz="2800"/>
            <a:t>Key concepts and definitions of ‘abnormality’</a:t>
          </a:r>
          <a:endParaRPr lang="en-US" sz="2800"/>
        </a:p>
      </dgm:t>
    </dgm:pt>
    <dgm:pt modelId="{21B6F01A-B796-49EB-A846-F8F2470DF15D}" type="parTrans" cxnId="{E6AFF723-E3FA-469A-ADE7-25D02F7F9AEF}">
      <dgm:prSet/>
      <dgm:spPr/>
      <dgm:t>
        <a:bodyPr/>
        <a:lstStyle/>
        <a:p>
          <a:endParaRPr lang="en-US"/>
        </a:p>
      </dgm:t>
    </dgm:pt>
    <dgm:pt modelId="{ED05E7C9-B6A8-4B6B-8DA0-DD1F197A8B31}" type="sibTrans" cxnId="{E6AFF723-E3FA-469A-ADE7-25D02F7F9AEF}">
      <dgm:prSet/>
      <dgm:spPr/>
      <dgm:t>
        <a:bodyPr/>
        <a:lstStyle/>
        <a:p>
          <a:endParaRPr lang="en-US"/>
        </a:p>
      </dgm:t>
    </dgm:pt>
    <dgm:pt modelId="{83626245-91F8-4D29-9643-619F816B1A41}">
      <dgm:prSet custT="1"/>
      <dgm:spPr/>
      <dgm:t>
        <a:bodyPr/>
        <a:lstStyle/>
        <a:p>
          <a:r>
            <a:rPr lang="en-US" sz="2800"/>
            <a:t>Classification of mental disorders  </a:t>
          </a:r>
        </a:p>
      </dgm:t>
    </dgm:pt>
    <dgm:pt modelId="{A4C533EF-6FF9-488A-B68A-68210823298E}" type="parTrans" cxnId="{56C385F9-ED90-47C3-892F-FF6AF15BC735}">
      <dgm:prSet/>
      <dgm:spPr/>
      <dgm:t>
        <a:bodyPr/>
        <a:lstStyle/>
        <a:p>
          <a:endParaRPr lang="en-US"/>
        </a:p>
      </dgm:t>
    </dgm:pt>
    <dgm:pt modelId="{6FA28F5C-ABC1-4D5C-B80D-2E2305FB4283}" type="sibTrans" cxnId="{56C385F9-ED90-47C3-892F-FF6AF15BC735}">
      <dgm:prSet/>
      <dgm:spPr/>
      <dgm:t>
        <a:bodyPr/>
        <a:lstStyle/>
        <a:p>
          <a:endParaRPr lang="en-US"/>
        </a:p>
      </dgm:t>
    </dgm:pt>
    <dgm:pt modelId="{6E5C9200-0E7F-4FB4-9E5A-64936F31835A}" type="pres">
      <dgm:prSet presAssocID="{DCB45C94-998E-4E09-A936-0F77CFC36397}" presName="root" presStyleCnt="0">
        <dgm:presLayoutVars>
          <dgm:dir/>
          <dgm:resizeHandles val="exact"/>
        </dgm:presLayoutVars>
      </dgm:prSet>
      <dgm:spPr/>
    </dgm:pt>
    <dgm:pt modelId="{A5D36C3A-49D7-4461-A3A0-116D69D26D0E}" type="pres">
      <dgm:prSet presAssocID="{E86C10D7-F382-4AAF-983C-448FEA54BB86}" presName="compNode" presStyleCnt="0"/>
      <dgm:spPr/>
    </dgm:pt>
    <dgm:pt modelId="{D4428911-62E5-4699-BD02-32461E905D1D}" type="pres">
      <dgm:prSet presAssocID="{E86C10D7-F382-4AAF-983C-448FEA54BB86}" presName="bgRect" presStyleLbl="bgShp" presStyleIdx="0" presStyleCnt="3"/>
      <dgm:spPr/>
    </dgm:pt>
    <dgm:pt modelId="{9F9C9F56-8E10-4189-ADFD-F17D83E39676}" type="pres">
      <dgm:prSet presAssocID="{E86C10D7-F382-4AAF-983C-448FEA54BB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11A6FDB8-3019-46B7-977C-86DFD3E76F4C}" type="pres">
      <dgm:prSet presAssocID="{E86C10D7-F382-4AAF-983C-448FEA54BB86}" presName="spaceRect" presStyleCnt="0"/>
      <dgm:spPr/>
    </dgm:pt>
    <dgm:pt modelId="{BDB257FC-4BD8-43A2-A427-16EF70BE37AD}" type="pres">
      <dgm:prSet presAssocID="{E86C10D7-F382-4AAF-983C-448FEA54BB86}" presName="parTx" presStyleLbl="revTx" presStyleIdx="0" presStyleCnt="3">
        <dgm:presLayoutVars>
          <dgm:chMax val="0"/>
          <dgm:chPref val="0"/>
        </dgm:presLayoutVars>
      </dgm:prSet>
      <dgm:spPr/>
    </dgm:pt>
    <dgm:pt modelId="{34929826-23A6-4F14-8E22-7F90ADBA87CA}" type="pres">
      <dgm:prSet presAssocID="{89E33AED-FC20-4E39-93B7-B5B471C0F858}" presName="sibTrans" presStyleCnt="0"/>
      <dgm:spPr/>
    </dgm:pt>
    <dgm:pt modelId="{6111CDC8-BE0D-44EB-B1CB-58B4B37C41A0}" type="pres">
      <dgm:prSet presAssocID="{94F69E6B-3E1B-4D02-B231-A52C41B2B94A}" presName="compNode" presStyleCnt="0"/>
      <dgm:spPr/>
    </dgm:pt>
    <dgm:pt modelId="{84E62E7F-C953-4671-A6CC-3E4498BD5EE3}" type="pres">
      <dgm:prSet presAssocID="{94F69E6B-3E1B-4D02-B231-A52C41B2B94A}" presName="bgRect" presStyleLbl="bgShp" presStyleIdx="1" presStyleCnt="3" custLinFactNeighborX="61670" custLinFactNeighborY="13046"/>
      <dgm:spPr/>
    </dgm:pt>
    <dgm:pt modelId="{C68B088E-D24E-4B80-94D2-2F1C00A90EE2}" type="pres">
      <dgm:prSet presAssocID="{94F69E6B-3E1B-4D02-B231-A52C41B2B94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EF04B9CD-8772-4987-AB92-484E3EDE0644}" type="pres">
      <dgm:prSet presAssocID="{94F69E6B-3E1B-4D02-B231-A52C41B2B94A}" presName="spaceRect" presStyleCnt="0"/>
      <dgm:spPr/>
    </dgm:pt>
    <dgm:pt modelId="{4B70D290-D69D-44AE-A12F-3CD1499DCE44}" type="pres">
      <dgm:prSet presAssocID="{94F69E6B-3E1B-4D02-B231-A52C41B2B94A}" presName="parTx" presStyleLbl="revTx" presStyleIdx="1" presStyleCnt="3" custLinFactNeighborX="-1575" custLinFactNeighborY="14891">
        <dgm:presLayoutVars>
          <dgm:chMax val="0"/>
          <dgm:chPref val="0"/>
        </dgm:presLayoutVars>
      </dgm:prSet>
      <dgm:spPr/>
    </dgm:pt>
    <dgm:pt modelId="{CE1F46A2-EBA3-413B-8488-8CF1A27132B9}" type="pres">
      <dgm:prSet presAssocID="{ED05E7C9-B6A8-4B6B-8DA0-DD1F197A8B31}" presName="sibTrans" presStyleCnt="0"/>
      <dgm:spPr/>
    </dgm:pt>
    <dgm:pt modelId="{0375FCAE-71E8-4DE7-9D62-BCD5B407639F}" type="pres">
      <dgm:prSet presAssocID="{83626245-91F8-4D29-9643-619F816B1A41}" presName="compNode" presStyleCnt="0"/>
      <dgm:spPr/>
    </dgm:pt>
    <dgm:pt modelId="{D83067ED-CACF-40BD-A977-776DFF652DDE}" type="pres">
      <dgm:prSet presAssocID="{83626245-91F8-4D29-9643-619F816B1A41}" presName="bgRect" presStyleLbl="bgShp" presStyleIdx="2" presStyleCnt="3"/>
      <dgm:spPr/>
    </dgm:pt>
    <dgm:pt modelId="{086C9A3B-66D2-4B4D-8675-35A778DBE7C5}" type="pres">
      <dgm:prSet presAssocID="{83626245-91F8-4D29-9643-619F816B1A4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9E7B58D3-DBEE-48EE-8FCF-8B86ABBE59D9}" type="pres">
      <dgm:prSet presAssocID="{83626245-91F8-4D29-9643-619F816B1A41}" presName="spaceRect" presStyleCnt="0"/>
      <dgm:spPr/>
    </dgm:pt>
    <dgm:pt modelId="{11EADA7E-370B-4191-B115-287C33BAD0BF}" type="pres">
      <dgm:prSet presAssocID="{83626245-91F8-4D29-9643-619F816B1A41}" presName="parTx" presStyleLbl="revTx" presStyleIdx="2" presStyleCnt="3">
        <dgm:presLayoutVars>
          <dgm:chMax val="0"/>
          <dgm:chPref val="0"/>
        </dgm:presLayoutVars>
      </dgm:prSet>
      <dgm:spPr/>
    </dgm:pt>
  </dgm:ptLst>
  <dgm:cxnLst>
    <dgm:cxn modelId="{E6AFF723-E3FA-469A-ADE7-25D02F7F9AEF}" srcId="{DCB45C94-998E-4E09-A936-0F77CFC36397}" destId="{94F69E6B-3E1B-4D02-B231-A52C41B2B94A}" srcOrd="1" destOrd="0" parTransId="{21B6F01A-B796-49EB-A846-F8F2470DF15D}" sibTransId="{ED05E7C9-B6A8-4B6B-8DA0-DD1F197A8B31}"/>
    <dgm:cxn modelId="{ED2F453E-E15D-4B01-BDA2-2FEF1EF79353}" type="presOf" srcId="{94F69E6B-3E1B-4D02-B231-A52C41B2B94A}" destId="{4B70D290-D69D-44AE-A12F-3CD1499DCE44}" srcOrd="0" destOrd="0" presId="urn:microsoft.com/office/officeart/2018/2/layout/IconVerticalSolidList"/>
    <dgm:cxn modelId="{4DF0865D-8F26-40A5-B21C-E496712D5D80}" srcId="{DCB45C94-998E-4E09-A936-0F77CFC36397}" destId="{E86C10D7-F382-4AAF-983C-448FEA54BB86}" srcOrd="0" destOrd="0" parTransId="{1C898930-1F5B-4FEA-8D9E-A29D8CE1C9D5}" sibTransId="{89E33AED-FC20-4E39-93B7-B5B471C0F858}"/>
    <dgm:cxn modelId="{E1C86750-F84F-42D7-9A83-27983DD4525E}" type="presOf" srcId="{E86C10D7-F382-4AAF-983C-448FEA54BB86}" destId="{BDB257FC-4BD8-43A2-A427-16EF70BE37AD}" srcOrd="0" destOrd="0" presId="urn:microsoft.com/office/officeart/2018/2/layout/IconVerticalSolidList"/>
    <dgm:cxn modelId="{8A5840B9-8A27-47E5-9AED-1A4A9CEF9B48}" type="presOf" srcId="{DCB45C94-998E-4E09-A936-0F77CFC36397}" destId="{6E5C9200-0E7F-4FB4-9E5A-64936F31835A}" srcOrd="0" destOrd="0" presId="urn:microsoft.com/office/officeart/2018/2/layout/IconVerticalSolidList"/>
    <dgm:cxn modelId="{C81D0CED-AE65-4525-8B23-80B613302091}" type="presOf" srcId="{83626245-91F8-4D29-9643-619F816B1A41}" destId="{11EADA7E-370B-4191-B115-287C33BAD0BF}" srcOrd="0" destOrd="0" presId="urn:microsoft.com/office/officeart/2018/2/layout/IconVerticalSolidList"/>
    <dgm:cxn modelId="{56C385F9-ED90-47C3-892F-FF6AF15BC735}" srcId="{DCB45C94-998E-4E09-A936-0F77CFC36397}" destId="{83626245-91F8-4D29-9643-619F816B1A41}" srcOrd="2" destOrd="0" parTransId="{A4C533EF-6FF9-488A-B68A-68210823298E}" sibTransId="{6FA28F5C-ABC1-4D5C-B80D-2E2305FB4283}"/>
    <dgm:cxn modelId="{74CE3175-C4D2-46B3-A8A8-6CE629805B82}" type="presParOf" srcId="{6E5C9200-0E7F-4FB4-9E5A-64936F31835A}" destId="{A5D36C3A-49D7-4461-A3A0-116D69D26D0E}" srcOrd="0" destOrd="0" presId="urn:microsoft.com/office/officeart/2018/2/layout/IconVerticalSolidList"/>
    <dgm:cxn modelId="{DBAE926F-C4D5-43BB-9C48-8A6BD530EDE7}" type="presParOf" srcId="{A5D36C3A-49D7-4461-A3A0-116D69D26D0E}" destId="{D4428911-62E5-4699-BD02-32461E905D1D}" srcOrd="0" destOrd="0" presId="urn:microsoft.com/office/officeart/2018/2/layout/IconVerticalSolidList"/>
    <dgm:cxn modelId="{785BE744-74DF-4C69-83CA-EE642C6FAA55}" type="presParOf" srcId="{A5D36C3A-49D7-4461-A3A0-116D69D26D0E}" destId="{9F9C9F56-8E10-4189-ADFD-F17D83E39676}" srcOrd="1" destOrd="0" presId="urn:microsoft.com/office/officeart/2018/2/layout/IconVerticalSolidList"/>
    <dgm:cxn modelId="{632EAF6B-4161-489A-AD43-A4B70923ED96}" type="presParOf" srcId="{A5D36C3A-49D7-4461-A3A0-116D69D26D0E}" destId="{11A6FDB8-3019-46B7-977C-86DFD3E76F4C}" srcOrd="2" destOrd="0" presId="urn:microsoft.com/office/officeart/2018/2/layout/IconVerticalSolidList"/>
    <dgm:cxn modelId="{3F632434-EE44-4B93-8B7E-203818A98EA6}" type="presParOf" srcId="{A5D36C3A-49D7-4461-A3A0-116D69D26D0E}" destId="{BDB257FC-4BD8-43A2-A427-16EF70BE37AD}" srcOrd="3" destOrd="0" presId="urn:microsoft.com/office/officeart/2018/2/layout/IconVerticalSolidList"/>
    <dgm:cxn modelId="{8CAE00C2-B394-4BD9-AE46-6E50F29C7677}" type="presParOf" srcId="{6E5C9200-0E7F-4FB4-9E5A-64936F31835A}" destId="{34929826-23A6-4F14-8E22-7F90ADBA87CA}" srcOrd="1" destOrd="0" presId="urn:microsoft.com/office/officeart/2018/2/layout/IconVerticalSolidList"/>
    <dgm:cxn modelId="{6743AF03-A2CB-4F5E-9EF6-45745327A2B4}" type="presParOf" srcId="{6E5C9200-0E7F-4FB4-9E5A-64936F31835A}" destId="{6111CDC8-BE0D-44EB-B1CB-58B4B37C41A0}" srcOrd="2" destOrd="0" presId="urn:microsoft.com/office/officeart/2018/2/layout/IconVerticalSolidList"/>
    <dgm:cxn modelId="{89D71720-229B-4A79-A6C7-0477F8CAE0BD}" type="presParOf" srcId="{6111CDC8-BE0D-44EB-B1CB-58B4B37C41A0}" destId="{84E62E7F-C953-4671-A6CC-3E4498BD5EE3}" srcOrd="0" destOrd="0" presId="urn:microsoft.com/office/officeart/2018/2/layout/IconVerticalSolidList"/>
    <dgm:cxn modelId="{5CE0F243-1896-4579-B581-E7D28ED8CB8C}" type="presParOf" srcId="{6111CDC8-BE0D-44EB-B1CB-58B4B37C41A0}" destId="{C68B088E-D24E-4B80-94D2-2F1C00A90EE2}" srcOrd="1" destOrd="0" presId="urn:microsoft.com/office/officeart/2018/2/layout/IconVerticalSolidList"/>
    <dgm:cxn modelId="{81345CF5-A7A9-422D-8491-4C54AA266F9D}" type="presParOf" srcId="{6111CDC8-BE0D-44EB-B1CB-58B4B37C41A0}" destId="{EF04B9CD-8772-4987-AB92-484E3EDE0644}" srcOrd="2" destOrd="0" presId="urn:microsoft.com/office/officeart/2018/2/layout/IconVerticalSolidList"/>
    <dgm:cxn modelId="{196582B4-6975-41E1-8795-F96FB561C0C1}" type="presParOf" srcId="{6111CDC8-BE0D-44EB-B1CB-58B4B37C41A0}" destId="{4B70D290-D69D-44AE-A12F-3CD1499DCE44}" srcOrd="3" destOrd="0" presId="urn:microsoft.com/office/officeart/2018/2/layout/IconVerticalSolidList"/>
    <dgm:cxn modelId="{82F0536D-38DD-4526-B213-410803D31713}" type="presParOf" srcId="{6E5C9200-0E7F-4FB4-9E5A-64936F31835A}" destId="{CE1F46A2-EBA3-413B-8488-8CF1A27132B9}" srcOrd="3" destOrd="0" presId="urn:microsoft.com/office/officeart/2018/2/layout/IconVerticalSolidList"/>
    <dgm:cxn modelId="{DD0D0CED-7C73-4ACA-A905-9E9FB2D49ADE}" type="presParOf" srcId="{6E5C9200-0E7F-4FB4-9E5A-64936F31835A}" destId="{0375FCAE-71E8-4DE7-9D62-BCD5B407639F}" srcOrd="4" destOrd="0" presId="urn:microsoft.com/office/officeart/2018/2/layout/IconVerticalSolidList"/>
    <dgm:cxn modelId="{D3BEACFD-8EBB-4CC0-A79A-29DE883CBD60}" type="presParOf" srcId="{0375FCAE-71E8-4DE7-9D62-BCD5B407639F}" destId="{D83067ED-CACF-40BD-A977-776DFF652DDE}" srcOrd="0" destOrd="0" presId="urn:microsoft.com/office/officeart/2018/2/layout/IconVerticalSolidList"/>
    <dgm:cxn modelId="{9358D80C-A374-460E-BF0A-CCA4BA900EBC}" type="presParOf" srcId="{0375FCAE-71E8-4DE7-9D62-BCD5B407639F}" destId="{086C9A3B-66D2-4B4D-8675-35A778DBE7C5}" srcOrd="1" destOrd="0" presId="urn:microsoft.com/office/officeart/2018/2/layout/IconVerticalSolidList"/>
    <dgm:cxn modelId="{C84349F4-0E94-4CB2-9AFB-9703690E462C}" type="presParOf" srcId="{0375FCAE-71E8-4DE7-9D62-BCD5B407639F}" destId="{9E7B58D3-DBEE-48EE-8FCF-8B86ABBE59D9}" srcOrd="2" destOrd="0" presId="urn:microsoft.com/office/officeart/2018/2/layout/IconVerticalSolidList"/>
    <dgm:cxn modelId="{E299866F-D703-4496-B262-FB545E5F1C25}" type="presParOf" srcId="{0375FCAE-71E8-4DE7-9D62-BCD5B407639F}" destId="{11EADA7E-370B-4191-B115-287C33BAD0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209473-EA01-4B48-AC5F-289DB01849B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FFF3B11-F015-4D42-B642-C8F4667B317E}">
      <dgm:prSet/>
      <dgm:spPr/>
      <dgm:t>
        <a:bodyPr/>
        <a:lstStyle/>
        <a:p>
          <a:pPr>
            <a:buSzPts val="1000"/>
            <a:buFont typeface="Symbol" panose="05050102010706020507" pitchFamily="18" charset="2"/>
            <a:buChar char=""/>
          </a:pPr>
          <a:r>
            <a:rPr lang="en-GB"/>
            <a:t>Critically evaluate the </a:t>
          </a:r>
          <a:r>
            <a:rPr lang="en-GB" b="1"/>
            <a:t>ICD‑11 classification of mental, behavioural, and neurodevelopmental disorders</a:t>
          </a:r>
          <a:r>
            <a:rPr lang="en-GB"/>
            <a:t>, drawing on the 2024 WHO CDDR manual </a:t>
          </a:r>
          <a:r>
            <a:rPr lang="en-GB">
              <a:hlinkClick xmlns:r="http://schemas.openxmlformats.org/officeDocument/2006/relationships" r:id="rId1"/>
            </a:rPr>
            <a:t>WHO</a:t>
          </a:r>
          <a:r>
            <a:rPr lang="en-GB"/>
            <a:t>.</a:t>
          </a:r>
        </a:p>
      </dgm:t>
    </dgm:pt>
    <dgm:pt modelId="{259FC3F1-251E-43C7-99AB-02307A3F38CA}" type="parTrans" cxnId="{2E183CD1-76AB-4071-A6BC-A4A33EF5B305}">
      <dgm:prSet/>
      <dgm:spPr/>
      <dgm:t>
        <a:bodyPr/>
        <a:lstStyle/>
        <a:p>
          <a:endParaRPr lang="en-GB"/>
        </a:p>
      </dgm:t>
    </dgm:pt>
    <dgm:pt modelId="{C1FD1B60-23F5-4F84-9F55-185C5CF0C1BA}" type="sibTrans" cxnId="{2E183CD1-76AB-4071-A6BC-A4A33EF5B305}">
      <dgm:prSet/>
      <dgm:spPr/>
      <dgm:t>
        <a:bodyPr/>
        <a:lstStyle/>
        <a:p>
          <a:endParaRPr lang="en-GB"/>
        </a:p>
      </dgm:t>
    </dgm:pt>
    <dgm:pt modelId="{52B7B373-087A-44C8-88D9-397C8569EA72}">
      <dgm:prSet/>
      <dgm:spPr/>
      <dgm:t>
        <a:bodyPr/>
        <a:lstStyle/>
        <a:p>
          <a:pPr>
            <a:buSzPts val="1000"/>
            <a:buFont typeface="Symbol" panose="05050102010706020507" pitchFamily="18" charset="2"/>
            <a:buChar char=""/>
          </a:pPr>
          <a:r>
            <a:rPr lang="en-GB"/>
            <a:t>Analyse how historical and contemporary models of care influence current mental‑health provision.</a:t>
          </a:r>
        </a:p>
      </dgm:t>
    </dgm:pt>
    <dgm:pt modelId="{FA7F5B96-EA0D-4D0C-A023-36BCAE8AB3B2}" type="parTrans" cxnId="{F89459B8-C19A-47CC-956C-6D228F2B3DB2}">
      <dgm:prSet/>
      <dgm:spPr/>
      <dgm:t>
        <a:bodyPr/>
        <a:lstStyle/>
        <a:p>
          <a:endParaRPr lang="en-GB"/>
        </a:p>
      </dgm:t>
    </dgm:pt>
    <dgm:pt modelId="{10F4DFF8-96BF-47CA-B162-2A3FB33DD7A1}" type="sibTrans" cxnId="{F89459B8-C19A-47CC-956C-6D228F2B3DB2}">
      <dgm:prSet/>
      <dgm:spPr/>
      <dgm:t>
        <a:bodyPr/>
        <a:lstStyle/>
        <a:p>
          <a:endParaRPr lang="en-GB"/>
        </a:p>
      </dgm:t>
    </dgm:pt>
    <dgm:pt modelId="{D0A6DCDF-907E-49AD-B515-6D5F4FAF1F73}">
      <dgm:prSet/>
      <dgm:spPr/>
      <dgm:t>
        <a:bodyPr/>
        <a:lstStyle/>
        <a:p>
          <a:pPr>
            <a:buSzPts val="1000"/>
            <a:buFont typeface="Symbol" panose="05050102010706020507" pitchFamily="18" charset="2"/>
            <a:buChar char=""/>
          </a:pPr>
          <a:r>
            <a:rPr lang="en-GB"/>
            <a:t>Assess the strengths, limitations, and cultural assumptions embedded within diagnostic systems.</a:t>
          </a:r>
        </a:p>
      </dgm:t>
    </dgm:pt>
    <dgm:pt modelId="{5EDA11D9-4919-4AB7-A10C-A037060A3C8F}" type="parTrans" cxnId="{8413C8EE-AB07-4A9E-A8B3-642BE5B10393}">
      <dgm:prSet/>
      <dgm:spPr/>
      <dgm:t>
        <a:bodyPr/>
        <a:lstStyle/>
        <a:p>
          <a:endParaRPr lang="en-GB"/>
        </a:p>
      </dgm:t>
    </dgm:pt>
    <dgm:pt modelId="{50E9F572-19BB-4710-8554-1B449CE0C738}" type="sibTrans" cxnId="{8413C8EE-AB07-4A9E-A8B3-642BE5B10393}">
      <dgm:prSet/>
      <dgm:spPr/>
      <dgm:t>
        <a:bodyPr/>
        <a:lstStyle/>
        <a:p>
          <a:endParaRPr lang="en-GB"/>
        </a:p>
      </dgm:t>
    </dgm:pt>
    <dgm:pt modelId="{6101CFB9-6216-4AE8-80E2-8650F711ADE0}" type="pres">
      <dgm:prSet presAssocID="{33209473-EA01-4B48-AC5F-289DB01849BD}" presName="diagram" presStyleCnt="0">
        <dgm:presLayoutVars>
          <dgm:dir/>
          <dgm:resizeHandles val="exact"/>
        </dgm:presLayoutVars>
      </dgm:prSet>
      <dgm:spPr/>
    </dgm:pt>
    <dgm:pt modelId="{F66E1B6A-ED38-4EF4-9263-6BA51584A401}" type="pres">
      <dgm:prSet presAssocID="{1FFF3B11-F015-4D42-B642-C8F4667B317E}" presName="node" presStyleLbl="node1" presStyleIdx="0" presStyleCnt="3">
        <dgm:presLayoutVars>
          <dgm:bulletEnabled val="1"/>
        </dgm:presLayoutVars>
      </dgm:prSet>
      <dgm:spPr/>
    </dgm:pt>
    <dgm:pt modelId="{F53F52F9-B5E6-4140-B360-3C556ACC6AE7}" type="pres">
      <dgm:prSet presAssocID="{C1FD1B60-23F5-4F84-9F55-185C5CF0C1BA}" presName="sibTrans" presStyleCnt="0"/>
      <dgm:spPr/>
    </dgm:pt>
    <dgm:pt modelId="{3B5EFDA7-334C-4AA3-A1DE-196EE2B9EA9F}" type="pres">
      <dgm:prSet presAssocID="{52B7B373-087A-44C8-88D9-397C8569EA72}" presName="node" presStyleLbl="node1" presStyleIdx="1" presStyleCnt="3">
        <dgm:presLayoutVars>
          <dgm:bulletEnabled val="1"/>
        </dgm:presLayoutVars>
      </dgm:prSet>
      <dgm:spPr/>
    </dgm:pt>
    <dgm:pt modelId="{181CAF2D-986F-4F79-B0D9-1E32B6277DC3}" type="pres">
      <dgm:prSet presAssocID="{10F4DFF8-96BF-47CA-B162-2A3FB33DD7A1}" presName="sibTrans" presStyleCnt="0"/>
      <dgm:spPr/>
    </dgm:pt>
    <dgm:pt modelId="{551867E7-083B-4422-9A9C-E716215B9AC2}" type="pres">
      <dgm:prSet presAssocID="{D0A6DCDF-907E-49AD-B515-6D5F4FAF1F73}" presName="node" presStyleLbl="node1" presStyleIdx="2" presStyleCnt="3">
        <dgm:presLayoutVars>
          <dgm:bulletEnabled val="1"/>
        </dgm:presLayoutVars>
      </dgm:prSet>
      <dgm:spPr/>
    </dgm:pt>
  </dgm:ptLst>
  <dgm:cxnLst>
    <dgm:cxn modelId="{9F864833-4DD9-44FC-9116-A7F11E1AE817}" type="presOf" srcId="{33209473-EA01-4B48-AC5F-289DB01849BD}" destId="{6101CFB9-6216-4AE8-80E2-8650F711ADE0}" srcOrd="0" destOrd="0" presId="urn:microsoft.com/office/officeart/2005/8/layout/default"/>
    <dgm:cxn modelId="{4F5E5B6C-68C0-4AAD-8F60-E6C092FD274D}" type="presOf" srcId="{1FFF3B11-F015-4D42-B642-C8F4667B317E}" destId="{F66E1B6A-ED38-4EF4-9263-6BA51584A401}" srcOrd="0" destOrd="0" presId="urn:microsoft.com/office/officeart/2005/8/layout/default"/>
    <dgm:cxn modelId="{F74640B8-8236-41D9-9BD8-EC479AE01D3A}" type="presOf" srcId="{52B7B373-087A-44C8-88D9-397C8569EA72}" destId="{3B5EFDA7-334C-4AA3-A1DE-196EE2B9EA9F}" srcOrd="0" destOrd="0" presId="urn:microsoft.com/office/officeart/2005/8/layout/default"/>
    <dgm:cxn modelId="{F89459B8-C19A-47CC-956C-6D228F2B3DB2}" srcId="{33209473-EA01-4B48-AC5F-289DB01849BD}" destId="{52B7B373-087A-44C8-88D9-397C8569EA72}" srcOrd="1" destOrd="0" parTransId="{FA7F5B96-EA0D-4D0C-A023-36BCAE8AB3B2}" sibTransId="{10F4DFF8-96BF-47CA-B162-2A3FB33DD7A1}"/>
    <dgm:cxn modelId="{AF2483CB-B664-41E6-AB99-9CE298873209}" type="presOf" srcId="{D0A6DCDF-907E-49AD-B515-6D5F4FAF1F73}" destId="{551867E7-083B-4422-9A9C-E716215B9AC2}" srcOrd="0" destOrd="0" presId="urn:microsoft.com/office/officeart/2005/8/layout/default"/>
    <dgm:cxn modelId="{2E183CD1-76AB-4071-A6BC-A4A33EF5B305}" srcId="{33209473-EA01-4B48-AC5F-289DB01849BD}" destId="{1FFF3B11-F015-4D42-B642-C8F4667B317E}" srcOrd="0" destOrd="0" parTransId="{259FC3F1-251E-43C7-99AB-02307A3F38CA}" sibTransId="{C1FD1B60-23F5-4F84-9F55-185C5CF0C1BA}"/>
    <dgm:cxn modelId="{8413C8EE-AB07-4A9E-A8B3-642BE5B10393}" srcId="{33209473-EA01-4B48-AC5F-289DB01849BD}" destId="{D0A6DCDF-907E-49AD-B515-6D5F4FAF1F73}" srcOrd="2" destOrd="0" parTransId="{5EDA11D9-4919-4AB7-A10C-A037060A3C8F}" sibTransId="{50E9F572-19BB-4710-8554-1B449CE0C738}"/>
    <dgm:cxn modelId="{70FC7C16-9EA6-4E5B-9C6B-950FF8E12039}" type="presParOf" srcId="{6101CFB9-6216-4AE8-80E2-8650F711ADE0}" destId="{F66E1B6A-ED38-4EF4-9263-6BA51584A401}" srcOrd="0" destOrd="0" presId="urn:microsoft.com/office/officeart/2005/8/layout/default"/>
    <dgm:cxn modelId="{2FE0733B-0C96-463B-889B-70C180354BE4}" type="presParOf" srcId="{6101CFB9-6216-4AE8-80E2-8650F711ADE0}" destId="{F53F52F9-B5E6-4140-B360-3C556ACC6AE7}" srcOrd="1" destOrd="0" presId="urn:microsoft.com/office/officeart/2005/8/layout/default"/>
    <dgm:cxn modelId="{FE321E47-6B2D-427F-BC26-07D5D2468AF4}" type="presParOf" srcId="{6101CFB9-6216-4AE8-80E2-8650F711ADE0}" destId="{3B5EFDA7-334C-4AA3-A1DE-196EE2B9EA9F}" srcOrd="2" destOrd="0" presId="urn:microsoft.com/office/officeart/2005/8/layout/default"/>
    <dgm:cxn modelId="{59C6DD06-F65F-4619-9C79-7BD7802E2A0F}" type="presParOf" srcId="{6101CFB9-6216-4AE8-80E2-8650F711ADE0}" destId="{181CAF2D-986F-4F79-B0D9-1E32B6277DC3}" srcOrd="3" destOrd="0" presId="urn:microsoft.com/office/officeart/2005/8/layout/default"/>
    <dgm:cxn modelId="{57EFC795-9527-4D95-AEA8-580FE7380A91}" type="presParOf" srcId="{6101CFB9-6216-4AE8-80E2-8650F711ADE0}" destId="{551867E7-083B-4422-9A9C-E716215B9AC2}"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EFE057-17AB-4B71-AA61-B4C229E53C41}" type="doc">
      <dgm:prSet loTypeId="urn:microsoft.com/office/officeart/2005/8/layout/arrow5" loCatId="process" qsTypeId="urn:microsoft.com/office/officeart/2005/8/quickstyle/simple1" qsCatId="simple" csTypeId="urn:microsoft.com/office/officeart/2005/8/colors/colorful5" csCatId="colorful" phldr="1"/>
      <dgm:spPr/>
      <dgm:t>
        <a:bodyPr/>
        <a:lstStyle/>
        <a:p>
          <a:endParaRPr lang="en-GB"/>
        </a:p>
      </dgm:t>
    </dgm:pt>
    <dgm:pt modelId="{A1D85152-51FD-4483-9528-3D543E1740A5}">
      <dgm:prSet phldrT="[Text]" custT="1"/>
      <dgm:spPr/>
      <dgm:t>
        <a:bodyPr/>
        <a:lstStyle/>
        <a:p>
          <a:r>
            <a:rPr lang="en-GB" sz="2600" b="1"/>
            <a:t>Report (2,000 words), 50%</a:t>
          </a:r>
          <a:endParaRPr lang="en-GB" sz="2600"/>
        </a:p>
      </dgm:t>
    </dgm:pt>
    <dgm:pt modelId="{7591E08F-21D2-4BF9-80E5-85B26DD2F4EE}" type="parTrans" cxnId="{4C5CB36E-FDAC-45F7-8FF0-FFA3E0F9A909}">
      <dgm:prSet/>
      <dgm:spPr/>
      <dgm:t>
        <a:bodyPr/>
        <a:lstStyle/>
        <a:p>
          <a:endParaRPr lang="en-GB"/>
        </a:p>
      </dgm:t>
    </dgm:pt>
    <dgm:pt modelId="{01E06361-7999-4CDB-A765-3A9FB3169780}" type="sibTrans" cxnId="{4C5CB36E-FDAC-45F7-8FF0-FFA3E0F9A909}">
      <dgm:prSet/>
      <dgm:spPr/>
      <dgm:t>
        <a:bodyPr/>
        <a:lstStyle/>
        <a:p>
          <a:endParaRPr lang="en-GB"/>
        </a:p>
      </dgm:t>
    </dgm:pt>
    <dgm:pt modelId="{809B3A54-7EF9-43C2-B712-18B1C3F4ADBD}">
      <dgm:prSet phldrT="[Text]" custT="1"/>
      <dgm:spPr/>
      <dgm:t>
        <a:bodyPr/>
        <a:lstStyle/>
        <a:p>
          <a:r>
            <a:rPr lang="en-GB" sz="2600" b="1"/>
            <a:t>Academic Poster Presentation (15 mins) 50%</a:t>
          </a:r>
        </a:p>
      </dgm:t>
    </dgm:pt>
    <dgm:pt modelId="{C6D594A5-A3CD-491A-AA5E-E69F21DDDE52}" type="parTrans" cxnId="{34C5FEB1-434C-4AEE-9CD0-CC10BC34F656}">
      <dgm:prSet/>
      <dgm:spPr/>
      <dgm:t>
        <a:bodyPr/>
        <a:lstStyle/>
        <a:p>
          <a:endParaRPr lang="en-GB"/>
        </a:p>
      </dgm:t>
    </dgm:pt>
    <dgm:pt modelId="{5BD90261-D352-49C2-9839-60E5F66FBD2D}" type="sibTrans" cxnId="{34C5FEB1-434C-4AEE-9CD0-CC10BC34F656}">
      <dgm:prSet/>
      <dgm:spPr/>
      <dgm:t>
        <a:bodyPr/>
        <a:lstStyle/>
        <a:p>
          <a:endParaRPr lang="en-GB"/>
        </a:p>
      </dgm:t>
    </dgm:pt>
    <dgm:pt modelId="{53302488-1176-4EC6-85FC-AC9B4D99E085}" type="pres">
      <dgm:prSet presAssocID="{4DEFE057-17AB-4B71-AA61-B4C229E53C41}" presName="diagram" presStyleCnt="0">
        <dgm:presLayoutVars>
          <dgm:dir/>
          <dgm:resizeHandles val="exact"/>
        </dgm:presLayoutVars>
      </dgm:prSet>
      <dgm:spPr/>
    </dgm:pt>
    <dgm:pt modelId="{9FAB0B5D-BD61-4A41-BE04-A2C9B683E4AC}" type="pres">
      <dgm:prSet presAssocID="{809B3A54-7EF9-43C2-B712-18B1C3F4ADBD}" presName="arrow" presStyleLbl="node1" presStyleIdx="0" presStyleCnt="2" custScaleY="100076">
        <dgm:presLayoutVars>
          <dgm:bulletEnabled val="1"/>
        </dgm:presLayoutVars>
      </dgm:prSet>
      <dgm:spPr/>
    </dgm:pt>
    <dgm:pt modelId="{2ADAC4CE-4053-429D-B5E1-178393548479}" type="pres">
      <dgm:prSet presAssocID="{A1D85152-51FD-4483-9528-3D543E1740A5}" presName="arrow" presStyleLbl="node1" presStyleIdx="1" presStyleCnt="2" custScaleY="100054" custRadScaleRad="69510" custRadScaleInc="870">
        <dgm:presLayoutVars>
          <dgm:bulletEnabled val="1"/>
        </dgm:presLayoutVars>
      </dgm:prSet>
      <dgm:spPr/>
    </dgm:pt>
  </dgm:ptLst>
  <dgm:cxnLst>
    <dgm:cxn modelId="{34252C2F-9FF8-4CE4-B32E-64157EDDB9BF}" type="presOf" srcId="{4DEFE057-17AB-4B71-AA61-B4C229E53C41}" destId="{53302488-1176-4EC6-85FC-AC9B4D99E085}" srcOrd="0" destOrd="0" presId="urn:microsoft.com/office/officeart/2005/8/layout/arrow5"/>
    <dgm:cxn modelId="{94C0B860-5282-4AAF-AF6D-390B422BFF02}" type="presOf" srcId="{809B3A54-7EF9-43C2-B712-18B1C3F4ADBD}" destId="{9FAB0B5D-BD61-4A41-BE04-A2C9B683E4AC}" srcOrd="0" destOrd="0" presId="urn:microsoft.com/office/officeart/2005/8/layout/arrow5"/>
    <dgm:cxn modelId="{4C5CB36E-FDAC-45F7-8FF0-FFA3E0F9A909}" srcId="{4DEFE057-17AB-4B71-AA61-B4C229E53C41}" destId="{A1D85152-51FD-4483-9528-3D543E1740A5}" srcOrd="1" destOrd="0" parTransId="{7591E08F-21D2-4BF9-80E5-85B26DD2F4EE}" sibTransId="{01E06361-7999-4CDB-A765-3A9FB3169780}"/>
    <dgm:cxn modelId="{FFF80076-5106-47F3-B846-B378C2514C07}" type="presOf" srcId="{A1D85152-51FD-4483-9528-3D543E1740A5}" destId="{2ADAC4CE-4053-429D-B5E1-178393548479}" srcOrd="0" destOrd="0" presId="urn:microsoft.com/office/officeart/2005/8/layout/arrow5"/>
    <dgm:cxn modelId="{34C5FEB1-434C-4AEE-9CD0-CC10BC34F656}" srcId="{4DEFE057-17AB-4B71-AA61-B4C229E53C41}" destId="{809B3A54-7EF9-43C2-B712-18B1C3F4ADBD}" srcOrd="0" destOrd="0" parTransId="{C6D594A5-A3CD-491A-AA5E-E69F21DDDE52}" sibTransId="{5BD90261-D352-49C2-9839-60E5F66FBD2D}"/>
    <dgm:cxn modelId="{316E3EF1-30B3-441E-B63B-E38B59370B75}" type="presParOf" srcId="{53302488-1176-4EC6-85FC-AC9B4D99E085}" destId="{9FAB0B5D-BD61-4A41-BE04-A2C9B683E4AC}" srcOrd="0" destOrd="0" presId="urn:microsoft.com/office/officeart/2005/8/layout/arrow5"/>
    <dgm:cxn modelId="{5854703B-DF55-450A-85ED-F91618F14098}" type="presParOf" srcId="{53302488-1176-4EC6-85FC-AC9B4D99E085}" destId="{2ADAC4CE-4053-429D-B5E1-178393548479}" srcOrd="1"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35AD89-1EF3-4B3F-814C-6AC55CEAA5BD}" type="doc">
      <dgm:prSet loTypeId="urn:microsoft.com/office/officeart/2005/8/layout/arrow5" loCatId="relationship" qsTypeId="urn:microsoft.com/office/officeart/2005/8/quickstyle/simple4" qsCatId="simple" csTypeId="urn:microsoft.com/office/officeart/2005/8/colors/colorful2" csCatId="colorful" phldr="1"/>
      <dgm:spPr/>
      <dgm:t>
        <a:bodyPr/>
        <a:lstStyle/>
        <a:p>
          <a:endParaRPr lang="en-US"/>
        </a:p>
      </dgm:t>
    </dgm:pt>
    <dgm:pt modelId="{703A3927-E64A-4F5E-B4F6-7CF72D668AF7}">
      <dgm:prSet phldrT="[Text]" phldr="1"/>
      <dgm:spPr/>
      <dgm:t>
        <a:bodyPr/>
        <a:lstStyle/>
        <a:p>
          <a:endParaRPr lang="en-GB" dirty="0"/>
        </a:p>
      </dgm:t>
    </dgm:pt>
    <dgm:pt modelId="{D4C32ECF-5C07-4F87-81DB-EAD15698C70B}" type="parTrans" cxnId="{DA035CF2-DECE-4529-9847-033212ED7727}">
      <dgm:prSet/>
      <dgm:spPr/>
      <dgm:t>
        <a:bodyPr/>
        <a:lstStyle/>
        <a:p>
          <a:endParaRPr lang="en-GB"/>
        </a:p>
      </dgm:t>
    </dgm:pt>
    <dgm:pt modelId="{A0C1F3A3-4BA3-4141-9BC0-A0C03B39D4A0}" type="sibTrans" cxnId="{DA035CF2-DECE-4529-9847-033212ED7727}">
      <dgm:prSet/>
      <dgm:spPr/>
      <dgm:t>
        <a:bodyPr/>
        <a:lstStyle/>
        <a:p>
          <a:endParaRPr lang="en-GB"/>
        </a:p>
      </dgm:t>
    </dgm:pt>
    <dgm:pt modelId="{DEA91E43-E21B-434B-8A17-218C579FF655}">
      <dgm:prSet phldrT="[Text]" phldr="1"/>
      <dgm:spPr/>
      <dgm:t>
        <a:bodyPr/>
        <a:lstStyle/>
        <a:p>
          <a:endParaRPr lang="en-GB"/>
        </a:p>
      </dgm:t>
    </dgm:pt>
    <dgm:pt modelId="{8183E0EE-D74E-4390-B120-1BE37F0EC394}" type="parTrans" cxnId="{37716988-C3C5-418B-B47C-0B08B75035DF}">
      <dgm:prSet/>
      <dgm:spPr/>
      <dgm:t>
        <a:bodyPr/>
        <a:lstStyle/>
        <a:p>
          <a:endParaRPr lang="en-GB"/>
        </a:p>
      </dgm:t>
    </dgm:pt>
    <dgm:pt modelId="{5818B659-5BC7-4F80-A1BC-A5B6035AE5E8}" type="sibTrans" cxnId="{37716988-C3C5-418B-B47C-0B08B75035DF}">
      <dgm:prSet/>
      <dgm:spPr/>
      <dgm:t>
        <a:bodyPr/>
        <a:lstStyle/>
        <a:p>
          <a:endParaRPr lang="en-GB"/>
        </a:p>
      </dgm:t>
    </dgm:pt>
    <dgm:pt modelId="{C8CE4061-6271-4409-890E-46E08F4B0870}" type="pres">
      <dgm:prSet presAssocID="{8535AD89-1EF3-4B3F-814C-6AC55CEAA5BD}" presName="diagram" presStyleCnt="0">
        <dgm:presLayoutVars>
          <dgm:dir/>
          <dgm:resizeHandles val="exact"/>
        </dgm:presLayoutVars>
      </dgm:prSet>
      <dgm:spPr/>
    </dgm:pt>
    <dgm:pt modelId="{8644A591-108F-4979-8467-C124B74D4BFC}" type="pres">
      <dgm:prSet presAssocID="{703A3927-E64A-4F5E-B4F6-7CF72D668AF7}" presName="arrow" presStyleLbl="node1" presStyleIdx="0" presStyleCnt="2">
        <dgm:presLayoutVars>
          <dgm:bulletEnabled val="1"/>
        </dgm:presLayoutVars>
      </dgm:prSet>
      <dgm:spPr/>
    </dgm:pt>
    <dgm:pt modelId="{F84A415E-F544-47CD-A71A-6745B5B0F75D}" type="pres">
      <dgm:prSet presAssocID="{DEA91E43-E21B-434B-8A17-218C579FF655}" presName="arrow" presStyleLbl="node1" presStyleIdx="1" presStyleCnt="2">
        <dgm:presLayoutVars>
          <dgm:bulletEnabled val="1"/>
        </dgm:presLayoutVars>
      </dgm:prSet>
      <dgm:spPr/>
    </dgm:pt>
  </dgm:ptLst>
  <dgm:cxnLst>
    <dgm:cxn modelId="{B5E04421-94F9-4B0E-8BD0-94648DF36E1E}" type="presOf" srcId="{703A3927-E64A-4F5E-B4F6-7CF72D668AF7}" destId="{8644A591-108F-4979-8467-C124B74D4BFC}" srcOrd="0" destOrd="0" presId="urn:microsoft.com/office/officeart/2005/8/layout/arrow5"/>
    <dgm:cxn modelId="{ADD9B440-D478-41C5-822B-068A724997A7}" type="presOf" srcId="{8535AD89-1EF3-4B3F-814C-6AC55CEAA5BD}" destId="{C8CE4061-6271-4409-890E-46E08F4B0870}" srcOrd="0" destOrd="0" presId="urn:microsoft.com/office/officeart/2005/8/layout/arrow5"/>
    <dgm:cxn modelId="{37716988-C3C5-418B-B47C-0B08B75035DF}" srcId="{8535AD89-1EF3-4B3F-814C-6AC55CEAA5BD}" destId="{DEA91E43-E21B-434B-8A17-218C579FF655}" srcOrd="1" destOrd="0" parTransId="{8183E0EE-D74E-4390-B120-1BE37F0EC394}" sibTransId="{5818B659-5BC7-4F80-A1BC-A5B6035AE5E8}"/>
    <dgm:cxn modelId="{9971FFBE-461A-4114-87A8-79ECCEB10FB5}" type="presOf" srcId="{DEA91E43-E21B-434B-8A17-218C579FF655}" destId="{F84A415E-F544-47CD-A71A-6745B5B0F75D}" srcOrd="0" destOrd="0" presId="urn:microsoft.com/office/officeart/2005/8/layout/arrow5"/>
    <dgm:cxn modelId="{DA035CF2-DECE-4529-9847-033212ED7727}" srcId="{8535AD89-1EF3-4B3F-814C-6AC55CEAA5BD}" destId="{703A3927-E64A-4F5E-B4F6-7CF72D668AF7}" srcOrd="0" destOrd="0" parTransId="{D4C32ECF-5C07-4F87-81DB-EAD15698C70B}" sibTransId="{A0C1F3A3-4BA3-4141-9BC0-A0C03B39D4A0}"/>
    <dgm:cxn modelId="{A7E13BFE-5D01-4E5F-9666-F2191FB728B9}" type="presParOf" srcId="{C8CE4061-6271-4409-890E-46E08F4B0870}" destId="{8644A591-108F-4979-8467-C124B74D4BFC}" srcOrd="0" destOrd="0" presId="urn:microsoft.com/office/officeart/2005/8/layout/arrow5"/>
    <dgm:cxn modelId="{979F8455-6D11-4954-A80D-DF42AE9B6C7E}" type="presParOf" srcId="{C8CE4061-6271-4409-890E-46E08F4B0870}" destId="{F84A415E-F544-47CD-A71A-6745B5B0F75D}" srcOrd="1"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0B4E78-957D-40E3-BA2F-690D01DF63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FF24B1B-E59B-4B36-AE72-70D2EF0C50A6}">
      <dgm:prSet/>
      <dgm:spPr/>
      <dgm:t>
        <a:bodyPr/>
        <a:lstStyle/>
        <a:p>
          <a:r>
            <a:rPr lang="en-GB" b="1"/>
            <a:t>Statistical Infrequency</a:t>
          </a:r>
          <a:endParaRPr lang="en-US"/>
        </a:p>
      </dgm:t>
    </dgm:pt>
    <dgm:pt modelId="{935CFE93-3CAE-4D57-BB68-ED73A51738BF}" type="parTrans" cxnId="{8C2A816C-D617-4470-9DE9-C43C7EB4D08A}">
      <dgm:prSet/>
      <dgm:spPr/>
      <dgm:t>
        <a:bodyPr/>
        <a:lstStyle/>
        <a:p>
          <a:endParaRPr lang="en-US"/>
        </a:p>
      </dgm:t>
    </dgm:pt>
    <dgm:pt modelId="{190E0CB6-3BF9-46A8-9281-F93F0C8B58E0}" type="sibTrans" cxnId="{8C2A816C-D617-4470-9DE9-C43C7EB4D08A}">
      <dgm:prSet/>
      <dgm:spPr/>
      <dgm:t>
        <a:bodyPr/>
        <a:lstStyle/>
        <a:p>
          <a:endParaRPr lang="en-US"/>
        </a:p>
      </dgm:t>
    </dgm:pt>
    <dgm:pt modelId="{B65604B6-2313-4820-94B4-ED6F13C3244F}">
      <dgm:prSet/>
      <dgm:spPr/>
      <dgm:t>
        <a:bodyPr/>
        <a:lstStyle/>
        <a:p>
          <a:r>
            <a:rPr lang="en-GB" b="1"/>
            <a:t>Deviation from Social Norms</a:t>
          </a:r>
          <a:endParaRPr lang="en-US"/>
        </a:p>
      </dgm:t>
    </dgm:pt>
    <dgm:pt modelId="{38DE326F-5D01-45EB-9EF1-0A9827C57C51}" type="parTrans" cxnId="{0A9CD566-E280-4896-A23B-4C79473E76AB}">
      <dgm:prSet/>
      <dgm:spPr/>
      <dgm:t>
        <a:bodyPr/>
        <a:lstStyle/>
        <a:p>
          <a:endParaRPr lang="en-US"/>
        </a:p>
      </dgm:t>
    </dgm:pt>
    <dgm:pt modelId="{B10DD7A7-17A0-40A9-AA2D-ECC96C9948FF}" type="sibTrans" cxnId="{0A9CD566-E280-4896-A23B-4C79473E76AB}">
      <dgm:prSet/>
      <dgm:spPr/>
      <dgm:t>
        <a:bodyPr/>
        <a:lstStyle/>
        <a:p>
          <a:endParaRPr lang="en-US"/>
        </a:p>
      </dgm:t>
    </dgm:pt>
    <dgm:pt modelId="{354F2836-EF31-47B1-9228-A3EC41A7AD6D}">
      <dgm:prSet/>
      <dgm:spPr/>
      <dgm:t>
        <a:bodyPr/>
        <a:lstStyle/>
        <a:p>
          <a:r>
            <a:rPr lang="en-GB" b="1"/>
            <a:t>Failure to Function Adequately</a:t>
          </a:r>
          <a:endParaRPr lang="en-US"/>
        </a:p>
      </dgm:t>
    </dgm:pt>
    <dgm:pt modelId="{C5386B72-96D5-49CC-8A94-E3557365021D}" type="parTrans" cxnId="{7B5908F7-D684-4FB2-8D05-9D2F3EF2496F}">
      <dgm:prSet/>
      <dgm:spPr/>
      <dgm:t>
        <a:bodyPr/>
        <a:lstStyle/>
        <a:p>
          <a:endParaRPr lang="en-US"/>
        </a:p>
      </dgm:t>
    </dgm:pt>
    <dgm:pt modelId="{6F781A36-9464-4CB5-BB3C-D0A8A69B56D1}" type="sibTrans" cxnId="{7B5908F7-D684-4FB2-8D05-9D2F3EF2496F}">
      <dgm:prSet/>
      <dgm:spPr/>
      <dgm:t>
        <a:bodyPr/>
        <a:lstStyle/>
        <a:p>
          <a:endParaRPr lang="en-US"/>
        </a:p>
      </dgm:t>
    </dgm:pt>
    <dgm:pt modelId="{C5249222-4335-455A-A586-DEEF1D2FE8C9}">
      <dgm:prSet/>
      <dgm:spPr/>
      <dgm:t>
        <a:bodyPr/>
        <a:lstStyle/>
        <a:p>
          <a:r>
            <a:rPr lang="en-GB" b="1"/>
            <a:t>Deviation from Ideal Mental Health</a:t>
          </a:r>
          <a:endParaRPr lang="en-US"/>
        </a:p>
      </dgm:t>
    </dgm:pt>
    <dgm:pt modelId="{9E381A11-AFE0-4650-A1D2-87E7B2CDBBE1}" type="parTrans" cxnId="{07DDD210-8F19-44FA-86F6-E3C4AB640D99}">
      <dgm:prSet/>
      <dgm:spPr/>
      <dgm:t>
        <a:bodyPr/>
        <a:lstStyle/>
        <a:p>
          <a:endParaRPr lang="en-US"/>
        </a:p>
      </dgm:t>
    </dgm:pt>
    <dgm:pt modelId="{3AFF3BD6-0A28-4D46-8045-9C674D3AB816}" type="sibTrans" cxnId="{07DDD210-8F19-44FA-86F6-E3C4AB640D99}">
      <dgm:prSet/>
      <dgm:spPr/>
      <dgm:t>
        <a:bodyPr/>
        <a:lstStyle/>
        <a:p>
          <a:endParaRPr lang="en-US"/>
        </a:p>
      </dgm:t>
    </dgm:pt>
    <dgm:pt modelId="{68A6D898-5C53-40F4-BE04-4EE696787824}" type="pres">
      <dgm:prSet presAssocID="{560B4E78-957D-40E3-BA2F-690D01DF63D4}" presName="linear" presStyleCnt="0">
        <dgm:presLayoutVars>
          <dgm:animLvl val="lvl"/>
          <dgm:resizeHandles val="exact"/>
        </dgm:presLayoutVars>
      </dgm:prSet>
      <dgm:spPr/>
    </dgm:pt>
    <dgm:pt modelId="{CF5B0C34-3491-4250-B22E-DBBD26379D88}" type="pres">
      <dgm:prSet presAssocID="{3FF24B1B-E59B-4B36-AE72-70D2EF0C50A6}" presName="parentText" presStyleLbl="node1" presStyleIdx="0" presStyleCnt="4">
        <dgm:presLayoutVars>
          <dgm:chMax val="0"/>
          <dgm:bulletEnabled val="1"/>
        </dgm:presLayoutVars>
      </dgm:prSet>
      <dgm:spPr/>
    </dgm:pt>
    <dgm:pt modelId="{D0EDFCDC-5B48-4944-A093-EBDC4FB0C9C0}" type="pres">
      <dgm:prSet presAssocID="{190E0CB6-3BF9-46A8-9281-F93F0C8B58E0}" presName="spacer" presStyleCnt="0"/>
      <dgm:spPr/>
    </dgm:pt>
    <dgm:pt modelId="{AAE9E1EB-8EE5-43C4-AA80-3C8C073B6D62}" type="pres">
      <dgm:prSet presAssocID="{B65604B6-2313-4820-94B4-ED6F13C3244F}" presName="parentText" presStyleLbl="node1" presStyleIdx="1" presStyleCnt="4">
        <dgm:presLayoutVars>
          <dgm:chMax val="0"/>
          <dgm:bulletEnabled val="1"/>
        </dgm:presLayoutVars>
      </dgm:prSet>
      <dgm:spPr/>
    </dgm:pt>
    <dgm:pt modelId="{D2924079-6C25-4577-BEB4-A88AB58943E5}" type="pres">
      <dgm:prSet presAssocID="{B10DD7A7-17A0-40A9-AA2D-ECC96C9948FF}" presName="spacer" presStyleCnt="0"/>
      <dgm:spPr/>
    </dgm:pt>
    <dgm:pt modelId="{70774E13-E72C-4AEC-A6BB-00550C7094F3}" type="pres">
      <dgm:prSet presAssocID="{354F2836-EF31-47B1-9228-A3EC41A7AD6D}" presName="parentText" presStyleLbl="node1" presStyleIdx="2" presStyleCnt="4">
        <dgm:presLayoutVars>
          <dgm:chMax val="0"/>
          <dgm:bulletEnabled val="1"/>
        </dgm:presLayoutVars>
      </dgm:prSet>
      <dgm:spPr/>
    </dgm:pt>
    <dgm:pt modelId="{186BD923-8486-4996-BAAF-158A6CF7C9D6}" type="pres">
      <dgm:prSet presAssocID="{6F781A36-9464-4CB5-BB3C-D0A8A69B56D1}" presName="spacer" presStyleCnt="0"/>
      <dgm:spPr/>
    </dgm:pt>
    <dgm:pt modelId="{C8431661-5813-4A48-8B42-5070C7875AFD}" type="pres">
      <dgm:prSet presAssocID="{C5249222-4335-455A-A586-DEEF1D2FE8C9}" presName="parentText" presStyleLbl="node1" presStyleIdx="3" presStyleCnt="4">
        <dgm:presLayoutVars>
          <dgm:chMax val="0"/>
          <dgm:bulletEnabled val="1"/>
        </dgm:presLayoutVars>
      </dgm:prSet>
      <dgm:spPr/>
    </dgm:pt>
  </dgm:ptLst>
  <dgm:cxnLst>
    <dgm:cxn modelId="{07DDD210-8F19-44FA-86F6-E3C4AB640D99}" srcId="{560B4E78-957D-40E3-BA2F-690D01DF63D4}" destId="{C5249222-4335-455A-A586-DEEF1D2FE8C9}" srcOrd="3" destOrd="0" parTransId="{9E381A11-AFE0-4650-A1D2-87E7B2CDBBE1}" sibTransId="{3AFF3BD6-0A28-4D46-8045-9C674D3AB816}"/>
    <dgm:cxn modelId="{CDF3471C-FDFB-49CE-A72A-97E88A7EC521}" type="presOf" srcId="{C5249222-4335-455A-A586-DEEF1D2FE8C9}" destId="{C8431661-5813-4A48-8B42-5070C7875AFD}" srcOrd="0" destOrd="0" presId="urn:microsoft.com/office/officeart/2005/8/layout/vList2"/>
    <dgm:cxn modelId="{8121373E-1BAE-4F32-8EA6-DA0590EAB064}" type="presOf" srcId="{B65604B6-2313-4820-94B4-ED6F13C3244F}" destId="{AAE9E1EB-8EE5-43C4-AA80-3C8C073B6D62}" srcOrd="0" destOrd="0" presId="urn:microsoft.com/office/officeart/2005/8/layout/vList2"/>
    <dgm:cxn modelId="{0A9CD566-E280-4896-A23B-4C79473E76AB}" srcId="{560B4E78-957D-40E3-BA2F-690D01DF63D4}" destId="{B65604B6-2313-4820-94B4-ED6F13C3244F}" srcOrd="1" destOrd="0" parTransId="{38DE326F-5D01-45EB-9EF1-0A9827C57C51}" sibTransId="{B10DD7A7-17A0-40A9-AA2D-ECC96C9948FF}"/>
    <dgm:cxn modelId="{8C2A816C-D617-4470-9DE9-C43C7EB4D08A}" srcId="{560B4E78-957D-40E3-BA2F-690D01DF63D4}" destId="{3FF24B1B-E59B-4B36-AE72-70D2EF0C50A6}" srcOrd="0" destOrd="0" parTransId="{935CFE93-3CAE-4D57-BB68-ED73A51738BF}" sibTransId="{190E0CB6-3BF9-46A8-9281-F93F0C8B58E0}"/>
    <dgm:cxn modelId="{B5C85F8B-E097-48BA-B835-AFB99526DFAF}" type="presOf" srcId="{3FF24B1B-E59B-4B36-AE72-70D2EF0C50A6}" destId="{CF5B0C34-3491-4250-B22E-DBBD26379D88}" srcOrd="0" destOrd="0" presId="urn:microsoft.com/office/officeart/2005/8/layout/vList2"/>
    <dgm:cxn modelId="{5B3D4ADC-E23E-4CB7-B171-D69B8D046CC0}" type="presOf" srcId="{560B4E78-957D-40E3-BA2F-690D01DF63D4}" destId="{68A6D898-5C53-40F4-BE04-4EE696787824}" srcOrd="0" destOrd="0" presId="urn:microsoft.com/office/officeart/2005/8/layout/vList2"/>
    <dgm:cxn modelId="{EBF4AAF2-7710-48B0-B8C2-D3FD2C56B8CF}" type="presOf" srcId="{354F2836-EF31-47B1-9228-A3EC41A7AD6D}" destId="{70774E13-E72C-4AEC-A6BB-00550C7094F3}" srcOrd="0" destOrd="0" presId="urn:microsoft.com/office/officeart/2005/8/layout/vList2"/>
    <dgm:cxn modelId="{7B5908F7-D684-4FB2-8D05-9D2F3EF2496F}" srcId="{560B4E78-957D-40E3-BA2F-690D01DF63D4}" destId="{354F2836-EF31-47B1-9228-A3EC41A7AD6D}" srcOrd="2" destOrd="0" parTransId="{C5386B72-96D5-49CC-8A94-E3557365021D}" sibTransId="{6F781A36-9464-4CB5-BB3C-D0A8A69B56D1}"/>
    <dgm:cxn modelId="{4351F98E-D47A-4BB9-8FD7-DCB077E646FB}" type="presParOf" srcId="{68A6D898-5C53-40F4-BE04-4EE696787824}" destId="{CF5B0C34-3491-4250-B22E-DBBD26379D88}" srcOrd="0" destOrd="0" presId="urn:microsoft.com/office/officeart/2005/8/layout/vList2"/>
    <dgm:cxn modelId="{BB70339A-F7E1-4140-979F-C29159B928E6}" type="presParOf" srcId="{68A6D898-5C53-40F4-BE04-4EE696787824}" destId="{D0EDFCDC-5B48-4944-A093-EBDC4FB0C9C0}" srcOrd="1" destOrd="0" presId="urn:microsoft.com/office/officeart/2005/8/layout/vList2"/>
    <dgm:cxn modelId="{DCBF1069-5D97-4BC8-8ED5-F0DDACD33231}" type="presParOf" srcId="{68A6D898-5C53-40F4-BE04-4EE696787824}" destId="{AAE9E1EB-8EE5-43C4-AA80-3C8C073B6D62}" srcOrd="2" destOrd="0" presId="urn:microsoft.com/office/officeart/2005/8/layout/vList2"/>
    <dgm:cxn modelId="{EBBF008F-46C4-4D1F-8004-B12167CC33E6}" type="presParOf" srcId="{68A6D898-5C53-40F4-BE04-4EE696787824}" destId="{D2924079-6C25-4577-BEB4-A88AB58943E5}" srcOrd="3" destOrd="0" presId="urn:microsoft.com/office/officeart/2005/8/layout/vList2"/>
    <dgm:cxn modelId="{DEBD00C4-C624-4F7F-9008-3AF57227AE8F}" type="presParOf" srcId="{68A6D898-5C53-40F4-BE04-4EE696787824}" destId="{70774E13-E72C-4AEC-A6BB-00550C7094F3}" srcOrd="4" destOrd="0" presId="urn:microsoft.com/office/officeart/2005/8/layout/vList2"/>
    <dgm:cxn modelId="{1231B62F-C536-427A-AB69-B8F10A31C5F9}" type="presParOf" srcId="{68A6D898-5C53-40F4-BE04-4EE696787824}" destId="{186BD923-8486-4996-BAAF-158A6CF7C9D6}" srcOrd="5" destOrd="0" presId="urn:microsoft.com/office/officeart/2005/8/layout/vList2"/>
    <dgm:cxn modelId="{A83D92FA-55B1-4763-A29B-B602EF07940F}" type="presParOf" srcId="{68A6D898-5C53-40F4-BE04-4EE696787824}" destId="{C8431661-5813-4A48-8B42-5070C7875AF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b="1"/>
            <a:t>Useful </a:t>
          </a:r>
          <a:r>
            <a:rPr lang="en-GB"/>
            <a:t>– it is used in clinical practice as part of formal diagnosis and so can identify people who would benefit from treatment or intervention.</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dgm:spPr/>
      <dgm:t>
        <a:bodyPr/>
        <a:lstStyle/>
        <a:p>
          <a:r>
            <a:rPr lang="en-GB" b="1"/>
            <a:t>Not Sufficient</a:t>
          </a:r>
          <a:r>
            <a:rPr lang="en-GB"/>
            <a:t> -Statistical infrequency alone is not sufficient for defining abnormality. </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47F42B73-F071-4858-BDE3-8396BBD7F41E}">
      <dgm:prSet/>
      <dgm:spPr/>
      <dgm:t>
        <a:bodyPr/>
        <a:lstStyle/>
        <a:p>
          <a:r>
            <a:rPr lang="en-GB"/>
            <a:t>e.g. the Beck Depression Inventory (BDI): Only 5% of people will score 30+ and this would indicate that they have severe depression. </a:t>
          </a:r>
          <a:endParaRPr lang="en-US"/>
        </a:p>
      </dgm:t>
    </dgm:pt>
    <dgm:pt modelId="{D187B3EF-FDDA-4B11-B566-D2AF8FE52D59}" type="parTrans" cxnId="{84441D1F-97F0-4116-A80C-EAA19FCEDE77}">
      <dgm:prSet/>
      <dgm:spPr/>
      <dgm:t>
        <a:bodyPr/>
        <a:lstStyle/>
        <a:p>
          <a:endParaRPr lang="en-GB"/>
        </a:p>
      </dgm:t>
    </dgm:pt>
    <dgm:pt modelId="{FEBE1F38-DA4B-4450-8F25-FC7AF1306A07}" type="sibTrans" cxnId="{84441D1F-97F0-4116-A80C-EAA19FCEDE77}">
      <dgm:prSet/>
      <dgm:spPr/>
      <dgm:t>
        <a:bodyPr/>
        <a:lstStyle/>
        <a:p>
          <a:endParaRPr lang="en-GB"/>
        </a:p>
      </dgm:t>
    </dgm:pt>
    <dgm:pt modelId="{B63E36A6-255A-45F8-90E4-887FA445AA66}">
      <dgm:prSet phldrT="[Text]"/>
      <dgm:spPr/>
      <dgm:t>
        <a:bodyPr/>
        <a:lstStyle/>
        <a:p>
          <a:r>
            <a:rPr lang="en-GB"/>
            <a:t>An infrequent characteristic can be positive e.g. high IQ. </a:t>
          </a:r>
        </a:p>
      </dgm:t>
    </dgm:pt>
    <dgm:pt modelId="{C436E3BD-F1AB-4B80-8BBC-331C89FE5FFD}" type="parTrans" cxnId="{E8969DB0-F1A6-4AA2-94A3-7993E7CAE07A}">
      <dgm:prSet/>
      <dgm:spPr/>
      <dgm:t>
        <a:bodyPr/>
        <a:lstStyle/>
        <a:p>
          <a:endParaRPr lang="en-GB"/>
        </a:p>
      </dgm:t>
    </dgm:pt>
    <dgm:pt modelId="{4FF89C1A-5562-4122-916F-70030A42A3D9}" type="sibTrans" cxnId="{E8969DB0-F1A6-4AA2-94A3-7993E7CAE07A}">
      <dgm:prSet/>
      <dgm:spPr/>
      <dgm:t>
        <a:bodyPr/>
        <a:lstStyle/>
        <a:p>
          <a:endParaRPr lang="en-GB"/>
        </a:p>
      </dgm:t>
    </dgm:pt>
    <dgm:pt modelId="{8CB5B9A7-8534-4CD2-8DA1-BDDF08792556}">
      <dgm:prSet phldrT="[Text]"/>
      <dgm:spPr/>
      <dgm:t>
        <a:bodyPr/>
        <a:lstStyle/>
        <a:p>
          <a:r>
            <a:rPr lang="en-GB"/>
            <a:t>Social stigma might be attached to receiving a label (e.g. low IQ). </a:t>
          </a:r>
        </a:p>
      </dgm:t>
    </dgm:pt>
    <dgm:pt modelId="{F79651D5-738B-4004-B240-15A7FF87C5F0}" type="parTrans" cxnId="{1DEA0719-49F3-4573-B675-C3BF87BEC6C1}">
      <dgm:prSet/>
      <dgm:spPr/>
      <dgm:t>
        <a:bodyPr/>
        <a:lstStyle/>
        <a:p>
          <a:endParaRPr lang="en-GB"/>
        </a:p>
      </dgm:t>
    </dgm:pt>
    <dgm:pt modelId="{179F93D1-33DB-4DD6-A2C9-74D91F835AC9}" type="sibTrans" cxnId="{1DEA0719-49F3-4573-B675-C3BF87BEC6C1}">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A1F8CD00-4A23-413A-B3E2-E0A716D94B1F}" type="presOf" srcId="{7136427A-32C0-4AF6-B767-4890FAA14B2B}" destId="{6D519C2F-71FC-47DE-B07D-586EDB06B5CA}" srcOrd="0" destOrd="0" presId="urn:microsoft.com/office/officeart/2009/3/layout/PlusandMinus"/>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1DEA0719-49F3-4573-B675-C3BF87BEC6C1}" srcId="{7136427A-32C0-4AF6-B767-4890FAA14B2B}" destId="{8CB5B9A7-8534-4CD2-8DA1-BDDF08792556}" srcOrd="1" destOrd="0" parTransId="{F79651D5-738B-4004-B240-15A7FF87C5F0}" sibTransId="{179F93D1-33DB-4DD6-A2C9-74D91F835AC9}"/>
    <dgm:cxn modelId="{84441D1F-97F0-4116-A80C-EAA19FCEDE77}" srcId="{3C1B677A-1DF6-412A-BDBE-BA73CA98F1C5}" destId="{47F42B73-F071-4858-BDE3-8396BBD7F41E}" srcOrd="0" destOrd="0" parTransId="{D187B3EF-FDDA-4B11-B566-D2AF8FE52D59}" sibTransId="{FEBE1F38-DA4B-4450-8F25-FC7AF1306A07}"/>
    <dgm:cxn modelId="{F27BBD26-AF9E-405E-8B2F-F8BA23AAE804}" srcId="{7E210956-61C7-4DC8-B424-620ACACACA44}" destId="{3C1B677A-1DF6-412A-BDBE-BA73CA98F1C5}" srcOrd="0" destOrd="0" parTransId="{98B289AB-1EB1-41D0-815E-D0613EDEC2FF}" sibTransId="{9F5B8909-D9F7-47B7-853C-8097A467E388}"/>
    <dgm:cxn modelId="{BD81DB8C-A9B0-4542-80B8-318432D714B5}" type="presOf" srcId="{47F42B73-F071-4858-BDE3-8396BBD7F41E}" destId="{348F0208-F486-4B06-A8F0-3DB534ECE22D}" srcOrd="0" destOrd="1" presId="urn:microsoft.com/office/officeart/2009/3/layout/PlusandMinus"/>
    <dgm:cxn modelId="{FC59C196-C4EB-4AED-BD38-8D07120B2433}" type="presOf" srcId="{B63E36A6-255A-45F8-90E4-887FA445AA66}" destId="{6D519C2F-71FC-47DE-B07D-586EDB06B5CA}" srcOrd="0" destOrd="1" presId="urn:microsoft.com/office/officeart/2009/3/layout/PlusandMinus"/>
    <dgm:cxn modelId="{E8969DB0-F1A6-4AA2-94A3-7993E7CAE07A}" srcId="{7136427A-32C0-4AF6-B767-4890FAA14B2B}" destId="{B63E36A6-255A-45F8-90E4-887FA445AA66}" srcOrd="0" destOrd="0" parTransId="{C436E3BD-F1AB-4B80-8BBC-331C89FE5FFD}" sibTransId="{4FF89C1A-5562-4122-916F-70030A42A3D9}"/>
    <dgm:cxn modelId="{C943A9B9-A787-4DD2-A96A-9815D0C66EA4}" type="presOf" srcId="{7E210956-61C7-4DC8-B424-620ACACACA44}" destId="{35FF838F-FFE1-4A2E-8F55-4CF06DE07931}" srcOrd="0" destOrd="0" presId="urn:microsoft.com/office/officeart/2009/3/layout/PlusandMinus"/>
    <dgm:cxn modelId="{E0676EBB-C485-40C0-9C54-1480DE2C73B4}" type="presOf" srcId="{8CB5B9A7-8534-4CD2-8DA1-BDDF08792556}" destId="{6D519C2F-71FC-47DE-B07D-586EDB06B5CA}" srcOrd="0" destOrd="2"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b="1"/>
            <a:t>Useful </a:t>
          </a:r>
          <a:r>
            <a:rPr lang="en-GB"/>
            <a:t>– used in clinical practice e.g. to diagnose antisocial personality disorder. </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dgm:spPr/>
      <dgm:t>
        <a:bodyPr/>
        <a:lstStyle/>
        <a:p>
          <a:r>
            <a:rPr lang="en-GB" b="1"/>
            <a:t>Not useful </a:t>
          </a:r>
          <a:r>
            <a:rPr lang="en-GB"/>
            <a:t>-Variability between social norms in different cultures (and even in different situations within a culture). </a:t>
          </a:r>
        </a:p>
        <a:p>
          <a:pPr>
            <a:buNone/>
          </a:pPr>
          <a:r>
            <a:rPr lang="en-GB"/>
            <a:t>e.g. experience of hearing voices in some cultures is not seen as abnormal (rather that they are communicating with the spirits of their ancestors).                      Potential for misuse and unfair labelling could lead to human rights abuses.</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LinFactNeighborX="-1054" custLinFactNeighborY="-907"/>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F27BBD26-AF9E-405E-8B2F-F8BA23AAE804}" srcId="{7E210956-61C7-4DC8-B424-620ACACACA44}" destId="{3C1B677A-1DF6-412A-BDBE-BA73CA98F1C5}" srcOrd="0" destOrd="0" parTransId="{98B289AB-1EB1-41D0-815E-D0613EDEC2FF}" sibTransId="{9F5B8909-D9F7-47B7-853C-8097A467E388}"/>
    <dgm:cxn modelId="{AEBD9E2C-C5DE-43CC-9FD5-25753D648D99}" type="presOf" srcId="{7136427A-32C0-4AF6-B767-4890FAA14B2B}" destId="{6D519C2F-71FC-47DE-B07D-586EDB06B5CA}" srcOrd="0" destOrd="0" presId="urn:microsoft.com/office/officeart/2009/3/layout/PlusandMinus"/>
    <dgm:cxn modelId="{C943A9B9-A787-4DD2-A96A-9815D0C66EA4}" type="presOf" srcId="{7E210956-61C7-4DC8-B424-620ACACACA44}" destId="{35FF838F-FFE1-4A2E-8F55-4CF06DE07931}" srcOrd="0" destOrd="0"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custT="1"/>
      <dgm:spPr/>
      <dgm:t>
        <a:bodyPr/>
        <a:lstStyle/>
        <a:p>
          <a:r>
            <a:rPr lang="en-GB" sz="3200"/>
            <a:t>Represents a threshold for when people need professional help so that treatment and services can be targeted to those who need them the most. </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custT="1"/>
      <dgm:spPr/>
      <dgm:t>
        <a:bodyPr/>
        <a:lstStyle/>
        <a:p>
          <a:r>
            <a:rPr lang="en-GB" sz="2800">
              <a:latin typeface="Calibri Light" panose="020F0302020204030204"/>
              <a:ea typeface="Calibri Light" panose="020F0302020204030204"/>
              <a:cs typeface="Calibri Light" panose="020F0302020204030204"/>
            </a:rPr>
            <a:t>Easy to label non-standard lifestyle choices as abnormal </a:t>
          </a:r>
        </a:p>
        <a:p>
          <a:r>
            <a:rPr lang="en-GB" sz="2800">
              <a:latin typeface="Calibri Light" panose="020F0302020204030204"/>
              <a:ea typeface="Calibri Light" panose="020F0302020204030204"/>
              <a:cs typeface="Calibri Light" panose="020F0302020204030204"/>
            </a:rPr>
            <a:t>However, failure to function can be normal in certain circumstances</a:t>
          </a:r>
          <a:endParaRPr lang="en-GB" sz="2800" i="1">
            <a:latin typeface="Calibri Light"/>
            <a:ea typeface="Calibri Light"/>
            <a:cs typeface="Calibri Light"/>
          </a:endParaRPr>
        </a:p>
        <a:p>
          <a:pPr rtl="0"/>
          <a:r>
            <a:rPr lang="en-GB" sz="2800" i="1">
              <a:latin typeface="Calibri Light"/>
              <a:ea typeface="Calibri Light"/>
              <a:cs typeface="Calibri Light"/>
            </a:rPr>
            <a:t>What about failure to function continues/persists?</a:t>
          </a:r>
        </a:p>
        <a:p>
          <a:pPr rtl="0"/>
          <a:r>
            <a:rPr lang="en-GB" sz="2800" i="1">
              <a:latin typeface="Calibri Light"/>
              <a:ea typeface="Calibri Light"/>
              <a:cs typeface="Calibri Light"/>
            </a:rPr>
            <a:t>For example -  A new category </a:t>
          </a:r>
          <a:r>
            <a:rPr lang="en-GB" sz="2800">
              <a:latin typeface="Calibri Light"/>
              <a:ea typeface="Calibri Light"/>
              <a:cs typeface="Calibri Light"/>
            </a:rPr>
            <a:t>Prolonged Grief Disorder</a:t>
          </a:r>
          <a:r>
            <a:rPr lang="en-GB" sz="2800" i="1">
              <a:latin typeface="Calibri Light"/>
              <a:ea typeface="Calibri Light"/>
              <a:cs typeface="Calibri Light"/>
            </a:rPr>
            <a:t> in ICD-11</a:t>
          </a:r>
          <a:r>
            <a:rPr lang="en-GB" sz="2400" i="1">
              <a:latin typeface="Calibri Light"/>
              <a:ea typeface="Calibri Light"/>
              <a:cs typeface="Calibri Light"/>
            </a:rPr>
            <a:t>. </a:t>
          </a:r>
          <a:endParaRPr lang="en-GB" sz="2400">
            <a:latin typeface="Calibri Light"/>
            <a:ea typeface="Calibri Light"/>
            <a:cs typeface="Calibri Light"/>
          </a:endParaRP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LinFactNeighborX="-1054" custLinFactNeighborY="-907"/>
      <dgm:spPr/>
    </dgm:pt>
    <dgm:pt modelId="{348F0208-F486-4B06-A8F0-3DB534ECE22D}" type="pres">
      <dgm:prSet presAssocID="{7E210956-61C7-4DC8-B424-620ACACACA44}" presName="ParentText1" presStyleLbl="revTx" presStyleIdx="0" presStyleCnt="2" custScaleX="83369" custLinFactNeighborX="-10660" custLinFactNeighborY="-884">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custScaleX="101831" custLinFactNeighborX="-1122" custLinFactNeighborY="-10313">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11334101-88DC-4AA7-B081-784AEC691AE6}" srcId="{7E210956-61C7-4DC8-B424-620ACACACA44}" destId="{7136427A-32C0-4AF6-B767-4890FAA14B2B}" srcOrd="1" destOrd="0" parTransId="{1937E4F9-E242-4FD6-89AB-CECBDE5B0CD8}" sibTransId="{54FCA172-2F89-4FAF-AC2E-E8B68BDE5F8C}"/>
    <dgm:cxn modelId="{F27BBD26-AF9E-405E-8B2F-F8BA23AAE804}" srcId="{7E210956-61C7-4DC8-B424-620ACACACA44}" destId="{3C1B677A-1DF6-412A-BDBE-BA73CA98F1C5}" srcOrd="0" destOrd="0" parTransId="{98B289AB-1EB1-41D0-815E-D0613EDEC2FF}" sibTransId="{9F5B8909-D9F7-47B7-853C-8097A467E388}"/>
    <dgm:cxn modelId="{26B40F6D-C27C-45E5-9A6A-41FAE613224C}" type="presOf" srcId="{7136427A-32C0-4AF6-B767-4890FAA14B2B}" destId="{6D519C2F-71FC-47DE-B07D-586EDB06B5CA}" srcOrd="0" destOrd="0" presId="urn:microsoft.com/office/officeart/2009/3/layout/PlusandMinus"/>
    <dgm:cxn modelId="{166D4E7D-283C-4206-9D8C-FB2E90B4CD53}" type="presOf" srcId="{3C1B677A-1DF6-412A-BDBE-BA73CA98F1C5}" destId="{348F0208-F486-4B06-A8F0-3DB534ECE22D}" srcOrd="0" destOrd="0" presId="urn:microsoft.com/office/officeart/2009/3/layout/PlusandMinus"/>
    <dgm:cxn modelId="{836C58F3-861A-435B-A047-ED0A8CD614B6}" type="presOf" srcId="{7E210956-61C7-4DC8-B424-620ACACACA44}" destId="{35FF838F-FFE1-4A2E-8F55-4CF06DE07931}" srcOrd="0" destOrd="0" presId="urn:microsoft.com/office/officeart/2009/3/layout/PlusandMinus"/>
    <dgm:cxn modelId="{ECC32D58-C94D-47FF-9AA2-2999B3C1995F}" type="presParOf" srcId="{35FF838F-FFE1-4A2E-8F55-4CF06DE07931}" destId="{FCBE2E87-0FE4-400A-857C-4DA3906276B7}" srcOrd="0" destOrd="0" presId="urn:microsoft.com/office/officeart/2009/3/layout/PlusandMinus"/>
    <dgm:cxn modelId="{94CF1818-A20E-4562-B00F-FCB61AC1867F}" type="presParOf" srcId="{35FF838F-FFE1-4A2E-8F55-4CF06DE07931}" destId="{348F0208-F486-4B06-A8F0-3DB534ECE22D}" srcOrd="1" destOrd="0" presId="urn:microsoft.com/office/officeart/2009/3/layout/PlusandMinus"/>
    <dgm:cxn modelId="{977AEC9B-D010-4C44-B300-8CAF6AC32B6A}" type="presParOf" srcId="{35FF838F-FFE1-4A2E-8F55-4CF06DE07931}" destId="{6D519C2F-71FC-47DE-B07D-586EDB06B5CA}" srcOrd="2" destOrd="0" presId="urn:microsoft.com/office/officeart/2009/3/layout/PlusandMinus"/>
    <dgm:cxn modelId="{A3B2C2F9-030C-4784-A169-0E81C9E0BE41}" type="presParOf" srcId="{35FF838F-FFE1-4A2E-8F55-4CF06DE07931}" destId="{6690C307-F252-44F8-A1D0-6D7B8EB19E74}" srcOrd="3" destOrd="0" presId="urn:microsoft.com/office/officeart/2009/3/layout/PlusandMinus"/>
    <dgm:cxn modelId="{658ACEC0-0829-49E9-ABBA-6FE0CA0A1DA3}" type="presParOf" srcId="{35FF838F-FFE1-4A2E-8F55-4CF06DE07931}" destId="{D3979F4E-D835-4181-9203-9B72CA7BAEE0}" srcOrd="4" destOrd="0" presId="urn:microsoft.com/office/officeart/2009/3/layout/PlusandMinus"/>
    <dgm:cxn modelId="{55E88ADD-C574-4C3C-BC5F-284B5A772059}"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CDD649A-0008-414F-85C2-6EF713753186}"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B60E5F29-B319-4C3C-B444-09C2B564551B}">
      <dgm:prSet phldrT="[Text]"/>
      <dgm:spPr/>
      <dgm:t>
        <a:bodyPr/>
        <a:lstStyle/>
        <a:p>
          <a:r>
            <a:rPr lang="en-GB"/>
            <a:t>When a person no longer conforms to standard interpersonal rules, for example respecting personal space. </a:t>
          </a:r>
        </a:p>
      </dgm:t>
    </dgm:pt>
    <dgm:pt modelId="{D071E4F1-083A-4F5A-B438-7319BCF76DFF}" type="parTrans" cxnId="{125D2535-AEE3-4789-BC9C-99772FF55C50}">
      <dgm:prSet/>
      <dgm:spPr/>
      <dgm:t>
        <a:bodyPr/>
        <a:lstStyle/>
        <a:p>
          <a:endParaRPr lang="en-GB"/>
        </a:p>
      </dgm:t>
    </dgm:pt>
    <dgm:pt modelId="{053CC5E8-CE91-4998-A261-DE290D636EA9}" type="sibTrans" cxnId="{125D2535-AEE3-4789-BC9C-99772FF55C50}">
      <dgm:prSet/>
      <dgm:spPr/>
      <dgm:t>
        <a:bodyPr/>
        <a:lstStyle/>
        <a:p>
          <a:endParaRPr lang="en-GB"/>
        </a:p>
      </dgm:t>
    </dgm:pt>
    <dgm:pt modelId="{A554D042-C2C6-4B1C-86AD-241C61BB7DB4}">
      <dgm:prSet/>
      <dgm:spPr/>
      <dgm:t>
        <a:bodyPr/>
        <a:lstStyle/>
        <a:p>
          <a:r>
            <a:rPr lang="en-GB"/>
            <a:t>When a person experiences severe personal distress. </a:t>
          </a:r>
          <a:endParaRPr lang="en-US"/>
        </a:p>
      </dgm:t>
    </dgm:pt>
    <dgm:pt modelId="{B2048349-004F-4624-8B74-30C1897F75D2}" type="parTrans" cxnId="{F2BECB1B-4A71-4BED-AECE-DC5B7CED97F2}">
      <dgm:prSet/>
      <dgm:spPr/>
      <dgm:t>
        <a:bodyPr/>
        <a:lstStyle/>
        <a:p>
          <a:endParaRPr lang="en-GB"/>
        </a:p>
      </dgm:t>
    </dgm:pt>
    <dgm:pt modelId="{F1BFCF4B-DFCB-42D7-AC39-F20D9BCD0B64}" type="sibTrans" cxnId="{F2BECB1B-4A71-4BED-AECE-DC5B7CED97F2}">
      <dgm:prSet/>
      <dgm:spPr/>
      <dgm:t>
        <a:bodyPr/>
        <a:lstStyle/>
        <a:p>
          <a:endParaRPr lang="en-GB"/>
        </a:p>
      </dgm:t>
    </dgm:pt>
    <dgm:pt modelId="{7931E5C7-2785-4E84-81C8-BA383DF2ADEC}">
      <dgm:prSet/>
      <dgm:spPr/>
      <dgm:t>
        <a:bodyPr/>
        <a:lstStyle/>
        <a:p>
          <a:r>
            <a:rPr lang="en-GB"/>
            <a:t>When a person’s behaviour becomes irrational or dangerous to themselves or others</a:t>
          </a:r>
        </a:p>
      </dgm:t>
    </dgm:pt>
    <dgm:pt modelId="{53557220-C06E-48D6-9C8F-F710290FBA70}" type="parTrans" cxnId="{CE202B9A-B022-46A1-8DD1-A3960ED4B9FA}">
      <dgm:prSet/>
      <dgm:spPr/>
      <dgm:t>
        <a:bodyPr/>
        <a:lstStyle/>
        <a:p>
          <a:endParaRPr lang="en-GB"/>
        </a:p>
      </dgm:t>
    </dgm:pt>
    <dgm:pt modelId="{266EE19C-11DD-4030-8DFB-ADFB911A0A45}" type="sibTrans" cxnId="{CE202B9A-B022-46A1-8DD1-A3960ED4B9FA}">
      <dgm:prSet/>
      <dgm:spPr/>
      <dgm:t>
        <a:bodyPr/>
        <a:lstStyle/>
        <a:p>
          <a:endParaRPr lang="en-GB"/>
        </a:p>
      </dgm:t>
    </dgm:pt>
    <dgm:pt modelId="{F80930E5-5199-480E-8FEE-6676E3B0DC4A}" type="pres">
      <dgm:prSet presAssocID="{4CDD649A-0008-414F-85C2-6EF713753186}" presName="linear" presStyleCnt="0">
        <dgm:presLayoutVars>
          <dgm:animLvl val="lvl"/>
          <dgm:resizeHandles val="exact"/>
        </dgm:presLayoutVars>
      </dgm:prSet>
      <dgm:spPr/>
    </dgm:pt>
    <dgm:pt modelId="{9A23505F-C7DB-4D55-9D24-622C48D5CC28}" type="pres">
      <dgm:prSet presAssocID="{B60E5F29-B319-4C3C-B444-09C2B564551B}" presName="parentText" presStyleLbl="node1" presStyleIdx="0" presStyleCnt="3" custLinFactNeighborY="62342">
        <dgm:presLayoutVars>
          <dgm:chMax val="0"/>
          <dgm:bulletEnabled val="1"/>
        </dgm:presLayoutVars>
      </dgm:prSet>
      <dgm:spPr/>
    </dgm:pt>
    <dgm:pt modelId="{F651E95D-A71B-46F4-AED9-DDAE374609BD}" type="pres">
      <dgm:prSet presAssocID="{053CC5E8-CE91-4998-A261-DE290D636EA9}" presName="spacer" presStyleCnt="0"/>
      <dgm:spPr/>
    </dgm:pt>
    <dgm:pt modelId="{C4B44E4A-60A5-4D4C-A439-C5B7B54D52F9}" type="pres">
      <dgm:prSet presAssocID="{A554D042-C2C6-4B1C-86AD-241C61BB7DB4}" presName="parentText" presStyleLbl="node1" presStyleIdx="1" presStyleCnt="3">
        <dgm:presLayoutVars>
          <dgm:chMax val="0"/>
          <dgm:bulletEnabled val="1"/>
        </dgm:presLayoutVars>
      </dgm:prSet>
      <dgm:spPr/>
    </dgm:pt>
    <dgm:pt modelId="{D5D21B3F-7A7E-43B1-8A40-2FE788AF371D}" type="pres">
      <dgm:prSet presAssocID="{F1BFCF4B-DFCB-42D7-AC39-F20D9BCD0B64}" presName="spacer" presStyleCnt="0"/>
      <dgm:spPr/>
    </dgm:pt>
    <dgm:pt modelId="{D2A1CEF1-3E1B-4076-9F54-5B7669052331}" type="pres">
      <dgm:prSet presAssocID="{7931E5C7-2785-4E84-81C8-BA383DF2ADEC}" presName="parentText" presStyleLbl="node1" presStyleIdx="2" presStyleCnt="3">
        <dgm:presLayoutVars>
          <dgm:chMax val="0"/>
          <dgm:bulletEnabled val="1"/>
        </dgm:presLayoutVars>
      </dgm:prSet>
      <dgm:spPr/>
    </dgm:pt>
  </dgm:ptLst>
  <dgm:cxnLst>
    <dgm:cxn modelId="{F2BECB1B-4A71-4BED-AECE-DC5B7CED97F2}" srcId="{4CDD649A-0008-414F-85C2-6EF713753186}" destId="{A554D042-C2C6-4B1C-86AD-241C61BB7DB4}" srcOrd="1" destOrd="0" parTransId="{B2048349-004F-4624-8B74-30C1897F75D2}" sibTransId="{F1BFCF4B-DFCB-42D7-AC39-F20D9BCD0B64}"/>
    <dgm:cxn modelId="{125D2535-AEE3-4789-BC9C-99772FF55C50}" srcId="{4CDD649A-0008-414F-85C2-6EF713753186}" destId="{B60E5F29-B319-4C3C-B444-09C2B564551B}" srcOrd="0" destOrd="0" parTransId="{D071E4F1-083A-4F5A-B438-7319BCF76DFF}" sibTransId="{053CC5E8-CE91-4998-A261-DE290D636EA9}"/>
    <dgm:cxn modelId="{C0D8DD96-CE35-462A-A5FE-7F6C08E1383B}" type="presOf" srcId="{7931E5C7-2785-4E84-81C8-BA383DF2ADEC}" destId="{D2A1CEF1-3E1B-4076-9F54-5B7669052331}" srcOrd="0" destOrd="0" presId="urn:microsoft.com/office/officeart/2005/8/layout/vList2"/>
    <dgm:cxn modelId="{CE202B9A-B022-46A1-8DD1-A3960ED4B9FA}" srcId="{4CDD649A-0008-414F-85C2-6EF713753186}" destId="{7931E5C7-2785-4E84-81C8-BA383DF2ADEC}" srcOrd="2" destOrd="0" parTransId="{53557220-C06E-48D6-9C8F-F710290FBA70}" sibTransId="{266EE19C-11DD-4030-8DFB-ADFB911A0A45}"/>
    <dgm:cxn modelId="{089A67AB-C7F5-439C-BF04-197FEF0F733A}" type="presOf" srcId="{A554D042-C2C6-4B1C-86AD-241C61BB7DB4}" destId="{C4B44E4A-60A5-4D4C-A439-C5B7B54D52F9}" srcOrd="0" destOrd="0" presId="urn:microsoft.com/office/officeart/2005/8/layout/vList2"/>
    <dgm:cxn modelId="{9213C7E4-0415-4C67-85BD-0B32F75EEE4F}" type="presOf" srcId="{4CDD649A-0008-414F-85C2-6EF713753186}" destId="{F80930E5-5199-480E-8FEE-6676E3B0DC4A}" srcOrd="0" destOrd="0" presId="urn:microsoft.com/office/officeart/2005/8/layout/vList2"/>
    <dgm:cxn modelId="{65FA9EFC-FBDA-4395-A6E1-220178DAFD47}" type="presOf" srcId="{B60E5F29-B319-4C3C-B444-09C2B564551B}" destId="{9A23505F-C7DB-4D55-9D24-622C48D5CC28}" srcOrd="0" destOrd="0" presId="urn:microsoft.com/office/officeart/2005/8/layout/vList2"/>
    <dgm:cxn modelId="{F723E1BB-D1E0-466D-984A-D998F0615E95}" type="presParOf" srcId="{F80930E5-5199-480E-8FEE-6676E3B0DC4A}" destId="{9A23505F-C7DB-4D55-9D24-622C48D5CC28}" srcOrd="0" destOrd="0" presId="urn:microsoft.com/office/officeart/2005/8/layout/vList2"/>
    <dgm:cxn modelId="{B448933C-374A-4743-8E7E-45132458B526}" type="presParOf" srcId="{F80930E5-5199-480E-8FEE-6676E3B0DC4A}" destId="{F651E95D-A71B-46F4-AED9-DDAE374609BD}" srcOrd="1" destOrd="0" presId="urn:microsoft.com/office/officeart/2005/8/layout/vList2"/>
    <dgm:cxn modelId="{56077116-AD16-4436-A6D4-E2F69CAA804A}" type="presParOf" srcId="{F80930E5-5199-480E-8FEE-6676E3B0DC4A}" destId="{C4B44E4A-60A5-4D4C-A439-C5B7B54D52F9}" srcOrd="2" destOrd="0" presId="urn:microsoft.com/office/officeart/2005/8/layout/vList2"/>
    <dgm:cxn modelId="{0100DA7C-F18D-42B8-9BD1-0AC4640E86F5}" type="presParOf" srcId="{F80930E5-5199-480E-8FEE-6676E3B0DC4A}" destId="{D5D21B3F-7A7E-43B1-8A40-2FE788AF371D}" srcOrd="3" destOrd="0" presId="urn:microsoft.com/office/officeart/2005/8/layout/vList2"/>
    <dgm:cxn modelId="{9FD4C247-1E47-4C63-80C7-C4034DF5DF4C}" type="presParOf" srcId="{F80930E5-5199-480E-8FEE-6676E3B0DC4A}" destId="{D2A1CEF1-3E1B-4076-9F54-5B76690523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1EDBC83-0F69-4F36-8159-5FFF89345D6A}"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DD7D1EC2-C291-4FD2-96F1-E54207649744}">
      <dgm:prSet/>
      <dgm:spPr/>
      <dgm:t>
        <a:bodyPr/>
        <a:lstStyle/>
        <a:p>
          <a:r>
            <a:rPr lang="en-US"/>
            <a:t>We have positive view of self </a:t>
          </a:r>
        </a:p>
      </dgm:t>
    </dgm:pt>
    <dgm:pt modelId="{D4C48B93-CC7E-430F-8E11-E6510CD4CFF4}" type="parTrans" cxnId="{2ED2A042-01B6-46F1-AB16-EECD27F074F8}">
      <dgm:prSet/>
      <dgm:spPr/>
      <dgm:t>
        <a:bodyPr/>
        <a:lstStyle/>
        <a:p>
          <a:endParaRPr lang="en-US"/>
        </a:p>
      </dgm:t>
    </dgm:pt>
    <dgm:pt modelId="{02F7A336-BB30-4542-8923-737B682EB3B6}" type="sibTrans" cxnId="{2ED2A042-01B6-46F1-AB16-EECD27F074F8}">
      <dgm:prSet/>
      <dgm:spPr/>
      <dgm:t>
        <a:bodyPr/>
        <a:lstStyle/>
        <a:p>
          <a:endParaRPr lang="en-US"/>
        </a:p>
      </dgm:t>
    </dgm:pt>
    <dgm:pt modelId="{1CC2F18D-13A4-4866-BC23-A9F74D524F01}">
      <dgm:prSet/>
      <dgm:spPr/>
      <dgm:t>
        <a:bodyPr/>
        <a:lstStyle/>
        <a:p>
          <a:r>
            <a:rPr lang="en-GB"/>
            <a:t>Capability for growth and development</a:t>
          </a:r>
          <a:endParaRPr lang="en-US"/>
        </a:p>
      </dgm:t>
    </dgm:pt>
    <dgm:pt modelId="{EAF5C3E0-705F-4B4F-9417-31491E397F87}" type="parTrans" cxnId="{50C21314-94A8-4DA1-AA91-1F092E6CED17}">
      <dgm:prSet/>
      <dgm:spPr/>
      <dgm:t>
        <a:bodyPr/>
        <a:lstStyle/>
        <a:p>
          <a:endParaRPr lang="en-US"/>
        </a:p>
      </dgm:t>
    </dgm:pt>
    <dgm:pt modelId="{CCE7F68B-B5A1-4E99-B9E3-DE903BACDD4E}" type="sibTrans" cxnId="{50C21314-94A8-4DA1-AA91-1F092E6CED17}">
      <dgm:prSet/>
      <dgm:spPr/>
      <dgm:t>
        <a:bodyPr/>
        <a:lstStyle/>
        <a:p>
          <a:endParaRPr lang="en-US"/>
        </a:p>
      </dgm:t>
    </dgm:pt>
    <dgm:pt modelId="{CA808169-3062-4E19-8F34-D44917D90081}">
      <dgm:prSet/>
      <dgm:spPr/>
      <dgm:t>
        <a:bodyPr/>
        <a:lstStyle/>
        <a:p>
          <a:r>
            <a:rPr lang="en-GB"/>
            <a:t>We have autonomy and independence</a:t>
          </a:r>
          <a:endParaRPr lang="en-US"/>
        </a:p>
      </dgm:t>
    </dgm:pt>
    <dgm:pt modelId="{AA9F1BCB-64A9-464A-BAF4-8974556BAD15}" type="parTrans" cxnId="{145630C2-C618-40F7-ABFB-CAD09893E0B3}">
      <dgm:prSet/>
      <dgm:spPr/>
      <dgm:t>
        <a:bodyPr/>
        <a:lstStyle/>
        <a:p>
          <a:endParaRPr lang="en-US"/>
        </a:p>
      </dgm:t>
    </dgm:pt>
    <dgm:pt modelId="{21544D41-58F2-45D1-8865-2539C5157ABF}" type="sibTrans" cxnId="{145630C2-C618-40F7-ABFB-CAD09893E0B3}">
      <dgm:prSet/>
      <dgm:spPr/>
      <dgm:t>
        <a:bodyPr/>
        <a:lstStyle/>
        <a:p>
          <a:endParaRPr lang="en-US"/>
        </a:p>
      </dgm:t>
    </dgm:pt>
    <dgm:pt modelId="{3F4F2265-0835-496E-A717-1B269A03685F}">
      <dgm:prSet/>
      <dgm:spPr/>
      <dgm:t>
        <a:bodyPr/>
        <a:lstStyle/>
        <a:p>
          <a:pPr>
            <a:buFont typeface="+mj-lt"/>
            <a:buAutoNum type="arabicPeriod"/>
          </a:pPr>
          <a:r>
            <a:rPr lang="en-GB" b="0" i="0"/>
            <a:t>Accurate perception of reality</a:t>
          </a:r>
          <a:endParaRPr lang="en-US"/>
        </a:p>
      </dgm:t>
    </dgm:pt>
    <dgm:pt modelId="{1E26FC6E-9493-4ED0-AFD2-5DC26D765246}" type="parTrans" cxnId="{D1D230CE-83BA-4A29-B038-EB079C232418}">
      <dgm:prSet/>
      <dgm:spPr/>
      <dgm:t>
        <a:bodyPr/>
        <a:lstStyle/>
        <a:p>
          <a:endParaRPr lang="en-GB"/>
        </a:p>
      </dgm:t>
    </dgm:pt>
    <dgm:pt modelId="{AFB1EDD5-C48A-483F-83C6-ED86284B868F}" type="sibTrans" cxnId="{D1D230CE-83BA-4A29-B038-EB079C232418}">
      <dgm:prSet/>
      <dgm:spPr/>
      <dgm:t>
        <a:bodyPr/>
        <a:lstStyle/>
        <a:p>
          <a:endParaRPr lang="en-GB"/>
        </a:p>
      </dgm:t>
    </dgm:pt>
    <dgm:pt modelId="{79001EE9-2357-4761-B108-5C12ECCCD243}">
      <dgm:prSet/>
      <dgm:spPr/>
      <dgm:t>
        <a:bodyPr/>
        <a:lstStyle/>
        <a:p>
          <a:pPr>
            <a:buFont typeface="+mj-lt"/>
            <a:buAutoNum type="arabicPeriod"/>
          </a:pPr>
          <a:r>
            <a:rPr lang="en-GB" b="0" i="0"/>
            <a:t>Positive friendships and relationships</a:t>
          </a:r>
          <a:endParaRPr lang="en-US"/>
        </a:p>
      </dgm:t>
    </dgm:pt>
    <dgm:pt modelId="{420A7F81-8310-4193-BBE6-9F6D9E15C667}" type="parTrans" cxnId="{A4C6BE40-2547-4BF1-9DF3-A2757BFD5A9A}">
      <dgm:prSet/>
      <dgm:spPr/>
      <dgm:t>
        <a:bodyPr/>
        <a:lstStyle/>
        <a:p>
          <a:endParaRPr lang="en-GB"/>
        </a:p>
      </dgm:t>
    </dgm:pt>
    <dgm:pt modelId="{44B6DC6C-909A-45F0-B7CD-7AF4CDB850C9}" type="sibTrans" cxnId="{A4C6BE40-2547-4BF1-9DF3-A2757BFD5A9A}">
      <dgm:prSet/>
      <dgm:spPr/>
      <dgm:t>
        <a:bodyPr/>
        <a:lstStyle/>
        <a:p>
          <a:endParaRPr lang="en-GB"/>
        </a:p>
      </dgm:t>
    </dgm:pt>
    <dgm:pt modelId="{2A22369A-6258-4B74-A921-F19EADB32F7F}">
      <dgm:prSet/>
      <dgm:spPr/>
      <dgm:t>
        <a:bodyPr/>
        <a:lstStyle/>
        <a:p>
          <a:pPr>
            <a:buFont typeface="+mj-lt"/>
            <a:buAutoNum type="arabicPeriod"/>
          </a:pPr>
          <a:r>
            <a:rPr lang="en-GB" b="0" i="0"/>
            <a:t>Environmental mastery – able to meet the varying demands of day-to-day situations</a:t>
          </a:r>
        </a:p>
      </dgm:t>
    </dgm:pt>
    <dgm:pt modelId="{75F2D6B1-735A-415F-815B-98F470287810}" type="parTrans" cxnId="{52F4657A-E20D-4C09-A145-D71888189937}">
      <dgm:prSet/>
      <dgm:spPr/>
      <dgm:t>
        <a:bodyPr/>
        <a:lstStyle/>
        <a:p>
          <a:endParaRPr lang="en-GB"/>
        </a:p>
      </dgm:t>
    </dgm:pt>
    <dgm:pt modelId="{45BB7BC6-44EB-41CE-9878-0CEE5BAF959B}" type="sibTrans" cxnId="{52F4657A-E20D-4C09-A145-D71888189937}">
      <dgm:prSet/>
      <dgm:spPr/>
      <dgm:t>
        <a:bodyPr/>
        <a:lstStyle/>
        <a:p>
          <a:endParaRPr lang="en-GB"/>
        </a:p>
      </dgm:t>
    </dgm:pt>
    <dgm:pt modelId="{8DCE5BE1-3F4E-424A-8924-FB5FA2AE3B69}" type="pres">
      <dgm:prSet presAssocID="{01EDBC83-0F69-4F36-8159-5FFF89345D6A}" presName="linear" presStyleCnt="0">
        <dgm:presLayoutVars>
          <dgm:animLvl val="lvl"/>
          <dgm:resizeHandles val="exact"/>
        </dgm:presLayoutVars>
      </dgm:prSet>
      <dgm:spPr/>
    </dgm:pt>
    <dgm:pt modelId="{068E922B-49F6-45FE-90AA-2F0502A77CF1}" type="pres">
      <dgm:prSet presAssocID="{DD7D1EC2-C291-4FD2-96F1-E54207649744}" presName="parentText" presStyleLbl="node1" presStyleIdx="0" presStyleCnt="6">
        <dgm:presLayoutVars>
          <dgm:chMax val="0"/>
          <dgm:bulletEnabled val="1"/>
        </dgm:presLayoutVars>
      </dgm:prSet>
      <dgm:spPr/>
    </dgm:pt>
    <dgm:pt modelId="{159CAEBA-5EBD-41BB-83B3-1AA64B3DF26D}" type="pres">
      <dgm:prSet presAssocID="{02F7A336-BB30-4542-8923-737B682EB3B6}" presName="spacer" presStyleCnt="0"/>
      <dgm:spPr/>
    </dgm:pt>
    <dgm:pt modelId="{01A44421-F0C4-488C-8470-2599D46E5A00}" type="pres">
      <dgm:prSet presAssocID="{1CC2F18D-13A4-4866-BC23-A9F74D524F01}" presName="parentText" presStyleLbl="node1" presStyleIdx="1" presStyleCnt="6">
        <dgm:presLayoutVars>
          <dgm:chMax val="0"/>
          <dgm:bulletEnabled val="1"/>
        </dgm:presLayoutVars>
      </dgm:prSet>
      <dgm:spPr/>
    </dgm:pt>
    <dgm:pt modelId="{58DEBB7E-8625-4F89-9B91-00972170F6BF}" type="pres">
      <dgm:prSet presAssocID="{CCE7F68B-B5A1-4E99-B9E3-DE903BACDD4E}" presName="spacer" presStyleCnt="0"/>
      <dgm:spPr/>
    </dgm:pt>
    <dgm:pt modelId="{C3FF0DA2-9352-426B-A5F9-95BF4C3EC6D3}" type="pres">
      <dgm:prSet presAssocID="{CA808169-3062-4E19-8F34-D44917D90081}" presName="parentText" presStyleLbl="node1" presStyleIdx="2" presStyleCnt="6">
        <dgm:presLayoutVars>
          <dgm:chMax val="0"/>
          <dgm:bulletEnabled val="1"/>
        </dgm:presLayoutVars>
      </dgm:prSet>
      <dgm:spPr/>
    </dgm:pt>
    <dgm:pt modelId="{2FFAC984-3904-4410-AC25-E0FDE8F23E0E}" type="pres">
      <dgm:prSet presAssocID="{21544D41-58F2-45D1-8865-2539C5157ABF}" presName="spacer" presStyleCnt="0"/>
      <dgm:spPr/>
    </dgm:pt>
    <dgm:pt modelId="{6D3C076C-0214-4636-8575-3359F2BCA8D4}" type="pres">
      <dgm:prSet presAssocID="{3F4F2265-0835-496E-A717-1B269A03685F}" presName="parentText" presStyleLbl="node1" presStyleIdx="3" presStyleCnt="6">
        <dgm:presLayoutVars>
          <dgm:chMax val="0"/>
          <dgm:bulletEnabled val="1"/>
        </dgm:presLayoutVars>
      </dgm:prSet>
      <dgm:spPr/>
    </dgm:pt>
    <dgm:pt modelId="{3B8ABD73-F178-4DEA-AD7D-A3F1EA3DB143}" type="pres">
      <dgm:prSet presAssocID="{AFB1EDD5-C48A-483F-83C6-ED86284B868F}" presName="spacer" presStyleCnt="0"/>
      <dgm:spPr/>
    </dgm:pt>
    <dgm:pt modelId="{45EFA005-D84C-461E-A154-E0895B1783E4}" type="pres">
      <dgm:prSet presAssocID="{79001EE9-2357-4761-B108-5C12ECCCD243}" presName="parentText" presStyleLbl="node1" presStyleIdx="4" presStyleCnt="6">
        <dgm:presLayoutVars>
          <dgm:chMax val="0"/>
          <dgm:bulletEnabled val="1"/>
        </dgm:presLayoutVars>
      </dgm:prSet>
      <dgm:spPr/>
    </dgm:pt>
    <dgm:pt modelId="{FBF543F0-E411-4EF7-ACF8-AEF183E6626F}" type="pres">
      <dgm:prSet presAssocID="{44B6DC6C-909A-45F0-B7CD-7AF4CDB850C9}" presName="spacer" presStyleCnt="0"/>
      <dgm:spPr/>
    </dgm:pt>
    <dgm:pt modelId="{7A4E80D1-22DC-4DC2-89A3-7231FAEA4203}" type="pres">
      <dgm:prSet presAssocID="{2A22369A-6258-4B74-A921-F19EADB32F7F}" presName="parentText" presStyleLbl="node1" presStyleIdx="5" presStyleCnt="6">
        <dgm:presLayoutVars>
          <dgm:chMax val="0"/>
          <dgm:bulletEnabled val="1"/>
        </dgm:presLayoutVars>
      </dgm:prSet>
      <dgm:spPr/>
    </dgm:pt>
  </dgm:ptLst>
  <dgm:cxnLst>
    <dgm:cxn modelId="{50C21314-94A8-4DA1-AA91-1F092E6CED17}" srcId="{01EDBC83-0F69-4F36-8159-5FFF89345D6A}" destId="{1CC2F18D-13A4-4866-BC23-A9F74D524F01}" srcOrd="1" destOrd="0" parTransId="{EAF5C3E0-705F-4B4F-9417-31491E397F87}" sibTransId="{CCE7F68B-B5A1-4E99-B9E3-DE903BACDD4E}"/>
    <dgm:cxn modelId="{A4C6BE40-2547-4BF1-9DF3-A2757BFD5A9A}" srcId="{01EDBC83-0F69-4F36-8159-5FFF89345D6A}" destId="{79001EE9-2357-4761-B108-5C12ECCCD243}" srcOrd="4" destOrd="0" parTransId="{420A7F81-8310-4193-BBE6-9F6D9E15C667}" sibTransId="{44B6DC6C-909A-45F0-B7CD-7AF4CDB850C9}"/>
    <dgm:cxn modelId="{2ED2A042-01B6-46F1-AB16-EECD27F074F8}" srcId="{01EDBC83-0F69-4F36-8159-5FFF89345D6A}" destId="{DD7D1EC2-C291-4FD2-96F1-E54207649744}" srcOrd="0" destOrd="0" parTransId="{D4C48B93-CC7E-430F-8E11-E6510CD4CFF4}" sibTransId="{02F7A336-BB30-4542-8923-737B682EB3B6}"/>
    <dgm:cxn modelId="{33168A67-9342-4FF7-95B7-B478055390E3}" type="presOf" srcId="{2A22369A-6258-4B74-A921-F19EADB32F7F}" destId="{7A4E80D1-22DC-4DC2-89A3-7231FAEA4203}" srcOrd="0" destOrd="0" presId="urn:microsoft.com/office/officeart/2005/8/layout/vList2"/>
    <dgm:cxn modelId="{52F4657A-E20D-4C09-A145-D71888189937}" srcId="{01EDBC83-0F69-4F36-8159-5FFF89345D6A}" destId="{2A22369A-6258-4B74-A921-F19EADB32F7F}" srcOrd="5" destOrd="0" parTransId="{75F2D6B1-735A-415F-815B-98F470287810}" sibTransId="{45BB7BC6-44EB-41CE-9878-0CEE5BAF959B}"/>
    <dgm:cxn modelId="{6021CFB5-1ACB-46B5-8F46-F1770D31ABA0}" type="presOf" srcId="{3F4F2265-0835-496E-A717-1B269A03685F}" destId="{6D3C076C-0214-4636-8575-3359F2BCA8D4}" srcOrd="0" destOrd="0" presId="urn:microsoft.com/office/officeart/2005/8/layout/vList2"/>
    <dgm:cxn modelId="{5636F1BE-FFE7-4C7C-8789-2411F8331843}" type="presOf" srcId="{1CC2F18D-13A4-4866-BC23-A9F74D524F01}" destId="{01A44421-F0C4-488C-8470-2599D46E5A00}" srcOrd="0" destOrd="0" presId="urn:microsoft.com/office/officeart/2005/8/layout/vList2"/>
    <dgm:cxn modelId="{145630C2-C618-40F7-ABFB-CAD09893E0B3}" srcId="{01EDBC83-0F69-4F36-8159-5FFF89345D6A}" destId="{CA808169-3062-4E19-8F34-D44917D90081}" srcOrd="2" destOrd="0" parTransId="{AA9F1BCB-64A9-464A-BAF4-8974556BAD15}" sibTransId="{21544D41-58F2-45D1-8865-2539C5157ABF}"/>
    <dgm:cxn modelId="{9E0BB4C3-C1AD-438B-BEBC-617BA8C38FB7}" type="presOf" srcId="{CA808169-3062-4E19-8F34-D44917D90081}" destId="{C3FF0DA2-9352-426B-A5F9-95BF4C3EC6D3}" srcOrd="0" destOrd="0" presId="urn:microsoft.com/office/officeart/2005/8/layout/vList2"/>
    <dgm:cxn modelId="{414B82C5-16D6-471F-95E4-B397FF8824D9}" type="presOf" srcId="{79001EE9-2357-4761-B108-5C12ECCCD243}" destId="{45EFA005-D84C-461E-A154-E0895B1783E4}" srcOrd="0" destOrd="0" presId="urn:microsoft.com/office/officeart/2005/8/layout/vList2"/>
    <dgm:cxn modelId="{D1D230CE-83BA-4A29-B038-EB079C232418}" srcId="{01EDBC83-0F69-4F36-8159-5FFF89345D6A}" destId="{3F4F2265-0835-496E-A717-1B269A03685F}" srcOrd="3" destOrd="0" parTransId="{1E26FC6E-9493-4ED0-AFD2-5DC26D765246}" sibTransId="{AFB1EDD5-C48A-483F-83C6-ED86284B868F}"/>
    <dgm:cxn modelId="{CD9857D0-8227-4ACE-B75E-A6D2CBAA4C10}" type="presOf" srcId="{01EDBC83-0F69-4F36-8159-5FFF89345D6A}" destId="{8DCE5BE1-3F4E-424A-8924-FB5FA2AE3B69}" srcOrd="0" destOrd="0" presId="urn:microsoft.com/office/officeart/2005/8/layout/vList2"/>
    <dgm:cxn modelId="{5EEBF7E4-AF9B-4D09-9938-E831DA497CCA}" type="presOf" srcId="{DD7D1EC2-C291-4FD2-96F1-E54207649744}" destId="{068E922B-49F6-45FE-90AA-2F0502A77CF1}" srcOrd="0" destOrd="0" presId="urn:microsoft.com/office/officeart/2005/8/layout/vList2"/>
    <dgm:cxn modelId="{87B347D9-B835-450F-8FDE-E42C67799112}" type="presParOf" srcId="{8DCE5BE1-3F4E-424A-8924-FB5FA2AE3B69}" destId="{068E922B-49F6-45FE-90AA-2F0502A77CF1}" srcOrd="0" destOrd="0" presId="urn:microsoft.com/office/officeart/2005/8/layout/vList2"/>
    <dgm:cxn modelId="{2C146232-2EFA-45BA-9E9F-1D8FAB17E5F9}" type="presParOf" srcId="{8DCE5BE1-3F4E-424A-8924-FB5FA2AE3B69}" destId="{159CAEBA-5EBD-41BB-83B3-1AA64B3DF26D}" srcOrd="1" destOrd="0" presId="urn:microsoft.com/office/officeart/2005/8/layout/vList2"/>
    <dgm:cxn modelId="{49BDA936-52E6-4A72-9CE2-E97005FEEFF5}" type="presParOf" srcId="{8DCE5BE1-3F4E-424A-8924-FB5FA2AE3B69}" destId="{01A44421-F0C4-488C-8470-2599D46E5A00}" srcOrd="2" destOrd="0" presId="urn:microsoft.com/office/officeart/2005/8/layout/vList2"/>
    <dgm:cxn modelId="{5DD839A1-39CF-456D-9378-45E0E6DD1A96}" type="presParOf" srcId="{8DCE5BE1-3F4E-424A-8924-FB5FA2AE3B69}" destId="{58DEBB7E-8625-4F89-9B91-00972170F6BF}" srcOrd="3" destOrd="0" presId="urn:microsoft.com/office/officeart/2005/8/layout/vList2"/>
    <dgm:cxn modelId="{34491971-169D-4DF7-8FCB-30FBCB8CA174}" type="presParOf" srcId="{8DCE5BE1-3F4E-424A-8924-FB5FA2AE3B69}" destId="{C3FF0DA2-9352-426B-A5F9-95BF4C3EC6D3}" srcOrd="4" destOrd="0" presId="urn:microsoft.com/office/officeart/2005/8/layout/vList2"/>
    <dgm:cxn modelId="{F699707C-AB40-4C0F-8918-2DFFEF6AAF2B}" type="presParOf" srcId="{8DCE5BE1-3F4E-424A-8924-FB5FA2AE3B69}" destId="{2FFAC984-3904-4410-AC25-E0FDE8F23E0E}" srcOrd="5" destOrd="0" presId="urn:microsoft.com/office/officeart/2005/8/layout/vList2"/>
    <dgm:cxn modelId="{984FE4FA-14F5-4758-91D8-D7ED8CFE2F8A}" type="presParOf" srcId="{8DCE5BE1-3F4E-424A-8924-FB5FA2AE3B69}" destId="{6D3C076C-0214-4636-8575-3359F2BCA8D4}" srcOrd="6" destOrd="0" presId="urn:microsoft.com/office/officeart/2005/8/layout/vList2"/>
    <dgm:cxn modelId="{E3190EFB-A328-45FA-B265-1D313EDCD3DC}" type="presParOf" srcId="{8DCE5BE1-3F4E-424A-8924-FB5FA2AE3B69}" destId="{3B8ABD73-F178-4DEA-AD7D-A3F1EA3DB143}" srcOrd="7" destOrd="0" presId="urn:microsoft.com/office/officeart/2005/8/layout/vList2"/>
    <dgm:cxn modelId="{2288FBA2-F721-49E1-AAB0-7B8332597200}" type="presParOf" srcId="{8DCE5BE1-3F4E-424A-8924-FB5FA2AE3B69}" destId="{45EFA005-D84C-461E-A154-E0895B1783E4}" srcOrd="8" destOrd="0" presId="urn:microsoft.com/office/officeart/2005/8/layout/vList2"/>
    <dgm:cxn modelId="{4318116E-C81C-4EDF-B284-AF2094F53EFA}" type="presParOf" srcId="{8DCE5BE1-3F4E-424A-8924-FB5FA2AE3B69}" destId="{FBF543F0-E411-4EF7-ACF8-AEF183E6626F}" srcOrd="9" destOrd="0" presId="urn:microsoft.com/office/officeart/2005/8/layout/vList2"/>
    <dgm:cxn modelId="{1810F7FD-A3DB-4B0B-8B1B-AA55B791F7B5}" type="presParOf" srcId="{8DCE5BE1-3F4E-424A-8924-FB5FA2AE3B69}" destId="{7A4E80D1-22DC-4DC2-89A3-7231FAEA420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1EDBC83-0F69-4F36-8159-5FFF89345D6A}" type="doc">
      <dgm:prSet loTypeId="urn:microsoft.com/office/officeart/2005/8/layout/default" loCatId="list" qsTypeId="urn:microsoft.com/office/officeart/2005/8/quickstyle/simple1" qsCatId="simple" csTypeId="urn:microsoft.com/office/officeart/2005/8/colors/accent0_2" csCatId="mainScheme" phldr="1"/>
      <dgm:spPr/>
      <dgm:t>
        <a:bodyPr/>
        <a:lstStyle/>
        <a:p>
          <a:endParaRPr lang="en-US"/>
        </a:p>
      </dgm:t>
    </dgm:pt>
    <dgm:pt modelId="{DD7D1EC2-C291-4FD2-96F1-E54207649744}">
      <dgm:prSet/>
      <dgm:spPr/>
      <dgm:t>
        <a:bodyPr/>
        <a:lstStyle/>
        <a:p>
          <a:r>
            <a:rPr lang="en-GB"/>
            <a:t>We have no symptoms or distress.</a:t>
          </a:r>
          <a:endParaRPr lang="en-US"/>
        </a:p>
      </dgm:t>
    </dgm:pt>
    <dgm:pt modelId="{D4C48B93-CC7E-430F-8E11-E6510CD4CFF4}" type="parTrans" cxnId="{2ED2A042-01B6-46F1-AB16-EECD27F074F8}">
      <dgm:prSet/>
      <dgm:spPr/>
      <dgm:t>
        <a:bodyPr/>
        <a:lstStyle/>
        <a:p>
          <a:endParaRPr lang="en-US"/>
        </a:p>
      </dgm:t>
    </dgm:pt>
    <dgm:pt modelId="{02F7A336-BB30-4542-8923-737B682EB3B6}" type="sibTrans" cxnId="{2ED2A042-01B6-46F1-AB16-EECD27F074F8}">
      <dgm:prSet/>
      <dgm:spPr/>
      <dgm:t>
        <a:bodyPr/>
        <a:lstStyle/>
        <a:p>
          <a:endParaRPr lang="en-US"/>
        </a:p>
      </dgm:t>
    </dgm:pt>
    <dgm:pt modelId="{1CC2F18D-13A4-4866-BC23-A9F74D524F01}">
      <dgm:prSet/>
      <dgm:spPr/>
      <dgm:t>
        <a:bodyPr/>
        <a:lstStyle/>
        <a:p>
          <a:r>
            <a:rPr lang="en-GB"/>
            <a:t>We are rational and can perceive ourselves accurately. </a:t>
          </a:r>
          <a:endParaRPr lang="en-US"/>
        </a:p>
      </dgm:t>
    </dgm:pt>
    <dgm:pt modelId="{EAF5C3E0-705F-4B4F-9417-31491E397F87}" type="parTrans" cxnId="{50C21314-94A8-4DA1-AA91-1F092E6CED17}">
      <dgm:prSet/>
      <dgm:spPr/>
      <dgm:t>
        <a:bodyPr/>
        <a:lstStyle/>
        <a:p>
          <a:endParaRPr lang="en-US"/>
        </a:p>
      </dgm:t>
    </dgm:pt>
    <dgm:pt modelId="{CCE7F68B-B5A1-4E99-B9E3-DE903BACDD4E}" type="sibTrans" cxnId="{50C21314-94A8-4DA1-AA91-1F092E6CED17}">
      <dgm:prSet/>
      <dgm:spPr/>
      <dgm:t>
        <a:bodyPr/>
        <a:lstStyle/>
        <a:p>
          <a:endParaRPr lang="en-US"/>
        </a:p>
      </dgm:t>
    </dgm:pt>
    <dgm:pt modelId="{CA808169-3062-4E19-8F34-D44917D90081}">
      <dgm:prSet/>
      <dgm:spPr/>
      <dgm:t>
        <a:bodyPr/>
        <a:lstStyle/>
        <a:p>
          <a:r>
            <a:rPr lang="en-GB"/>
            <a:t>We self-actualise (strive to reach our potential).</a:t>
          </a:r>
          <a:endParaRPr lang="en-US"/>
        </a:p>
      </dgm:t>
    </dgm:pt>
    <dgm:pt modelId="{AA9F1BCB-64A9-464A-BAF4-8974556BAD15}" type="parTrans" cxnId="{145630C2-C618-40F7-ABFB-CAD09893E0B3}">
      <dgm:prSet/>
      <dgm:spPr/>
      <dgm:t>
        <a:bodyPr/>
        <a:lstStyle/>
        <a:p>
          <a:endParaRPr lang="en-US"/>
        </a:p>
      </dgm:t>
    </dgm:pt>
    <dgm:pt modelId="{21544D41-58F2-45D1-8865-2539C5157ABF}" type="sibTrans" cxnId="{145630C2-C618-40F7-ABFB-CAD09893E0B3}">
      <dgm:prSet/>
      <dgm:spPr/>
      <dgm:t>
        <a:bodyPr/>
        <a:lstStyle/>
        <a:p>
          <a:endParaRPr lang="en-US"/>
        </a:p>
      </dgm:t>
    </dgm:pt>
    <dgm:pt modelId="{BB0B067D-E738-468A-97FF-5F037FA2701E}">
      <dgm:prSet/>
      <dgm:spPr/>
      <dgm:t>
        <a:bodyPr/>
        <a:lstStyle/>
        <a:p>
          <a:r>
            <a:rPr lang="en-GB"/>
            <a:t>We can cope with stress.</a:t>
          </a:r>
          <a:endParaRPr lang="en-US"/>
        </a:p>
      </dgm:t>
    </dgm:pt>
    <dgm:pt modelId="{5333363C-CC64-4B62-A8C8-542E56D17ACC}" type="parTrans" cxnId="{6C81E54F-53A0-4455-88EB-6BCCA887AA30}">
      <dgm:prSet/>
      <dgm:spPr/>
      <dgm:t>
        <a:bodyPr/>
        <a:lstStyle/>
        <a:p>
          <a:endParaRPr lang="en-US"/>
        </a:p>
      </dgm:t>
    </dgm:pt>
    <dgm:pt modelId="{1CBA833A-6613-46F6-A205-C5D81870A43E}" type="sibTrans" cxnId="{6C81E54F-53A0-4455-88EB-6BCCA887AA30}">
      <dgm:prSet/>
      <dgm:spPr/>
      <dgm:t>
        <a:bodyPr/>
        <a:lstStyle/>
        <a:p>
          <a:endParaRPr lang="en-US"/>
        </a:p>
      </dgm:t>
    </dgm:pt>
    <dgm:pt modelId="{5BC964F9-25AB-4A01-9143-06AA31200A4C}">
      <dgm:prSet/>
      <dgm:spPr/>
      <dgm:t>
        <a:bodyPr/>
        <a:lstStyle/>
        <a:p>
          <a:r>
            <a:rPr lang="en-GB"/>
            <a:t>We have a realistic view of the world. </a:t>
          </a:r>
          <a:endParaRPr lang="en-US"/>
        </a:p>
      </dgm:t>
    </dgm:pt>
    <dgm:pt modelId="{DC968C8A-881E-4DBC-A24E-833A3982FD45}" type="parTrans" cxnId="{5E76E828-4F92-4631-A159-7CC44E5025FA}">
      <dgm:prSet/>
      <dgm:spPr/>
      <dgm:t>
        <a:bodyPr/>
        <a:lstStyle/>
        <a:p>
          <a:endParaRPr lang="en-GB"/>
        </a:p>
      </dgm:t>
    </dgm:pt>
    <dgm:pt modelId="{55CC4905-7B37-4A7D-9A07-61436718D27D}" type="sibTrans" cxnId="{5E76E828-4F92-4631-A159-7CC44E5025FA}">
      <dgm:prSet/>
      <dgm:spPr/>
      <dgm:t>
        <a:bodyPr/>
        <a:lstStyle/>
        <a:p>
          <a:endParaRPr lang="en-GB"/>
        </a:p>
      </dgm:t>
    </dgm:pt>
    <dgm:pt modelId="{AE32E96D-4AB1-404F-9AD3-5C42644B56A4}">
      <dgm:prSet/>
      <dgm:spPr/>
      <dgm:t>
        <a:bodyPr/>
        <a:lstStyle/>
        <a:p>
          <a:r>
            <a:rPr lang="en-GB"/>
            <a:t>We have good self-esteem and lack guilt. </a:t>
          </a:r>
          <a:endParaRPr lang="en-US"/>
        </a:p>
      </dgm:t>
    </dgm:pt>
    <dgm:pt modelId="{B5AEDAAF-C0AE-4338-8CB9-3C8CD24B9579}" type="parTrans" cxnId="{6A904663-D4BD-47A6-96B0-CB1BB8E2D6BD}">
      <dgm:prSet/>
      <dgm:spPr/>
      <dgm:t>
        <a:bodyPr/>
        <a:lstStyle/>
        <a:p>
          <a:endParaRPr lang="en-GB"/>
        </a:p>
      </dgm:t>
    </dgm:pt>
    <dgm:pt modelId="{05FC4207-376C-48EE-8C51-2A3A0719C5A7}" type="sibTrans" cxnId="{6A904663-D4BD-47A6-96B0-CB1BB8E2D6BD}">
      <dgm:prSet/>
      <dgm:spPr/>
      <dgm:t>
        <a:bodyPr/>
        <a:lstStyle/>
        <a:p>
          <a:endParaRPr lang="en-GB"/>
        </a:p>
      </dgm:t>
    </dgm:pt>
    <dgm:pt modelId="{E21B8716-2667-4A39-9C08-7E419598EA30}">
      <dgm:prSet/>
      <dgm:spPr/>
      <dgm:t>
        <a:bodyPr/>
        <a:lstStyle/>
        <a:p>
          <a:r>
            <a:rPr lang="en-GB"/>
            <a:t>We are independent of other people. </a:t>
          </a:r>
          <a:endParaRPr lang="en-US"/>
        </a:p>
      </dgm:t>
    </dgm:pt>
    <dgm:pt modelId="{BBB64135-A04B-4F49-BFDA-AAB912B78144}" type="parTrans" cxnId="{9A0B14C5-ED01-4628-9ED2-4C120909A40D}">
      <dgm:prSet/>
      <dgm:spPr/>
      <dgm:t>
        <a:bodyPr/>
        <a:lstStyle/>
        <a:p>
          <a:endParaRPr lang="en-GB"/>
        </a:p>
      </dgm:t>
    </dgm:pt>
    <dgm:pt modelId="{230BD468-06B3-4625-BC13-E35C22285EC3}" type="sibTrans" cxnId="{9A0B14C5-ED01-4628-9ED2-4C120909A40D}">
      <dgm:prSet/>
      <dgm:spPr/>
      <dgm:t>
        <a:bodyPr/>
        <a:lstStyle/>
        <a:p>
          <a:endParaRPr lang="en-GB"/>
        </a:p>
      </dgm:t>
    </dgm:pt>
    <dgm:pt modelId="{BEE1430D-FA7E-4ABE-A2C0-295CA7901779}">
      <dgm:prSet/>
      <dgm:spPr/>
      <dgm:t>
        <a:bodyPr/>
        <a:lstStyle/>
        <a:p>
          <a:r>
            <a:rPr lang="en-GB"/>
            <a:t>We can successfully work, love and enjoy our leisure. </a:t>
          </a:r>
          <a:endParaRPr lang="en-US"/>
        </a:p>
      </dgm:t>
    </dgm:pt>
    <dgm:pt modelId="{F822FC98-E019-424D-BB3B-7E190BA2C2FA}" type="parTrans" cxnId="{8CDBE29A-9881-43E1-9AED-30396AED6FA0}">
      <dgm:prSet/>
      <dgm:spPr/>
      <dgm:t>
        <a:bodyPr/>
        <a:lstStyle/>
        <a:p>
          <a:endParaRPr lang="en-GB"/>
        </a:p>
      </dgm:t>
    </dgm:pt>
    <dgm:pt modelId="{121D4E6A-D386-41E1-BBDD-CB93C8A6769F}" type="sibTrans" cxnId="{8CDBE29A-9881-43E1-9AED-30396AED6FA0}">
      <dgm:prSet/>
      <dgm:spPr/>
      <dgm:t>
        <a:bodyPr/>
        <a:lstStyle/>
        <a:p>
          <a:endParaRPr lang="en-GB"/>
        </a:p>
      </dgm:t>
    </dgm:pt>
    <dgm:pt modelId="{2B25A632-2374-4758-8B04-D952A37B1DEA}" type="pres">
      <dgm:prSet presAssocID="{01EDBC83-0F69-4F36-8159-5FFF89345D6A}" presName="diagram" presStyleCnt="0">
        <dgm:presLayoutVars>
          <dgm:dir/>
          <dgm:resizeHandles val="exact"/>
        </dgm:presLayoutVars>
      </dgm:prSet>
      <dgm:spPr/>
    </dgm:pt>
    <dgm:pt modelId="{892B5C46-29FE-4DF4-AA24-E1EEE0A6F798}" type="pres">
      <dgm:prSet presAssocID="{DD7D1EC2-C291-4FD2-96F1-E54207649744}" presName="node" presStyleLbl="node1" presStyleIdx="0" presStyleCnt="8">
        <dgm:presLayoutVars>
          <dgm:bulletEnabled val="1"/>
        </dgm:presLayoutVars>
      </dgm:prSet>
      <dgm:spPr/>
    </dgm:pt>
    <dgm:pt modelId="{A99BAF0E-A617-4A91-BA6B-7144CA72C55B}" type="pres">
      <dgm:prSet presAssocID="{02F7A336-BB30-4542-8923-737B682EB3B6}" presName="sibTrans" presStyleCnt="0"/>
      <dgm:spPr/>
    </dgm:pt>
    <dgm:pt modelId="{863499CE-5777-475A-806E-32C548665F42}" type="pres">
      <dgm:prSet presAssocID="{1CC2F18D-13A4-4866-BC23-A9F74D524F01}" presName="node" presStyleLbl="node1" presStyleIdx="1" presStyleCnt="8">
        <dgm:presLayoutVars>
          <dgm:bulletEnabled val="1"/>
        </dgm:presLayoutVars>
      </dgm:prSet>
      <dgm:spPr/>
    </dgm:pt>
    <dgm:pt modelId="{56A730AD-CF62-46A7-A86D-A1D343B9F75E}" type="pres">
      <dgm:prSet presAssocID="{CCE7F68B-B5A1-4E99-B9E3-DE903BACDD4E}" presName="sibTrans" presStyleCnt="0"/>
      <dgm:spPr/>
    </dgm:pt>
    <dgm:pt modelId="{ABE46469-8BCF-4357-839C-63ED9D78CB17}" type="pres">
      <dgm:prSet presAssocID="{CA808169-3062-4E19-8F34-D44917D90081}" presName="node" presStyleLbl="node1" presStyleIdx="2" presStyleCnt="8">
        <dgm:presLayoutVars>
          <dgm:bulletEnabled val="1"/>
        </dgm:presLayoutVars>
      </dgm:prSet>
      <dgm:spPr/>
    </dgm:pt>
    <dgm:pt modelId="{2292A8B7-5C5C-4195-A686-EC523CDAFE35}" type="pres">
      <dgm:prSet presAssocID="{21544D41-58F2-45D1-8865-2539C5157ABF}" presName="sibTrans" presStyleCnt="0"/>
      <dgm:spPr/>
    </dgm:pt>
    <dgm:pt modelId="{0ECA9A15-BDED-4615-82D3-92F63C88EF0F}" type="pres">
      <dgm:prSet presAssocID="{BB0B067D-E738-468A-97FF-5F037FA2701E}" presName="node" presStyleLbl="node1" presStyleIdx="3" presStyleCnt="8">
        <dgm:presLayoutVars>
          <dgm:bulletEnabled val="1"/>
        </dgm:presLayoutVars>
      </dgm:prSet>
      <dgm:spPr/>
    </dgm:pt>
    <dgm:pt modelId="{FD03B7BB-5CE3-42EE-8DC3-2CC83E4FFE7F}" type="pres">
      <dgm:prSet presAssocID="{1CBA833A-6613-46F6-A205-C5D81870A43E}" presName="sibTrans" presStyleCnt="0"/>
      <dgm:spPr/>
    </dgm:pt>
    <dgm:pt modelId="{6753DF3D-25BD-4C1B-A4CF-7789398425B9}" type="pres">
      <dgm:prSet presAssocID="{5BC964F9-25AB-4A01-9143-06AA31200A4C}" presName="node" presStyleLbl="node1" presStyleIdx="4" presStyleCnt="8">
        <dgm:presLayoutVars>
          <dgm:bulletEnabled val="1"/>
        </dgm:presLayoutVars>
      </dgm:prSet>
      <dgm:spPr/>
    </dgm:pt>
    <dgm:pt modelId="{399D8508-13CE-4699-A977-AE0983ED58A6}" type="pres">
      <dgm:prSet presAssocID="{55CC4905-7B37-4A7D-9A07-61436718D27D}" presName="sibTrans" presStyleCnt="0"/>
      <dgm:spPr/>
    </dgm:pt>
    <dgm:pt modelId="{CECE57B0-E1B3-4567-B4D1-6767E46B6BAF}" type="pres">
      <dgm:prSet presAssocID="{AE32E96D-4AB1-404F-9AD3-5C42644B56A4}" presName="node" presStyleLbl="node1" presStyleIdx="5" presStyleCnt="8">
        <dgm:presLayoutVars>
          <dgm:bulletEnabled val="1"/>
        </dgm:presLayoutVars>
      </dgm:prSet>
      <dgm:spPr/>
    </dgm:pt>
    <dgm:pt modelId="{BC8F68DC-DF4F-4F0F-AF40-DC915EFBD415}" type="pres">
      <dgm:prSet presAssocID="{05FC4207-376C-48EE-8C51-2A3A0719C5A7}" presName="sibTrans" presStyleCnt="0"/>
      <dgm:spPr/>
    </dgm:pt>
    <dgm:pt modelId="{153CA170-A90B-4334-913F-F7F669CB5A46}" type="pres">
      <dgm:prSet presAssocID="{E21B8716-2667-4A39-9C08-7E419598EA30}" presName="node" presStyleLbl="node1" presStyleIdx="6" presStyleCnt="8">
        <dgm:presLayoutVars>
          <dgm:bulletEnabled val="1"/>
        </dgm:presLayoutVars>
      </dgm:prSet>
      <dgm:spPr/>
    </dgm:pt>
    <dgm:pt modelId="{A80E55EC-535C-41DC-B23F-399D7CA03141}" type="pres">
      <dgm:prSet presAssocID="{230BD468-06B3-4625-BC13-E35C22285EC3}" presName="sibTrans" presStyleCnt="0"/>
      <dgm:spPr/>
    </dgm:pt>
    <dgm:pt modelId="{DC69BB5D-0021-48C2-A33C-D81DE3D62BFE}" type="pres">
      <dgm:prSet presAssocID="{BEE1430D-FA7E-4ABE-A2C0-295CA7901779}" presName="node" presStyleLbl="node1" presStyleIdx="7" presStyleCnt="8">
        <dgm:presLayoutVars>
          <dgm:bulletEnabled val="1"/>
        </dgm:presLayoutVars>
      </dgm:prSet>
      <dgm:spPr/>
    </dgm:pt>
  </dgm:ptLst>
  <dgm:cxnLst>
    <dgm:cxn modelId="{50C21314-94A8-4DA1-AA91-1F092E6CED17}" srcId="{01EDBC83-0F69-4F36-8159-5FFF89345D6A}" destId="{1CC2F18D-13A4-4866-BC23-A9F74D524F01}" srcOrd="1" destOrd="0" parTransId="{EAF5C3E0-705F-4B4F-9417-31491E397F87}" sibTransId="{CCE7F68B-B5A1-4E99-B9E3-DE903BACDD4E}"/>
    <dgm:cxn modelId="{5E76E828-4F92-4631-A159-7CC44E5025FA}" srcId="{01EDBC83-0F69-4F36-8159-5FFF89345D6A}" destId="{5BC964F9-25AB-4A01-9143-06AA31200A4C}" srcOrd="4" destOrd="0" parTransId="{DC968C8A-881E-4DBC-A24E-833A3982FD45}" sibTransId="{55CC4905-7B37-4A7D-9A07-61436718D27D}"/>
    <dgm:cxn modelId="{93E23232-37A5-4AB1-B031-9487E8742F2E}" type="presOf" srcId="{01EDBC83-0F69-4F36-8159-5FFF89345D6A}" destId="{2B25A632-2374-4758-8B04-D952A37B1DEA}" srcOrd="0" destOrd="0" presId="urn:microsoft.com/office/officeart/2005/8/layout/default"/>
    <dgm:cxn modelId="{C379A15B-C354-4A75-87EA-3D82D96BCD71}" type="presOf" srcId="{BB0B067D-E738-468A-97FF-5F037FA2701E}" destId="{0ECA9A15-BDED-4615-82D3-92F63C88EF0F}" srcOrd="0" destOrd="0" presId="urn:microsoft.com/office/officeart/2005/8/layout/default"/>
    <dgm:cxn modelId="{2ED2A042-01B6-46F1-AB16-EECD27F074F8}" srcId="{01EDBC83-0F69-4F36-8159-5FFF89345D6A}" destId="{DD7D1EC2-C291-4FD2-96F1-E54207649744}" srcOrd="0" destOrd="0" parTransId="{D4C48B93-CC7E-430F-8E11-E6510CD4CFF4}" sibTransId="{02F7A336-BB30-4542-8923-737B682EB3B6}"/>
    <dgm:cxn modelId="{6A904663-D4BD-47A6-96B0-CB1BB8E2D6BD}" srcId="{01EDBC83-0F69-4F36-8159-5FFF89345D6A}" destId="{AE32E96D-4AB1-404F-9AD3-5C42644B56A4}" srcOrd="5" destOrd="0" parTransId="{B5AEDAAF-C0AE-4338-8CB9-3C8CD24B9579}" sibTransId="{05FC4207-376C-48EE-8C51-2A3A0719C5A7}"/>
    <dgm:cxn modelId="{6C81E54F-53A0-4455-88EB-6BCCA887AA30}" srcId="{01EDBC83-0F69-4F36-8159-5FFF89345D6A}" destId="{BB0B067D-E738-468A-97FF-5F037FA2701E}" srcOrd="3" destOrd="0" parTransId="{5333363C-CC64-4B62-A8C8-542E56D17ACC}" sibTransId="{1CBA833A-6613-46F6-A205-C5D81870A43E}"/>
    <dgm:cxn modelId="{13644F54-561E-4A1C-9893-631F44C383F8}" type="presOf" srcId="{BEE1430D-FA7E-4ABE-A2C0-295CA7901779}" destId="{DC69BB5D-0021-48C2-A33C-D81DE3D62BFE}" srcOrd="0" destOrd="0" presId="urn:microsoft.com/office/officeart/2005/8/layout/default"/>
    <dgm:cxn modelId="{3F6E8074-5646-4D16-BBB0-531C018431FC}" type="presOf" srcId="{CA808169-3062-4E19-8F34-D44917D90081}" destId="{ABE46469-8BCF-4357-839C-63ED9D78CB17}" srcOrd="0" destOrd="0" presId="urn:microsoft.com/office/officeart/2005/8/layout/default"/>
    <dgm:cxn modelId="{F7762957-843A-4416-9F36-73E5D8A2E686}" type="presOf" srcId="{AE32E96D-4AB1-404F-9AD3-5C42644B56A4}" destId="{CECE57B0-E1B3-4567-B4D1-6767E46B6BAF}" srcOrd="0" destOrd="0" presId="urn:microsoft.com/office/officeart/2005/8/layout/default"/>
    <dgm:cxn modelId="{87076F86-D8A2-4D64-AC81-732713F8F4C8}" type="presOf" srcId="{E21B8716-2667-4A39-9C08-7E419598EA30}" destId="{153CA170-A90B-4334-913F-F7F669CB5A46}" srcOrd="0" destOrd="0" presId="urn:microsoft.com/office/officeart/2005/8/layout/default"/>
    <dgm:cxn modelId="{8CDBE29A-9881-43E1-9AED-30396AED6FA0}" srcId="{01EDBC83-0F69-4F36-8159-5FFF89345D6A}" destId="{BEE1430D-FA7E-4ABE-A2C0-295CA7901779}" srcOrd="7" destOrd="0" parTransId="{F822FC98-E019-424D-BB3B-7E190BA2C2FA}" sibTransId="{121D4E6A-D386-41E1-BBDD-CB93C8A6769F}"/>
    <dgm:cxn modelId="{AB0C2B9D-F94D-4DD8-ADCB-87E8B1827AE9}" type="presOf" srcId="{5BC964F9-25AB-4A01-9143-06AA31200A4C}" destId="{6753DF3D-25BD-4C1B-A4CF-7789398425B9}" srcOrd="0" destOrd="0" presId="urn:microsoft.com/office/officeart/2005/8/layout/default"/>
    <dgm:cxn modelId="{F9A2A9A0-C7B4-4A22-BB8D-6CD114A9A5AC}" type="presOf" srcId="{DD7D1EC2-C291-4FD2-96F1-E54207649744}" destId="{892B5C46-29FE-4DF4-AA24-E1EEE0A6F798}" srcOrd="0" destOrd="0" presId="urn:microsoft.com/office/officeart/2005/8/layout/default"/>
    <dgm:cxn modelId="{520055B3-69EB-434D-B706-2AAD31EE1ED0}" type="presOf" srcId="{1CC2F18D-13A4-4866-BC23-A9F74D524F01}" destId="{863499CE-5777-475A-806E-32C548665F42}" srcOrd="0" destOrd="0" presId="urn:microsoft.com/office/officeart/2005/8/layout/default"/>
    <dgm:cxn modelId="{145630C2-C618-40F7-ABFB-CAD09893E0B3}" srcId="{01EDBC83-0F69-4F36-8159-5FFF89345D6A}" destId="{CA808169-3062-4E19-8F34-D44917D90081}" srcOrd="2" destOrd="0" parTransId="{AA9F1BCB-64A9-464A-BAF4-8974556BAD15}" sibTransId="{21544D41-58F2-45D1-8865-2539C5157ABF}"/>
    <dgm:cxn modelId="{9A0B14C5-ED01-4628-9ED2-4C120909A40D}" srcId="{01EDBC83-0F69-4F36-8159-5FFF89345D6A}" destId="{E21B8716-2667-4A39-9C08-7E419598EA30}" srcOrd="6" destOrd="0" parTransId="{BBB64135-A04B-4F49-BFDA-AAB912B78144}" sibTransId="{230BD468-06B3-4625-BC13-E35C22285EC3}"/>
    <dgm:cxn modelId="{CAF1A55F-25EE-43F3-B78A-518D5AAF3AB3}" type="presParOf" srcId="{2B25A632-2374-4758-8B04-D952A37B1DEA}" destId="{892B5C46-29FE-4DF4-AA24-E1EEE0A6F798}" srcOrd="0" destOrd="0" presId="urn:microsoft.com/office/officeart/2005/8/layout/default"/>
    <dgm:cxn modelId="{7492C1C3-D216-4FE8-BEFC-4572276387A3}" type="presParOf" srcId="{2B25A632-2374-4758-8B04-D952A37B1DEA}" destId="{A99BAF0E-A617-4A91-BA6B-7144CA72C55B}" srcOrd="1" destOrd="0" presId="urn:microsoft.com/office/officeart/2005/8/layout/default"/>
    <dgm:cxn modelId="{1546E30B-89BD-4E67-9D4C-C0946D9C86DD}" type="presParOf" srcId="{2B25A632-2374-4758-8B04-D952A37B1DEA}" destId="{863499CE-5777-475A-806E-32C548665F42}" srcOrd="2" destOrd="0" presId="urn:microsoft.com/office/officeart/2005/8/layout/default"/>
    <dgm:cxn modelId="{FCCC1C5D-79C5-4F73-9351-565F2676BF15}" type="presParOf" srcId="{2B25A632-2374-4758-8B04-D952A37B1DEA}" destId="{56A730AD-CF62-46A7-A86D-A1D343B9F75E}" srcOrd="3" destOrd="0" presId="urn:microsoft.com/office/officeart/2005/8/layout/default"/>
    <dgm:cxn modelId="{4ABBC9C3-D9AB-4A16-8E7C-77B57C7DFECC}" type="presParOf" srcId="{2B25A632-2374-4758-8B04-D952A37B1DEA}" destId="{ABE46469-8BCF-4357-839C-63ED9D78CB17}" srcOrd="4" destOrd="0" presId="urn:microsoft.com/office/officeart/2005/8/layout/default"/>
    <dgm:cxn modelId="{292CA59B-1963-4E65-9D97-86E83BDB78CA}" type="presParOf" srcId="{2B25A632-2374-4758-8B04-D952A37B1DEA}" destId="{2292A8B7-5C5C-4195-A686-EC523CDAFE35}" srcOrd="5" destOrd="0" presId="urn:microsoft.com/office/officeart/2005/8/layout/default"/>
    <dgm:cxn modelId="{0410C46D-1D7A-4441-9AC8-7F3C6C13F16F}" type="presParOf" srcId="{2B25A632-2374-4758-8B04-D952A37B1DEA}" destId="{0ECA9A15-BDED-4615-82D3-92F63C88EF0F}" srcOrd="6" destOrd="0" presId="urn:microsoft.com/office/officeart/2005/8/layout/default"/>
    <dgm:cxn modelId="{E4CB9594-C0BA-4353-85AC-AEC97703F058}" type="presParOf" srcId="{2B25A632-2374-4758-8B04-D952A37B1DEA}" destId="{FD03B7BB-5CE3-42EE-8DC3-2CC83E4FFE7F}" srcOrd="7" destOrd="0" presId="urn:microsoft.com/office/officeart/2005/8/layout/default"/>
    <dgm:cxn modelId="{7A5082D9-7788-4FB5-9158-B9269CA7FE9E}" type="presParOf" srcId="{2B25A632-2374-4758-8B04-D952A37B1DEA}" destId="{6753DF3D-25BD-4C1B-A4CF-7789398425B9}" srcOrd="8" destOrd="0" presId="urn:microsoft.com/office/officeart/2005/8/layout/default"/>
    <dgm:cxn modelId="{56CF5ECC-3C28-475D-B1BD-61925E0FD5F2}" type="presParOf" srcId="{2B25A632-2374-4758-8B04-D952A37B1DEA}" destId="{399D8508-13CE-4699-A977-AE0983ED58A6}" srcOrd="9" destOrd="0" presId="urn:microsoft.com/office/officeart/2005/8/layout/default"/>
    <dgm:cxn modelId="{9A293923-BE4C-4EC2-A28A-F4C2E0D699DF}" type="presParOf" srcId="{2B25A632-2374-4758-8B04-D952A37B1DEA}" destId="{CECE57B0-E1B3-4567-B4D1-6767E46B6BAF}" srcOrd="10" destOrd="0" presId="urn:microsoft.com/office/officeart/2005/8/layout/default"/>
    <dgm:cxn modelId="{D209DF84-2E8E-44A0-B617-1D566CA32CD9}" type="presParOf" srcId="{2B25A632-2374-4758-8B04-D952A37B1DEA}" destId="{BC8F68DC-DF4F-4F0F-AF40-DC915EFBD415}" srcOrd="11" destOrd="0" presId="urn:microsoft.com/office/officeart/2005/8/layout/default"/>
    <dgm:cxn modelId="{12A1BEFE-0A7A-4910-A587-D38CE656FB53}" type="presParOf" srcId="{2B25A632-2374-4758-8B04-D952A37B1DEA}" destId="{153CA170-A90B-4334-913F-F7F669CB5A46}" srcOrd="12" destOrd="0" presId="urn:microsoft.com/office/officeart/2005/8/layout/default"/>
    <dgm:cxn modelId="{D477BBB8-23C3-4035-8001-9637C77F4703}" type="presParOf" srcId="{2B25A632-2374-4758-8B04-D952A37B1DEA}" destId="{A80E55EC-535C-41DC-B23F-399D7CA03141}" srcOrd="13" destOrd="0" presId="urn:microsoft.com/office/officeart/2005/8/layout/default"/>
    <dgm:cxn modelId="{548DB9CF-8B43-42F1-A68B-CD82AB7A0EB9}" type="presParOf" srcId="{2B25A632-2374-4758-8B04-D952A37B1DEA}" destId="{DC69BB5D-0021-48C2-A33C-D81DE3D62BFE}"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69F0530-85A6-4CB6-8E99-C66A5083A4EF}"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056A5A6C-F0AC-4B14-82AC-30F76A9FB8C4}">
      <dgm:prSet/>
      <dgm:spPr/>
      <dgm:t>
        <a:bodyPr/>
        <a:lstStyle/>
        <a:p>
          <a:r>
            <a:rPr lang="en-GB"/>
            <a:t>There is some overlap between ‘ideal mental health’ and ‘failure to function adequately’ </a:t>
          </a:r>
          <a:endParaRPr lang="en-US"/>
        </a:p>
      </dgm:t>
    </dgm:pt>
    <dgm:pt modelId="{9EBAF95A-74AF-4070-9DA3-44012FC3ABE9}" type="parTrans" cxnId="{BD046FB1-F0BF-4626-AF0B-4311E4D60D6B}">
      <dgm:prSet/>
      <dgm:spPr/>
      <dgm:t>
        <a:bodyPr/>
        <a:lstStyle/>
        <a:p>
          <a:endParaRPr lang="en-US"/>
        </a:p>
      </dgm:t>
    </dgm:pt>
    <dgm:pt modelId="{FB8E9B13-2B30-49D9-B764-9E866E5F3C33}" type="sibTrans" cxnId="{BD046FB1-F0BF-4626-AF0B-4311E4D60D6B}">
      <dgm:prSet/>
      <dgm:spPr/>
      <dgm:t>
        <a:bodyPr/>
        <a:lstStyle/>
        <a:p>
          <a:endParaRPr lang="en-US"/>
        </a:p>
      </dgm:t>
    </dgm:pt>
    <dgm:pt modelId="{222FDF44-BF9A-4199-8CCE-99E471465A53}">
      <dgm:prSet/>
      <dgm:spPr/>
      <dgm:t>
        <a:bodyPr/>
        <a:lstStyle/>
        <a:p>
          <a:r>
            <a:rPr lang="en-GB"/>
            <a:t>If we can’t keep a job then this is ‘failure to function’ but this is also ‘deviation from ideal mental health’ because successfully working is one of Jahoda’s criteria. </a:t>
          </a:r>
          <a:endParaRPr lang="en-US"/>
        </a:p>
      </dgm:t>
    </dgm:pt>
    <dgm:pt modelId="{0522D250-9D38-4F37-BEEA-6694D9C22037}" type="parTrans" cxnId="{4BB16D9C-CC86-40B7-BC91-0B1F74818DA1}">
      <dgm:prSet/>
      <dgm:spPr/>
      <dgm:t>
        <a:bodyPr/>
        <a:lstStyle/>
        <a:p>
          <a:endParaRPr lang="en-US"/>
        </a:p>
      </dgm:t>
    </dgm:pt>
    <dgm:pt modelId="{551C4F94-FFD1-43ED-824C-EBD6914CFF8F}" type="sibTrans" cxnId="{4BB16D9C-CC86-40B7-BC91-0B1F74818DA1}">
      <dgm:prSet/>
      <dgm:spPr/>
      <dgm:t>
        <a:bodyPr/>
        <a:lstStyle/>
        <a:p>
          <a:endParaRPr lang="en-US"/>
        </a:p>
      </dgm:t>
    </dgm:pt>
    <dgm:pt modelId="{D7059484-6B08-4E99-899B-21EC69FDEC25}" type="pres">
      <dgm:prSet presAssocID="{169F0530-85A6-4CB6-8E99-C66A5083A4EF}" presName="CompostProcess" presStyleCnt="0">
        <dgm:presLayoutVars>
          <dgm:dir/>
          <dgm:resizeHandles val="exact"/>
        </dgm:presLayoutVars>
      </dgm:prSet>
      <dgm:spPr/>
    </dgm:pt>
    <dgm:pt modelId="{7C8FDDD5-150A-402D-8B2C-BC509C29BDCD}" type="pres">
      <dgm:prSet presAssocID="{169F0530-85A6-4CB6-8E99-C66A5083A4EF}" presName="arrow" presStyleLbl="bgShp" presStyleIdx="0" presStyleCnt="1"/>
      <dgm:spPr/>
    </dgm:pt>
    <dgm:pt modelId="{8F1496B4-74CE-401E-9282-CE8D7E780ABF}" type="pres">
      <dgm:prSet presAssocID="{169F0530-85A6-4CB6-8E99-C66A5083A4EF}" presName="linearProcess" presStyleCnt="0"/>
      <dgm:spPr/>
    </dgm:pt>
    <dgm:pt modelId="{8792EE42-AF70-4AD7-84D0-BCB06709C762}" type="pres">
      <dgm:prSet presAssocID="{056A5A6C-F0AC-4B14-82AC-30F76A9FB8C4}" presName="textNode" presStyleLbl="node1" presStyleIdx="0" presStyleCnt="1">
        <dgm:presLayoutVars>
          <dgm:bulletEnabled val="1"/>
        </dgm:presLayoutVars>
      </dgm:prSet>
      <dgm:spPr/>
    </dgm:pt>
  </dgm:ptLst>
  <dgm:cxnLst>
    <dgm:cxn modelId="{41B7254B-D554-474E-8F18-00E091290322}" type="presOf" srcId="{222FDF44-BF9A-4199-8CCE-99E471465A53}" destId="{8792EE42-AF70-4AD7-84D0-BCB06709C762}" srcOrd="0" destOrd="1" presId="urn:microsoft.com/office/officeart/2005/8/layout/hProcess9"/>
    <dgm:cxn modelId="{6BFC4286-4ABF-45D2-9138-78E597261775}" type="presOf" srcId="{169F0530-85A6-4CB6-8E99-C66A5083A4EF}" destId="{D7059484-6B08-4E99-899B-21EC69FDEC25}" srcOrd="0" destOrd="0" presId="urn:microsoft.com/office/officeart/2005/8/layout/hProcess9"/>
    <dgm:cxn modelId="{4BB16D9C-CC86-40B7-BC91-0B1F74818DA1}" srcId="{056A5A6C-F0AC-4B14-82AC-30F76A9FB8C4}" destId="{222FDF44-BF9A-4199-8CCE-99E471465A53}" srcOrd="0" destOrd="0" parTransId="{0522D250-9D38-4F37-BEEA-6694D9C22037}" sibTransId="{551C4F94-FFD1-43ED-824C-EBD6914CFF8F}"/>
    <dgm:cxn modelId="{BD046FB1-F0BF-4626-AF0B-4311E4D60D6B}" srcId="{169F0530-85A6-4CB6-8E99-C66A5083A4EF}" destId="{056A5A6C-F0AC-4B14-82AC-30F76A9FB8C4}" srcOrd="0" destOrd="0" parTransId="{9EBAF95A-74AF-4070-9DA3-44012FC3ABE9}" sibTransId="{FB8E9B13-2B30-49D9-B764-9E866E5F3C33}"/>
    <dgm:cxn modelId="{95DBBBF0-5149-48B7-BC02-42C475B8303C}" type="presOf" srcId="{056A5A6C-F0AC-4B14-82AC-30F76A9FB8C4}" destId="{8792EE42-AF70-4AD7-84D0-BCB06709C762}" srcOrd="0" destOrd="0" presId="urn:microsoft.com/office/officeart/2005/8/layout/hProcess9"/>
    <dgm:cxn modelId="{BA554827-9FE9-4A00-AD05-B19DF082709C}" type="presParOf" srcId="{D7059484-6B08-4E99-899B-21EC69FDEC25}" destId="{7C8FDDD5-150A-402D-8B2C-BC509C29BDCD}" srcOrd="0" destOrd="0" presId="urn:microsoft.com/office/officeart/2005/8/layout/hProcess9"/>
    <dgm:cxn modelId="{A6DB3839-9DA6-4999-BD8E-2119193BAAB4}" type="presParOf" srcId="{D7059484-6B08-4E99-899B-21EC69FDEC25}" destId="{8F1496B4-74CE-401E-9282-CE8D7E780ABF}" srcOrd="1" destOrd="0" presId="urn:microsoft.com/office/officeart/2005/8/layout/hProcess9"/>
    <dgm:cxn modelId="{FE11EB6A-457E-4C7B-8031-D537EDE66D15}" type="presParOf" srcId="{8F1496B4-74CE-401E-9282-CE8D7E780ABF}" destId="{8792EE42-AF70-4AD7-84D0-BCB06709C762}" srcOrd="0"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a:solidFill>
                <a:schemeClr val="tx1">
                  <a:alpha val="80000"/>
                </a:schemeClr>
              </a:solidFill>
            </a:rPr>
            <a:t>Ideal mental health criterion is highly comprehensive so provides a detailed checklist for mental health professionals to use in their discussions with individuals. </a:t>
          </a:r>
          <a:endParaRPr lang="en-GB"/>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custT="1"/>
      <dgm:spPr/>
      <dgm:t>
        <a:bodyPr/>
        <a:lstStyle/>
        <a:p>
          <a:r>
            <a:rPr lang="en-GB" sz="2800"/>
            <a:t>The conditions are cultural bound. </a:t>
          </a:r>
        </a:p>
        <a:p>
          <a:r>
            <a:rPr lang="en-GB" sz="2800"/>
            <a:t>self-actualisation would probably be dismissed as self-indulgent in much of the world. </a:t>
          </a:r>
        </a:p>
        <a:p>
          <a:pPr>
            <a:buNone/>
          </a:pPr>
          <a:r>
            <a:rPr lang="en-GB" sz="2800"/>
            <a:t>Variation even within Western Europe, as personal independence is valued more in Germany than in Italy. </a:t>
          </a:r>
        </a:p>
        <a:p>
          <a:pPr>
            <a:buNone/>
          </a:pPr>
          <a:r>
            <a:rPr lang="en-GB" sz="2800"/>
            <a:t>Impossible ideals to achieve (Gross, 2015)</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ScaleY="122367"/>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custScaleX="101424">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A1F8CD00-4A23-413A-B3E2-E0A716D94B1F}" type="presOf" srcId="{7136427A-32C0-4AF6-B767-4890FAA14B2B}" destId="{6D519C2F-71FC-47DE-B07D-586EDB06B5CA}" srcOrd="0" destOrd="0" presId="urn:microsoft.com/office/officeart/2009/3/layout/PlusandMinus"/>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F27BBD26-AF9E-405E-8B2F-F8BA23AAE804}" srcId="{7E210956-61C7-4DC8-B424-620ACACACA44}" destId="{3C1B677A-1DF6-412A-BDBE-BA73CA98F1C5}" srcOrd="0" destOrd="0" parTransId="{98B289AB-1EB1-41D0-815E-D0613EDEC2FF}" sibTransId="{9F5B8909-D9F7-47B7-853C-8097A467E388}"/>
    <dgm:cxn modelId="{C943A9B9-A787-4DD2-A96A-9815D0C66EA4}" type="presOf" srcId="{7E210956-61C7-4DC8-B424-620ACACACA44}" destId="{35FF838F-FFE1-4A2E-8F55-4CF06DE07931}" srcOrd="0" destOrd="0"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F6C5B13-7485-4EBD-A1A0-325BB8D0A772}" type="doc">
      <dgm:prSet loTypeId="urn:microsoft.com/office/officeart/2008/layout/VerticalCircleList" loCatId="list" qsTypeId="urn:microsoft.com/office/officeart/2005/8/quickstyle/simple1" qsCatId="simple" csTypeId="urn:microsoft.com/office/officeart/2005/8/colors/colorful1" csCatId="colorful" phldr="1"/>
      <dgm:spPr/>
      <dgm:t>
        <a:bodyPr/>
        <a:lstStyle/>
        <a:p>
          <a:endParaRPr lang="en-GB"/>
        </a:p>
      </dgm:t>
    </dgm:pt>
    <dgm:pt modelId="{7BDB2B39-1DDE-4F36-9C4A-8EC1BA1E3956}">
      <dgm:prSet phldrT="[Text]"/>
      <dgm:spPr/>
      <dgm:t>
        <a:bodyPr/>
        <a:lstStyle/>
        <a:p>
          <a:r>
            <a:rPr lang="en-GB"/>
            <a:t>Infrequent </a:t>
          </a:r>
        </a:p>
      </dgm:t>
    </dgm:pt>
    <dgm:pt modelId="{285414B3-FFE7-4E2A-A497-12A19C7476D1}" type="parTrans" cxnId="{A7DFC5EB-CA42-4C20-A488-6D9E17F1A4EA}">
      <dgm:prSet/>
      <dgm:spPr/>
      <dgm:t>
        <a:bodyPr/>
        <a:lstStyle/>
        <a:p>
          <a:endParaRPr lang="en-GB"/>
        </a:p>
      </dgm:t>
    </dgm:pt>
    <dgm:pt modelId="{F037814F-0383-4AE6-B610-6706055C26E5}" type="sibTrans" cxnId="{A7DFC5EB-CA42-4C20-A488-6D9E17F1A4EA}">
      <dgm:prSet/>
      <dgm:spPr/>
      <dgm:t>
        <a:bodyPr/>
        <a:lstStyle/>
        <a:p>
          <a:endParaRPr lang="en-GB"/>
        </a:p>
      </dgm:t>
    </dgm:pt>
    <dgm:pt modelId="{2A2EDC48-8589-468C-AF32-717F5C5CA8E7}">
      <dgm:prSet phldrT="[Text]"/>
      <dgm:spPr/>
      <dgm:t>
        <a:bodyPr/>
        <a:lstStyle/>
        <a:p>
          <a:r>
            <a:rPr lang="en-GB"/>
            <a:t>Deviant from norm</a:t>
          </a:r>
        </a:p>
      </dgm:t>
    </dgm:pt>
    <dgm:pt modelId="{625172AC-9A25-4785-9B0C-7EE735E519E9}" type="parTrans" cxnId="{2FE16EBA-DB5C-454C-B09C-EEBA3C71CF3F}">
      <dgm:prSet/>
      <dgm:spPr/>
      <dgm:t>
        <a:bodyPr/>
        <a:lstStyle/>
        <a:p>
          <a:endParaRPr lang="en-GB"/>
        </a:p>
      </dgm:t>
    </dgm:pt>
    <dgm:pt modelId="{469FA167-995F-475E-8DAF-61A68903BF99}" type="sibTrans" cxnId="{2FE16EBA-DB5C-454C-B09C-EEBA3C71CF3F}">
      <dgm:prSet/>
      <dgm:spPr/>
      <dgm:t>
        <a:bodyPr/>
        <a:lstStyle/>
        <a:p>
          <a:endParaRPr lang="en-GB"/>
        </a:p>
      </dgm:t>
    </dgm:pt>
    <dgm:pt modelId="{C5A43A79-09B6-45EE-A711-90035521EB10}">
      <dgm:prSet phldrT="[Text]"/>
      <dgm:spPr/>
      <dgm:t>
        <a:bodyPr/>
        <a:lstStyle/>
        <a:p>
          <a:r>
            <a:rPr lang="en-GB"/>
            <a:t>Not functioning </a:t>
          </a:r>
        </a:p>
      </dgm:t>
    </dgm:pt>
    <dgm:pt modelId="{00E68CD8-2EDD-45AF-95EF-6C4493E0EA49}" type="parTrans" cxnId="{F7A0FDB8-5287-42E1-AA14-73D0F674FD20}">
      <dgm:prSet/>
      <dgm:spPr/>
      <dgm:t>
        <a:bodyPr/>
        <a:lstStyle/>
        <a:p>
          <a:endParaRPr lang="en-GB"/>
        </a:p>
      </dgm:t>
    </dgm:pt>
    <dgm:pt modelId="{081CC804-C0A6-4426-B824-9FA85CD3BC9F}" type="sibTrans" cxnId="{F7A0FDB8-5287-42E1-AA14-73D0F674FD20}">
      <dgm:prSet/>
      <dgm:spPr/>
      <dgm:t>
        <a:bodyPr/>
        <a:lstStyle/>
        <a:p>
          <a:endParaRPr lang="en-GB"/>
        </a:p>
      </dgm:t>
    </dgm:pt>
    <dgm:pt modelId="{4B3EFA76-F8C8-4C79-ACF5-5EAF3F52322A}">
      <dgm:prSet phldrT="[Text]"/>
      <dgm:spPr/>
      <dgm:t>
        <a:bodyPr/>
        <a:lstStyle/>
        <a:p>
          <a:r>
            <a:rPr lang="en-GB"/>
            <a:t>Deviant from ideal mental health</a:t>
          </a:r>
        </a:p>
      </dgm:t>
    </dgm:pt>
    <dgm:pt modelId="{64C77A8A-BC50-4D46-A7BB-D2A8B061F04B}" type="parTrans" cxnId="{FB0440B1-176C-45CD-8B4C-5865F938E546}">
      <dgm:prSet/>
      <dgm:spPr/>
      <dgm:t>
        <a:bodyPr/>
        <a:lstStyle/>
        <a:p>
          <a:endParaRPr lang="en-GB"/>
        </a:p>
      </dgm:t>
    </dgm:pt>
    <dgm:pt modelId="{2DB6BEAF-CE67-4BCF-9744-ABA24DDA10B4}" type="sibTrans" cxnId="{FB0440B1-176C-45CD-8B4C-5865F938E546}">
      <dgm:prSet/>
      <dgm:spPr/>
      <dgm:t>
        <a:bodyPr/>
        <a:lstStyle/>
        <a:p>
          <a:endParaRPr lang="en-GB"/>
        </a:p>
      </dgm:t>
    </dgm:pt>
    <dgm:pt modelId="{90684003-D64D-4023-9BC0-9461A708500D}" type="pres">
      <dgm:prSet presAssocID="{FF6C5B13-7485-4EBD-A1A0-325BB8D0A772}" presName="Name0" presStyleCnt="0">
        <dgm:presLayoutVars>
          <dgm:dir/>
        </dgm:presLayoutVars>
      </dgm:prSet>
      <dgm:spPr/>
    </dgm:pt>
    <dgm:pt modelId="{CA4E5200-490F-40EA-A630-D7AE56483822}" type="pres">
      <dgm:prSet presAssocID="{7BDB2B39-1DDE-4F36-9C4A-8EC1BA1E3956}" presName="noChildren" presStyleCnt="0"/>
      <dgm:spPr/>
    </dgm:pt>
    <dgm:pt modelId="{31CF7EE2-0C0D-45F1-A7CC-EEF97BCB9767}" type="pres">
      <dgm:prSet presAssocID="{7BDB2B39-1DDE-4F36-9C4A-8EC1BA1E3956}" presName="gap" presStyleCnt="0"/>
      <dgm:spPr/>
    </dgm:pt>
    <dgm:pt modelId="{A5CE4028-2161-40BB-AC83-1BB45FEA5C92}" type="pres">
      <dgm:prSet presAssocID="{7BDB2B39-1DDE-4F36-9C4A-8EC1BA1E3956}" presName="medCircle2" presStyleLbl="vennNode1" presStyleIdx="0" presStyleCnt="4"/>
      <dgm:spPr/>
    </dgm:pt>
    <dgm:pt modelId="{35ECA3D4-D2C5-48A8-A3D9-93E036A0F68F}" type="pres">
      <dgm:prSet presAssocID="{7BDB2B39-1DDE-4F36-9C4A-8EC1BA1E3956}" presName="txLvlOnly1" presStyleLbl="revTx" presStyleIdx="0" presStyleCnt="4"/>
      <dgm:spPr/>
    </dgm:pt>
    <dgm:pt modelId="{14F8F5EE-203C-4049-8042-DBFF9A1D7A17}" type="pres">
      <dgm:prSet presAssocID="{2A2EDC48-8589-468C-AF32-717F5C5CA8E7}" presName="noChildren" presStyleCnt="0"/>
      <dgm:spPr/>
    </dgm:pt>
    <dgm:pt modelId="{52D56463-6A45-441D-A71C-D1FD17E22D79}" type="pres">
      <dgm:prSet presAssocID="{2A2EDC48-8589-468C-AF32-717F5C5CA8E7}" presName="gap" presStyleCnt="0"/>
      <dgm:spPr/>
    </dgm:pt>
    <dgm:pt modelId="{F5337AD5-64F7-4C29-AD9E-63DB1E21AB33}" type="pres">
      <dgm:prSet presAssocID="{2A2EDC48-8589-468C-AF32-717F5C5CA8E7}" presName="medCircle2" presStyleLbl="vennNode1" presStyleIdx="1" presStyleCnt="4"/>
      <dgm:spPr/>
    </dgm:pt>
    <dgm:pt modelId="{D613D77E-1F07-4D65-B6F1-C41E6EF1E348}" type="pres">
      <dgm:prSet presAssocID="{2A2EDC48-8589-468C-AF32-717F5C5CA8E7}" presName="txLvlOnly1" presStyleLbl="revTx" presStyleIdx="1" presStyleCnt="4"/>
      <dgm:spPr/>
    </dgm:pt>
    <dgm:pt modelId="{BFCCB164-E734-4C9D-BB9C-FBF7B55FDC82}" type="pres">
      <dgm:prSet presAssocID="{C5A43A79-09B6-45EE-A711-90035521EB10}" presName="noChildren" presStyleCnt="0"/>
      <dgm:spPr/>
    </dgm:pt>
    <dgm:pt modelId="{553D759C-F256-4249-B9CD-EF723D20696B}" type="pres">
      <dgm:prSet presAssocID="{C5A43A79-09B6-45EE-A711-90035521EB10}" presName="gap" presStyleCnt="0"/>
      <dgm:spPr/>
    </dgm:pt>
    <dgm:pt modelId="{7D1E4F77-3CB9-4274-9798-6563D59D59DE}" type="pres">
      <dgm:prSet presAssocID="{C5A43A79-09B6-45EE-A711-90035521EB10}" presName="medCircle2" presStyleLbl="vennNode1" presStyleIdx="2" presStyleCnt="4"/>
      <dgm:spPr/>
    </dgm:pt>
    <dgm:pt modelId="{52921701-7AB8-404D-AAE7-9F89B68FCB44}" type="pres">
      <dgm:prSet presAssocID="{C5A43A79-09B6-45EE-A711-90035521EB10}" presName="txLvlOnly1" presStyleLbl="revTx" presStyleIdx="2" presStyleCnt="4"/>
      <dgm:spPr/>
    </dgm:pt>
    <dgm:pt modelId="{2D881E0F-68BE-41AA-9187-B3C24E5E6B8F}" type="pres">
      <dgm:prSet presAssocID="{4B3EFA76-F8C8-4C79-ACF5-5EAF3F52322A}" presName="noChildren" presStyleCnt="0"/>
      <dgm:spPr/>
    </dgm:pt>
    <dgm:pt modelId="{ED1B849D-1409-4D11-965B-26F6093EA6D1}" type="pres">
      <dgm:prSet presAssocID="{4B3EFA76-F8C8-4C79-ACF5-5EAF3F52322A}" presName="gap" presStyleCnt="0"/>
      <dgm:spPr/>
    </dgm:pt>
    <dgm:pt modelId="{28F7F29D-6935-4510-8FFB-DF65E4AAB8BC}" type="pres">
      <dgm:prSet presAssocID="{4B3EFA76-F8C8-4C79-ACF5-5EAF3F52322A}" presName="medCircle2" presStyleLbl="vennNode1" presStyleIdx="3" presStyleCnt="4"/>
      <dgm:spPr/>
    </dgm:pt>
    <dgm:pt modelId="{92926E15-95E2-456B-B934-2C4D860F139A}" type="pres">
      <dgm:prSet presAssocID="{4B3EFA76-F8C8-4C79-ACF5-5EAF3F52322A}" presName="txLvlOnly1" presStyleLbl="revTx" presStyleIdx="3" presStyleCnt="4"/>
      <dgm:spPr/>
    </dgm:pt>
  </dgm:ptLst>
  <dgm:cxnLst>
    <dgm:cxn modelId="{631A1D05-4E71-497C-B566-33FCFBA466E2}" type="presOf" srcId="{4B3EFA76-F8C8-4C79-ACF5-5EAF3F52322A}" destId="{92926E15-95E2-456B-B934-2C4D860F139A}" srcOrd="0" destOrd="0" presId="urn:microsoft.com/office/officeart/2008/layout/VerticalCircleList"/>
    <dgm:cxn modelId="{5A6C5B21-8447-42FB-8477-80E733C947E8}" type="presOf" srcId="{FF6C5B13-7485-4EBD-A1A0-325BB8D0A772}" destId="{90684003-D64D-4023-9BC0-9461A708500D}" srcOrd="0" destOrd="0" presId="urn:microsoft.com/office/officeart/2008/layout/VerticalCircleList"/>
    <dgm:cxn modelId="{9B02EB34-C2E5-4F61-9754-FE8E027A8402}" type="presOf" srcId="{C5A43A79-09B6-45EE-A711-90035521EB10}" destId="{52921701-7AB8-404D-AAE7-9F89B68FCB44}" srcOrd="0" destOrd="0" presId="urn:microsoft.com/office/officeart/2008/layout/VerticalCircleList"/>
    <dgm:cxn modelId="{EEE00259-0559-4986-997F-8987EFA9F78F}" type="presOf" srcId="{2A2EDC48-8589-468C-AF32-717F5C5CA8E7}" destId="{D613D77E-1F07-4D65-B6F1-C41E6EF1E348}" srcOrd="0" destOrd="0" presId="urn:microsoft.com/office/officeart/2008/layout/VerticalCircleList"/>
    <dgm:cxn modelId="{FB0440B1-176C-45CD-8B4C-5865F938E546}" srcId="{FF6C5B13-7485-4EBD-A1A0-325BB8D0A772}" destId="{4B3EFA76-F8C8-4C79-ACF5-5EAF3F52322A}" srcOrd="3" destOrd="0" parTransId="{64C77A8A-BC50-4D46-A7BB-D2A8B061F04B}" sibTransId="{2DB6BEAF-CE67-4BCF-9744-ABA24DDA10B4}"/>
    <dgm:cxn modelId="{F7A0FDB8-5287-42E1-AA14-73D0F674FD20}" srcId="{FF6C5B13-7485-4EBD-A1A0-325BB8D0A772}" destId="{C5A43A79-09B6-45EE-A711-90035521EB10}" srcOrd="2" destOrd="0" parTransId="{00E68CD8-2EDD-45AF-95EF-6C4493E0EA49}" sibTransId="{081CC804-C0A6-4426-B824-9FA85CD3BC9F}"/>
    <dgm:cxn modelId="{2FE16EBA-DB5C-454C-B09C-EEBA3C71CF3F}" srcId="{FF6C5B13-7485-4EBD-A1A0-325BB8D0A772}" destId="{2A2EDC48-8589-468C-AF32-717F5C5CA8E7}" srcOrd="1" destOrd="0" parTransId="{625172AC-9A25-4785-9B0C-7EE735E519E9}" sibTransId="{469FA167-995F-475E-8DAF-61A68903BF99}"/>
    <dgm:cxn modelId="{ED599EBD-FE4B-4783-81E6-1E8E69E4F5F5}" type="presOf" srcId="{7BDB2B39-1DDE-4F36-9C4A-8EC1BA1E3956}" destId="{35ECA3D4-D2C5-48A8-A3D9-93E036A0F68F}" srcOrd="0" destOrd="0" presId="urn:microsoft.com/office/officeart/2008/layout/VerticalCircleList"/>
    <dgm:cxn modelId="{A7DFC5EB-CA42-4C20-A488-6D9E17F1A4EA}" srcId="{FF6C5B13-7485-4EBD-A1A0-325BB8D0A772}" destId="{7BDB2B39-1DDE-4F36-9C4A-8EC1BA1E3956}" srcOrd="0" destOrd="0" parTransId="{285414B3-FFE7-4E2A-A497-12A19C7476D1}" sibTransId="{F037814F-0383-4AE6-B610-6706055C26E5}"/>
    <dgm:cxn modelId="{63C67A1A-6B5A-4DD9-AF8D-2190E90F52E6}" type="presParOf" srcId="{90684003-D64D-4023-9BC0-9461A708500D}" destId="{CA4E5200-490F-40EA-A630-D7AE56483822}" srcOrd="0" destOrd="0" presId="urn:microsoft.com/office/officeart/2008/layout/VerticalCircleList"/>
    <dgm:cxn modelId="{F7C47656-CA92-4610-97F0-9C9F9D242952}" type="presParOf" srcId="{CA4E5200-490F-40EA-A630-D7AE56483822}" destId="{31CF7EE2-0C0D-45F1-A7CC-EEF97BCB9767}" srcOrd="0" destOrd="0" presId="urn:microsoft.com/office/officeart/2008/layout/VerticalCircleList"/>
    <dgm:cxn modelId="{A043F855-9995-4627-8125-7EE4EB71F9D2}" type="presParOf" srcId="{CA4E5200-490F-40EA-A630-D7AE56483822}" destId="{A5CE4028-2161-40BB-AC83-1BB45FEA5C92}" srcOrd="1" destOrd="0" presId="urn:microsoft.com/office/officeart/2008/layout/VerticalCircleList"/>
    <dgm:cxn modelId="{04A1114D-9BBF-491C-B8CB-37DBD0A0BF55}" type="presParOf" srcId="{CA4E5200-490F-40EA-A630-D7AE56483822}" destId="{35ECA3D4-D2C5-48A8-A3D9-93E036A0F68F}" srcOrd="2" destOrd="0" presId="urn:microsoft.com/office/officeart/2008/layout/VerticalCircleList"/>
    <dgm:cxn modelId="{FF829432-A578-40A7-8597-FA954F5E7025}" type="presParOf" srcId="{90684003-D64D-4023-9BC0-9461A708500D}" destId="{14F8F5EE-203C-4049-8042-DBFF9A1D7A17}" srcOrd="1" destOrd="0" presId="urn:microsoft.com/office/officeart/2008/layout/VerticalCircleList"/>
    <dgm:cxn modelId="{ACC93490-8336-4136-8A0B-4D7038671377}" type="presParOf" srcId="{14F8F5EE-203C-4049-8042-DBFF9A1D7A17}" destId="{52D56463-6A45-441D-A71C-D1FD17E22D79}" srcOrd="0" destOrd="0" presId="urn:microsoft.com/office/officeart/2008/layout/VerticalCircleList"/>
    <dgm:cxn modelId="{F8A8B777-4B57-4F16-A61B-E3435F6FB257}" type="presParOf" srcId="{14F8F5EE-203C-4049-8042-DBFF9A1D7A17}" destId="{F5337AD5-64F7-4C29-AD9E-63DB1E21AB33}" srcOrd="1" destOrd="0" presId="urn:microsoft.com/office/officeart/2008/layout/VerticalCircleList"/>
    <dgm:cxn modelId="{34DD1204-14EB-4794-AEF4-6D1AD5D621AA}" type="presParOf" srcId="{14F8F5EE-203C-4049-8042-DBFF9A1D7A17}" destId="{D613D77E-1F07-4D65-B6F1-C41E6EF1E348}" srcOrd="2" destOrd="0" presId="urn:microsoft.com/office/officeart/2008/layout/VerticalCircleList"/>
    <dgm:cxn modelId="{05A23DE4-E4CA-4F55-954C-E3A3B694D556}" type="presParOf" srcId="{90684003-D64D-4023-9BC0-9461A708500D}" destId="{BFCCB164-E734-4C9D-BB9C-FBF7B55FDC82}" srcOrd="2" destOrd="0" presId="urn:microsoft.com/office/officeart/2008/layout/VerticalCircleList"/>
    <dgm:cxn modelId="{F038BE61-4F4F-4EAE-8A07-1ECA76054FE2}" type="presParOf" srcId="{BFCCB164-E734-4C9D-BB9C-FBF7B55FDC82}" destId="{553D759C-F256-4249-B9CD-EF723D20696B}" srcOrd="0" destOrd="0" presId="urn:microsoft.com/office/officeart/2008/layout/VerticalCircleList"/>
    <dgm:cxn modelId="{92AC6A75-C9E1-421A-81BF-8E83A30EE099}" type="presParOf" srcId="{BFCCB164-E734-4C9D-BB9C-FBF7B55FDC82}" destId="{7D1E4F77-3CB9-4274-9798-6563D59D59DE}" srcOrd="1" destOrd="0" presId="urn:microsoft.com/office/officeart/2008/layout/VerticalCircleList"/>
    <dgm:cxn modelId="{D5CEE153-4D2B-457B-889A-5E44A837726D}" type="presParOf" srcId="{BFCCB164-E734-4C9D-BB9C-FBF7B55FDC82}" destId="{52921701-7AB8-404D-AAE7-9F89B68FCB44}" srcOrd="2" destOrd="0" presId="urn:microsoft.com/office/officeart/2008/layout/VerticalCircleList"/>
    <dgm:cxn modelId="{2D9D28CA-410C-4F00-AE31-67201AC503D8}" type="presParOf" srcId="{90684003-D64D-4023-9BC0-9461A708500D}" destId="{2D881E0F-68BE-41AA-9187-B3C24E5E6B8F}" srcOrd="3" destOrd="0" presId="urn:microsoft.com/office/officeart/2008/layout/VerticalCircleList"/>
    <dgm:cxn modelId="{6D0AC628-BC1D-4B2A-A811-F669FE1DA786}" type="presParOf" srcId="{2D881E0F-68BE-41AA-9187-B3C24E5E6B8F}" destId="{ED1B849D-1409-4D11-965B-26F6093EA6D1}" srcOrd="0" destOrd="0" presId="urn:microsoft.com/office/officeart/2008/layout/VerticalCircleList"/>
    <dgm:cxn modelId="{FA2263B3-3581-4A74-8B17-2E10EB1E1213}" type="presParOf" srcId="{2D881E0F-68BE-41AA-9187-B3C24E5E6B8F}" destId="{28F7F29D-6935-4510-8FFB-DF65E4AAB8BC}" srcOrd="1" destOrd="0" presId="urn:microsoft.com/office/officeart/2008/layout/VerticalCircleList"/>
    <dgm:cxn modelId="{2947C5BD-41E8-483B-987B-3EDF90F6DC3B}" type="presParOf" srcId="{2D881E0F-68BE-41AA-9187-B3C24E5E6B8F}" destId="{92926E15-95E2-456B-B934-2C4D860F139A}" srcOrd="2" destOrd="0" presId="urn:microsoft.com/office/officeart/2008/layout/Vertical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E59335A-3BC7-49B2-95D5-71C3A82E351A}"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FB04D3F4-011E-425B-BAA9-DF3C46662593}">
      <dgm:prSet/>
      <dgm:spPr/>
      <dgm:t>
        <a:bodyPr/>
        <a:lstStyle/>
        <a:p>
          <a:r>
            <a:rPr lang="en-GB"/>
            <a:t>Deviance</a:t>
          </a:r>
          <a:endParaRPr lang="en-US"/>
        </a:p>
      </dgm:t>
    </dgm:pt>
    <dgm:pt modelId="{30662FD8-238F-4CBC-9E8E-9B1070C3C8AF}" type="parTrans" cxnId="{FD85D6B6-ACB4-4F1B-8097-B41BF40CD2D4}">
      <dgm:prSet/>
      <dgm:spPr/>
      <dgm:t>
        <a:bodyPr/>
        <a:lstStyle/>
        <a:p>
          <a:endParaRPr lang="en-US"/>
        </a:p>
      </dgm:t>
    </dgm:pt>
    <dgm:pt modelId="{C301673C-D598-4124-8947-689E7785BB71}" type="sibTrans" cxnId="{FD85D6B6-ACB4-4F1B-8097-B41BF40CD2D4}">
      <dgm:prSet/>
      <dgm:spPr/>
      <dgm:t>
        <a:bodyPr/>
        <a:lstStyle/>
        <a:p>
          <a:endParaRPr lang="en-US"/>
        </a:p>
      </dgm:t>
    </dgm:pt>
    <dgm:pt modelId="{37F44CC8-65EC-4645-89F7-32166F273267}">
      <dgm:prSet/>
      <dgm:spPr/>
      <dgm:t>
        <a:bodyPr/>
        <a:lstStyle/>
        <a:p>
          <a:r>
            <a:rPr lang="en-GB"/>
            <a:t>Dysfunction </a:t>
          </a:r>
          <a:endParaRPr lang="en-US"/>
        </a:p>
      </dgm:t>
    </dgm:pt>
    <dgm:pt modelId="{2D728CD5-BCAB-4C90-9FDD-FC3182EEC82F}" type="parTrans" cxnId="{A4F9455D-3F21-4F3A-9F6F-477793CF786A}">
      <dgm:prSet/>
      <dgm:spPr/>
      <dgm:t>
        <a:bodyPr/>
        <a:lstStyle/>
        <a:p>
          <a:endParaRPr lang="en-US"/>
        </a:p>
      </dgm:t>
    </dgm:pt>
    <dgm:pt modelId="{7761EB0B-F79F-4CB9-8445-1E7D03065949}" type="sibTrans" cxnId="{A4F9455D-3F21-4F3A-9F6F-477793CF786A}">
      <dgm:prSet/>
      <dgm:spPr/>
      <dgm:t>
        <a:bodyPr/>
        <a:lstStyle/>
        <a:p>
          <a:endParaRPr lang="en-US"/>
        </a:p>
      </dgm:t>
    </dgm:pt>
    <dgm:pt modelId="{71DB43EE-AA3C-479E-BDB8-13BC0EC53B2A}">
      <dgm:prSet/>
      <dgm:spPr/>
      <dgm:t>
        <a:bodyPr/>
        <a:lstStyle/>
        <a:p>
          <a:r>
            <a:rPr lang="en-GB"/>
            <a:t>Distress</a:t>
          </a:r>
          <a:endParaRPr lang="en-US"/>
        </a:p>
      </dgm:t>
    </dgm:pt>
    <dgm:pt modelId="{691C12EF-37E4-462A-8DDC-880C76C130B9}" type="parTrans" cxnId="{EB0DD421-0B76-4A42-9CDD-0887F2B3B534}">
      <dgm:prSet/>
      <dgm:spPr/>
      <dgm:t>
        <a:bodyPr/>
        <a:lstStyle/>
        <a:p>
          <a:endParaRPr lang="en-US"/>
        </a:p>
      </dgm:t>
    </dgm:pt>
    <dgm:pt modelId="{21FB258D-DD08-4136-BF9E-88A9B87F1018}" type="sibTrans" cxnId="{EB0DD421-0B76-4A42-9CDD-0887F2B3B534}">
      <dgm:prSet/>
      <dgm:spPr/>
      <dgm:t>
        <a:bodyPr/>
        <a:lstStyle/>
        <a:p>
          <a:endParaRPr lang="en-US"/>
        </a:p>
      </dgm:t>
    </dgm:pt>
    <dgm:pt modelId="{7F659A1B-7BDD-4AC1-B356-6AE0CA141AF2}">
      <dgm:prSet/>
      <dgm:spPr/>
      <dgm:t>
        <a:bodyPr/>
        <a:lstStyle/>
        <a:p>
          <a:r>
            <a:rPr lang="en-GB"/>
            <a:t>Danger</a:t>
          </a:r>
          <a:endParaRPr lang="en-US"/>
        </a:p>
      </dgm:t>
    </dgm:pt>
    <dgm:pt modelId="{B8435762-1B67-45D7-989E-7AEBB41347F2}" type="parTrans" cxnId="{55F7C88B-20BF-4EAD-9D68-85AAE775933C}">
      <dgm:prSet/>
      <dgm:spPr/>
      <dgm:t>
        <a:bodyPr/>
        <a:lstStyle/>
        <a:p>
          <a:endParaRPr lang="en-US"/>
        </a:p>
      </dgm:t>
    </dgm:pt>
    <dgm:pt modelId="{5B65DDD4-A738-4A76-B3FE-2025A370DA6C}" type="sibTrans" cxnId="{55F7C88B-20BF-4EAD-9D68-85AAE775933C}">
      <dgm:prSet/>
      <dgm:spPr/>
      <dgm:t>
        <a:bodyPr/>
        <a:lstStyle/>
        <a:p>
          <a:endParaRPr lang="en-US"/>
        </a:p>
      </dgm:t>
    </dgm:pt>
    <dgm:pt modelId="{C70AD8DE-F291-4C11-979C-2DBF2289A4B7}" type="pres">
      <dgm:prSet presAssocID="{CE59335A-3BC7-49B2-95D5-71C3A82E351A}" presName="Name0" presStyleCnt="0">
        <dgm:presLayoutVars>
          <dgm:dir/>
          <dgm:animLvl val="lvl"/>
          <dgm:resizeHandles val="exact"/>
        </dgm:presLayoutVars>
      </dgm:prSet>
      <dgm:spPr/>
    </dgm:pt>
    <dgm:pt modelId="{B9A47DE0-25E6-4251-A8AB-4DF9D4843BE0}" type="pres">
      <dgm:prSet presAssocID="{FB04D3F4-011E-425B-BAA9-DF3C46662593}" presName="linNode" presStyleCnt="0"/>
      <dgm:spPr/>
    </dgm:pt>
    <dgm:pt modelId="{B42C98D6-7913-4017-B12E-004F329C3B28}" type="pres">
      <dgm:prSet presAssocID="{FB04D3F4-011E-425B-BAA9-DF3C46662593}" presName="parentText" presStyleLbl="node1" presStyleIdx="0" presStyleCnt="4">
        <dgm:presLayoutVars>
          <dgm:chMax val="1"/>
          <dgm:bulletEnabled val="1"/>
        </dgm:presLayoutVars>
      </dgm:prSet>
      <dgm:spPr/>
    </dgm:pt>
    <dgm:pt modelId="{12E0B338-BAFD-4FA8-8561-94959C290DDD}" type="pres">
      <dgm:prSet presAssocID="{C301673C-D598-4124-8947-689E7785BB71}" presName="sp" presStyleCnt="0"/>
      <dgm:spPr/>
    </dgm:pt>
    <dgm:pt modelId="{3E4C7AB4-7B83-40AA-993E-39C8F6504B70}" type="pres">
      <dgm:prSet presAssocID="{37F44CC8-65EC-4645-89F7-32166F273267}" presName="linNode" presStyleCnt="0"/>
      <dgm:spPr/>
    </dgm:pt>
    <dgm:pt modelId="{4F12436E-C9E4-4E0F-BCB1-1314F1FDB90A}" type="pres">
      <dgm:prSet presAssocID="{37F44CC8-65EC-4645-89F7-32166F273267}" presName="parentText" presStyleLbl="node1" presStyleIdx="1" presStyleCnt="4">
        <dgm:presLayoutVars>
          <dgm:chMax val="1"/>
          <dgm:bulletEnabled val="1"/>
        </dgm:presLayoutVars>
      </dgm:prSet>
      <dgm:spPr/>
    </dgm:pt>
    <dgm:pt modelId="{ABB461DA-9C2A-4AA8-AA51-056B5DCC22B8}" type="pres">
      <dgm:prSet presAssocID="{7761EB0B-F79F-4CB9-8445-1E7D03065949}" presName="sp" presStyleCnt="0"/>
      <dgm:spPr/>
    </dgm:pt>
    <dgm:pt modelId="{BB5C772B-7E7D-4DF2-B48B-92924AFD88C6}" type="pres">
      <dgm:prSet presAssocID="{71DB43EE-AA3C-479E-BDB8-13BC0EC53B2A}" presName="linNode" presStyleCnt="0"/>
      <dgm:spPr/>
    </dgm:pt>
    <dgm:pt modelId="{D65EFC1E-9028-43D9-B77C-5B3B862A7E65}" type="pres">
      <dgm:prSet presAssocID="{71DB43EE-AA3C-479E-BDB8-13BC0EC53B2A}" presName="parentText" presStyleLbl="node1" presStyleIdx="2" presStyleCnt="4">
        <dgm:presLayoutVars>
          <dgm:chMax val="1"/>
          <dgm:bulletEnabled val="1"/>
        </dgm:presLayoutVars>
      </dgm:prSet>
      <dgm:spPr/>
    </dgm:pt>
    <dgm:pt modelId="{6900BD65-21A3-402B-81EA-2A12D02E7192}" type="pres">
      <dgm:prSet presAssocID="{21FB258D-DD08-4136-BF9E-88A9B87F1018}" presName="sp" presStyleCnt="0"/>
      <dgm:spPr/>
    </dgm:pt>
    <dgm:pt modelId="{A60E452E-E537-46C8-A020-2518CF9623F4}" type="pres">
      <dgm:prSet presAssocID="{7F659A1B-7BDD-4AC1-B356-6AE0CA141AF2}" presName="linNode" presStyleCnt="0"/>
      <dgm:spPr/>
    </dgm:pt>
    <dgm:pt modelId="{216F7F77-78C4-4347-BF01-329C448189CE}" type="pres">
      <dgm:prSet presAssocID="{7F659A1B-7BDD-4AC1-B356-6AE0CA141AF2}" presName="parentText" presStyleLbl="node1" presStyleIdx="3" presStyleCnt="4">
        <dgm:presLayoutVars>
          <dgm:chMax val="1"/>
          <dgm:bulletEnabled val="1"/>
        </dgm:presLayoutVars>
      </dgm:prSet>
      <dgm:spPr/>
    </dgm:pt>
  </dgm:ptLst>
  <dgm:cxnLst>
    <dgm:cxn modelId="{F2A3171A-1FC3-4CE6-ADEB-5A946578B77F}" type="presOf" srcId="{CE59335A-3BC7-49B2-95D5-71C3A82E351A}" destId="{C70AD8DE-F291-4C11-979C-2DBF2289A4B7}" srcOrd="0" destOrd="0" presId="urn:microsoft.com/office/officeart/2005/8/layout/vList5"/>
    <dgm:cxn modelId="{EB0DD421-0B76-4A42-9CDD-0887F2B3B534}" srcId="{CE59335A-3BC7-49B2-95D5-71C3A82E351A}" destId="{71DB43EE-AA3C-479E-BDB8-13BC0EC53B2A}" srcOrd="2" destOrd="0" parTransId="{691C12EF-37E4-462A-8DDC-880C76C130B9}" sibTransId="{21FB258D-DD08-4136-BF9E-88A9B87F1018}"/>
    <dgm:cxn modelId="{3FFF2D3E-B6B5-4E25-A552-649E31BEA8EF}" type="presOf" srcId="{FB04D3F4-011E-425B-BAA9-DF3C46662593}" destId="{B42C98D6-7913-4017-B12E-004F329C3B28}" srcOrd="0" destOrd="0" presId="urn:microsoft.com/office/officeart/2005/8/layout/vList5"/>
    <dgm:cxn modelId="{A4F9455D-3F21-4F3A-9F6F-477793CF786A}" srcId="{CE59335A-3BC7-49B2-95D5-71C3A82E351A}" destId="{37F44CC8-65EC-4645-89F7-32166F273267}" srcOrd="1" destOrd="0" parTransId="{2D728CD5-BCAB-4C90-9FDD-FC3182EEC82F}" sibTransId="{7761EB0B-F79F-4CB9-8445-1E7D03065949}"/>
    <dgm:cxn modelId="{49241246-10C6-44D7-A913-623E09AF180E}" type="presOf" srcId="{7F659A1B-7BDD-4AC1-B356-6AE0CA141AF2}" destId="{216F7F77-78C4-4347-BF01-329C448189CE}" srcOrd="0" destOrd="0" presId="urn:microsoft.com/office/officeart/2005/8/layout/vList5"/>
    <dgm:cxn modelId="{CCE6B26E-B833-4FDA-86E8-EA6A03C19B5F}" type="presOf" srcId="{37F44CC8-65EC-4645-89F7-32166F273267}" destId="{4F12436E-C9E4-4E0F-BCB1-1314F1FDB90A}" srcOrd="0" destOrd="0" presId="urn:microsoft.com/office/officeart/2005/8/layout/vList5"/>
    <dgm:cxn modelId="{55F7C88B-20BF-4EAD-9D68-85AAE775933C}" srcId="{CE59335A-3BC7-49B2-95D5-71C3A82E351A}" destId="{7F659A1B-7BDD-4AC1-B356-6AE0CA141AF2}" srcOrd="3" destOrd="0" parTransId="{B8435762-1B67-45D7-989E-7AEBB41347F2}" sibTransId="{5B65DDD4-A738-4A76-B3FE-2025A370DA6C}"/>
    <dgm:cxn modelId="{FD85D6B6-ACB4-4F1B-8097-B41BF40CD2D4}" srcId="{CE59335A-3BC7-49B2-95D5-71C3A82E351A}" destId="{FB04D3F4-011E-425B-BAA9-DF3C46662593}" srcOrd="0" destOrd="0" parTransId="{30662FD8-238F-4CBC-9E8E-9B1070C3C8AF}" sibTransId="{C301673C-D598-4124-8947-689E7785BB71}"/>
    <dgm:cxn modelId="{9E9E67EC-4B75-4E2E-899D-E9A6793C7059}" type="presOf" srcId="{71DB43EE-AA3C-479E-BDB8-13BC0EC53B2A}" destId="{D65EFC1E-9028-43D9-B77C-5B3B862A7E65}" srcOrd="0" destOrd="0" presId="urn:microsoft.com/office/officeart/2005/8/layout/vList5"/>
    <dgm:cxn modelId="{654D714D-B732-41D1-9F98-DF8F33EFAE26}" type="presParOf" srcId="{C70AD8DE-F291-4C11-979C-2DBF2289A4B7}" destId="{B9A47DE0-25E6-4251-A8AB-4DF9D4843BE0}" srcOrd="0" destOrd="0" presId="urn:microsoft.com/office/officeart/2005/8/layout/vList5"/>
    <dgm:cxn modelId="{BF66DA1B-C35B-4F6F-BE23-CA02ECC26CAC}" type="presParOf" srcId="{B9A47DE0-25E6-4251-A8AB-4DF9D4843BE0}" destId="{B42C98D6-7913-4017-B12E-004F329C3B28}" srcOrd="0" destOrd="0" presId="urn:microsoft.com/office/officeart/2005/8/layout/vList5"/>
    <dgm:cxn modelId="{BE13F858-E707-4D5A-A94C-C82C375005C8}" type="presParOf" srcId="{C70AD8DE-F291-4C11-979C-2DBF2289A4B7}" destId="{12E0B338-BAFD-4FA8-8561-94959C290DDD}" srcOrd="1" destOrd="0" presId="urn:microsoft.com/office/officeart/2005/8/layout/vList5"/>
    <dgm:cxn modelId="{A5707FD0-4BEA-4D6F-955B-1A4F9871A0B5}" type="presParOf" srcId="{C70AD8DE-F291-4C11-979C-2DBF2289A4B7}" destId="{3E4C7AB4-7B83-40AA-993E-39C8F6504B70}" srcOrd="2" destOrd="0" presId="urn:microsoft.com/office/officeart/2005/8/layout/vList5"/>
    <dgm:cxn modelId="{F5DC0A3F-96F3-475D-82A3-E80ED974B9E8}" type="presParOf" srcId="{3E4C7AB4-7B83-40AA-993E-39C8F6504B70}" destId="{4F12436E-C9E4-4E0F-BCB1-1314F1FDB90A}" srcOrd="0" destOrd="0" presId="urn:microsoft.com/office/officeart/2005/8/layout/vList5"/>
    <dgm:cxn modelId="{E9DA81CA-DDB0-4313-B480-813D416A9D27}" type="presParOf" srcId="{C70AD8DE-F291-4C11-979C-2DBF2289A4B7}" destId="{ABB461DA-9C2A-4AA8-AA51-056B5DCC22B8}" srcOrd="3" destOrd="0" presId="urn:microsoft.com/office/officeart/2005/8/layout/vList5"/>
    <dgm:cxn modelId="{8E6B05F6-EB06-4B1C-B65C-DE486356F55C}" type="presParOf" srcId="{C70AD8DE-F291-4C11-979C-2DBF2289A4B7}" destId="{BB5C772B-7E7D-4DF2-B48B-92924AFD88C6}" srcOrd="4" destOrd="0" presId="urn:microsoft.com/office/officeart/2005/8/layout/vList5"/>
    <dgm:cxn modelId="{05C85996-3668-44F3-8492-C4DB4200A06E}" type="presParOf" srcId="{BB5C772B-7E7D-4DF2-B48B-92924AFD88C6}" destId="{D65EFC1E-9028-43D9-B77C-5B3B862A7E65}" srcOrd="0" destOrd="0" presId="urn:microsoft.com/office/officeart/2005/8/layout/vList5"/>
    <dgm:cxn modelId="{4AB02448-4DAA-445C-91B8-601D6FF239B9}" type="presParOf" srcId="{C70AD8DE-F291-4C11-979C-2DBF2289A4B7}" destId="{6900BD65-21A3-402B-81EA-2A12D02E7192}" srcOrd="5" destOrd="0" presId="urn:microsoft.com/office/officeart/2005/8/layout/vList5"/>
    <dgm:cxn modelId="{CE52AD64-DF23-4794-ABB1-F05A5FE52EA6}" type="presParOf" srcId="{C70AD8DE-F291-4C11-979C-2DBF2289A4B7}" destId="{A60E452E-E537-46C8-A020-2518CF9623F4}" srcOrd="6" destOrd="0" presId="urn:microsoft.com/office/officeart/2005/8/layout/vList5"/>
    <dgm:cxn modelId="{7E315CF8-0774-47FB-875C-54D083C12533}" type="presParOf" srcId="{A60E452E-E537-46C8-A020-2518CF9623F4}" destId="{216F7F77-78C4-4347-BF01-329C448189CE}"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F02ADAB-D325-4C73-B482-7235ED097C25}" type="doc">
      <dgm:prSet loTypeId="urn:microsoft.com/office/officeart/2005/8/layout/arrow5" loCatId="process" qsTypeId="urn:microsoft.com/office/officeart/2005/8/quickstyle/simple1" qsCatId="simple" csTypeId="urn:microsoft.com/office/officeart/2005/8/colors/colorful1" csCatId="colorful" phldr="1"/>
      <dgm:spPr/>
      <dgm:t>
        <a:bodyPr/>
        <a:lstStyle/>
        <a:p>
          <a:endParaRPr lang="en-GB"/>
        </a:p>
      </dgm:t>
    </dgm:pt>
    <dgm:pt modelId="{6BB8AFB8-44AC-418F-A3A4-8AE30D3F3802}">
      <dgm:prSet phldrT="[Text]"/>
      <dgm:spPr/>
      <dgm:t>
        <a:bodyPr/>
        <a:lstStyle/>
        <a:p>
          <a:r>
            <a:rPr lang="en-GB"/>
            <a:t>Categorical approach</a:t>
          </a:r>
        </a:p>
      </dgm:t>
    </dgm:pt>
    <dgm:pt modelId="{814417F6-2419-4824-8493-FB9BFBFB1F48}" type="parTrans" cxnId="{3E1104A1-119B-43D2-A31B-4723CF1A55EC}">
      <dgm:prSet/>
      <dgm:spPr/>
      <dgm:t>
        <a:bodyPr/>
        <a:lstStyle/>
        <a:p>
          <a:endParaRPr lang="en-GB"/>
        </a:p>
      </dgm:t>
    </dgm:pt>
    <dgm:pt modelId="{B4EFBDC5-27D6-4EF5-A68F-5960D4157513}" type="sibTrans" cxnId="{3E1104A1-119B-43D2-A31B-4723CF1A55EC}">
      <dgm:prSet/>
      <dgm:spPr/>
      <dgm:t>
        <a:bodyPr/>
        <a:lstStyle/>
        <a:p>
          <a:endParaRPr lang="en-GB"/>
        </a:p>
      </dgm:t>
    </dgm:pt>
    <dgm:pt modelId="{26DC4D66-F021-4316-B08D-2EB7BABCF02B}">
      <dgm:prSet phldrT="[Text]"/>
      <dgm:spPr/>
      <dgm:t>
        <a:bodyPr/>
        <a:lstStyle/>
        <a:p>
          <a:r>
            <a:rPr lang="en-GB"/>
            <a:t>Dimensional approach</a:t>
          </a:r>
        </a:p>
      </dgm:t>
    </dgm:pt>
    <dgm:pt modelId="{1D85C0FB-01E8-4FED-8A27-A1A796CA0D07}" type="parTrans" cxnId="{7B265114-5F77-4B4F-B9FF-39B0B0E859B3}">
      <dgm:prSet/>
      <dgm:spPr/>
      <dgm:t>
        <a:bodyPr/>
        <a:lstStyle/>
        <a:p>
          <a:endParaRPr lang="en-GB"/>
        </a:p>
      </dgm:t>
    </dgm:pt>
    <dgm:pt modelId="{E0F2B22D-C7CD-4B5C-B270-5D13C083723D}" type="sibTrans" cxnId="{7B265114-5F77-4B4F-B9FF-39B0B0E859B3}">
      <dgm:prSet/>
      <dgm:spPr/>
      <dgm:t>
        <a:bodyPr/>
        <a:lstStyle/>
        <a:p>
          <a:endParaRPr lang="en-GB"/>
        </a:p>
      </dgm:t>
    </dgm:pt>
    <dgm:pt modelId="{2550DF7F-8F6F-474A-9254-69C29DB16053}" type="pres">
      <dgm:prSet presAssocID="{0F02ADAB-D325-4C73-B482-7235ED097C25}" presName="diagram" presStyleCnt="0">
        <dgm:presLayoutVars>
          <dgm:dir/>
          <dgm:resizeHandles val="exact"/>
        </dgm:presLayoutVars>
      </dgm:prSet>
      <dgm:spPr/>
    </dgm:pt>
    <dgm:pt modelId="{12C503EE-FFB3-460B-B066-7FBAE244E652}" type="pres">
      <dgm:prSet presAssocID="{6BB8AFB8-44AC-418F-A3A4-8AE30D3F3802}" presName="arrow" presStyleLbl="node1" presStyleIdx="0" presStyleCnt="2">
        <dgm:presLayoutVars>
          <dgm:bulletEnabled val="1"/>
        </dgm:presLayoutVars>
      </dgm:prSet>
      <dgm:spPr/>
    </dgm:pt>
    <dgm:pt modelId="{0FAEF007-AC67-40CF-B7DE-C5CE146392F5}" type="pres">
      <dgm:prSet presAssocID="{26DC4D66-F021-4316-B08D-2EB7BABCF02B}" presName="arrow" presStyleLbl="node1" presStyleIdx="1" presStyleCnt="2" custScaleY="100122">
        <dgm:presLayoutVars>
          <dgm:bulletEnabled val="1"/>
        </dgm:presLayoutVars>
      </dgm:prSet>
      <dgm:spPr/>
    </dgm:pt>
  </dgm:ptLst>
  <dgm:cxnLst>
    <dgm:cxn modelId="{7B265114-5F77-4B4F-B9FF-39B0B0E859B3}" srcId="{0F02ADAB-D325-4C73-B482-7235ED097C25}" destId="{26DC4D66-F021-4316-B08D-2EB7BABCF02B}" srcOrd="1" destOrd="0" parTransId="{1D85C0FB-01E8-4FED-8A27-A1A796CA0D07}" sibTransId="{E0F2B22D-C7CD-4B5C-B270-5D13C083723D}"/>
    <dgm:cxn modelId="{A740CC5E-0B54-4EF5-BBBA-2F1EA28948DF}" type="presOf" srcId="{6BB8AFB8-44AC-418F-A3A4-8AE30D3F3802}" destId="{12C503EE-FFB3-460B-B066-7FBAE244E652}" srcOrd="0" destOrd="0" presId="urn:microsoft.com/office/officeart/2005/8/layout/arrow5"/>
    <dgm:cxn modelId="{3E1104A1-119B-43D2-A31B-4723CF1A55EC}" srcId="{0F02ADAB-D325-4C73-B482-7235ED097C25}" destId="{6BB8AFB8-44AC-418F-A3A4-8AE30D3F3802}" srcOrd="0" destOrd="0" parTransId="{814417F6-2419-4824-8493-FB9BFBFB1F48}" sibTransId="{B4EFBDC5-27D6-4EF5-A68F-5960D4157513}"/>
    <dgm:cxn modelId="{6DEB9AB8-AB44-4808-8ED9-F55352320947}" type="presOf" srcId="{26DC4D66-F021-4316-B08D-2EB7BABCF02B}" destId="{0FAEF007-AC67-40CF-B7DE-C5CE146392F5}" srcOrd="0" destOrd="0" presId="urn:microsoft.com/office/officeart/2005/8/layout/arrow5"/>
    <dgm:cxn modelId="{C040B8C4-DBD0-414E-94ED-02A1C9965F17}" type="presOf" srcId="{0F02ADAB-D325-4C73-B482-7235ED097C25}" destId="{2550DF7F-8F6F-474A-9254-69C29DB16053}" srcOrd="0" destOrd="0" presId="urn:microsoft.com/office/officeart/2005/8/layout/arrow5"/>
    <dgm:cxn modelId="{DB33A198-44B1-44B2-9673-3D4E75A1C2FB}" type="presParOf" srcId="{2550DF7F-8F6F-474A-9254-69C29DB16053}" destId="{12C503EE-FFB3-460B-B066-7FBAE244E652}" srcOrd="0" destOrd="0" presId="urn:microsoft.com/office/officeart/2005/8/layout/arrow5"/>
    <dgm:cxn modelId="{0BB697E1-FFB9-47C2-8762-2E465B241C4E}" type="presParOf" srcId="{2550DF7F-8F6F-474A-9254-69C29DB16053}" destId="{0FAEF007-AC67-40CF-B7DE-C5CE146392F5}"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B10351A-F879-42F4-85BE-3CEB368D1FF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7C8F171-309A-404A-A527-F82BAF5F8775}">
      <dgm:prSet/>
      <dgm:spPr/>
      <dgm:t>
        <a:bodyPr/>
        <a:lstStyle/>
        <a:p>
          <a:r>
            <a:rPr lang="en-GB"/>
            <a:t>ICD‑11 integrates cultural concepts more explicitly than ICD‑10, aligning with DSM‑5‑TR’s cultural framework.</a:t>
          </a:r>
          <a:endParaRPr lang="en-US"/>
        </a:p>
      </dgm:t>
    </dgm:pt>
    <dgm:pt modelId="{49CA0342-1AF6-4789-9596-6CF787C3206F}" type="parTrans" cxnId="{72A746F7-2918-44EE-B6E5-F6717B28D213}">
      <dgm:prSet/>
      <dgm:spPr/>
      <dgm:t>
        <a:bodyPr/>
        <a:lstStyle/>
        <a:p>
          <a:endParaRPr lang="en-US"/>
        </a:p>
      </dgm:t>
    </dgm:pt>
    <dgm:pt modelId="{2B637E93-B562-4FC1-A0FD-DEC5E456745A}" type="sibTrans" cxnId="{72A746F7-2918-44EE-B6E5-F6717B28D213}">
      <dgm:prSet/>
      <dgm:spPr/>
      <dgm:t>
        <a:bodyPr/>
        <a:lstStyle/>
        <a:p>
          <a:endParaRPr lang="en-US"/>
        </a:p>
      </dgm:t>
    </dgm:pt>
    <dgm:pt modelId="{3CA3A997-EB94-46B8-8573-5DCCBA0FA50E}">
      <dgm:prSet/>
      <dgm:spPr/>
      <dgm:t>
        <a:bodyPr/>
        <a:lstStyle/>
        <a:p>
          <a:r>
            <a:rPr lang="en-GB"/>
            <a:t>Recent research emphasises:</a:t>
          </a:r>
          <a:endParaRPr lang="en-US"/>
        </a:p>
      </dgm:t>
    </dgm:pt>
    <dgm:pt modelId="{C200BE0B-FFBD-4893-B5B2-E931C9CA7DE9}" type="parTrans" cxnId="{8F562D8F-87AF-4178-88E1-E2749BB26662}">
      <dgm:prSet/>
      <dgm:spPr/>
      <dgm:t>
        <a:bodyPr/>
        <a:lstStyle/>
        <a:p>
          <a:endParaRPr lang="en-US"/>
        </a:p>
      </dgm:t>
    </dgm:pt>
    <dgm:pt modelId="{4F5D72D1-5552-4C26-8C32-9B11B1099801}" type="sibTrans" cxnId="{8F562D8F-87AF-4178-88E1-E2749BB26662}">
      <dgm:prSet/>
      <dgm:spPr/>
      <dgm:t>
        <a:bodyPr/>
        <a:lstStyle/>
        <a:p>
          <a:endParaRPr lang="en-US"/>
        </a:p>
      </dgm:t>
    </dgm:pt>
    <dgm:pt modelId="{D5D7407E-779D-4552-8ABF-CC9FE8440711}">
      <dgm:prSet/>
      <dgm:spPr/>
      <dgm:t>
        <a:bodyPr/>
        <a:lstStyle/>
        <a:p>
          <a:r>
            <a:rPr lang="en-GB"/>
            <a:t>The need for </a:t>
          </a:r>
          <a:r>
            <a:rPr lang="en-GB" b="1"/>
            <a:t>cultural formulation</a:t>
          </a:r>
          <a:r>
            <a:rPr lang="en-GB"/>
            <a:t> in assessment.</a:t>
          </a:r>
          <a:endParaRPr lang="en-US"/>
        </a:p>
      </dgm:t>
    </dgm:pt>
    <dgm:pt modelId="{73FEF171-F42D-4EC1-B632-DCE1AFF02237}" type="parTrans" cxnId="{74861B19-103D-4597-B598-7C004D1E4090}">
      <dgm:prSet/>
      <dgm:spPr/>
      <dgm:t>
        <a:bodyPr/>
        <a:lstStyle/>
        <a:p>
          <a:endParaRPr lang="en-US"/>
        </a:p>
      </dgm:t>
    </dgm:pt>
    <dgm:pt modelId="{83DBF283-82FD-4127-86E7-3D56DAC860C5}" type="sibTrans" cxnId="{74861B19-103D-4597-B598-7C004D1E4090}">
      <dgm:prSet/>
      <dgm:spPr/>
      <dgm:t>
        <a:bodyPr/>
        <a:lstStyle/>
        <a:p>
          <a:endParaRPr lang="en-US"/>
        </a:p>
      </dgm:t>
    </dgm:pt>
    <dgm:pt modelId="{807106EF-8676-4B24-A750-0AAF1EE48443}">
      <dgm:prSet/>
      <dgm:spPr/>
      <dgm:t>
        <a:bodyPr/>
        <a:lstStyle/>
        <a:p>
          <a:r>
            <a:rPr lang="en-GB"/>
            <a:t>Risks of misdiagnosis in individuals with </a:t>
          </a:r>
          <a:r>
            <a:rPr lang="en-GB" b="1"/>
            <a:t>multiple cultural heritages</a:t>
          </a:r>
          <a:r>
            <a:rPr lang="en-GB"/>
            <a:t>.</a:t>
          </a:r>
          <a:endParaRPr lang="en-US"/>
        </a:p>
      </dgm:t>
    </dgm:pt>
    <dgm:pt modelId="{FB7DBFDF-C646-4895-B742-86348A480405}" type="parTrans" cxnId="{1CE9E3A5-D83F-4279-9C26-1D40BBC44899}">
      <dgm:prSet/>
      <dgm:spPr/>
      <dgm:t>
        <a:bodyPr/>
        <a:lstStyle/>
        <a:p>
          <a:endParaRPr lang="en-US"/>
        </a:p>
      </dgm:t>
    </dgm:pt>
    <dgm:pt modelId="{3DA8D93F-EEDB-4277-9771-3FCC184A92DA}" type="sibTrans" cxnId="{1CE9E3A5-D83F-4279-9C26-1D40BBC44899}">
      <dgm:prSet/>
      <dgm:spPr/>
      <dgm:t>
        <a:bodyPr/>
        <a:lstStyle/>
        <a:p>
          <a:endParaRPr lang="en-US"/>
        </a:p>
      </dgm:t>
    </dgm:pt>
    <dgm:pt modelId="{BC22BE30-8568-407D-AE77-C83D05425374}">
      <dgm:prSet/>
      <dgm:spPr/>
      <dgm:t>
        <a:bodyPr/>
        <a:lstStyle/>
        <a:p>
          <a:r>
            <a:rPr lang="en-GB"/>
            <a:t>The importance of distinguishing </a:t>
          </a:r>
          <a:r>
            <a:rPr lang="en-GB" b="1"/>
            <a:t>cultural expressions of distress</a:t>
          </a:r>
          <a:r>
            <a:rPr lang="en-GB"/>
            <a:t> from pathology.</a:t>
          </a:r>
          <a:endParaRPr lang="en-US"/>
        </a:p>
      </dgm:t>
    </dgm:pt>
    <dgm:pt modelId="{44FF7C87-ED34-411B-8565-1A46BF990D36}" type="parTrans" cxnId="{3C5E249A-F430-4F15-BF64-FD63F2B72726}">
      <dgm:prSet/>
      <dgm:spPr/>
      <dgm:t>
        <a:bodyPr/>
        <a:lstStyle/>
        <a:p>
          <a:endParaRPr lang="en-US"/>
        </a:p>
      </dgm:t>
    </dgm:pt>
    <dgm:pt modelId="{CD3FD588-4F98-4E66-AD8D-9411040AE2F5}" type="sibTrans" cxnId="{3C5E249A-F430-4F15-BF64-FD63F2B72726}">
      <dgm:prSet/>
      <dgm:spPr/>
      <dgm:t>
        <a:bodyPr/>
        <a:lstStyle/>
        <a:p>
          <a:endParaRPr lang="en-US"/>
        </a:p>
      </dgm:t>
    </dgm:pt>
    <dgm:pt modelId="{D235DD56-F390-4714-83A4-181CDDF716A9}" type="pres">
      <dgm:prSet presAssocID="{2B10351A-F879-42F4-85BE-3CEB368D1FFB}" presName="linear" presStyleCnt="0">
        <dgm:presLayoutVars>
          <dgm:animLvl val="lvl"/>
          <dgm:resizeHandles val="exact"/>
        </dgm:presLayoutVars>
      </dgm:prSet>
      <dgm:spPr/>
    </dgm:pt>
    <dgm:pt modelId="{4A03C4B8-3518-4F40-A4C1-A060A625B599}" type="pres">
      <dgm:prSet presAssocID="{47C8F171-309A-404A-A527-F82BAF5F8775}" presName="parentText" presStyleLbl="node1" presStyleIdx="0" presStyleCnt="2">
        <dgm:presLayoutVars>
          <dgm:chMax val="0"/>
          <dgm:bulletEnabled val="1"/>
        </dgm:presLayoutVars>
      </dgm:prSet>
      <dgm:spPr/>
    </dgm:pt>
    <dgm:pt modelId="{55C7D28D-E768-4F3C-81DA-0A2D5DCD3335}" type="pres">
      <dgm:prSet presAssocID="{2B637E93-B562-4FC1-A0FD-DEC5E456745A}" presName="spacer" presStyleCnt="0"/>
      <dgm:spPr/>
    </dgm:pt>
    <dgm:pt modelId="{79CC4FCB-90B0-4DD1-B04D-381ED7F6AF49}" type="pres">
      <dgm:prSet presAssocID="{3CA3A997-EB94-46B8-8573-5DCCBA0FA50E}" presName="parentText" presStyleLbl="node1" presStyleIdx="1" presStyleCnt="2">
        <dgm:presLayoutVars>
          <dgm:chMax val="0"/>
          <dgm:bulletEnabled val="1"/>
        </dgm:presLayoutVars>
      </dgm:prSet>
      <dgm:spPr/>
    </dgm:pt>
    <dgm:pt modelId="{382BAF83-F8B6-4C75-AE47-0B71B4CE69AE}" type="pres">
      <dgm:prSet presAssocID="{3CA3A997-EB94-46B8-8573-5DCCBA0FA50E}" presName="childText" presStyleLbl="revTx" presStyleIdx="0" presStyleCnt="1">
        <dgm:presLayoutVars>
          <dgm:bulletEnabled val="1"/>
        </dgm:presLayoutVars>
      </dgm:prSet>
      <dgm:spPr/>
    </dgm:pt>
  </dgm:ptLst>
  <dgm:cxnLst>
    <dgm:cxn modelId="{1E714407-F81D-466B-93C9-A04012665DCD}" type="presOf" srcId="{47C8F171-309A-404A-A527-F82BAF5F8775}" destId="{4A03C4B8-3518-4F40-A4C1-A060A625B599}" srcOrd="0" destOrd="0" presId="urn:microsoft.com/office/officeart/2005/8/layout/vList2"/>
    <dgm:cxn modelId="{74861B19-103D-4597-B598-7C004D1E4090}" srcId="{3CA3A997-EB94-46B8-8573-5DCCBA0FA50E}" destId="{D5D7407E-779D-4552-8ABF-CC9FE8440711}" srcOrd="0" destOrd="0" parTransId="{73FEF171-F42D-4EC1-B632-DCE1AFF02237}" sibTransId="{83DBF283-82FD-4127-86E7-3D56DAC860C5}"/>
    <dgm:cxn modelId="{29FBEB25-8162-4425-AAF3-3A9D6E9B6ED0}" type="presOf" srcId="{D5D7407E-779D-4552-8ABF-CC9FE8440711}" destId="{382BAF83-F8B6-4C75-AE47-0B71B4CE69AE}" srcOrd="0" destOrd="0" presId="urn:microsoft.com/office/officeart/2005/8/layout/vList2"/>
    <dgm:cxn modelId="{9D19AF28-FE25-4ECD-915B-B90010E11A5F}" type="presOf" srcId="{3CA3A997-EB94-46B8-8573-5DCCBA0FA50E}" destId="{79CC4FCB-90B0-4DD1-B04D-381ED7F6AF49}" srcOrd="0" destOrd="0" presId="urn:microsoft.com/office/officeart/2005/8/layout/vList2"/>
    <dgm:cxn modelId="{E57DA05F-F5A1-4DCF-8C41-B8F119EFC9DA}" type="presOf" srcId="{807106EF-8676-4B24-A750-0AAF1EE48443}" destId="{382BAF83-F8B6-4C75-AE47-0B71B4CE69AE}" srcOrd="0" destOrd="1" presId="urn:microsoft.com/office/officeart/2005/8/layout/vList2"/>
    <dgm:cxn modelId="{7647A343-B9EE-44AE-8886-1FA1325077F2}" type="presOf" srcId="{BC22BE30-8568-407D-AE77-C83D05425374}" destId="{382BAF83-F8B6-4C75-AE47-0B71B4CE69AE}" srcOrd="0" destOrd="2" presId="urn:microsoft.com/office/officeart/2005/8/layout/vList2"/>
    <dgm:cxn modelId="{8F562D8F-87AF-4178-88E1-E2749BB26662}" srcId="{2B10351A-F879-42F4-85BE-3CEB368D1FFB}" destId="{3CA3A997-EB94-46B8-8573-5DCCBA0FA50E}" srcOrd="1" destOrd="0" parTransId="{C200BE0B-FFBD-4893-B5B2-E931C9CA7DE9}" sibTransId="{4F5D72D1-5552-4C26-8C32-9B11B1099801}"/>
    <dgm:cxn modelId="{3C5E249A-F430-4F15-BF64-FD63F2B72726}" srcId="{3CA3A997-EB94-46B8-8573-5DCCBA0FA50E}" destId="{BC22BE30-8568-407D-AE77-C83D05425374}" srcOrd="2" destOrd="0" parTransId="{44FF7C87-ED34-411B-8565-1A46BF990D36}" sibTransId="{CD3FD588-4F98-4E66-AD8D-9411040AE2F5}"/>
    <dgm:cxn modelId="{1CE9E3A5-D83F-4279-9C26-1D40BBC44899}" srcId="{3CA3A997-EB94-46B8-8573-5DCCBA0FA50E}" destId="{807106EF-8676-4B24-A750-0AAF1EE48443}" srcOrd="1" destOrd="0" parTransId="{FB7DBFDF-C646-4895-B742-86348A480405}" sibTransId="{3DA8D93F-EEDB-4277-9771-3FCC184A92DA}"/>
    <dgm:cxn modelId="{C1AC9AD0-B690-469D-9CD8-2765312E62B9}" type="presOf" srcId="{2B10351A-F879-42F4-85BE-3CEB368D1FFB}" destId="{D235DD56-F390-4714-83A4-181CDDF716A9}" srcOrd="0" destOrd="0" presId="urn:microsoft.com/office/officeart/2005/8/layout/vList2"/>
    <dgm:cxn modelId="{72A746F7-2918-44EE-B6E5-F6717B28D213}" srcId="{2B10351A-F879-42F4-85BE-3CEB368D1FFB}" destId="{47C8F171-309A-404A-A527-F82BAF5F8775}" srcOrd="0" destOrd="0" parTransId="{49CA0342-1AF6-4789-9596-6CF787C3206F}" sibTransId="{2B637E93-B562-4FC1-A0FD-DEC5E456745A}"/>
    <dgm:cxn modelId="{EE13775B-BD2E-4E5D-A852-1764509299CA}" type="presParOf" srcId="{D235DD56-F390-4714-83A4-181CDDF716A9}" destId="{4A03C4B8-3518-4F40-A4C1-A060A625B599}" srcOrd="0" destOrd="0" presId="urn:microsoft.com/office/officeart/2005/8/layout/vList2"/>
    <dgm:cxn modelId="{0D1412B2-FFB6-42EE-988A-7EBD864746AC}" type="presParOf" srcId="{D235DD56-F390-4714-83A4-181CDDF716A9}" destId="{55C7D28D-E768-4F3C-81DA-0A2D5DCD3335}" srcOrd="1" destOrd="0" presId="urn:microsoft.com/office/officeart/2005/8/layout/vList2"/>
    <dgm:cxn modelId="{CC5C4450-167C-40A8-BA0E-4049349A7D54}" type="presParOf" srcId="{D235DD56-F390-4714-83A4-181CDDF716A9}" destId="{79CC4FCB-90B0-4DD1-B04D-381ED7F6AF49}" srcOrd="2" destOrd="0" presId="urn:microsoft.com/office/officeart/2005/8/layout/vList2"/>
    <dgm:cxn modelId="{18FA3C11-06EA-42F7-9C55-EB7DEDA94C9A}" type="presParOf" srcId="{D235DD56-F390-4714-83A4-181CDDF716A9}" destId="{382BAF83-F8B6-4C75-AE47-0B71B4CE69AE}"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63748C4-A4C6-48C2-9E83-314D98F769D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FB22C8F-4559-478D-B9C4-4524AA3C82F8}">
      <dgm:prSet/>
      <dgm:spPr/>
      <dgm:t>
        <a:bodyPr/>
        <a:lstStyle/>
        <a:p>
          <a:r>
            <a:rPr lang="en-GB"/>
            <a:t>WHO’s </a:t>
          </a:r>
          <a:r>
            <a:rPr lang="en-GB" b="1"/>
            <a:t>2024 CDDR manual</a:t>
          </a:r>
          <a:r>
            <a:rPr lang="en-GB"/>
            <a:t> is now the authoritative clinical guide for ICD‑11 </a:t>
          </a:r>
          <a:r>
            <a:rPr lang="en-GB" u="sng">
              <a:hlinkClick xmlns:r="http://schemas.openxmlformats.org/officeDocument/2006/relationships" r:id="rId1"/>
            </a:rPr>
            <a:t>WHO</a:t>
          </a:r>
          <a:r>
            <a:rPr lang="en-GB"/>
            <a:t>.</a:t>
          </a:r>
          <a:endParaRPr lang="en-US"/>
        </a:p>
      </dgm:t>
    </dgm:pt>
    <dgm:pt modelId="{124A7D30-5C50-479E-84A6-1EA4C29274E6}" type="parTrans" cxnId="{B00A7FD4-C6CF-4114-92FE-C02A330E2DA3}">
      <dgm:prSet/>
      <dgm:spPr/>
      <dgm:t>
        <a:bodyPr/>
        <a:lstStyle/>
        <a:p>
          <a:endParaRPr lang="en-US"/>
        </a:p>
      </dgm:t>
    </dgm:pt>
    <dgm:pt modelId="{4351D92C-6AF2-41D4-B487-2E12F3185315}" type="sibTrans" cxnId="{B00A7FD4-C6CF-4114-92FE-C02A330E2DA3}">
      <dgm:prSet/>
      <dgm:spPr/>
      <dgm:t>
        <a:bodyPr/>
        <a:lstStyle/>
        <a:p>
          <a:endParaRPr lang="en-US"/>
        </a:p>
      </dgm:t>
    </dgm:pt>
    <dgm:pt modelId="{FF6B71A3-C643-47C8-9A49-9D41363DB704}">
      <dgm:prSet/>
      <dgm:spPr/>
      <dgm:t>
        <a:bodyPr/>
        <a:lstStyle/>
        <a:p>
          <a:r>
            <a:rPr lang="en-GB"/>
            <a:t>ICD‑11’s lifespan approach is reshaping child and adolescent services </a:t>
          </a:r>
          <a:r>
            <a:rPr lang="en-GB" u="sng">
              <a:hlinkClick xmlns:r="http://schemas.openxmlformats.org/officeDocument/2006/relationships" r:id="rId2"/>
            </a:rPr>
            <a:t>Cambridge University Press &amp; Assessment</a:t>
          </a:r>
          <a:r>
            <a:rPr lang="en-GB"/>
            <a:t>.</a:t>
          </a:r>
          <a:endParaRPr lang="en-US"/>
        </a:p>
      </dgm:t>
    </dgm:pt>
    <dgm:pt modelId="{07A58610-E26C-4060-A6D2-1604D3C5DBC6}" type="parTrans" cxnId="{ECCB4014-60C4-4E1D-B66E-F72321B3F769}">
      <dgm:prSet/>
      <dgm:spPr/>
      <dgm:t>
        <a:bodyPr/>
        <a:lstStyle/>
        <a:p>
          <a:endParaRPr lang="en-US"/>
        </a:p>
      </dgm:t>
    </dgm:pt>
    <dgm:pt modelId="{604F5364-6132-4B32-9F8D-31C83A5DE5BF}" type="sibTrans" cxnId="{ECCB4014-60C4-4E1D-B66E-F72321B3F769}">
      <dgm:prSet/>
      <dgm:spPr/>
      <dgm:t>
        <a:bodyPr/>
        <a:lstStyle/>
        <a:p>
          <a:endParaRPr lang="en-US"/>
        </a:p>
      </dgm:t>
    </dgm:pt>
    <dgm:pt modelId="{3BB7BA74-CFD9-4EC4-9369-F604D9E2F3BC}">
      <dgm:prSet/>
      <dgm:spPr/>
      <dgm:t>
        <a:bodyPr/>
        <a:lstStyle/>
        <a:p>
          <a:r>
            <a:rPr lang="en-GB"/>
            <a:t>Global testing of ICD‑11 involved </a:t>
          </a:r>
          <a:r>
            <a:rPr lang="en-GB" b="1"/>
            <a:t>40+ countries and thousands of clinicians</a:t>
          </a:r>
          <a:r>
            <a:rPr lang="en-GB"/>
            <a:t>, making it the most internationally validated classification system to date </a:t>
          </a:r>
          <a:r>
            <a:rPr lang="en-GB" u="sng">
              <a:hlinkClick xmlns:r="http://schemas.openxmlformats.org/officeDocument/2006/relationships" r:id="rId1"/>
            </a:rPr>
            <a:t>WHO</a:t>
          </a:r>
          <a:r>
            <a:rPr lang="en-GB"/>
            <a:t> </a:t>
          </a:r>
          <a:r>
            <a:rPr lang="en-GB" u="sng">
              <a:hlinkClick xmlns:r="http://schemas.openxmlformats.org/officeDocument/2006/relationships" r:id="rId3"/>
            </a:rPr>
            <a:t>APA PsycNet</a:t>
          </a:r>
          <a:r>
            <a:rPr lang="en-GB"/>
            <a:t>.</a:t>
          </a:r>
          <a:endParaRPr lang="en-US"/>
        </a:p>
      </dgm:t>
    </dgm:pt>
    <dgm:pt modelId="{0C339DEF-B77A-4CBB-94D7-0829CC3871C4}" type="parTrans" cxnId="{61EE0035-D592-4B62-A46C-21872DCB12EF}">
      <dgm:prSet/>
      <dgm:spPr/>
      <dgm:t>
        <a:bodyPr/>
        <a:lstStyle/>
        <a:p>
          <a:endParaRPr lang="en-US"/>
        </a:p>
      </dgm:t>
    </dgm:pt>
    <dgm:pt modelId="{F88B539C-AD3B-45B5-AEE7-8FC336546F5E}" type="sibTrans" cxnId="{61EE0035-D592-4B62-A46C-21872DCB12EF}">
      <dgm:prSet/>
      <dgm:spPr/>
      <dgm:t>
        <a:bodyPr/>
        <a:lstStyle/>
        <a:p>
          <a:endParaRPr lang="en-US"/>
        </a:p>
      </dgm:t>
    </dgm:pt>
    <dgm:pt modelId="{E998BDC9-6E78-46C9-89E4-4EF145E9F029}">
      <dgm:prSet/>
      <dgm:spPr/>
      <dgm:t>
        <a:bodyPr/>
        <a:lstStyle/>
        <a:p>
          <a:r>
            <a:rPr lang="en-GB"/>
            <a:t>Increasing research on </a:t>
          </a:r>
          <a:r>
            <a:rPr lang="en-GB" b="1"/>
            <a:t>dimensional models</a:t>
          </a:r>
          <a:r>
            <a:rPr lang="en-GB"/>
            <a:t>, especially for personality disorders and neurodevelopmental conditions.</a:t>
          </a:r>
          <a:endParaRPr lang="en-US"/>
        </a:p>
      </dgm:t>
    </dgm:pt>
    <dgm:pt modelId="{A45319B2-3432-4CC7-BF92-94685111CD90}" type="parTrans" cxnId="{A04A1F2E-EF63-4DD1-8CA6-7D8B3AB954BD}">
      <dgm:prSet/>
      <dgm:spPr/>
      <dgm:t>
        <a:bodyPr/>
        <a:lstStyle/>
        <a:p>
          <a:endParaRPr lang="en-US"/>
        </a:p>
      </dgm:t>
    </dgm:pt>
    <dgm:pt modelId="{68BA08FF-F95B-401E-8722-F5A02336223E}" type="sibTrans" cxnId="{A04A1F2E-EF63-4DD1-8CA6-7D8B3AB954BD}">
      <dgm:prSet/>
      <dgm:spPr/>
      <dgm:t>
        <a:bodyPr/>
        <a:lstStyle/>
        <a:p>
          <a:endParaRPr lang="en-US"/>
        </a:p>
      </dgm:t>
    </dgm:pt>
    <dgm:pt modelId="{8634ED28-7844-4DCF-BB23-B9743D85F441}">
      <dgm:prSet/>
      <dgm:spPr/>
      <dgm:t>
        <a:bodyPr/>
        <a:lstStyle/>
        <a:p>
          <a:r>
            <a:rPr lang="en-GB"/>
            <a:t>Ongoing debates about </a:t>
          </a:r>
          <a:r>
            <a:rPr lang="en-GB" b="1"/>
            <a:t>concept creep</a:t>
          </a:r>
          <a:r>
            <a:rPr lang="en-GB"/>
            <a:t>, over‑diagnosis, and the medicalisation of distress.</a:t>
          </a:r>
          <a:endParaRPr lang="en-US"/>
        </a:p>
      </dgm:t>
    </dgm:pt>
    <dgm:pt modelId="{2173FD72-3B66-4045-84E4-44CEF956C8BD}" type="parTrans" cxnId="{23B7D046-19B5-4D74-8B65-6A0DAE64DFA7}">
      <dgm:prSet/>
      <dgm:spPr/>
      <dgm:t>
        <a:bodyPr/>
        <a:lstStyle/>
        <a:p>
          <a:endParaRPr lang="en-US"/>
        </a:p>
      </dgm:t>
    </dgm:pt>
    <dgm:pt modelId="{9B395B1D-0B2E-468F-9D48-AE7FBEE404D0}" type="sibTrans" cxnId="{23B7D046-19B5-4D74-8B65-6A0DAE64DFA7}">
      <dgm:prSet/>
      <dgm:spPr/>
      <dgm:t>
        <a:bodyPr/>
        <a:lstStyle/>
        <a:p>
          <a:endParaRPr lang="en-US"/>
        </a:p>
      </dgm:t>
    </dgm:pt>
    <dgm:pt modelId="{936C53E5-1F98-4649-A11C-BF5F46B14D6E}" type="pres">
      <dgm:prSet presAssocID="{D63748C4-A4C6-48C2-9E83-314D98F769D1}" presName="vert0" presStyleCnt="0">
        <dgm:presLayoutVars>
          <dgm:dir/>
          <dgm:animOne val="branch"/>
          <dgm:animLvl val="lvl"/>
        </dgm:presLayoutVars>
      </dgm:prSet>
      <dgm:spPr/>
    </dgm:pt>
    <dgm:pt modelId="{FC3118B3-C7EF-4F81-9C59-8906954225D4}" type="pres">
      <dgm:prSet presAssocID="{4FB22C8F-4559-478D-B9C4-4524AA3C82F8}" presName="thickLine" presStyleLbl="alignNode1" presStyleIdx="0" presStyleCnt="5"/>
      <dgm:spPr/>
    </dgm:pt>
    <dgm:pt modelId="{65838F76-3ED0-4662-B092-3541C051B096}" type="pres">
      <dgm:prSet presAssocID="{4FB22C8F-4559-478D-B9C4-4524AA3C82F8}" presName="horz1" presStyleCnt="0"/>
      <dgm:spPr/>
    </dgm:pt>
    <dgm:pt modelId="{A3CC6642-5B73-479E-ACDB-4BDB76F17BC9}" type="pres">
      <dgm:prSet presAssocID="{4FB22C8F-4559-478D-B9C4-4524AA3C82F8}" presName="tx1" presStyleLbl="revTx" presStyleIdx="0" presStyleCnt="5"/>
      <dgm:spPr/>
    </dgm:pt>
    <dgm:pt modelId="{DE7187F2-3068-4AEC-BE74-C2ABE93234DA}" type="pres">
      <dgm:prSet presAssocID="{4FB22C8F-4559-478D-B9C4-4524AA3C82F8}" presName="vert1" presStyleCnt="0"/>
      <dgm:spPr/>
    </dgm:pt>
    <dgm:pt modelId="{AB2E96AD-2034-4109-876C-7384D134DC19}" type="pres">
      <dgm:prSet presAssocID="{FF6B71A3-C643-47C8-9A49-9D41363DB704}" presName="thickLine" presStyleLbl="alignNode1" presStyleIdx="1" presStyleCnt="5"/>
      <dgm:spPr/>
    </dgm:pt>
    <dgm:pt modelId="{05DF2706-C2A6-4401-93DE-3C87BAC098D4}" type="pres">
      <dgm:prSet presAssocID="{FF6B71A3-C643-47C8-9A49-9D41363DB704}" presName="horz1" presStyleCnt="0"/>
      <dgm:spPr/>
    </dgm:pt>
    <dgm:pt modelId="{688EF028-59A1-4FE0-92AA-D79646B37CE3}" type="pres">
      <dgm:prSet presAssocID="{FF6B71A3-C643-47C8-9A49-9D41363DB704}" presName="tx1" presStyleLbl="revTx" presStyleIdx="1" presStyleCnt="5"/>
      <dgm:spPr/>
    </dgm:pt>
    <dgm:pt modelId="{15D8814D-CBD8-43A4-94A4-D3E7E9037E3C}" type="pres">
      <dgm:prSet presAssocID="{FF6B71A3-C643-47C8-9A49-9D41363DB704}" presName="vert1" presStyleCnt="0"/>
      <dgm:spPr/>
    </dgm:pt>
    <dgm:pt modelId="{F63953EA-5409-4313-BA93-0C897ECF2A64}" type="pres">
      <dgm:prSet presAssocID="{3BB7BA74-CFD9-4EC4-9369-F604D9E2F3BC}" presName="thickLine" presStyleLbl="alignNode1" presStyleIdx="2" presStyleCnt="5"/>
      <dgm:spPr/>
    </dgm:pt>
    <dgm:pt modelId="{263C8BF4-FCBA-450F-8EB1-4EE2B3AF9349}" type="pres">
      <dgm:prSet presAssocID="{3BB7BA74-CFD9-4EC4-9369-F604D9E2F3BC}" presName="horz1" presStyleCnt="0"/>
      <dgm:spPr/>
    </dgm:pt>
    <dgm:pt modelId="{410A1B7A-D4B8-4CE1-8A07-427F45F8834D}" type="pres">
      <dgm:prSet presAssocID="{3BB7BA74-CFD9-4EC4-9369-F604D9E2F3BC}" presName="tx1" presStyleLbl="revTx" presStyleIdx="2" presStyleCnt="5"/>
      <dgm:spPr/>
    </dgm:pt>
    <dgm:pt modelId="{E52724A9-212F-4B15-9ABC-89979FDC24A2}" type="pres">
      <dgm:prSet presAssocID="{3BB7BA74-CFD9-4EC4-9369-F604D9E2F3BC}" presName="vert1" presStyleCnt="0"/>
      <dgm:spPr/>
    </dgm:pt>
    <dgm:pt modelId="{20526628-EA07-4DF8-8061-1FDBB6F596A7}" type="pres">
      <dgm:prSet presAssocID="{E998BDC9-6E78-46C9-89E4-4EF145E9F029}" presName="thickLine" presStyleLbl="alignNode1" presStyleIdx="3" presStyleCnt="5"/>
      <dgm:spPr/>
    </dgm:pt>
    <dgm:pt modelId="{A359C133-E262-42E9-AE1A-CA38244A5D62}" type="pres">
      <dgm:prSet presAssocID="{E998BDC9-6E78-46C9-89E4-4EF145E9F029}" presName="horz1" presStyleCnt="0"/>
      <dgm:spPr/>
    </dgm:pt>
    <dgm:pt modelId="{302AFB42-E817-4C0E-9F44-BCD0B431BA9C}" type="pres">
      <dgm:prSet presAssocID="{E998BDC9-6E78-46C9-89E4-4EF145E9F029}" presName="tx1" presStyleLbl="revTx" presStyleIdx="3" presStyleCnt="5"/>
      <dgm:spPr/>
    </dgm:pt>
    <dgm:pt modelId="{1EA7D6B4-D496-4F81-B6F8-1736BCF0C7FA}" type="pres">
      <dgm:prSet presAssocID="{E998BDC9-6E78-46C9-89E4-4EF145E9F029}" presName="vert1" presStyleCnt="0"/>
      <dgm:spPr/>
    </dgm:pt>
    <dgm:pt modelId="{52E18B96-C289-441F-A8A0-FF0521C2E4D7}" type="pres">
      <dgm:prSet presAssocID="{8634ED28-7844-4DCF-BB23-B9743D85F441}" presName="thickLine" presStyleLbl="alignNode1" presStyleIdx="4" presStyleCnt="5"/>
      <dgm:spPr/>
    </dgm:pt>
    <dgm:pt modelId="{09573BF5-14D3-4598-AAAD-0E2557640A74}" type="pres">
      <dgm:prSet presAssocID="{8634ED28-7844-4DCF-BB23-B9743D85F441}" presName="horz1" presStyleCnt="0"/>
      <dgm:spPr/>
    </dgm:pt>
    <dgm:pt modelId="{AB2243DD-B428-4574-838D-A1E71AAF063B}" type="pres">
      <dgm:prSet presAssocID="{8634ED28-7844-4DCF-BB23-B9743D85F441}" presName="tx1" presStyleLbl="revTx" presStyleIdx="4" presStyleCnt="5"/>
      <dgm:spPr/>
    </dgm:pt>
    <dgm:pt modelId="{2D4A75C0-3741-4DEC-AA94-828C9ED1AECD}" type="pres">
      <dgm:prSet presAssocID="{8634ED28-7844-4DCF-BB23-B9743D85F441}" presName="vert1" presStyleCnt="0"/>
      <dgm:spPr/>
    </dgm:pt>
  </dgm:ptLst>
  <dgm:cxnLst>
    <dgm:cxn modelId="{ECCB4014-60C4-4E1D-B66E-F72321B3F769}" srcId="{D63748C4-A4C6-48C2-9E83-314D98F769D1}" destId="{FF6B71A3-C643-47C8-9A49-9D41363DB704}" srcOrd="1" destOrd="0" parTransId="{07A58610-E26C-4060-A6D2-1604D3C5DBC6}" sibTransId="{604F5364-6132-4B32-9F8D-31C83A5DE5BF}"/>
    <dgm:cxn modelId="{A04A1F2E-EF63-4DD1-8CA6-7D8B3AB954BD}" srcId="{D63748C4-A4C6-48C2-9E83-314D98F769D1}" destId="{E998BDC9-6E78-46C9-89E4-4EF145E9F029}" srcOrd="3" destOrd="0" parTransId="{A45319B2-3432-4CC7-BF92-94685111CD90}" sibTransId="{68BA08FF-F95B-401E-8722-F5A02336223E}"/>
    <dgm:cxn modelId="{61EE0035-D592-4B62-A46C-21872DCB12EF}" srcId="{D63748C4-A4C6-48C2-9E83-314D98F769D1}" destId="{3BB7BA74-CFD9-4EC4-9369-F604D9E2F3BC}" srcOrd="2" destOrd="0" parTransId="{0C339DEF-B77A-4CBB-94D7-0829CC3871C4}" sibTransId="{F88B539C-AD3B-45B5-AEE7-8FC336546F5E}"/>
    <dgm:cxn modelId="{80FF335F-1858-4E53-98CC-DFB589B36622}" type="presOf" srcId="{4FB22C8F-4559-478D-B9C4-4524AA3C82F8}" destId="{A3CC6642-5B73-479E-ACDB-4BDB76F17BC9}" srcOrd="0" destOrd="0" presId="urn:microsoft.com/office/officeart/2008/layout/LinedList"/>
    <dgm:cxn modelId="{23B7D046-19B5-4D74-8B65-6A0DAE64DFA7}" srcId="{D63748C4-A4C6-48C2-9E83-314D98F769D1}" destId="{8634ED28-7844-4DCF-BB23-B9743D85F441}" srcOrd="4" destOrd="0" parTransId="{2173FD72-3B66-4045-84E4-44CEF956C8BD}" sibTransId="{9B395B1D-0B2E-468F-9D48-AE7FBEE404D0}"/>
    <dgm:cxn modelId="{CE74A16E-5D7F-4795-BBF2-E980D87338DD}" type="presOf" srcId="{E998BDC9-6E78-46C9-89E4-4EF145E9F029}" destId="{302AFB42-E817-4C0E-9F44-BCD0B431BA9C}" srcOrd="0" destOrd="0" presId="urn:microsoft.com/office/officeart/2008/layout/LinedList"/>
    <dgm:cxn modelId="{3ED57672-2885-498E-BF90-4D4D191D3627}" type="presOf" srcId="{FF6B71A3-C643-47C8-9A49-9D41363DB704}" destId="{688EF028-59A1-4FE0-92AA-D79646B37CE3}" srcOrd="0" destOrd="0" presId="urn:microsoft.com/office/officeart/2008/layout/LinedList"/>
    <dgm:cxn modelId="{03B27394-1859-4E80-B020-BC5104623E98}" type="presOf" srcId="{8634ED28-7844-4DCF-BB23-B9743D85F441}" destId="{AB2243DD-B428-4574-838D-A1E71AAF063B}" srcOrd="0" destOrd="0" presId="urn:microsoft.com/office/officeart/2008/layout/LinedList"/>
    <dgm:cxn modelId="{937BA79C-B0FF-453D-BE17-ADD99090019F}" type="presOf" srcId="{D63748C4-A4C6-48C2-9E83-314D98F769D1}" destId="{936C53E5-1F98-4649-A11C-BF5F46B14D6E}" srcOrd="0" destOrd="0" presId="urn:microsoft.com/office/officeart/2008/layout/LinedList"/>
    <dgm:cxn modelId="{ADC130BB-EF4B-480F-9016-7F3CE75308DB}" type="presOf" srcId="{3BB7BA74-CFD9-4EC4-9369-F604D9E2F3BC}" destId="{410A1B7A-D4B8-4CE1-8A07-427F45F8834D}" srcOrd="0" destOrd="0" presId="urn:microsoft.com/office/officeart/2008/layout/LinedList"/>
    <dgm:cxn modelId="{B00A7FD4-C6CF-4114-92FE-C02A330E2DA3}" srcId="{D63748C4-A4C6-48C2-9E83-314D98F769D1}" destId="{4FB22C8F-4559-478D-B9C4-4524AA3C82F8}" srcOrd="0" destOrd="0" parTransId="{124A7D30-5C50-479E-84A6-1EA4C29274E6}" sibTransId="{4351D92C-6AF2-41D4-B487-2E12F3185315}"/>
    <dgm:cxn modelId="{A5E434A0-033F-4A4B-A706-A6785AD53B62}" type="presParOf" srcId="{936C53E5-1F98-4649-A11C-BF5F46B14D6E}" destId="{FC3118B3-C7EF-4F81-9C59-8906954225D4}" srcOrd="0" destOrd="0" presId="urn:microsoft.com/office/officeart/2008/layout/LinedList"/>
    <dgm:cxn modelId="{04F20415-BAEB-42B7-8984-98963E5E283C}" type="presParOf" srcId="{936C53E5-1F98-4649-A11C-BF5F46B14D6E}" destId="{65838F76-3ED0-4662-B092-3541C051B096}" srcOrd="1" destOrd="0" presId="urn:microsoft.com/office/officeart/2008/layout/LinedList"/>
    <dgm:cxn modelId="{7231A555-46B5-489A-ADF7-D2A659B857B1}" type="presParOf" srcId="{65838F76-3ED0-4662-B092-3541C051B096}" destId="{A3CC6642-5B73-479E-ACDB-4BDB76F17BC9}" srcOrd="0" destOrd="0" presId="urn:microsoft.com/office/officeart/2008/layout/LinedList"/>
    <dgm:cxn modelId="{06C82DD8-D0CF-4548-80A5-CC91A239FE3D}" type="presParOf" srcId="{65838F76-3ED0-4662-B092-3541C051B096}" destId="{DE7187F2-3068-4AEC-BE74-C2ABE93234DA}" srcOrd="1" destOrd="0" presId="urn:microsoft.com/office/officeart/2008/layout/LinedList"/>
    <dgm:cxn modelId="{D8A0C703-B172-4B01-9833-4B0836CE8AA8}" type="presParOf" srcId="{936C53E5-1F98-4649-A11C-BF5F46B14D6E}" destId="{AB2E96AD-2034-4109-876C-7384D134DC19}" srcOrd="2" destOrd="0" presId="urn:microsoft.com/office/officeart/2008/layout/LinedList"/>
    <dgm:cxn modelId="{3F0BE350-BA0D-4D6C-BCA6-29A908FD05F6}" type="presParOf" srcId="{936C53E5-1F98-4649-A11C-BF5F46B14D6E}" destId="{05DF2706-C2A6-4401-93DE-3C87BAC098D4}" srcOrd="3" destOrd="0" presId="urn:microsoft.com/office/officeart/2008/layout/LinedList"/>
    <dgm:cxn modelId="{E39675BE-2623-4AAB-AE8E-46D3A053F9B7}" type="presParOf" srcId="{05DF2706-C2A6-4401-93DE-3C87BAC098D4}" destId="{688EF028-59A1-4FE0-92AA-D79646B37CE3}" srcOrd="0" destOrd="0" presId="urn:microsoft.com/office/officeart/2008/layout/LinedList"/>
    <dgm:cxn modelId="{0A68CC14-8F2B-4F96-97F1-FFEEE329797F}" type="presParOf" srcId="{05DF2706-C2A6-4401-93DE-3C87BAC098D4}" destId="{15D8814D-CBD8-43A4-94A4-D3E7E9037E3C}" srcOrd="1" destOrd="0" presId="urn:microsoft.com/office/officeart/2008/layout/LinedList"/>
    <dgm:cxn modelId="{47E24218-17D7-4E2F-A6B9-DCA52E74CF89}" type="presParOf" srcId="{936C53E5-1F98-4649-A11C-BF5F46B14D6E}" destId="{F63953EA-5409-4313-BA93-0C897ECF2A64}" srcOrd="4" destOrd="0" presId="urn:microsoft.com/office/officeart/2008/layout/LinedList"/>
    <dgm:cxn modelId="{BE1456CD-F3A6-4C79-BBD5-AA17D490C66D}" type="presParOf" srcId="{936C53E5-1F98-4649-A11C-BF5F46B14D6E}" destId="{263C8BF4-FCBA-450F-8EB1-4EE2B3AF9349}" srcOrd="5" destOrd="0" presId="urn:microsoft.com/office/officeart/2008/layout/LinedList"/>
    <dgm:cxn modelId="{5097284E-495A-485F-9908-80434FB3FDB3}" type="presParOf" srcId="{263C8BF4-FCBA-450F-8EB1-4EE2B3AF9349}" destId="{410A1B7A-D4B8-4CE1-8A07-427F45F8834D}" srcOrd="0" destOrd="0" presId="urn:microsoft.com/office/officeart/2008/layout/LinedList"/>
    <dgm:cxn modelId="{E6E312E5-56B7-4C51-B819-14C91B8251A1}" type="presParOf" srcId="{263C8BF4-FCBA-450F-8EB1-4EE2B3AF9349}" destId="{E52724A9-212F-4B15-9ABC-89979FDC24A2}" srcOrd="1" destOrd="0" presId="urn:microsoft.com/office/officeart/2008/layout/LinedList"/>
    <dgm:cxn modelId="{7259F283-B845-4D1E-BE39-1D4F43D6AB5E}" type="presParOf" srcId="{936C53E5-1F98-4649-A11C-BF5F46B14D6E}" destId="{20526628-EA07-4DF8-8061-1FDBB6F596A7}" srcOrd="6" destOrd="0" presId="urn:microsoft.com/office/officeart/2008/layout/LinedList"/>
    <dgm:cxn modelId="{E0D466C9-ADBD-4D8F-AC1F-972E17C4A84A}" type="presParOf" srcId="{936C53E5-1F98-4649-A11C-BF5F46B14D6E}" destId="{A359C133-E262-42E9-AE1A-CA38244A5D62}" srcOrd="7" destOrd="0" presId="urn:microsoft.com/office/officeart/2008/layout/LinedList"/>
    <dgm:cxn modelId="{86FE1E14-46AD-4CB5-8AF3-FB8415E93918}" type="presParOf" srcId="{A359C133-E262-42E9-AE1A-CA38244A5D62}" destId="{302AFB42-E817-4C0E-9F44-BCD0B431BA9C}" srcOrd="0" destOrd="0" presId="urn:microsoft.com/office/officeart/2008/layout/LinedList"/>
    <dgm:cxn modelId="{C04FD479-617B-479B-B1CA-3D7962DFA5EB}" type="presParOf" srcId="{A359C133-E262-42E9-AE1A-CA38244A5D62}" destId="{1EA7D6B4-D496-4F81-B6F8-1736BCF0C7FA}" srcOrd="1" destOrd="0" presId="urn:microsoft.com/office/officeart/2008/layout/LinedList"/>
    <dgm:cxn modelId="{6CE76C0C-99BC-4D76-88FF-FF6D64946E86}" type="presParOf" srcId="{936C53E5-1F98-4649-A11C-BF5F46B14D6E}" destId="{52E18B96-C289-441F-A8A0-FF0521C2E4D7}" srcOrd="8" destOrd="0" presId="urn:microsoft.com/office/officeart/2008/layout/LinedList"/>
    <dgm:cxn modelId="{9DA6A150-7F3A-4F4C-B63B-FD31250D46EC}" type="presParOf" srcId="{936C53E5-1F98-4649-A11C-BF5F46B14D6E}" destId="{09573BF5-14D3-4598-AAAD-0E2557640A74}" srcOrd="9" destOrd="0" presId="urn:microsoft.com/office/officeart/2008/layout/LinedList"/>
    <dgm:cxn modelId="{DDEC9B04-9FB7-43CF-9517-F1870595F46F}" type="presParOf" srcId="{09573BF5-14D3-4598-AAAD-0E2557640A74}" destId="{AB2243DD-B428-4574-838D-A1E71AAF063B}" srcOrd="0" destOrd="0" presId="urn:microsoft.com/office/officeart/2008/layout/LinedList"/>
    <dgm:cxn modelId="{1BFCF16E-1439-48E6-BB43-EF2C38042C9A}" type="presParOf" srcId="{09573BF5-14D3-4598-AAAD-0E2557640A74}" destId="{2D4A75C0-3741-4DEC-AA94-828C9ED1AEC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9A157B3-6290-47EA-99E6-49C9CE198E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A77F7BC-14F1-424E-8539-C0D1386F9540}">
      <dgm:prSet/>
      <dgm:spPr/>
      <dgm:t>
        <a:bodyPr/>
        <a:lstStyle/>
        <a:p>
          <a:r>
            <a:rPr lang="en-GB"/>
            <a:t>Davis, T. (2009) Conceptualizing Psychiatric Disorders Using “Four D’s” of Diagnoses. </a:t>
          </a:r>
          <a:r>
            <a:rPr lang="en-GB" i="1"/>
            <a:t>The Internet Journal of Psychiatry, 1 (1), </a:t>
          </a:r>
          <a:r>
            <a:rPr lang="en-GB"/>
            <a:t>pp. 1-5.</a:t>
          </a:r>
          <a:endParaRPr lang="en-US"/>
        </a:p>
      </dgm:t>
    </dgm:pt>
    <dgm:pt modelId="{7043FC73-5EED-4AC0-9407-FC1D84DBC90C}" type="parTrans" cxnId="{8FF517C5-231A-4126-B4A0-9BC97D683AA7}">
      <dgm:prSet/>
      <dgm:spPr/>
      <dgm:t>
        <a:bodyPr/>
        <a:lstStyle/>
        <a:p>
          <a:endParaRPr lang="en-US"/>
        </a:p>
      </dgm:t>
    </dgm:pt>
    <dgm:pt modelId="{6BD7737E-9FD6-4DE8-B0B1-B3A3154768AA}" type="sibTrans" cxnId="{8FF517C5-231A-4126-B4A0-9BC97D683AA7}">
      <dgm:prSet/>
      <dgm:spPr/>
      <dgm:t>
        <a:bodyPr/>
        <a:lstStyle/>
        <a:p>
          <a:endParaRPr lang="en-US"/>
        </a:p>
      </dgm:t>
    </dgm:pt>
    <dgm:pt modelId="{51543DA6-E7CA-4812-A706-16F6367C3494}">
      <dgm:prSet/>
      <dgm:spPr/>
      <dgm:t>
        <a:bodyPr/>
        <a:lstStyle/>
        <a:p>
          <a:r>
            <a:rPr lang="en-US" b="0" i="0"/>
            <a:t>Gaebel, W., Stricker, J. and Kerst, A., (2020). Changes from ICD-10 to ICD-11 and future directions in psychiatric classification. </a:t>
          </a:r>
          <a:r>
            <a:rPr lang="en-US" b="0" i="1"/>
            <a:t>Dialogues in clinical neuroscience</a:t>
          </a:r>
          <a:r>
            <a:rPr lang="en-US" b="0" i="0"/>
            <a:t>, </a:t>
          </a:r>
          <a:r>
            <a:rPr lang="en-US" b="0" i="1"/>
            <a:t>22</a:t>
          </a:r>
          <a:r>
            <a:rPr lang="en-US" b="0" i="0"/>
            <a:t>(1), p.7.</a:t>
          </a:r>
          <a:endParaRPr lang="en-US"/>
        </a:p>
      </dgm:t>
    </dgm:pt>
    <dgm:pt modelId="{0D15F50F-82CE-4315-A1F8-F4E918E6806F}" type="parTrans" cxnId="{65C9D3DE-2C5A-4A4E-A450-CB3E206AF2A2}">
      <dgm:prSet/>
      <dgm:spPr/>
      <dgm:t>
        <a:bodyPr/>
        <a:lstStyle/>
        <a:p>
          <a:endParaRPr lang="en-US"/>
        </a:p>
      </dgm:t>
    </dgm:pt>
    <dgm:pt modelId="{F7E57C81-DE6C-497C-A2EF-991CF8E7CFA3}" type="sibTrans" cxnId="{65C9D3DE-2C5A-4A4E-A450-CB3E206AF2A2}">
      <dgm:prSet/>
      <dgm:spPr/>
      <dgm:t>
        <a:bodyPr/>
        <a:lstStyle/>
        <a:p>
          <a:endParaRPr lang="en-US"/>
        </a:p>
      </dgm:t>
    </dgm:pt>
    <dgm:pt modelId="{57078F3F-7FB2-4708-BA3E-927AE70A0E44}">
      <dgm:prSet/>
      <dgm:spPr/>
      <dgm:t>
        <a:bodyPr/>
        <a:lstStyle/>
        <a:p>
          <a:r>
            <a:rPr lang="en-GB" b="0" i="0"/>
            <a:t>Paniagua, F.A., 2018. ICD-10 versus DSM-5 on cultural issues. </a:t>
          </a:r>
          <a:r>
            <a:rPr lang="en-GB" b="0"/>
            <a:t>Sage open, 8(1), </a:t>
          </a:r>
          <a:r>
            <a:rPr lang="en-GB" b="0" i="0"/>
            <a:t>pp. 1-14</a:t>
          </a:r>
          <a:endParaRPr lang="en-US"/>
        </a:p>
      </dgm:t>
    </dgm:pt>
    <dgm:pt modelId="{D9B5D01B-6FEF-4AFA-9C55-5FE461F0A2EF}" type="parTrans" cxnId="{73C09AD5-9C2B-412B-9F76-60182356BB85}">
      <dgm:prSet/>
      <dgm:spPr/>
      <dgm:t>
        <a:bodyPr/>
        <a:lstStyle/>
        <a:p>
          <a:endParaRPr lang="en-US"/>
        </a:p>
      </dgm:t>
    </dgm:pt>
    <dgm:pt modelId="{AC66F76B-B2FB-40A2-A7F5-C03F0F6FE57F}" type="sibTrans" cxnId="{73C09AD5-9C2B-412B-9F76-60182356BB85}">
      <dgm:prSet/>
      <dgm:spPr/>
      <dgm:t>
        <a:bodyPr/>
        <a:lstStyle/>
        <a:p>
          <a:endParaRPr lang="en-US"/>
        </a:p>
      </dgm:t>
    </dgm:pt>
    <dgm:pt modelId="{A75AC27D-13AF-4459-86E0-3DB91B27C41C}">
      <dgm:prSet/>
      <dgm:spPr/>
      <dgm:t>
        <a:bodyPr/>
        <a:lstStyle/>
        <a:p>
          <a:r>
            <a:rPr lang="en-US" b="0" i="0"/>
            <a:t>Stein, D.J., Szatmari, P., Gaebel, W., Berk, M., Vieta, E., Maj, M., De Vries, Y.A., Roest, A.M., De Jonge, P., Maercker, A. and Brewin, C.R., 2020. Mental, behavioral and neurodevelopmental disorders in the ICD-11: an international perspective on key changes and controversies. </a:t>
          </a:r>
          <a:r>
            <a:rPr lang="en-US" b="0" i="1"/>
            <a:t>BMC medicine</a:t>
          </a:r>
          <a:r>
            <a:rPr lang="en-US" b="0" i="0"/>
            <a:t>, </a:t>
          </a:r>
          <a:r>
            <a:rPr lang="en-US" b="0" i="1"/>
            <a:t>18</a:t>
          </a:r>
          <a:r>
            <a:rPr lang="en-US" b="0" i="0"/>
            <a:t>(1), pp.1-24.</a:t>
          </a:r>
          <a:endParaRPr lang="en-US"/>
        </a:p>
      </dgm:t>
    </dgm:pt>
    <dgm:pt modelId="{47B7F962-9C1A-44EC-9DA1-8891C9723FAF}" type="parTrans" cxnId="{38C489F0-D8BF-4870-889A-B4416D5BD676}">
      <dgm:prSet/>
      <dgm:spPr/>
      <dgm:t>
        <a:bodyPr/>
        <a:lstStyle/>
        <a:p>
          <a:endParaRPr lang="en-US"/>
        </a:p>
      </dgm:t>
    </dgm:pt>
    <dgm:pt modelId="{A36E7325-5DE1-486A-8422-34261774A422}" type="sibTrans" cxnId="{38C489F0-D8BF-4870-889A-B4416D5BD676}">
      <dgm:prSet/>
      <dgm:spPr/>
      <dgm:t>
        <a:bodyPr/>
        <a:lstStyle/>
        <a:p>
          <a:endParaRPr lang="en-US"/>
        </a:p>
      </dgm:t>
    </dgm:pt>
    <dgm:pt modelId="{4ABA897E-59B9-4FD3-8551-0B39A5E2E332}" type="pres">
      <dgm:prSet presAssocID="{D9A157B3-6290-47EA-99E6-49C9CE198E3F}" presName="root" presStyleCnt="0">
        <dgm:presLayoutVars>
          <dgm:dir/>
          <dgm:resizeHandles val="exact"/>
        </dgm:presLayoutVars>
      </dgm:prSet>
      <dgm:spPr/>
    </dgm:pt>
    <dgm:pt modelId="{793549E0-9E86-4AAE-9F56-D84EE5FCBAE9}" type="pres">
      <dgm:prSet presAssocID="{0A77F7BC-14F1-424E-8539-C0D1386F9540}" presName="compNode" presStyleCnt="0"/>
      <dgm:spPr/>
    </dgm:pt>
    <dgm:pt modelId="{973A1C5E-D85E-4171-B7B3-A2C01FE5F6FB}" type="pres">
      <dgm:prSet presAssocID="{0A77F7BC-14F1-424E-8539-C0D1386F9540}" presName="bgRect" presStyleLbl="bgShp" presStyleIdx="0" presStyleCnt="4"/>
      <dgm:spPr/>
    </dgm:pt>
    <dgm:pt modelId="{E6827162-3A24-48EA-B04F-ADE57C0E9818}" type="pres">
      <dgm:prSet presAssocID="{0A77F7BC-14F1-424E-8539-C0D1386F954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4B933BB-1826-4220-AEEF-1C2BFF1D0EA8}" type="pres">
      <dgm:prSet presAssocID="{0A77F7BC-14F1-424E-8539-C0D1386F9540}" presName="spaceRect" presStyleCnt="0"/>
      <dgm:spPr/>
    </dgm:pt>
    <dgm:pt modelId="{79E9AE4D-13CA-45E4-8E7A-D936607144DD}" type="pres">
      <dgm:prSet presAssocID="{0A77F7BC-14F1-424E-8539-C0D1386F9540}" presName="parTx" presStyleLbl="revTx" presStyleIdx="0" presStyleCnt="4">
        <dgm:presLayoutVars>
          <dgm:chMax val="0"/>
          <dgm:chPref val="0"/>
        </dgm:presLayoutVars>
      </dgm:prSet>
      <dgm:spPr/>
    </dgm:pt>
    <dgm:pt modelId="{27E74B3B-2712-452C-A263-ABE71A1618B1}" type="pres">
      <dgm:prSet presAssocID="{6BD7737E-9FD6-4DE8-B0B1-B3A3154768AA}" presName="sibTrans" presStyleCnt="0"/>
      <dgm:spPr/>
    </dgm:pt>
    <dgm:pt modelId="{B38BFBCE-3EE3-4743-8DEE-4FC0D7047E68}" type="pres">
      <dgm:prSet presAssocID="{51543DA6-E7CA-4812-A706-16F6367C3494}" presName="compNode" presStyleCnt="0"/>
      <dgm:spPr/>
    </dgm:pt>
    <dgm:pt modelId="{7A0923B5-FFC9-4193-B79F-4160C17AAF31}" type="pres">
      <dgm:prSet presAssocID="{51543DA6-E7CA-4812-A706-16F6367C3494}" presName="bgRect" presStyleLbl="bgShp" presStyleIdx="1" presStyleCnt="4"/>
      <dgm:spPr/>
    </dgm:pt>
    <dgm:pt modelId="{809AD0E3-71C5-46A9-92D2-3B18FAB220A3}" type="pres">
      <dgm:prSet presAssocID="{51543DA6-E7CA-4812-A706-16F6367C34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3E260C28-2CB3-4008-BC93-35B0B03D8CE1}" type="pres">
      <dgm:prSet presAssocID="{51543DA6-E7CA-4812-A706-16F6367C3494}" presName="spaceRect" presStyleCnt="0"/>
      <dgm:spPr/>
    </dgm:pt>
    <dgm:pt modelId="{E9827B90-3CD8-4EA4-B72C-7EB29E0C3C02}" type="pres">
      <dgm:prSet presAssocID="{51543DA6-E7CA-4812-A706-16F6367C3494}" presName="parTx" presStyleLbl="revTx" presStyleIdx="1" presStyleCnt="4">
        <dgm:presLayoutVars>
          <dgm:chMax val="0"/>
          <dgm:chPref val="0"/>
        </dgm:presLayoutVars>
      </dgm:prSet>
      <dgm:spPr/>
    </dgm:pt>
    <dgm:pt modelId="{030771FA-9F14-497F-BB2C-0CEAFCA1ED9D}" type="pres">
      <dgm:prSet presAssocID="{F7E57C81-DE6C-497C-A2EF-991CF8E7CFA3}" presName="sibTrans" presStyleCnt="0"/>
      <dgm:spPr/>
    </dgm:pt>
    <dgm:pt modelId="{B9FB9053-5023-48F1-AE3A-55FC724C79E6}" type="pres">
      <dgm:prSet presAssocID="{57078F3F-7FB2-4708-BA3E-927AE70A0E44}" presName="compNode" presStyleCnt="0"/>
      <dgm:spPr/>
    </dgm:pt>
    <dgm:pt modelId="{7BF0CA49-C0AE-4EE4-A269-F5CA54614BE4}" type="pres">
      <dgm:prSet presAssocID="{57078F3F-7FB2-4708-BA3E-927AE70A0E44}" presName="bgRect" presStyleLbl="bgShp" presStyleIdx="2" presStyleCnt="4"/>
      <dgm:spPr/>
    </dgm:pt>
    <dgm:pt modelId="{AD232CAE-A556-44E1-9DBA-045EADE9CB3B}" type="pres">
      <dgm:prSet presAssocID="{57078F3F-7FB2-4708-BA3E-927AE70A0E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9E4DC81F-0DEB-4A3F-A123-E640B73D2CBB}" type="pres">
      <dgm:prSet presAssocID="{57078F3F-7FB2-4708-BA3E-927AE70A0E44}" presName="spaceRect" presStyleCnt="0"/>
      <dgm:spPr/>
    </dgm:pt>
    <dgm:pt modelId="{0EAB152A-35C5-4A62-87A7-E906A438756A}" type="pres">
      <dgm:prSet presAssocID="{57078F3F-7FB2-4708-BA3E-927AE70A0E44}" presName="parTx" presStyleLbl="revTx" presStyleIdx="2" presStyleCnt="4">
        <dgm:presLayoutVars>
          <dgm:chMax val="0"/>
          <dgm:chPref val="0"/>
        </dgm:presLayoutVars>
      </dgm:prSet>
      <dgm:spPr/>
    </dgm:pt>
    <dgm:pt modelId="{C34022E3-5C6F-43FA-B7FE-317283F73C14}" type="pres">
      <dgm:prSet presAssocID="{AC66F76B-B2FB-40A2-A7F5-C03F0F6FE57F}" presName="sibTrans" presStyleCnt="0"/>
      <dgm:spPr/>
    </dgm:pt>
    <dgm:pt modelId="{B55F6990-37D2-4B5F-A78D-8CF432059B10}" type="pres">
      <dgm:prSet presAssocID="{A75AC27D-13AF-4459-86E0-3DB91B27C41C}" presName="compNode" presStyleCnt="0"/>
      <dgm:spPr/>
    </dgm:pt>
    <dgm:pt modelId="{28891790-4B6C-46EB-A267-D26B0BEA7F5A}" type="pres">
      <dgm:prSet presAssocID="{A75AC27D-13AF-4459-86E0-3DB91B27C41C}" presName="bgRect" presStyleLbl="bgShp" presStyleIdx="3" presStyleCnt="4"/>
      <dgm:spPr/>
    </dgm:pt>
    <dgm:pt modelId="{5D72C489-9761-47EF-A3FB-298FC3A48E11}" type="pres">
      <dgm:prSet presAssocID="{A75AC27D-13AF-4459-86E0-3DB91B27C41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8819B0FF-31F7-4229-9245-4EFA46C2F585}" type="pres">
      <dgm:prSet presAssocID="{A75AC27D-13AF-4459-86E0-3DB91B27C41C}" presName="spaceRect" presStyleCnt="0"/>
      <dgm:spPr/>
    </dgm:pt>
    <dgm:pt modelId="{B567DB05-83F4-4B87-891E-6022FA01CAB4}" type="pres">
      <dgm:prSet presAssocID="{A75AC27D-13AF-4459-86E0-3DB91B27C41C}" presName="parTx" presStyleLbl="revTx" presStyleIdx="3" presStyleCnt="4">
        <dgm:presLayoutVars>
          <dgm:chMax val="0"/>
          <dgm:chPref val="0"/>
        </dgm:presLayoutVars>
      </dgm:prSet>
      <dgm:spPr/>
    </dgm:pt>
  </dgm:ptLst>
  <dgm:cxnLst>
    <dgm:cxn modelId="{7BEFB90F-8E1B-41AC-911A-EA6DC25842D6}" type="presOf" srcId="{D9A157B3-6290-47EA-99E6-49C9CE198E3F}" destId="{4ABA897E-59B9-4FD3-8551-0B39A5E2E332}" srcOrd="0" destOrd="0" presId="urn:microsoft.com/office/officeart/2018/2/layout/IconVerticalSolidList"/>
    <dgm:cxn modelId="{F50AEE5F-C57E-4197-88B4-56BFFFFF10D9}" type="presOf" srcId="{0A77F7BC-14F1-424E-8539-C0D1386F9540}" destId="{79E9AE4D-13CA-45E4-8E7A-D936607144DD}" srcOrd="0" destOrd="0" presId="urn:microsoft.com/office/officeart/2018/2/layout/IconVerticalSolidList"/>
    <dgm:cxn modelId="{997FB78C-E416-49D9-9ECA-12464DC2E305}" type="presOf" srcId="{51543DA6-E7CA-4812-A706-16F6367C3494}" destId="{E9827B90-3CD8-4EA4-B72C-7EB29E0C3C02}" srcOrd="0" destOrd="0" presId="urn:microsoft.com/office/officeart/2018/2/layout/IconVerticalSolidList"/>
    <dgm:cxn modelId="{8FF517C5-231A-4126-B4A0-9BC97D683AA7}" srcId="{D9A157B3-6290-47EA-99E6-49C9CE198E3F}" destId="{0A77F7BC-14F1-424E-8539-C0D1386F9540}" srcOrd="0" destOrd="0" parTransId="{7043FC73-5EED-4AC0-9407-FC1D84DBC90C}" sibTransId="{6BD7737E-9FD6-4DE8-B0B1-B3A3154768AA}"/>
    <dgm:cxn modelId="{73C09AD5-9C2B-412B-9F76-60182356BB85}" srcId="{D9A157B3-6290-47EA-99E6-49C9CE198E3F}" destId="{57078F3F-7FB2-4708-BA3E-927AE70A0E44}" srcOrd="2" destOrd="0" parTransId="{D9B5D01B-6FEF-4AFA-9C55-5FE461F0A2EF}" sibTransId="{AC66F76B-B2FB-40A2-A7F5-C03F0F6FE57F}"/>
    <dgm:cxn modelId="{C074B8D5-95C4-4557-BB27-C88DC76455C7}" type="presOf" srcId="{57078F3F-7FB2-4708-BA3E-927AE70A0E44}" destId="{0EAB152A-35C5-4A62-87A7-E906A438756A}" srcOrd="0" destOrd="0" presId="urn:microsoft.com/office/officeart/2018/2/layout/IconVerticalSolidList"/>
    <dgm:cxn modelId="{65C9D3DE-2C5A-4A4E-A450-CB3E206AF2A2}" srcId="{D9A157B3-6290-47EA-99E6-49C9CE198E3F}" destId="{51543DA6-E7CA-4812-A706-16F6367C3494}" srcOrd="1" destOrd="0" parTransId="{0D15F50F-82CE-4315-A1F8-F4E918E6806F}" sibTransId="{F7E57C81-DE6C-497C-A2EF-991CF8E7CFA3}"/>
    <dgm:cxn modelId="{0F1EF8EA-19F3-44F7-952B-8EB564138D08}" type="presOf" srcId="{A75AC27D-13AF-4459-86E0-3DB91B27C41C}" destId="{B567DB05-83F4-4B87-891E-6022FA01CAB4}" srcOrd="0" destOrd="0" presId="urn:microsoft.com/office/officeart/2018/2/layout/IconVerticalSolidList"/>
    <dgm:cxn modelId="{38C489F0-D8BF-4870-889A-B4416D5BD676}" srcId="{D9A157B3-6290-47EA-99E6-49C9CE198E3F}" destId="{A75AC27D-13AF-4459-86E0-3DB91B27C41C}" srcOrd="3" destOrd="0" parTransId="{47B7F962-9C1A-44EC-9DA1-8891C9723FAF}" sibTransId="{A36E7325-5DE1-486A-8422-34261774A422}"/>
    <dgm:cxn modelId="{52847A73-0368-48C4-881B-AA2E7898397E}" type="presParOf" srcId="{4ABA897E-59B9-4FD3-8551-0B39A5E2E332}" destId="{793549E0-9E86-4AAE-9F56-D84EE5FCBAE9}" srcOrd="0" destOrd="0" presId="urn:microsoft.com/office/officeart/2018/2/layout/IconVerticalSolidList"/>
    <dgm:cxn modelId="{D1B54061-1CBA-4C47-9FDF-1A6BDC5A83D6}" type="presParOf" srcId="{793549E0-9E86-4AAE-9F56-D84EE5FCBAE9}" destId="{973A1C5E-D85E-4171-B7B3-A2C01FE5F6FB}" srcOrd="0" destOrd="0" presId="urn:microsoft.com/office/officeart/2018/2/layout/IconVerticalSolidList"/>
    <dgm:cxn modelId="{975A2ECD-422F-4F46-BC1A-D654D0B3085B}" type="presParOf" srcId="{793549E0-9E86-4AAE-9F56-D84EE5FCBAE9}" destId="{E6827162-3A24-48EA-B04F-ADE57C0E9818}" srcOrd="1" destOrd="0" presId="urn:microsoft.com/office/officeart/2018/2/layout/IconVerticalSolidList"/>
    <dgm:cxn modelId="{93AD9077-8E9B-4DBA-A057-0B88C7BB3117}" type="presParOf" srcId="{793549E0-9E86-4AAE-9F56-D84EE5FCBAE9}" destId="{F4B933BB-1826-4220-AEEF-1C2BFF1D0EA8}" srcOrd="2" destOrd="0" presId="urn:microsoft.com/office/officeart/2018/2/layout/IconVerticalSolidList"/>
    <dgm:cxn modelId="{B6403BB8-2607-4572-A5C2-620D42152AAF}" type="presParOf" srcId="{793549E0-9E86-4AAE-9F56-D84EE5FCBAE9}" destId="{79E9AE4D-13CA-45E4-8E7A-D936607144DD}" srcOrd="3" destOrd="0" presId="urn:microsoft.com/office/officeart/2018/2/layout/IconVerticalSolidList"/>
    <dgm:cxn modelId="{A04536BF-E53A-4DE1-B4FC-8FA8AEFCDF52}" type="presParOf" srcId="{4ABA897E-59B9-4FD3-8551-0B39A5E2E332}" destId="{27E74B3B-2712-452C-A263-ABE71A1618B1}" srcOrd="1" destOrd="0" presId="urn:microsoft.com/office/officeart/2018/2/layout/IconVerticalSolidList"/>
    <dgm:cxn modelId="{266E00BB-74F6-4B5B-A836-F478454D6A56}" type="presParOf" srcId="{4ABA897E-59B9-4FD3-8551-0B39A5E2E332}" destId="{B38BFBCE-3EE3-4743-8DEE-4FC0D7047E68}" srcOrd="2" destOrd="0" presId="urn:microsoft.com/office/officeart/2018/2/layout/IconVerticalSolidList"/>
    <dgm:cxn modelId="{D176D853-DA5B-4E1D-8A0A-5B0D694DF0D2}" type="presParOf" srcId="{B38BFBCE-3EE3-4743-8DEE-4FC0D7047E68}" destId="{7A0923B5-FFC9-4193-B79F-4160C17AAF31}" srcOrd="0" destOrd="0" presId="urn:microsoft.com/office/officeart/2018/2/layout/IconVerticalSolidList"/>
    <dgm:cxn modelId="{67A55601-B189-4BFB-AE38-C8F6F8656F98}" type="presParOf" srcId="{B38BFBCE-3EE3-4743-8DEE-4FC0D7047E68}" destId="{809AD0E3-71C5-46A9-92D2-3B18FAB220A3}" srcOrd="1" destOrd="0" presId="urn:microsoft.com/office/officeart/2018/2/layout/IconVerticalSolidList"/>
    <dgm:cxn modelId="{751F340B-3BF8-4B61-B9E2-E44E32998E4B}" type="presParOf" srcId="{B38BFBCE-3EE3-4743-8DEE-4FC0D7047E68}" destId="{3E260C28-2CB3-4008-BC93-35B0B03D8CE1}" srcOrd="2" destOrd="0" presId="urn:microsoft.com/office/officeart/2018/2/layout/IconVerticalSolidList"/>
    <dgm:cxn modelId="{9EB542FA-9FD5-4F1A-BC64-3C7ACAAF569B}" type="presParOf" srcId="{B38BFBCE-3EE3-4743-8DEE-4FC0D7047E68}" destId="{E9827B90-3CD8-4EA4-B72C-7EB29E0C3C02}" srcOrd="3" destOrd="0" presId="urn:microsoft.com/office/officeart/2018/2/layout/IconVerticalSolidList"/>
    <dgm:cxn modelId="{38D6100D-2564-457A-A587-EA592F590AEF}" type="presParOf" srcId="{4ABA897E-59B9-4FD3-8551-0B39A5E2E332}" destId="{030771FA-9F14-497F-BB2C-0CEAFCA1ED9D}" srcOrd="3" destOrd="0" presId="urn:microsoft.com/office/officeart/2018/2/layout/IconVerticalSolidList"/>
    <dgm:cxn modelId="{FCBB3593-D1FE-4C9F-92B9-FBD701231173}" type="presParOf" srcId="{4ABA897E-59B9-4FD3-8551-0B39A5E2E332}" destId="{B9FB9053-5023-48F1-AE3A-55FC724C79E6}" srcOrd="4" destOrd="0" presId="urn:microsoft.com/office/officeart/2018/2/layout/IconVerticalSolidList"/>
    <dgm:cxn modelId="{57BBF833-B918-40F3-9CEB-C63A720407A4}" type="presParOf" srcId="{B9FB9053-5023-48F1-AE3A-55FC724C79E6}" destId="{7BF0CA49-C0AE-4EE4-A269-F5CA54614BE4}" srcOrd="0" destOrd="0" presId="urn:microsoft.com/office/officeart/2018/2/layout/IconVerticalSolidList"/>
    <dgm:cxn modelId="{C82892D9-E3BF-4DBA-93EC-EF97E8EA5020}" type="presParOf" srcId="{B9FB9053-5023-48F1-AE3A-55FC724C79E6}" destId="{AD232CAE-A556-44E1-9DBA-045EADE9CB3B}" srcOrd="1" destOrd="0" presId="urn:microsoft.com/office/officeart/2018/2/layout/IconVerticalSolidList"/>
    <dgm:cxn modelId="{282A15B8-F6E2-4220-AFE3-61B6FB45C782}" type="presParOf" srcId="{B9FB9053-5023-48F1-AE3A-55FC724C79E6}" destId="{9E4DC81F-0DEB-4A3F-A123-E640B73D2CBB}" srcOrd="2" destOrd="0" presId="urn:microsoft.com/office/officeart/2018/2/layout/IconVerticalSolidList"/>
    <dgm:cxn modelId="{1018675B-82AA-498D-958F-8BFCE653E7BC}" type="presParOf" srcId="{B9FB9053-5023-48F1-AE3A-55FC724C79E6}" destId="{0EAB152A-35C5-4A62-87A7-E906A438756A}" srcOrd="3" destOrd="0" presId="urn:microsoft.com/office/officeart/2018/2/layout/IconVerticalSolidList"/>
    <dgm:cxn modelId="{BDA0EE05-64B3-4EA0-922E-FE0BD53A09E1}" type="presParOf" srcId="{4ABA897E-59B9-4FD3-8551-0B39A5E2E332}" destId="{C34022E3-5C6F-43FA-B7FE-317283F73C14}" srcOrd="5" destOrd="0" presId="urn:microsoft.com/office/officeart/2018/2/layout/IconVerticalSolidList"/>
    <dgm:cxn modelId="{EF16591E-279E-4189-A391-164D305B9EB5}" type="presParOf" srcId="{4ABA897E-59B9-4FD3-8551-0B39A5E2E332}" destId="{B55F6990-37D2-4B5F-A78D-8CF432059B10}" srcOrd="6" destOrd="0" presId="urn:microsoft.com/office/officeart/2018/2/layout/IconVerticalSolidList"/>
    <dgm:cxn modelId="{67774130-30CC-4F24-AB2D-5B258E9C483C}" type="presParOf" srcId="{B55F6990-37D2-4B5F-A78D-8CF432059B10}" destId="{28891790-4B6C-46EB-A267-D26B0BEA7F5A}" srcOrd="0" destOrd="0" presId="urn:microsoft.com/office/officeart/2018/2/layout/IconVerticalSolidList"/>
    <dgm:cxn modelId="{D76E762A-4CB4-4A26-A4C5-79E9DED789F6}" type="presParOf" srcId="{B55F6990-37D2-4B5F-A78D-8CF432059B10}" destId="{5D72C489-9761-47EF-A3FB-298FC3A48E11}" srcOrd="1" destOrd="0" presId="urn:microsoft.com/office/officeart/2018/2/layout/IconVerticalSolidList"/>
    <dgm:cxn modelId="{737E5855-C639-4C54-8803-ED9E03278019}" type="presParOf" srcId="{B55F6990-37D2-4B5F-A78D-8CF432059B10}" destId="{8819B0FF-31F7-4229-9245-4EFA46C2F585}" srcOrd="2" destOrd="0" presId="urn:microsoft.com/office/officeart/2018/2/layout/IconVerticalSolidList"/>
    <dgm:cxn modelId="{6CC05C8C-FFC6-4CC9-8971-53B80AC9EB35}" type="presParOf" srcId="{B55F6990-37D2-4B5F-A78D-8CF432059B10}" destId="{B567DB05-83F4-4B87-891E-6022FA01CA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28911-62E5-4699-BD02-32461E905D1D}">
      <dsp:nvSpPr>
        <dsp:cNvPr id="0" name=""/>
        <dsp:cNvSpPr/>
      </dsp:nvSpPr>
      <dsp:spPr>
        <a:xfrm>
          <a:off x="0" y="717"/>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C9F56-8E10-4189-ADFD-F17D83E39676}">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257FC-4BD8-43A2-A427-16EF70BE37AD}">
      <dsp:nvSpPr>
        <dsp:cNvPr id="0" name=""/>
        <dsp:cNvSpPr/>
      </dsp:nvSpPr>
      <dsp:spPr>
        <a:xfrm>
          <a:off x="1939533" y="717"/>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GB" sz="2800" kern="1200"/>
            <a:t>Introduction to the module</a:t>
          </a:r>
          <a:endParaRPr lang="en-US" sz="2800" kern="1200"/>
        </a:p>
      </dsp:txBody>
      <dsp:txXfrm>
        <a:off x="1939533" y="717"/>
        <a:ext cx="3597807" cy="1679249"/>
      </dsp:txXfrm>
    </dsp:sp>
    <dsp:sp modelId="{84E62E7F-C953-4671-A6CC-3E4498BD5EE3}">
      <dsp:nvSpPr>
        <dsp:cNvPr id="0" name=""/>
        <dsp:cNvSpPr/>
      </dsp:nvSpPr>
      <dsp:spPr>
        <a:xfrm>
          <a:off x="0" y="2318854"/>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8B088E-D24E-4B80-94D2-2F1C00A90EE2}">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70D290-D69D-44AE-A12F-3CD1499DCE44}">
      <dsp:nvSpPr>
        <dsp:cNvPr id="0" name=""/>
        <dsp:cNvSpPr/>
      </dsp:nvSpPr>
      <dsp:spPr>
        <a:xfrm>
          <a:off x="1882867" y="2349836"/>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GB" sz="2800" kern="1200"/>
            <a:t>Key concepts and definitions of ‘abnormality’</a:t>
          </a:r>
          <a:endParaRPr lang="en-US" sz="2800" kern="1200"/>
        </a:p>
      </dsp:txBody>
      <dsp:txXfrm>
        <a:off x="1882867" y="2349836"/>
        <a:ext cx="3597807" cy="1679249"/>
      </dsp:txXfrm>
    </dsp:sp>
    <dsp:sp modelId="{D83067ED-CACF-40BD-A977-776DFF652DDE}">
      <dsp:nvSpPr>
        <dsp:cNvPr id="0" name=""/>
        <dsp:cNvSpPr/>
      </dsp:nvSpPr>
      <dsp:spPr>
        <a:xfrm>
          <a:off x="0" y="4198841"/>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C9A3B-66D2-4B4D-8675-35A778DBE7C5}">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EADA7E-370B-4191-B115-287C33BAD0BF}">
      <dsp:nvSpPr>
        <dsp:cNvPr id="0" name=""/>
        <dsp:cNvSpPr/>
      </dsp:nvSpPr>
      <dsp:spPr>
        <a:xfrm>
          <a:off x="1939533" y="4198841"/>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US" sz="2800" kern="1200"/>
            <a:t>Classification of mental disorders  </a:t>
          </a:r>
        </a:p>
      </dsp:txBody>
      <dsp:txXfrm>
        <a:off x="1939533" y="4198841"/>
        <a:ext cx="3597807" cy="1679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6E1B6A-ED38-4EF4-9263-6BA51584A401}">
      <dsp:nvSpPr>
        <dsp:cNvPr id="0" name=""/>
        <dsp:cNvSpPr/>
      </dsp:nvSpPr>
      <dsp:spPr>
        <a:xfrm>
          <a:off x="0" y="1196408"/>
          <a:ext cx="3414946" cy="20489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SzPts val="1000"/>
            <a:buFont typeface="Symbol" panose="05050102010706020507" pitchFamily="18" charset="2"/>
            <a:buNone/>
          </a:pPr>
          <a:r>
            <a:rPr lang="en-GB" sz="2000" kern="1200"/>
            <a:t>Critically evaluate the </a:t>
          </a:r>
          <a:r>
            <a:rPr lang="en-GB" sz="2000" b="1" kern="1200"/>
            <a:t>ICD‑11 classification of mental, behavioural, and neurodevelopmental disorders</a:t>
          </a:r>
          <a:r>
            <a:rPr lang="en-GB" sz="2000" kern="1200"/>
            <a:t>, drawing on the 2024 WHO CDDR manual </a:t>
          </a:r>
          <a:r>
            <a:rPr lang="en-GB" sz="2000" kern="1200">
              <a:hlinkClick xmlns:r="http://schemas.openxmlformats.org/officeDocument/2006/relationships" r:id="rId1"/>
            </a:rPr>
            <a:t>WHO</a:t>
          </a:r>
          <a:r>
            <a:rPr lang="en-GB" sz="2000" kern="1200"/>
            <a:t>.</a:t>
          </a:r>
        </a:p>
      </dsp:txBody>
      <dsp:txXfrm>
        <a:off x="0" y="1196408"/>
        <a:ext cx="3414946" cy="2048967"/>
      </dsp:txXfrm>
    </dsp:sp>
    <dsp:sp modelId="{3B5EFDA7-334C-4AA3-A1DE-196EE2B9EA9F}">
      <dsp:nvSpPr>
        <dsp:cNvPr id="0" name=""/>
        <dsp:cNvSpPr/>
      </dsp:nvSpPr>
      <dsp:spPr>
        <a:xfrm>
          <a:off x="3756441" y="1196408"/>
          <a:ext cx="3414946" cy="204896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SzPts val="1000"/>
            <a:buFont typeface="Symbol" panose="05050102010706020507" pitchFamily="18" charset="2"/>
            <a:buNone/>
          </a:pPr>
          <a:r>
            <a:rPr lang="en-GB" sz="2000" kern="1200"/>
            <a:t>Analyse how historical and contemporary models of care influence current mental‑health provision.</a:t>
          </a:r>
        </a:p>
      </dsp:txBody>
      <dsp:txXfrm>
        <a:off x="3756441" y="1196408"/>
        <a:ext cx="3414946" cy="2048967"/>
      </dsp:txXfrm>
    </dsp:sp>
    <dsp:sp modelId="{551867E7-083B-4422-9A9C-E716215B9AC2}">
      <dsp:nvSpPr>
        <dsp:cNvPr id="0" name=""/>
        <dsp:cNvSpPr/>
      </dsp:nvSpPr>
      <dsp:spPr>
        <a:xfrm>
          <a:off x="7512882" y="1196408"/>
          <a:ext cx="3414946" cy="204896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SzPts val="1000"/>
            <a:buFont typeface="Symbol" panose="05050102010706020507" pitchFamily="18" charset="2"/>
            <a:buNone/>
          </a:pPr>
          <a:r>
            <a:rPr lang="en-GB" sz="2000" kern="1200"/>
            <a:t>Assess the strengths, limitations, and cultural assumptions embedded within diagnostic systems.</a:t>
          </a:r>
        </a:p>
      </dsp:txBody>
      <dsp:txXfrm>
        <a:off x="7512882" y="1196408"/>
        <a:ext cx="3414946" cy="20489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B0B5D-BD61-4A41-BE04-A2C9B683E4AC}">
      <dsp:nvSpPr>
        <dsp:cNvPr id="0" name=""/>
        <dsp:cNvSpPr/>
      </dsp:nvSpPr>
      <dsp:spPr>
        <a:xfrm rot="16200000">
          <a:off x="2384" y="1742"/>
          <a:ext cx="4581560" cy="4585042"/>
        </a:xfrm>
        <a:prstGeom prst="downArrow">
          <a:avLst>
            <a:gd name="adj1" fmla="val 50000"/>
            <a:gd name="adj2" fmla="val 3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a:t>Academic Poster Presentation (15 mins) 50%</a:t>
          </a:r>
        </a:p>
      </dsp:txBody>
      <dsp:txXfrm rot="5400000">
        <a:off x="644" y="1148872"/>
        <a:ext cx="3783269" cy="2290780"/>
      </dsp:txXfrm>
    </dsp:sp>
    <dsp:sp modelId="{2ADAC4CE-4053-429D-B5E1-178393548479}">
      <dsp:nvSpPr>
        <dsp:cNvPr id="0" name=""/>
        <dsp:cNvSpPr/>
      </dsp:nvSpPr>
      <dsp:spPr>
        <a:xfrm rot="5400000">
          <a:off x="5297562" y="5729"/>
          <a:ext cx="4581560" cy="4584034"/>
        </a:xfrm>
        <a:prstGeom prst="downArrow">
          <a:avLst>
            <a:gd name="adj1" fmla="val 50000"/>
            <a:gd name="adj2" fmla="val 3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a:t>Report (2,000 words), 50%</a:t>
          </a:r>
          <a:endParaRPr lang="en-GB" sz="2600" kern="1200"/>
        </a:p>
      </dsp:txBody>
      <dsp:txXfrm rot="-5400000">
        <a:off x="6098099" y="1152356"/>
        <a:ext cx="3782261" cy="22907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4A591-108F-4979-8467-C124B74D4BFC}">
      <dsp:nvSpPr>
        <dsp:cNvPr id="0" name=""/>
        <dsp:cNvSpPr/>
      </dsp:nvSpPr>
      <dsp:spPr>
        <a:xfrm rot="16200000">
          <a:off x="1545" y="227"/>
          <a:ext cx="943104" cy="943104"/>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rot="5400000">
        <a:off x="1546" y="236002"/>
        <a:ext cx="778061" cy="471552"/>
      </dsp:txXfrm>
    </dsp:sp>
    <dsp:sp modelId="{F84A415E-F544-47CD-A71A-6745B5B0F75D}">
      <dsp:nvSpPr>
        <dsp:cNvPr id="0" name=""/>
        <dsp:cNvSpPr/>
      </dsp:nvSpPr>
      <dsp:spPr>
        <a:xfrm rot="5400000">
          <a:off x="3754809" y="227"/>
          <a:ext cx="943104" cy="943104"/>
        </a:xfrm>
        <a:prstGeom prst="downArrow">
          <a:avLst>
            <a:gd name="adj1" fmla="val 50000"/>
            <a:gd name="adj2" fmla="val 35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5400000">
        <a:off x="3919853" y="236003"/>
        <a:ext cx="778061" cy="4715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B0C34-3491-4250-B22E-DBBD26379D88}">
      <dsp:nvSpPr>
        <dsp:cNvPr id="0" name=""/>
        <dsp:cNvSpPr/>
      </dsp:nvSpPr>
      <dsp:spPr>
        <a:xfrm>
          <a:off x="0" y="26149"/>
          <a:ext cx="5961345" cy="1271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Statistical Infrequency</a:t>
          </a:r>
          <a:endParaRPr lang="en-US" sz="3200" kern="1200"/>
        </a:p>
      </dsp:txBody>
      <dsp:txXfrm>
        <a:off x="62055" y="88204"/>
        <a:ext cx="5837235" cy="1147095"/>
      </dsp:txXfrm>
    </dsp:sp>
    <dsp:sp modelId="{AAE9E1EB-8EE5-43C4-AA80-3C8C073B6D62}">
      <dsp:nvSpPr>
        <dsp:cNvPr id="0" name=""/>
        <dsp:cNvSpPr/>
      </dsp:nvSpPr>
      <dsp:spPr>
        <a:xfrm>
          <a:off x="0" y="1389514"/>
          <a:ext cx="5961345" cy="127120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Deviation from Social Norms</a:t>
          </a:r>
          <a:endParaRPr lang="en-US" sz="3200" kern="1200"/>
        </a:p>
      </dsp:txBody>
      <dsp:txXfrm>
        <a:off x="62055" y="1451569"/>
        <a:ext cx="5837235" cy="1147095"/>
      </dsp:txXfrm>
    </dsp:sp>
    <dsp:sp modelId="{70774E13-E72C-4AEC-A6BB-00550C7094F3}">
      <dsp:nvSpPr>
        <dsp:cNvPr id="0" name=""/>
        <dsp:cNvSpPr/>
      </dsp:nvSpPr>
      <dsp:spPr>
        <a:xfrm>
          <a:off x="0" y="2752880"/>
          <a:ext cx="5961345" cy="127120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Failure to Function Adequately</a:t>
          </a:r>
          <a:endParaRPr lang="en-US" sz="3200" kern="1200"/>
        </a:p>
      </dsp:txBody>
      <dsp:txXfrm>
        <a:off x="62055" y="2814935"/>
        <a:ext cx="5837235" cy="1147095"/>
      </dsp:txXfrm>
    </dsp:sp>
    <dsp:sp modelId="{C8431661-5813-4A48-8B42-5070C7875AFD}">
      <dsp:nvSpPr>
        <dsp:cNvPr id="0" name=""/>
        <dsp:cNvSpPr/>
      </dsp:nvSpPr>
      <dsp:spPr>
        <a:xfrm>
          <a:off x="0" y="4116245"/>
          <a:ext cx="5961345" cy="127120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Deviation from Ideal Mental Health</a:t>
          </a:r>
          <a:endParaRPr lang="en-US" sz="3200" kern="1200"/>
        </a:p>
      </dsp:txBody>
      <dsp:txXfrm>
        <a:off x="62055" y="4178300"/>
        <a:ext cx="5837235" cy="11470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1022025" y="1310828"/>
          <a:ext cx="9879578" cy="510570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1727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1333500">
            <a:lnSpc>
              <a:spcPct val="90000"/>
            </a:lnSpc>
            <a:spcBef>
              <a:spcPct val="0"/>
            </a:spcBef>
            <a:spcAft>
              <a:spcPct val="35000"/>
            </a:spcAft>
            <a:buNone/>
          </a:pPr>
          <a:r>
            <a:rPr lang="en-GB" sz="3000" b="1" kern="1200"/>
            <a:t>Useful </a:t>
          </a:r>
          <a:r>
            <a:rPr lang="en-GB" sz="3000" kern="1200"/>
            <a:t>– it is used in clinical practice as part of formal diagnosis and so can identify people who would benefit from treatment or intervention.</a:t>
          </a:r>
        </a:p>
        <a:p>
          <a:pPr marL="228600" lvl="1" indent="-228600" algn="l" defTabSz="1022350">
            <a:lnSpc>
              <a:spcPct val="90000"/>
            </a:lnSpc>
            <a:spcBef>
              <a:spcPct val="0"/>
            </a:spcBef>
            <a:spcAft>
              <a:spcPct val="15000"/>
            </a:spcAft>
            <a:buChar char="•"/>
          </a:pPr>
          <a:r>
            <a:rPr lang="en-GB" sz="2300" kern="1200"/>
            <a:t>e.g. the Beck Depression Inventory (BDI): Only 5% of people will score 30+ and this would indicate that they have severe depression. </a:t>
          </a:r>
          <a:endParaRPr lang="en-US" sz="2300" kern="1200"/>
        </a:p>
      </dsp:txBody>
      <dsp:txXfrm>
        <a:off x="1317277" y="1907947"/>
        <a:ext cx="4587758" cy="4367869"/>
      </dsp:txXfrm>
    </dsp:sp>
    <dsp:sp modelId="{6D519C2F-71FC-47DE-B07D-586EDB06B5CA}">
      <dsp:nvSpPr>
        <dsp:cNvPr id="0" name=""/>
        <dsp:cNvSpPr/>
      </dsp:nvSpPr>
      <dsp:spPr>
        <a:xfrm>
          <a:off x="600723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1333500">
            <a:lnSpc>
              <a:spcPct val="90000"/>
            </a:lnSpc>
            <a:spcBef>
              <a:spcPct val="0"/>
            </a:spcBef>
            <a:spcAft>
              <a:spcPct val="35000"/>
            </a:spcAft>
            <a:buNone/>
          </a:pPr>
          <a:r>
            <a:rPr lang="en-GB" sz="3000" b="1" kern="1200"/>
            <a:t>Not Sufficient</a:t>
          </a:r>
          <a:r>
            <a:rPr lang="en-GB" sz="3000" kern="1200"/>
            <a:t> -Statistical infrequency alone is not sufficient for defining abnormality. </a:t>
          </a:r>
        </a:p>
        <a:p>
          <a:pPr marL="228600" lvl="1" indent="-228600" algn="l" defTabSz="1022350">
            <a:lnSpc>
              <a:spcPct val="90000"/>
            </a:lnSpc>
            <a:spcBef>
              <a:spcPct val="0"/>
            </a:spcBef>
            <a:spcAft>
              <a:spcPct val="15000"/>
            </a:spcAft>
            <a:buChar char="•"/>
          </a:pPr>
          <a:r>
            <a:rPr lang="en-GB" sz="2300" kern="1200"/>
            <a:t>An infrequent characteristic can be positive e.g. high IQ. </a:t>
          </a:r>
        </a:p>
        <a:p>
          <a:pPr marL="228600" lvl="1" indent="-228600" algn="l" defTabSz="1022350">
            <a:lnSpc>
              <a:spcPct val="90000"/>
            </a:lnSpc>
            <a:spcBef>
              <a:spcPct val="0"/>
            </a:spcBef>
            <a:spcAft>
              <a:spcPct val="15000"/>
            </a:spcAft>
            <a:buChar char="•"/>
          </a:pPr>
          <a:r>
            <a:rPr lang="en-GB" sz="2300" kern="1200"/>
            <a:t>Social stigma might be attached to receiving a label (e.g. low IQ). </a:t>
          </a:r>
        </a:p>
      </dsp:txBody>
      <dsp:txXfrm>
        <a:off x="6007237" y="1907947"/>
        <a:ext cx="4587758" cy="4367869"/>
      </dsp:txXfrm>
    </dsp:sp>
    <dsp:sp modelId="{6690C307-F252-44F8-A1D0-6D7B8EB19E74}">
      <dsp:nvSpPr>
        <dsp:cNvPr id="0" name=""/>
        <dsp:cNvSpPr/>
      </dsp:nvSpPr>
      <dsp:spPr>
        <a:xfrm>
          <a:off x="0" y="289065"/>
          <a:ext cx="1930492" cy="1930492"/>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538903" y="983316"/>
          <a:ext cx="1816933" cy="62264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5961814" y="1917287"/>
          <a:ext cx="1135" cy="4171735"/>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917894" y="1264520"/>
          <a:ext cx="9879578" cy="510570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1727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a:t>Useful </a:t>
          </a:r>
          <a:r>
            <a:rPr lang="en-GB" sz="2400" kern="1200"/>
            <a:t>– used in clinical practice e.g. to diagnose antisocial personality disorder. </a:t>
          </a:r>
        </a:p>
      </dsp:txBody>
      <dsp:txXfrm>
        <a:off x="1317277" y="1907947"/>
        <a:ext cx="4587758" cy="4367869"/>
      </dsp:txXfrm>
    </dsp:sp>
    <dsp:sp modelId="{6D519C2F-71FC-47DE-B07D-586EDB06B5CA}">
      <dsp:nvSpPr>
        <dsp:cNvPr id="0" name=""/>
        <dsp:cNvSpPr/>
      </dsp:nvSpPr>
      <dsp:spPr>
        <a:xfrm>
          <a:off x="600723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a:t>Not useful </a:t>
          </a:r>
          <a:r>
            <a:rPr lang="en-GB" sz="2400" kern="1200"/>
            <a:t>-Variability between social norms in different cultures (and even in different situations within a culture). </a:t>
          </a:r>
        </a:p>
        <a:p>
          <a:pPr marL="0" lvl="0" indent="0" algn="l" defTabSz="1066800">
            <a:lnSpc>
              <a:spcPct val="90000"/>
            </a:lnSpc>
            <a:spcBef>
              <a:spcPct val="0"/>
            </a:spcBef>
            <a:spcAft>
              <a:spcPct val="35000"/>
            </a:spcAft>
            <a:buNone/>
          </a:pPr>
          <a:r>
            <a:rPr lang="en-GB" sz="2400" kern="1200"/>
            <a:t>e.g. experience of hearing voices in some cultures is not seen as abnormal (rather that they are communicating with the spirits of their ancestors).                      Potential for misuse and unfair labelling could lead to human rights abuses.</a:t>
          </a:r>
        </a:p>
      </dsp:txBody>
      <dsp:txXfrm>
        <a:off x="6007237" y="1907947"/>
        <a:ext cx="4587758" cy="4367869"/>
      </dsp:txXfrm>
    </dsp:sp>
    <dsp:sp modelId="{6690C307-F252-44F8-A1D0-6D7B8EB19E74}">
      <dsp:nvSpPr>
        <dsp:cNvPr id="0" name=""/>
        <dsp:cNvSpPr/>
      </dsp:nvSpPr>
      <dsp:spPr>
        <a:xfrm>
          <a:off x="0" y="289065"/>
          <a:ext cx="1930492" cy="1930492"/>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538903" y="983316"/>
          <a:ext cx="1816933" cy="62264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5961814" y="1917287"/>
          <a:ext cx="1135" cy="4171735"/>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959033" y="1170926"/>
          <a:ext cx="10322366" cy="5334536"/>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263934" y="1802848"/>
          <a:ext cx="3996188" cy="4563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1422400">
            <a:lnSpc>
              <a:spcPct val="90000"/>
            </a:lnSpc>
            <a:spcBef>
              <a:spcPct val="0"/>
            </a:spcBef>
            <a:spcAft>
              <a:spcPct val="35000"/>
            </a:spcAft>
            <a:buNone/>
          </a:pPr>
          <a:r>
            <a:rPr lang="en-GB" sz="3200" kern="1200"/>
            <a:t>Represents a threshold for when people need professional help so that treatment and services can be targeted to those who need them the most. </a:t>
          </a:r>
        </a:p>
      </dsp:txBody>
      <dsp:txXfrm>
        <a:off x="1263934" y="1802848"/>
        <a:ext cx="3996188" cy="4563630"/>
      </dsp:txXfrm>
    </dsp:sp>
    <dsp:sp modelId="{6D519C2F-71FC-47DE-B07D-586EDB06B5CA}">
      <dsp:nvSpPr>
        <dsp:cNvPr id="0" name=""/>
        <dsp:cNvSpPr/>
      </dsp:nvSpPr>
      <dsp:spPr>
        <a:xfrm>
          <a:off x="6178808" y="1372544"/>
          <a:ext cx="4881141" cy="4563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1244600">
            <a:lnSpc>
              <a:spcPct val="90000"/>
            </a:lnSpc>
            <a:spcBef>
              <a:spcPct val="0"/>
            </a:spcBef>
            <a:spcAft>
              <a:spcPct val="35000"/>
            </a:spcAft>
            <a:buNone/>
          </a:pPr>
          <a:r>
            <a:rPr lang="en-GB" sz="2800" kern="1200">
              <a:latin typeface="Calibri Light" panose="020F0302020204030204"/>
              <a:ea typeface="Calibri Light" panose="020F0302020204030204"/>
              <a:cs typeface="Calibri Light" panose="020F0302020204030204"/>
            </a:rPr>
            <a:t>Easy to label non-standard lifestyle choices as abnormal </a:t>
          </a:r>
        </a:p>
        <a:p>
          <a:pPr marL="0" lvl="0" indent="0" algn="l" defTabSz="1244600">
            <a:lnSpc>
              <a:spcPct val="90000"/>
            </a:lnSpc>
            <a:spcBef>
              <a:spcPct val="0"/>
            </a:spcBef>
            <a:spcAft>
              <a:spcPct val="35000"/>
            </a:spcAft>
            <a:buNone/>
          </a:pPr>
          <a:r>
            <a:rPr lang="en-GB" sz="2800" kern="1200">
              <a:latin typeface="Calibri Light" panose="020F0302020204030204"/>
              <a:ea typeface="Calibri Light" panose="020F0302020204030204"/>
              <a:cs typeface="Calibri Light" panose="020F0302020204030204"/>
            </a:rPr>
            <a:t>However, failure to function can be normal in certain circumstances</a:t>
          </a:r>
          <a:endParaRPr lang="en-GB" sz="2800" i="1" kern="1200">
            <a:latin typeface="Calibri Light"/>
            <a:ea typeface="Calibri Light"/>
            <a:cs typeface="Calibri Light"/>
          </a:endParaRPr>
        </a:p>
        <a:p>
          <a:pPr marL="0" lvl="0" indent="0" algn="l" defTabSz="1244600" rtl="0">
            <a:lnSpc>
              <a:spcPct val="90000"/>
            </a:lnSpc>
            <a:spcBef>
              <a:spcPct val="0"/>
            </a:spcBef>
            <a:spcAft>
              <a:spcPct val="35000"/>
            </a:spcAft>
            <a:buNone/>
          </a:pPr>
          <a:r>
            <a:rPr lang="en-GB" sz="2800" i="1" kern="1200">
              <a:latin typeface="Calibri Light"/>
              <a:ea typeface="Calibri Light"/>
              <a:cs typeface="Calibri Light"/>
            </a:rPr>
            <a:t>What about failure to function continues/persists?</a:t>
          </a:r>
        </a:p>
        <a:p>
          <a:pPr marL="0" lvl="0" indent="0" algn="l" defTabSz="1244600" rtl="0">
            <a:lnSpc>
              <a:spcPct val="90000"/>
            </a:lnSpc>
            <a:spcBef>
              <a:spcPct val="0"/>
            </a:spcBef>
            <a:spcAft>
              <a:spcPct val="35000"/>
            </a:spcAft>
            <a:buNone/>
          </a:pPr>
          <a:r>
            <a:rPr lang="en-GB" sz="2800" i="1" kern="1200">
              <a:latin typeface="Calibri Light"/>
              <a:ea typeface="Calibri Light"/>
              <a:cs typeface="Calibri Light"/>
            </a:rPr>
            <a:t>For example -  A new category </a:t>
          </a:r>
          <a:r>
            <a:rPr lang="en-GB" sz="2800" kern="1200">
              <a:latin typeface="Calibri Light"/>
              <a:ea typeface="Calibri Light"/>
              <a:cs typeface="Calibri Light"/>
            </a:rPr>
            <a:t>Prolonged Grief Disorder</a:t>
          </a:r>
          <a:r>
            <a:rPr lang="en-GB" sz="2800" i="1" kern="1200">
              <a:latin typeface="Calibri Light"/>
              <a:ea typeface="Calibri Light"/>
              <a:cs typeface="Calibri Light"/>
            </a:rPr>
            <a:t> in ICD-11</a:t>
          </a:r>
          <a:r>
            <a:rPr lang="en-GB" sz="2400" i="1" kern="1200">
              <a:latin typeface="Calibri Light"/>
              <a:ea typeface="Calibri Light"/>
              <a:cs typeface="Calibri Light"/>
            </a:rPr>
            <a:t>. </a:t>
          </a:r>
          <a:endParaRPr lang="en-GB" sz="2400" kern="1200">
            <a:latin typeface="Calibri Light"/>
            <a:ea typeface="Calibri Light"/>
            <a:cs typeface="Calibri Light"/>
          </a:endParaRPr>
        </a:p>
      </dsp:txBody>
      <dsp:txXfrm>
        <a:off x="6178808" y="1372544"/>
        <a:ext cx="4881141" cy="4563630"/>
      </dsp:txXfrm>
    </dsp:sp>
    <dsp:sp modelId="{6690C307-F252-44F8-A1D0-6D7B8EB19E74}">
      <dsp:nvSpPr>
        <dsp:cNvPr id="0" name=""/>
        <dsp:cNvSpPr/>
      </dsp:nvSpPr>
      <dsp:spPr>
        <a:xfrm>
          <a:off x="0" y="151753"/>
          <a:ext cx="2017014" cy="2017014"/>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966422" y="877119"/>
          <a:ext cx="1898366" cy="65055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6229014" y="1852949"/>
          <a:ext cx="1186" cy="4358706"/>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3505F-C7DB-4D55-9D24-622C48D5CC28}">
      <dsp:nvSpPr>
        <dsp:cNvPr id="0" name=""/>
        <dsp:cNvSpPr/>
      </dsp:nvSpPr>
      <dsp:spPr>
        <a:xfrm>
          <a:off x="0" y="118677"/>
          <a:ext cx="8128000" cy="170469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 no longer conforms to standard interpersonal rules, for example respecting personal space. </a:t>
          </a:r>
        </a:p>
      </dsp:txBody>
      <dsp:txXfrm>
        <a:off x="83216" y="201893"/>
        <a:ext cx="7961568" cy="1538258"/>
      </dsp:txXfrm>
    </dsp:sp>
    <dsp:sp modelId="{C4B44E4A-60A5-4D4C-A439-C5B7B54D52F9}">
      <dsp:nvSpPr>
        <dsp:cNvPr id="0" name=""/>
        <dsp:cNvSpPr/>
      </dsp:nvSpPr>
      <dsp:spPr>
        <a:xfrm>
          <a:off x="0" y="1856988"/>
          <a:ext cx="8128000" cy="170469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 experiences severe personal distress. </a:t>
          </a:r>
          <a:endParaRPr lang="en-US" sz="3100" kern="1200"/>
        </a:p>
      </dsp:txBody>
      <dsp:txXfrm>
        <a:off x="83216" y="1940204"/>
        <a:ext cx="7961568" cy="1538258"/>
      </dsp:txXfrm>
    </dsp:sp>
    <dsp:sp modelId="{D2A1CEF1-3E1B-4076-9F54-5B7669052331}">
      <dsp:nvSpPr>
        <dsp:cNvPr id="0" name=""/>
        <dsp:cNvSpPr/>
      </dsp:nvSpPr>
      <dsp:spPr>
        <a:xfrm>
          <a:off x="0" y="3650958"/>
          <a:ext cx="8128000" cy="170469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person’s behaviour becomes irrational or dangerous to themselves or others</a:t>
          </a:r>
        </a:p>
      </dsp:txBody>
      <dsp:txXfrm>
        <a:off x="83216" y="3734174"/>
        <a:ext cx="7961568" cy="153825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E922B-49F6-45FE-90AA-2F0502A77CF1}">
      <dsp:nvSpPr>
        <dsp:cNvPr id="0" name=""/>
        <dsp:cNvSpPr/>
      </dsp:nvSpPr>
      <dsp:spPr>
        <a:xfrm>
          <a:off x="0" y="43419"/>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We have positive view of self </a:t>
          </a:r>
        </a:p>
      </dsp:txBody>
      <dsp:txXfrm>
        <a:off x="48481" y="91900"/>
        <a:ext cx="6270950" cy="896166"/>
      </dsp:txXfrm>
    </dsp:sp>
    <dsp:sp modelId="{01A44421-F0C4-488C-8470-2599D46E5A00}">
      <dsp:nvSpPr>
        <dsp:cNvPr id="0" name=""/>
        <dsp:cNvSpPr/>
      </dsp:nvSpPr>
      <dsp:spPr>
        <a:xfrm>
          <a:off x="0" y="1108548"/>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Capability for growth and development</a:t>
          </a:r>
          <a:endParaRPr lang="en-US" sz="2500" kern="1200"/>
        </a:p>
      </dsp:txBody>
      <dsp:txXfrm>
        <a:off x="48481" y="1157029"/>
        <a:ext cx="6270950" cy="896166"/>
      </dsp:txXfrm>
    </dsp:sp>
    <dsp:sp modelId="{C3FF0DA2-9352-426B-A5F9-95BF4C3EC6D3}">
      <dsp:nvSpPr>
        <dsp:cNvPr id="0" name=""/>
        <dsp:cNvSpPr/>
      </dsp:nvSpPr>
      <dsp:spPr>
        <a:xfrm>
          <a:off x="0" y="2173677"/>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We have autonomy and independence</a:t>
          </a:r>
          <a:endParaRPr lang="en-US" sz="2500" kern="1200"/>
        </a:p>
      </dsp:txBody>
      <dsp:txXfrm>
        <a:off x="48481" y="2222158"/>
        <a:ext cx="6270950" cy="896166"/>
      </dsp:txXfrm>
    </dsp:sp>
    <dsp:sp modelId="{6D3C076C-0214-4636-8575-3359F2BCA8D4}">
      <dsp:nvSpPr>
        <dsp:cNvPr id="0" name=""/>
        <dsp:cNvSpPr/>
      </dsp:nvSpPr>
      <dsp:spPr>
        <a:xfrm>
          <a:off x="0" y="3238806"/>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Accurate perception of reality</a:t>
          </a:r>
          <a:endParaRPr lang="en-US" sz="2500" kern="1200"/>
        </a:p>
      </dsp:txBody>
      <dsp:txXfrm>
        <a:off x="48481" y="3287287"/>
        <a:ext cx="6270950" cy="896166"/>
      </dsp:txXfrm>
    </dsp:sp>
    <dsp:sp modelId="{45EFA005-D84C-461E-A154-E0895B1783E4}">
      <dsp:nvSpPr>
        <dsp:cNvPr id="0" name=""/>
        <dsp:cNvSpPr/>
      </dsp:nvSpPr>
      <dsp:spPr>
        <a:xfrm>
          <a:off x="0" y="4303935"/>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Positive friendships and relationships</a:t>
          </a:r>
          <a:endParaRPr lang="en-US" sz="2500" kern="1200"/>
        </a:p>
      </dsp:txBody>
      <dsp:txXfrm>
        <a:off x="48481" y="4352416"/>
        <a:ext cx="6270950" cy="896166"/>
      </dsp:txXfrm>
    </dsp:sp>
    <dsp:sp modelId="{7A4E80D1-22DC-4DC2-89A3-7231FAEA4203}">
      <dsp:nvSpPr>
        <dsp:cNvPr id="0" name=""/>
        <dsp:cNvSpPr/>
      </dsp:nvSpPr>
      <dsp:spPr>
        <a:xfrm>
          <a:off x="0" y="5369064"/>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Environmental mastery – able to meet the varying demands of day-to-day situations</a:t>
          </a:r>
        </a:p>
      </dsp:txBody>
      <dsp:txXfrm>
        <a:off x="48481" y="5417545"/>
        <a:ext cx="6270950" cy="896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2B5C46-29FE-4DF4-AA24-E1EEE0A6F798}">
      <dsp:nvSpPr>
        <dsp:cNvPr id="0" name=""/>
        <dsp:cNvSpPr/>
      </dsp:nvSpPr>
      <dsp:spPr>
        <a:xfrm>
          <a:off x="0" y="275171"/>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no symptoms or distress.</a:t>
          </a:r>
          <a:endParaRPr lang="en-US" sz="2800" kern="1200"/>
        </a:p>
      </dsp:txBody>
      <dsp:txXfrm>
        <a:off x="0" y="275171"/>
        <a:ext cx="3038325" cy="1822995"/>
      </dsp:txXfrm>
    </dsp:sp>
    <dsp:sp modelId="{863499CE-5777-475A-806E-32C548665F42}">
      <dsp:nvSpPr>
        <dsp:cNvPr id="0" name=""/>
        <dsp:cNvSpPr/>
      </dsp:nvSpPr>
      <dsp:spPr>
        <a:xfrm>
          <a:off x="3342158" y="275171"/>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are rational and can perceive ourselves accurately. </a:t>
          </a:r>
          <a:endParaRPr lang="en-US" sz="2800" kern="1200"/>
        </a:p>
      </dsp:txBody>
      <dsp:txXfrm>
        <a:off x="3342158" y="275171"/>
        <a:ext cx="3038325" cy="1822995"/>
      </dsp:txXfrm>
    </dsp:sp>
    <dsp:sp modelId="{ABE46469-8BCF-4357-839C-63ED9D78CB17}">
      <dsp:nvSpPr>
        <dsp:cNvPr id="0" name=""/>
        <dsp:cNvSpPr/>
      </dsp:nvSpPr>
      <dsp:spPr>
        <a:xfrm>
          <a:off x="6684316" y="275171"/>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self-actualise (strive to reach our potential).</a:t>
          </a:r>
          <a:endParaRPr lang="en-US" sz="2800" kern="1200"/>
        </a:p>
      </dsp:txBody>
      <dsp:txXfrm>
        <a:off x="6684316" y="275171"/>
        <a:ext cx="3038325" cy="1822995"/>
      </dsp:txXfrm>
    </dsp:sp>
    <dsp:sp modelId="{0ECA9A15-BDED-4615-82D3-92F63C88EF0F}">
      <dsp:nvSpPr>
        <dsp:cNvPr id="0" name=""/>
        <dsp:cNvSpPr/>
      </dsp:nvSpPr>
      <dsp:spPr>
        <a:xfrm>
          <a:off x="0" y="2401999"/>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can cope with stress.</a:t>
          </a:r>
          <a:endParaRPr lang="en-US" sz="2800" kern="1200"/>
        </a:p>
      </dsp:txBody>
      <dsp:txXfrm>
        <a:off x="0" y="2401999"/>
        <a:ext cx="3038325" cy="1822995"/>
      </dsp:txXfrm>
    </dsp:sp>
    <dsp:sp modelId="{6753DF3D-25BD-4C1B-A4CF-7789398425B9}">
      <dsp:nvSpPr>
        <dsp:cNvPr id="0" name=""/>
        <dsp:cNvSpPr/>
      </dsp:nvSpPr>
      <dsp:spPr>
        <a:xfrm>
          <a:off x="3342158" y="2401999"/>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a realistic view of the world. </a:t>
          </a:r>
          <a:endParaRPr lang="en-US" sz="2800" kern="1200"/>
        </a:p>
      </dsp:txBody>
      <dsp:txXfrm>
        <a:off x="3342158" y="2401999"/>
        <a:ext cx="3038325" cy="1822995"/>
      </dsp:txXfrm>
    </dsp:sp>
    <dsp:sp modelId="{CECE57B0-E1B3-4567-B4D1-6767E46B6BAF}">
      <dsp:nvSpPr>
        <dsp:cNvPr id="0" name=""/>
        <dsp:cNvSpPr/>
      </dsp:nvSpPr>
      <dsp:spPr>
        <a:xfrm>
          <a:off x="6684316" y="2401999"/>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good self-esteem and lack guilt. </a:t>
          </a:r>
          <a:endParaRPr lang="en-US" sz="2800" kern="1200"/>
        </a:p>
      </dsp:txBody>
      <dsp:txXfrm>
        <a:off x="6684316" y="2401999"/>
        <a:ext cx="3038325" cy="1822995"/>
      </dsp:txXfrm>
    </dsp:sp>
    <dsp:sp modelId="{153CA170-A90B-4334-913F-F7F669CB5A46}">
      <dsp:nvSpPr>
        <dsp:cNvPr id="0" name=""/>
        <dsp:cNvSpPr/>
      </dsp:nvSpPr>
      <dsp:spPr>
        <a:xfrm>
          <a:off x="1671079" y="4528827"/>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are independent of other people. </a:t>
          </a:r>
          <a:endParaRPr lang="en-US" sz="2800" kern="1200"/>
        </a:p>
      </dsp:txBody>
      <dsp:txXfrm>
        <a:off x="1671079" y="4528827"/>
        <a:ext cx="3038325" cy="1822995"/>
      </dsp:txXfrm>
    </dsp:sp>
    <dsp:sp modelId="{DC69BB5D-0021-48C2-A33C-D81DE3D62BFE}">
      <dsp:nvSpPr>
        <dsp:cNvPr id="0" name=""/>
        <dsp:cNvSpPr/>
      </dsp:nvSpPr>
      <dsp:spPr>
        <a:xfrm>
          <a:off x="5013237" y="4528827"/>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can successfully work, love and enjoy our leisure. </a:t>
          </a:r>
          <a:endParaRPr lang="en-US" sz="2800" kern="1200"/>
        </a:p>
      </dsp:txBody>
      <dsp:txXfrm>
        <a:off x="5013237" y="4528827"/>
        <a:ext cx="3038325" cy="18229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FDDD5-150A-402D-8B2C-BC509C29BDCD}">
      <dsp:nvSpPr>
        <dsp:cNvPr id="0" name=""/>
        <dsp:cNvSpPr/>
      </dsp:nvSpPr>
      <dsp:spPr>
        <a:xfrm>
          <a:off x="588463" y="0"/>
          <a:ext cx="6669253" cy="358541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92EE42-AF70-4AD7-84D0-BCB06709C762}">
      <dsp:nvSpPr>
        <dsp:cNvPr id="0" name=""/>
        <dsp:cNvSpPr/>
      </dsp:nvSpPr>
      <dsp:spPr>
        <a:xfrm>
          <a:off x="257452" y="1075624"/>
          <a:ext cx="7331274" cy="14341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There is some overlap between ‘ideal mental health’ and ‘failure to function adequately’ </a:t>
          </a:r>
          <a:endParaRPr lang="en-US" sz="2000" kern="1200"/>
        </a:p>
        <a:p>
          <a:pPr marL="171450" lvl="1" indent="-171450" algn="l" defTabSz="711200">
            <a:lnSpc>
              <a:spcPct val="90000"/>
            </a:lnSpc>
            <a:spcBef>
              <a:spcPct val="0"/>
            </a:spcBef>
            <a:spcAft>
              <a:spcPct val="15000"/>
            </a:spcAft>
            <a:buChar char="•"/>
          </a:pPr>
          <a:r>
            <a:rPr lang="en-GB" sz="1600" kern="1200"/>
            <a:t>If we can’t keep a job then this is ‘failure to function’ but this is also ‘deviation from ideal mental health’ because successfully working is one of Jahoda’s criteria. </a:t>
          </a:r>
          <a:endParaRPr lang="en-US" sz="1600" kern="1200"/>
        </a:p>
      </dsp:txBody>
      <dsp:txXfrm>
        <a:off x="327462" y="1145634"/>
        <a:ext cx="7191254" cy="129414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1064200" y="334725"/>
          <a:ext cx="10287268" cy="6505516"/>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71635" y="1551044"/>
          <a:ext cx="4777076" cy="4548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295" tIns="74295" rIns="74295" bIns="74295" numCol="1" spcCol="1270" anchor="t" anchorCtr="0">
          <a:noAutofit/>
        </a:bodyPr>
        <a:lstStyle/>
        <a:p>
          <a:pPr marL="0" lvl="0" indent="0" algn="l" defTabSz="1733550">
            <a:lnSpc>
              <a:spcPct val="90000"/>
            </a:lnSpc>
            <a:spcBef>
              <a:spcPct val="0"/>
            </a:spcBef>
            <a:spcAft>
              <a:spcPct val="35000"/>
            </a:spcAft>
            <a:buNone/>
          </a:pPr>
          <a:r>
            <a:rPr lang="en-GB" sz="3900" kern="1200">
              <a:solidFill>
                <a:schemeClr val="tx1">
                  <a:alpha val="80000"/>
                </a:schemeClr>
              </a:solidFill>
            </a:rPr>
            <a:t>Ideal mental health criterion is highly comprehensive so provides a detailed checklist for mental health professionals to use in their discussions with individuals. </a:t>
          </a:r>
          <a:endParaRPr lang="en-GB" sz="3900" kern="1200"/>
        </a:p>
      </dsp:txBody>
      <dsp:txXfrm>
        <a:off x="1371635" y="1551044"/>
        <a:ext cx="4777076" cy="4548113"/>
      </dsp:txXfrm>
    </dsp:sp>
    <dsp:sp modelId="{6D519C2F-71FC-47DE-B07D-586EDB06B5CA}">
      <dsp:nvSpPr>
        <dsp:cNvPr id="0" name=""/>
        <dsp:cNvSpPr/>
      </dsp:nvSpPr>
      <dsp:spPr>
        <a:xfrm>
          <a:off x="6221119" y="1551044"/>
          <a:ext cx="4845102" cy="4548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1244600">
            <a:lnSpc>
              <a:spcPct val="90000"/>
            </a:lnSpc>
            <a:spcBef>
              <a:spcPct val="0"/>
            </a:spcBef>
            <a:spcAft>
              <a:spcPct val="35000"/>
            </a:spcAft>
            <a:buNone/>
          </a:pPr>
          <a:r>
            <a:rPr lang="en-GB" sz="2800" kern="1200"/>
            <a:t>The conditions are cultural bound. </a:t>
          </a:r>
        </a:p>
        <a:p>
          <a:pPr marL="0" lvl="0" indent="0" algn="l" defTabSz="1244600">
            <a:lnSpc>
              <a:spcPct val="90000"/>
            </a:lnSpc>
            <a:spcBef>
              <a:spcPct val="0"/>
            </a:spcBef>
            <a:spcAft>
              <a:spcPct val="35000"/>
            </a:spcAft>
            <a:buNone/>
          </a:pPr>
          <a:r>
            <a:rPr lang="en-GB" sz="2800" kern="1200"/>
            <a:t>self-actualisation would probably be dismissed as self-indulgent in much of the world. </a:t>
          </a:r>
        </a:p>
        <a:p>
          <a:pPr marL="0" lvl="0" indent="0" algn="l" defTabSz="1244600">
            <a:lnSpc>
              <a:spcPct val="90000"/>
            </a:lnSpc>
            <a:spcBef>
              <a:spcPct val="0"/>
            </a:spcBef>
            <a:spcAft>
              <a:spcPct val="35000"/>
            </a:spcAft>
            <a:buNone/>
          </a:pPr>
          <a:r>
            <a:rPr lang="en-GB" sz="2800" kern="1200"/>
            <a:t>Variation even within Western Europe, as personal independence is valued more in Germany than in Italy. </a:t>
          </a:r>
        </a:p>
        <a:p>
          <a:pPr marL="0" lvl="0" indent="0" algn="l" defTabSz="1244600">
            <a:lnSpc>
              <a:spcPct val="90000"/>
            </a:lnSpc>
            <a:spcBef>
              <a:spcPct val="0"/>
            </a:spcBef>
            <a:spcAft>
              <a:spcPct val="35000"/>
            </a:spcAft>
            <a:buNone/>
          </a:pPr>
          <a:r>
            <a:rPr lang="en-GB" sz="2800" kern="1200"/>
            <a:t>Impossible ideals to achieve (Gross, 2015)</a:t>
          </a:r>
        </a:p>
      </dsp:txBody>
      <dsp:txXfrm>
        <a:off x="6221119" y="1551044"/>
        <a:ext cx="4845102" cy="4548113"/>
      </dsp:txXfrm>
    </dsp:sp>
    <dsp:sp modelId="{6690C307-F252-44F8-A1D0-6D7B8EB19E74}">
      <dsp:nvSpPr>
        <dsp:cNvPr id="0" name=""/>
        <dsp:cNvSpPr/>
      </dsp:nvSpPr>
      <dsp:spPr>
        <a:xfrm>
          <a:off x="0" y="-134642"/>
          <a:ext cx="2010155" cy="2010155"/>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932535" y="588257"/>
          <a:ext cx="1891911" cy="64834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6207834" y="1560769"/>
          <a:ext cx="1182" cy="4343886"/>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E4028-2161-40BB-AC83-1BB45FEA5C92}">
      <dsp:nvSpPr>
        <dsp:cNvPr id="0" name=""/>
        <dsp:cNvSpPr/>
      </dsp:nvSpPr>
      <dsp:spPr>
        <a:xfrm>
          <a:off x="159488" y="1788795"/>
          <a:ext cx="608283" cy="608283"/>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35ECA3D4-D2C5-48A8-A3D9-93E036A0F68F}">
      <dsp:nvSpPr>
        <dsp:cNvPr id="0" name=""/>
        <dsp:cNvSpPr/>
      </dsp:nvSpPr>
      <dsp:spPr>
        <a:xfrm>
          <a:off x="463630" y="1788795"/>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Infrequent </a:t>
          </a:r>
        </a:p>
      </dsp:txBody>
      <dsp:txXfrm>
        <a:off x="463630" y="1788795"/>
        <a:ext cx="3245412" cy="608283"/>
      </dsp:txXfrm>
    </dsp:sp>
    <dsp:sp modelId="{F5337AD5-64F7-4C29-AD9E-63DB1E21AB33}">
      <dsp:nvSpPr>
        <dsp:cNvPr id="0" name=""/>
        <dsp:cNvSpPr/>
      </dsp:nvSpPr>
      <dsp:spPr>
        <a:xfrm>
          <a:off x="159488" y="2397078"/>
          <a:ext cx="608283" cy="608283"/>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D613D77E-1F07-4D65-B6F1-C41E6EF1E348}">
      <dsp:nvSpPr>
        <dsp:cNvPr id="0" name=""/>
        <dsp:cNvSpPr/>
      </dsp:nvSpPr>
      <dsp:spPr>
        <a:xfrm>
          <a:off x="463630" y="2397078"/>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Deviant from norm</a:t>
          </a:r>
        </a:p>
      </dsp:txBody>
      <dsp:txXfrm>
        <a:off x="463630" y="2397078"/>
        <a:ext cx="3245412" cy="608283"/>
      </dsp:txXfrm>
    </dsp:sp>
    <dsp:sp modelId="{7D1E4F77-3CB9-4274-9798-6563D59D59DE}">
      <dsp:nvSpPr>
        <dsp:cNvPr id="0" name=""/>
        <dsp:cNvSpPr/>
      </dsp:nvSpPr>
      <dsp:spPr>
        <a:xfrm>
          <a:off x="159488" y="3005361"/>
          <a:ext cx="608283" cy="608283"/>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52921701-7AB8-404D-AAE7-9F89B68FCB44}">
      <dsp:nvSpPr>
        <dsp:cNvPr id="0" name=""/>
        <dsp:cNvSpPr/>
      </dsp:nvSpPr>
      <dsp:spPr>
        <a:xfrm>
          <a:off x="463630" y="3005361"/>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Not functioning </a:t>
          </a:r>
        </a:p>
      </dsp:txBody>
      <dsp:txXfrm>
        <a:off x="463630" y="3005361"/>
        <a:ext cx="3245412" cy="608283"/>
      </dsp:txXfrm>
    </dsp:sp>
    <dsp:sp modelId="{28F7F29D-6935-4510-8FFB-DF65E4AAB8BC}">
      <dsp:nvSpPr>
        <dsp:cNvPr id="0" name=""/>
        <dsp:cNvSpPr/>
      </dsp:nvSpPr>
      <dsp:spPr>
        <a:xfrm>
          <a:off x="159488" y="3613644"/>
          <a:ext cx="608283" cy="608283"/>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92926E15-95E2-456B-B934-2C4D860F139A}">
      <dsp:nvSpPr>
        <dsp:cNvPr id="0" name=""/>
        <dsp:cNvSpPr/>
      </dsp:nvSpPr>
      <dsp:spPr>
        <a:xfrm>
          <a:off x="463630" y="3613644"/>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Deviant from ideal mental health</a:t>
          </a:r>
        </a:p>
      </dsp:txBody>
      <dsp:txXfrm>
        <a:off x="463630" y="3613644"/>
        <a:ext cx="3245412" cy="60828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2C98D6-7913-4017-B12E-004F329C3B28}">
      <dsp:nvSpPr>
        <dsp:cNvPr id="0" name=""/>
        <dsp:cNvSpPr/>
      </dsp:nvSpPr>
      <dsp:spPr>
        <a:xfrm>
          <a:off x="1975103" y="2439"/>
          <a:ext cx="2221992" cy="117319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Deviance</a:t>
          </a:r>
          <a:endParaRPr lang="en-US" sz="2900" kern="1200"/>
        </a:p>
      </dsp:txBody>
      <dsp:txXfrm>
        <a:off x="2032373" y="59709"/>
        <a:ext cx="2107452" cy="1058651"/>
      </dsp:txXfrm>
    </dsp:sp>
    <dsp:sp modelId="{4F12436E-C9E4-4E0F-BCB1-1314F1FDB90A}">
      <dsp:nvSpPr>
        <dsp:cNvPr id="0" name=""/>
        <dsp:cNvSpPr/>
      </dsp:nvSpPr>
      <dsp:spPr>
        <a:xfrm>
          <a:off x="1975103" y="1234290"/>
          <a:ext cx="2221992" cy="1173191"/>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Dysfunction </a:t>
          </a:r>
          <a:endParaRPr lang="en-US" sz="2900" kern="1200"/>
        </a:p>
      </dsp:txBody>
      <dsp:txXfrm>
        <a:off x="2032373" y="1291560"/>
        <a:ext cx="2107452" cy="1058651"/>
      </dsp:txXfrm>
    </dsp:sp>
    <dsp:sp modelId="{D65EFC1E-9028-43D9-B77C-5B3B862A7E65}">
      <dsp:nvSpPr>
        <dsp:cNvPr id="0" name=""/>
        <dsp:cNvSpPr/>
      </dsp:nvSpPr>
      <dsp:spPr>
        <a:xfrm>
          <a:off x="1975103" y="2466142"/>
          <a:ext cx="2221992" cy="1173191"/>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Distress</a:t>
          </a:r>
          <a:endParaRPr lang="en-US" sz="2900" kern="1200"/>
        </a:p>
      </dsp:txBody>
      <dsp:txXfrm>
        <a:off x="2032373" y="2523412"/>
        <a:ext cx="2107452" cy="1058651"/>
      </dsp:txXfrm>
    </dsp:sp>
    <dsp:sp modelId="{216F7F77-78C4-4347-BF01-329C448189CE}">
      <dsp:nvSpPr>
        <dsp:cNvPr id="0" name=""/>
        <dsp:cNvSpPr/>
      </dsp:nvSpPr>
      <dsp:spPr>
        <a:xfrm>
          <a:off x="1975103" y="3697993"/>
          <a:ext cx="2221992" cy="117319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Danger</a:t>
          </a:r>
          <a:endParaRPr lang="en-US" sz="2900" kern="1200"/>
        </a:p>
      </dsp:txBody>
      <dsp:txXfrm>
        <a:off x="2032373" y="3755263"/>
        <a:ext cx="2107452" cy="105865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503EE-FFB3-460B-B066-7FBAE244E652}">
      <dsp:nvSpPr>
        <dsp:cNvPr id="0" name=""/>
        <dsp:cNvSpPr/>
      </dsp:nvSpPr>
      <dsp:spPr>
        <a:xfrm rot="16200000">
          <a:off x="1069" y="1719"/>
          <a:ext cx="2447148" cy="2447148"/>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Categorical approach</a:t>
          </a:r>
        </a:p>
      </dsp:txBody>
      <dsp:txXfrm rot="5400000">
        <a:off x="1070" y="613505"/>
        <a:ext cx="2018897" cy="1223574"/>
      </dsp:txXfrm>
    </dsp:sp>
    <dsp:sp modelId="{0FAEF007-AC67-40CF-B7DE-C5CE146392F5}">
      <dsp:nvSpPr>
        <dsp:cNvPr id="0" name=""/>
        <dsp:cNvSpPr/>
      </dsp:nvSpPr>
      <dsp:spPr>
        <a:xfrm rot="5400000">
          <a:off x="3246963" y="226"/>
          <a:ext cx="2447148" cy="2450134"/>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Dimensional approach</a:t>
          </a:r>
        </a:p>
      </dsp:txBody>
      <dsp:txXfrm rot="-5400000">
        <a:off x="3673722" y="613506"/>
        <a:ext cx="2021883" cy="122357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03C4B8-3518-4F40-A4C1-A060A625B599}">
      <dsp:nvSpPr>
        <dsp:cNvPr id="0" name=""/>
        <dsp:cNvSpPr/>
      </dsp:nvSpPr>
      <dsp:spPr>
        <a:xfrm>
          <a:off x="0" y="28629"/>
          <a:ext cx="10515600" cy="1272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ICD‑11 integrates cultural concepts more explicitly than ICD‑10, aligning with DSM‑5‑TR’s cultural framework.</a:t>
          </a:r>
          <a:endParaRPr lang="en-US" sz="3200" kern="1200"/>
        </a:p>
      </dsp:txBody>
      <dsp:txXfrm>
        <a:off x="62141" y="90770"/>
        <a:ext cx="10391318" cy="1148678"/>
      </dsp:txXfrm>
    </dsp:sp>
    <dsp:sp modelId="{79CC4FCB-90B0-4DD1-B04D-381ED7F6AF49}">
      <dsp:nvSpPr>
        <dsp:cNvPr id="0" name=""/>
        <dsp:cNvSpPr/>
      </dsp:nvSpPr>
      <dsp:spPr>
        <a:xfrm>
          <a:off x="0" y="1393749"/>
          <a:ext cx="10515600" cy="1272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Recent research emphasises:</a:t>
          </a:r>
          <a:endParaRPr lang="en-US" sz="3200" kern="1200"/>
        </a:p>
      </dsp:txBody>
      <dsp:txXfrm>
        <a:off x="62141" y="1455890"/>
        <a:ext cx="10391318" cy="1148678"/>
      </dsp:txXfrm>
    </dsp:sp>
    <dsp:sp modelId="{382BAF83-F8B6-4C75-AE47-0B71B4CE69AE}">
      <dsp:nvSpPr>
        <dsp:cNvPr id="0" name=""/>
        <dsp:cNvSpPr/>
      </dsp:nvSpPr>
      <dsp:spPr>
        <a:xfrm>
          <a:off x="0" y="2666709"/>
          <a:ext cx="10515600" cy="165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t>The need for </a:t>
          </a:r>
          <a:r>
            <a:rPr lang="en-GB" sz="2500" b="1" kern="1200"/>
            <a:t>cultural formulation</a:t>
          </a:r>
          <a:r>
            <a:rPr lang="en-GB" sz="2500" kern="1200"/>
            <a:t> in assessment.</a:t>
          </a:r>
          <a:endParaRPr lang="en-US" sz="2500" kern="1200"/>
        </a:p>
        <a:p>
          <a:pPr marL="228600" lvl="1" indent="-228600" algn="l" defTabSz="1111250">
            <a:lnSpc>
              <a:spcPct val="90000"/>
            </a:lnSpc>
            <a:spcBef>
              <a:spcPct val="0"/>
            </a:spcBef>
            <a:spcAft>
              <a:spcPct val="20000"/>
            </a:spcAft>
            <a:buChar char="•"/>
          </a:pPr>
          <a:r>
            <a:rPr lang="en-GB" sz="2500" kern="1200"/>
            <a:t>Risks of misdiagnosis in individuals with </a:t>
          </a:r>
          <a:r>
            <a:rPr lang="en-GB" sz="2500" b="1" kern="1200"/>
            <a:t>multiple cultural heritages</a:t>
          </a:r>
          <a:r>
            <a:rPr lang="en-GB" sz="2500" kern="1200"/>
            <a:t>.</a:t>
          </a:r>
          <a:endParaRPr lang="en-US" sz="2500" kern="1200"/>
        </a:p>
        <a:p>
          <a:pPr marL="228600" lvl="1" indent="-228600" algn="l" defTabSz="1111250">
            <a:lnSpc>
              <a:spcPct val="90000"/>
            </a:lnSpc>
            <a:spcBef>
              <a:spcPct val="0"/>
            </a:spcBef>
            <a:spcAft>
              <a:spcPct val="20000"/>
            </a:spcAft>
            <a:buChar char="•"/>
          </a:pPr>
          <a:r>
            <a:rPr lang="en-GB" sz="2500" kern="1200"/>
            <a:t>The importance of distinguishing </a:t>
          </a:r>
          <a:r>
            <a:rPr lang="en-GB" sz="2500" b="1" kern="1200"/>
            <a:t>cultural expressions of distress</a:t>
          </a:r>
          <a:r>
            <a:rPr lang="en-GB" sz="2500" kern="1200"/>
            <a:t> from pathology.</a:t>
          </a:r>
          <a:endParaRPr lang="en-US" sz="2500" kern="1200"/>
        </a:p>
      </dsp:txBody>
      <dsp:txXfrm>
        <a:off x="0" y="2666709"/>
        <a:ext cx="10515600" cy="16560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118B3-C7EF-4F81-9C59-8906954225D4}">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C6642-5B73-479E-ACDB-4BDB76F17BC9}">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WHO’s </a:t>
          </a:r>
          <a:r>
            <a:rPr lang="en-GB" sz="2300" b="1" kern="1200"/>
            <a:t>2024 CDDR manual</a:t>
          </a:r>
          <a:r>
            <a:rPr lang="en-GB" sz="2300" kern="1200"/>
            <a:t> is now the authoritative clinical guide for ICD‑11 </a:t>
          </a:r>
          <a:r>
            <a:rPr lang="en-GB" sz="2300" u="sng" kern="1200">
              <a:hlinkClick xmlns:r="http://schemas.openxmlformats.org/officeDocument/2006/relationships" r:id="rId1"/>
            </a:rPr>
            <a:t>WHO</a:t>
          </a:r>
          <a:r>
            <a:rPr lang="en-GB" sz="2300" kern="1200"/>
            <a:t>.</a:t>
          </a:r>
          <a:endParaRPr lang="en-US" sz="2300" kern="1200"/>
        </a:p>
      </dsp:txBody>
      <dsp:txXfrm>
        <a:off x="0" y="531"/>
        <a:ext cx="10515600" cy="870055"/>
      </dsp:txXfrm>
    </dsp:sp>
    <dsp:sp modelId="{AB2E96AD-2034-4109-876C-7384D134DC19}">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8EF028-59A1-4FE0-92AA-D79646B37CE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ICD‑11’s lifespan approach is reshaping child and adolescent services </a:t>
          </a:r>
          <a:r>
            <a:rPr lang="en-GB" sz="2300" u="sng" kern="1200">
              <a:hlinkClick xmlns:r="http://schemas.openxmlformats.org/officeDocument/2006/relationships" r:id="rId2"/>
            </a:rPr>
            <a:t>Cambridge University Press &amp; Assessment</a:t>
          </a:r>
          <a:r>
            <a:rPr lang="en-GB" sz="2300" kern="1200"/>
            <a:t>.</a:t>
          </a:r>
          <a:endParaRPr lang="en-US" sz="2300" kern="1200"/>
        </a:p>
      </dsp:txBody>
      <dsp:txXfrm>
        <a:off x="0" y="870586"/>
        <a:ext cx="10515600" cy="870055"/>
      </dsp:txXfrm>
    </dsp:sp>
    <dsp:sp modelId="{F63953EA-5409-4313-BA93-0C897ECF2A64}">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0A1B7A-D4B8-4CE1-8A07-427F45F8834D}">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Global testing of ICD‑11 involved </a:t>
          </a:r>
          <a:r>
            <a:rPr lang="en-GB" sz="2300" b="1" kern="1200"/>
            <a:t>40+ countries and thousands of clinicians</a:t>
          </a:r>
          <a:r>
            <a:rPr lang="en-GB" sz="2300" kern="1200"/>
            <a:t>, making it the most internationally validated classification system to date </a:t>
          </a:r>
          <a:r>
            <a:rPr lang="en-GB" sz="2300" u="sng" kern="1200">
              <a:hlinkClick xmlns:r="http://schemas.openxmlformats.org/officeDocument/2006/relationships" r:id="rId1"/>
            </a:rPr>
            <a:t>WHO</a:t>
          </a:r>
          <a:r>
            <a:rPr lang="en-GB" sz="2300" kern="1200"/>
            <a:t> </a:t>
          </a:r>
          <a:r>
            <a:rPr lang="en-GB" sz="2300" u="sng" kern="1200">
              <a:hlinkClick xmlns:r="http://schemas.openxmlformats.org/officeDocument/2006/relationships" r:id="rId3"/>
            </a:rPr>
            <a:t>APA PsycNet</a:t>
          </a:r>
          <a:r>
            <a:rPr lang="en-GB" sz="2300" kern="1200"/>
            <a:t>.</a:t>
          </a:r>
          <a:endParaRPr lang="en-US" sz="2300" kern="1200"/>
        </a:p>
      </dsp:txBody>
      <dsp:txXfrm>
        <a:off x="0" y="1740641"/>
        <a:ext cx="10515600" cy="870055"/>
      </dsp:txXfrm>
    </dsp:sp>
    <dsp:sp modelId="{20526628-EA07-4DF8-8061-1FDBB6F596A7}">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2AFB42-E817-4C0E-9F44-BCD0B431BA9C}">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Increasing research on </a:t>
          </a:r>
          <a:r>
            <a:rPr lang="en-GB" sz="2300" b="1" kern="1200"/>
            <a:t>dimensional models</a:t>
          </a:r>
          <a:r>
            <a:rPr lang="en-GB" sz="2300" kern="1200"/>
            <a:t>, especially for personality disorders and neurodevelopmental conditions.</a:t>
          </a:r>
          <a:endParaRPr lang="en-US" sz="2300" kern="1200"/>
        </a:p>
      </dsp:txBody>
      <dsp:txXfrm>
        <a:off x="0" y="2610696"/>
        <a:ext cx="10515600" cy="870055"/>
      </dsp:txXfrm>
    </dsp:sp>
    <dsp:sp modelId="{52E18B96-C289-441F-A8A0-FF0521C2E4D7}">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2243DD-B428-4574-838D-A1E71AAF063B}">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Ongoing debates about </a:t>
          </a:r>
          <a:r>
            <a:rPr lang="en-GB" sz="2300" b="1" kern="1200"/>
            <a:t>concept creep</a:t>
          </a:r>
          <a:r>
            <a:rPr lang="en-GB" sz="2300" kern="1200"/>
            <a:t>, over‑diagnosis, and the medicalisation of distress.</a:t>
          </a:r>
          <a:endParaRPr lang="en-US" sz="2300" kern="1200"/>
        </a:p>
      </dsp:txBody>
      <dsp:txXfrm>
        <a:off x="0" y="3480751"/>
        <a:ext cx="10515600" cy="87005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A1C5E-D85E-4171-B7B3-A2C01FE5F6FB}">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27162-3A24-48EA-B04F-ADE57C0E9818}">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E9AE4D-13CA-45E4-8E7A-D936607144DD}">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Davis, T. (2009) Conceptualizing Psychiatric Disorders Using “Four D’s” of Diagnoses. </a:t>
          </a:r>
          <a:r>
            <a:rPr lang="en-GB" sz="1700" i="1" kern="1200"/>
            <a:t>The Internet Journal of Psychiatry, 1 (1), </a:t>
          </a:r>
          <a:r>
            <a:rPr lang="en-GB" sz="1700" kern="1200"/>
            <a:t>pp. 1-5.</a:t>
          </a:r>
          <a:endParaRPr lang="en-US" sz="1700" kern="1200"/>
        </a:p>
      </dsp:txBody>
      <dsp:txXfrm>
        <a:off x="1058686" y="1808"/>
        <a:ext cx="9456913" cy="916611"/>
      </dsp:txXfrm>
    </dsp:sp>
    <dsp:sp modelId="{7A0923B5-FFC9-4193-B79F-4160C17AAF31}">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9AD0E3-71C5-46A9-92D2-3B18FAB220A3}">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827B90-3CD8-4EA4-B72C-7EB29E0C3C02}">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b="0" i="0" kern="1200"/>
            <a:t>Gaebel, W., Stricker, J. and Kerst, A., (2020). Changes from ICD-10 to ICD-11 and future directions in psychiatric classification. </a:t>
          </a:r>
          <a:r>
            <a:rPr lang="en-US" sz="1700" b="0" i="1" kern="1200"/>
            <a:t>Dialogues in clinical neuroscience</a:t>
          </a:r>
          <a:r>
            <a:rPr lang="en-US" sz="1700" b="0" i="0" kern="1200"/>
            <a:t>, </a:t>
          </a:r>
          <a:r>
            <a:rPr lang="en-US" sz="1700" b="0" i="1" kern="1200"/>
            <a:t>22</a:t>
          </a:r>
          <a:r>
            <a:rPr lang="en-US" sz="1700" b="0" i="0" kern="1200"/>
            <a:t>(1), p.7.</a:t>
          </a:r>
          <a:endParaRPr lang="en-US" sz="1700" kern="1200"/>
        </a:p>
      </dsp:txBody>
      <dsp:txXfrm>
        <a:off x="1058686" y="1147573"/>
        <a:ext cx="9456913" cy="916611"/>
      </dsp:txXfrm>
    </dsp:sp>
    <dsp:sp modelId="{7BF0CA49-C0AE-4EE4-A269-F5CA54614BE4}">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32CAE-A556-44E1-9DBA-045EADE9CB3B}">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AB152A-35C5-4A62-87A7-E906A438756A}">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0" i="0" kern="1200"/>
            <a:t>Paniagua, F.A., 2018. ICD-10 versus DSM-5 on cultural issues. </a:t>
          </a:r>
          <a:r>
            <a:rPr lang="en-GB" sz="1700" b="0" kern="1200"/>
            <a:t>Sage open, 8(1), </a:t>
          </a:r>
          <a:r>
            <a:rPr lang="en-GB" sz="1700" b="0" i="0" kern="1200"/>
            <a:t>pp. 1-14</a:t>
          </a:r>
          <a:endParaRPr lang="en-US" sz="1700" kern="1200"/>
        </a:p>
      </dsp:txBody>
      <dsp:txXfrm>
        <a:off x="1058686" y="2293338"/>
        <a:ext cx="9456913" cy="916611"/>
      </dsp:txXfrm>
    </dsp:sp>
    <dsp:sp modelId="{28891790-4B6C-46EB-A267-D26B0BEA7F5A}">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2C489-9761-47EF-A3FB-298FC3A48E11}">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67DB05-83F4-4B87-891E-6022FA01CAB4}">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b="0" i="0" kern="1200"/>
            <a:t>Stein, D.J., Szatmari, P., Gaebel, W., Berk, M., Vieta, E., Maj, M., De Vries, Y.A., Roest, A.M., De Jonge, P., Maercker, A. and Brewin, C.R., 2020. Mental, behavioral and neurodevelopmental disorders in the ICD-11: an international perspective on key changes and controversies. </a:t>
          </a:r>
          <a:r>
            <a:rPr lang="en-US" sz="1700" b="0" i="1" kern="1200"/>
            <a:t>BMC medicine</a:t>
          </a:r>
          <a:r>
            <a:rPr lang="en-US" sz="1700" b="0" i="0" kern="1200"/>
            <a:t>, </a:t>
          </a:r>
          <a:r>
            <a:rPr lang="en-US" sz="1700" b="0" i="1" kern="1200"/>
            <a:t>18</a:t>
          </a:r>
          <a:r>
            <a:rPr lang="en-US" sz="1700" b="0" i="0" kern="1200"/>
            <a:t>(1), pp.1-24.</a:t>
          </a:r>
          <a:endParaRPr lang="en-US" sz="1700" kern="1200"/>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7.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8.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14.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7"/>
          </a:xfrm>
          <a:prstGeom prst="rect">
            <a:avLst/>
          </a:prstGeom>
        </p:spPr>
        <p:txBody>
          <a:bodyPr vert="horz" lIns="91440" tIns="45720" rIns="91440" bIns="45720" rtlCol="0"/>
          <a:lstStyle>
            <a:lvl1pPr algn="r">
              <a:defRPr sz="1200"/>
            </a:lvl1pPr>
          </a:lstStyle>
          <a:p>
            <a:fld id="{4EBD18E9-616A-4A4C-9203-CFA666785C9B}" type="datetimeFigureOut">
              <a:rPr lang="en-GB" smtClean="0"/>
              <a:t>12/01/2026</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6"/>
          </a:xfrm>
          <a:prstGeom prst="rect">
            <a:avLst/>
          </a:prstGeom>
        </p:spPr>
        <p:txBody>
          <a:bodyPr vert="horz" lIns="91440" tIns="45720" rIns="91440" bIns="45720" rtlCol="0" anchor="b"/>
          <a:lstStyle>
            <a:lvl1pPr algn="r">
              <a:defRPr sz="1200"/>
            </a:lvl1pPr>
          </a:lstStyle>
          <a:p>
            <a:fld id="{039E3367-5160-473E-B9C1-2746F964D21C}" type="slidenum">
              <a:rPr lang="en-GB" smtClean="0"/>
              <a:t>‹#›</a:t>
            </a:fld>
            <a:endParaRPr lang="en-GB"/>
          </a:p>
        </p:txBody>
      </p:sp>
    </p:spTree>
    <p:extLst>
      <p:ext uri="{BB962C8B-B14F-4D97-AF65-F5344CB8AC3E}">
        <p14:creationId xmlns:p14="http://schemas.microsoft.com/office/powerpoint/2010/main" val="65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a:t>
            </a:fld>
            <a:endParaRPr lang="en-GB"/>
          </a:p>
        </p:txBody>
      </p:sp>
    </p:spTree>
    <p:extLst>
      <p:ext uri="{BB962C8B-B14F-4D97-AF65-F5344CB8AC3E}">
        <p14:creationId xmlns:p14="http://schemas.microsoft.com/office/powerpoint/2010/main" val="1383925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a:t>
            </a:fld>
            <a:endParaRPr lang="en-GB"/>
          </a:p>
        </p:txBody>
      </p:sp>
    </p:spTree>
    <p:extLst>
      <p:ext uri="{BB962C8B-B14F-4D97-AF65-F5344CB8AC3E}">
        <p14:creationId xmlns:p14="http://schemas.microsoft.com/office/powerpoint/2010/main" val="2267366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6</a:t>
            </a:fld>
            <a:endParaRPr lang="en-GB"/>
          </a:p>
        </p:txBody>
      </p:sp>
    </p:spTree>
    <p:extLst>
      <p:ext uri="{BB962C8B-B14F-4D97-AF65-F5344CB8AC3E}">
        <p14:creationId xmlns:p14="http://schemas.microsoft.com/office/powerpoint/2010/main" val="2776379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7</a:t>
            </a:fld>
            <a:endParaRPr lang="en-GB"/>
          </a:p>
        </p:txBody>
      </p:sp>
    </p:spTree>
    <p:extLst>
      <p:ext uri="{BB962C8B-B14F-4D97-AF65-F5344CB8AC3E}">
        <p14:creationId xmlns:p14="http://schemas.microsoft.com/office/powerpoint/2010/main" val="1326515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12</a:t>
            </a:fld>
            <a:endParaRPr lang="en-GB"/>
          </a:p>
        </p:txBody>
      </p:sp>
    </p:spTree>
    <p:extLst>
      <p:ext uri="{BB962C8B-B14F-4D97-AF65-F5344CB8AC3E}">
        <p14:creationId xmlns:p14="http://schemas.microsoft.com/office/powerpoint/2010/main" val="3066547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5D8BE4-45C9-FB0C-10A8-AFB586ED70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C554CF-3422-46FF-3D4C-7CD5C95655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5E5AC0-CF20-8864-17AD-0D7C6AB4D1C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3115DE7-F152-C612-3D60-6EF210505469}"/>
              </a:ext>
            </a:extLst>
          </p:cNvPr>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3637937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14</a:t>
            </a:fld>
            <a:endParaRPr lang="en-GB"/>
          </a:p>
        </p:txBody>
      </p:sp>
    </p:spTree>
    <p:extLst>
      <p:ext uri="{BB962C8B-B14F-4D97-AF65-F5344CB8AC3E}">
        <p14:creationId xmlns:p14="http://schemas.microsoft.com/office/powerpoint/2010/main" val="3380767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15</a:t>
            </a:fld>
            <a:endParaRPr lang="en-GB"/>
          </a:p>
        </p:txBody>
      </p:sp>
    </p:spTree>
    <p:extLst>
      <p:ext uri="{BB962C8B-B14F-4D97-AF65-F5344CB8AC3E}">
        <p14:creationId xmlns:p14="http://schemas.microsoft.com/office/powerpoint/2010/main" val="2327741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500DBFC8-3B55-490C-A035-AFFC297B682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1CA93BC4-4373-486C-97E8-59E7EB1FF8FA}" type="slidenum">
              <a:rPr lang="en-GB" altLang="en-US" sz="1200">
                <a:cs typeface="Arial" panose="020B0604020202020204" pitchFamily="34" charset="0"/>
              </a:rPr>
              <a:pPr algn="r" eaLnBrk="1" hangingPunct="1"/>
              <a:t>16</a:t>
            </a:fld>
            <a:endParaRPr lang="en-GB" altLang="en-US" sz="1200">
              <a:cs typeface="Arial" panose="020B0604020202020204" pitchFamily="34" charset="0"/>
            </a:endParaRPr>
          </a:p>
        </p:txBody>
      </p:sp>
      <p:sp>
        <p:nvSpPr>
          <p:cNvPr id="50179" name="Rectangle 7">
            <a:extLst>
              <a:ext uri="{FF2B5EF4-FFF2-40B4-BE49-F238E27FC236}">
                <a16:creationId xmlns:a16="http://schemas.microsoft.com/office/drawing/2014/main" id="{1242245D-E748-44F4-BC3B-F87F979493B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5C2514F5-1B31-4595-AAAF-39DF0902EA2C}" type="slidenum">
              <a:rPr lang="en-GB" altLang="en-US" sz="1200">
                <a:cs typeface="Arial" panose="020B0604020202020204" pitchFamily="34" charset="0"/>
              </a:rPr>
              <a:pPr algn="r" eaLnBrk="1" hangingPunct="1"/>
              <a:t>16</a:t>
            </a:fld>
            <a:endParaRPr lang="en-GB" altLang="en-US" sz="1200">
              <a:cs typeface="Arial" panose="020B0604020202020204" pitchFamily="34" charset="0"/>
            </a:endParaRPr>
          </a:p>
        </p:txBody>
      </p:sp>
      <p:sp>
        <p:nvSpPr>
          <p:cNvPr id="50180" name="Rectangle 2">
            <a:extLst>
              <a:ext uri="{FF2B5EF4-FFF2-40B4-BE49-F238E27FC236}">
                <a16:creationId xmlns:a16="http://schemas.microsoft.com/office/drawing/2014/main" id="{7B6BA0E5-88AD-436C-B405-3CAFE359E0FA}"/>
              </a:ext>
            </a:extLst>
          </p:cNvPr>
          <p:cNvSpPr>
            <a:spLocks noGrp="1" noRot="1" noChangeAspect="1" noChangeArrowheads="1" noTextEdit="1"/>
          </p:cNvSpPr>
          <p:nvPr>
            <p:ph type="sldImg"/>
          </p:nvPr>
        </p:nvSpPr>
        <p:spPr>
          <a:ln/>
        </p:spPr>
      </p:sp>
      <p:sp>
        <p:nvSpPr>
          <p:cNvPr id="50181" name="Rectangle 3">
            <a:extLst>
              <a:ext uri="{FF2B5EF4-FFF2-40B4-BE49-F238E27FC236}">
                <a16:creationId xmlns:a16="http://schemas.microsoft.com/office/drawing/2014/main" id="{EEECB48B-A1D7-446A-A19C-FF7AD10D07B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18</a:t>
            </a:fld>
            <a:endParaRPr lang="en-GB"/>
          </a:p>
        </p:txBody>
      </p:sp>
    </p:spTree>
    <p:extLst>
      <p:ext uri="{BB962C8B-B14F-4D97-AF65-F5344CB8AC3E}">
        <p14:creationId xmlns:p14="http://schemas.microsoft.com/office/powerpoint/2010/main" val="1903851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20</a:t>
            </a:fld>
            <a:endParaRPr lang="en-GB"/>
          </a:p>
        </p:txBody>
      </p:sp>
    </p:spTree>
    <p:extLst>
      <p:ext uri="{BB962C8B-B14F-4D97-AF65-F5344CB8AC3E}">
        <p14:creationId xmlns:p14="http://schemas.microsoft.com/office/powerpoint/2010/main" val="2264105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24</a:t>
            </a:fld>
            <a:endParaRPr lang="en-GB"/>
          </a:p>
        </p:txBody>
      </p:sp>
    </p:spTree>
    <p:extLst>
      <p:ext uri="{BB962C8B-B14F-4D97-AF65-F5344CB8AC3E}">
        <p14:creationId xmlns:p14="http://schemas.microsoft.com/office/powerpoint/2010/main" val="20262554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25</a:t>
            </a:fld>
            <a:endParaRPr lang="en-GB"/>
          </a:p>
        </p:txBody>
      </p:sp>
    </p:spTree>
    <p:extLst>
      <p:ext uri="{BB962C8B-B14F-4D97-AF65-F5344CB8AC3E}">
        <p14:creationId xmlns:p14="http://schemas.microsoft.com/office/powerpoint/2010/main" val="39388886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26</a:t>
            </a:fld>
            <a:endParaRPr lang="en-GB"/>
          </a:p>
        </p:txBody>
      </p:sp>
    </p:spTree>
    <p:extLst>
      <p:ext uri="{BB962C8B-B14F-4D97-AF65-F5344CB8AC3E}">
        <p14:creationId xmlns:p14="http://schemas.microsoft.com/office/powerpoint/2010/main" val="1360947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27</a:t>
            </a:fld>
            <a:endParaRPr lang="en-GB"/>
          </a:p>
        </p:txBody>
      </p:sp>
    </p:spTree>
    <p:extLst>
      <p:ext uri="{BB962C8B-B14F-4D97-AF65-F5344CB8AC3E}">
        <p14:creationId xmlns:p14="http://schemas.microsoft.com/office/powerpoint/2010/main" val="14318988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28</a:t>
            </a:fld>
            <a:endParaRPr lang="en-GB"/>
          </a:p>
        </p:txBody>
      </p:sp>
    </p:spTree>
    <p:extLst>
      <p:ext uri="{BB962C8B-B14F-4D97-AF65-F5344CB8AC3E}">
        <p14:creationId xmlns:p14="http://schemas.microsoft.com/office/powerpoint/2010/main" val="2229068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33</a:t>
            </a:fld>
            <a:endParaRPr lang="en-GB"/>
          </a:p>
        </p:txBody>
      </p:sp>
    </p:spTree>
    <p:extLst>
      <p:ext uri="{BB962C8B-B14F-4D97-AF65-F5344CB8AC3E}">
        <p14:creationId xmlns:p14="http://schemas.microsoft.com/office/powerpoint/2010/main" val="32988294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34</a:t>
            </a:fld>
            <a:endParaRPr lang="en-GB"/>
          </a:p>
        </p:txBody>
      </p:sp>
    </p:spTree>
    <p:extLst>
      <p:ext uri="{BB962C8B-B14F-4D97-AF65-F5344CB8AC3E}">
        <p14:creationId xmlns:p14="http://schemas.microsoft.com/office/powerpoint/2010/main" val="12812379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35</a:t>
            </a:fld>
            <a:endParaRPr lang="en-GB"/>
          </a:p>
        </p:txBody>
      </p:sp>
    </p:spTree>
    <p:extLst>
      <p:ext uri="{BB962C8B-B14F-4D97-AF65-F5344CB8AC3E}">
        <p14:creationId xmlns:p14="http://schemas.microsoft.com/office/powerpoint/2010/main" val="22348104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39</a:t>
            </a:fld>
            <a:endParaRPr lang="en-GB"/>
          </a:p>
        </p:txBody>
      </p:sp>
    </p:spTree>
    <p:extLst>
      <p:ext uri="{BB962C8B-B14F-4D97-AF65-F5344CB8AC3E}">
        <p14:creationId xmlns:p14="http://schemas.microsoft.com/office/powerpoint/2010/main" val="7580659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41</a:t>
            </a:fld>
            <a:endParaRPr lang="en-GB"/>
          </a:p>
        </p:txBody>
      </p:sp>
    </p:spTree>
    <p:extLst>
      <p:ext uri="{BB962C8B-B14F-4D97-AF65-F5344CB8AC3E}">
        <p14:creationId xmlns:p14="http://schemas.microsoft.com/office/powerpoint/2010/main" val="36172914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45</a:t>
            </a:fld>
            <a:endParaRPr lang="en-GB"/>
          </a:p>
        </p:txBody>
      </p:sp>
    </p:spTree>
    <p:extLst>
      <p:ext uri="{BB962C8B-B14F-4D97-AF65-F5344CB8AC3E}">
        <p14:creationId xmlns:p14="http://schemas.microsoft.com/office/powerpoint/2010/main" val="8388817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48</a:t>
            </a:fld>
            <a:endParaRPr lang="en-GB"/>
          </a:p>
        </p:txBody>
      </p:sp>
    </p:spTree>
    <p:extLst>
      <p:ext uri="{BB962C8B-B14F-4D97-AF65-F5344CB8AC3E}">
        <p14:creationId xmlns:p14="http://schemas.microsoft.com/office/powerpoint/2010/main" val="10790765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51</a:t>
            </a:fld>
            <a:endParaRPr lang="en-GB"/>
          </a:p>
        </p:txBody>
      </p:sp>
    </p:spTree>
    <p:extLst>
      <p:ext uri="{BB962C8B-B14F-4D97-AF65-F5344CB8AC3E}">
        <p14:creationId xmlns:p14="http://schemas.microsoft.com/office/powerpoint/2010/main" val="6385583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52</a:t>
            </a:fld>
            <a:endParaRPr lang="en-GB"/>
          </a:p>
        </p:txBody>
      </p:sp>
    </p:spTree>
    <p:extLst>
      <p:ext uri="{BB962C8B-B14F-4D97-AF65-F5344CB8AC3E}">
        <p14:creationId xmlns:p14="http://schemas.microsoft.com/office/powerpoint/2010/main" val="20756941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53</a:t>
            </a:fld>
            <a:endParaRPr lang="en-GB"/>
          </a:p>
        </p:txBody>
      </p:sp>
    </p:spTree>
    <p:extLst>
      <p:ext uri="{BB962C8B-B14F-4D97-AF65-F5344CB8AC3E}">
        <p14:creationId xmlns:p14="http://schemas.microsoft.com/office/powerpoint/2010/main" val="38976038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54</a:t>
            </a:fld>
            <a:endParaRPr lang="en-GB"/>
          </a:p>
        </p:txBody>
      </p:sp>
    </p:spTree>
    <p:extLst>
      <p:ext uri="{BB962C8B-B14F-4D97-AF65-F5344CB8AC3E}">
        <p14:creationId xmlns:p14="http://schemas.microsoft.com/office/powerpoint/2010/main" val="7802497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55</a:t>
            </a:fld>
            <a:endParaRPr lang="en-GB"/>
          </a:p>
        </p:txBody>
      </p:sp>
    </p:spTree>
    <p:extLst>
      <p:ext uri="{BB962C8B-B14F-4D97-AF65-F5344CB8AC3E}">
        <p14:creationId xmlns:p14="http://schemas.microsoft.com/office/powerpoint/2010/main" val="21539088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58</a:t>
            </a:fld>
            <a:endParaRPr lang="en-GB"/>
          </a:p>
        </p:txBody>
      </p:sp>
    </p:spTree>
    <p:extLst>
      <p:ext uri="{BB962C8B-B14F-4D97-AF65-F5344CB8AC3E}">
        <p14:creationId xmlns:p14="http://schemas.microsoft.com/office/powerpoint/2010/main" val="16759622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59</a:t>
            </a:fld>
            <a:endParaRPr lang="en-GB"/>
          </a:p>
        </p:txBody>
      </p:sp>
    </p:spTree>
    <p:extLst>
      <p:ext uri="{BB962C8B-B14F-4D97-AF65-F5344CB8AC3E}">
        <p14:creationId xmlns:p14="http://schemas.microsoft.com/office/powerpoint/2010/main" val="41107102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61</a:t>
            </a:fld>
            <a:endParaRPr lang="en-GB"/>
          </a:p>
        </p:txBody>
      </p:sp>
    </p:spTree>
    <p:extLst>
      <p:ext uri="{BB962C8B-B14F-4D97-AF65-F5344CB8AC3E}">
        <p14:creationId xmlns:p14="http://schemas.microsoft.com/office/powerpoint/2010/main" val="17073720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62</a:t>
            </a:fld>
            <a:endParaRPr lang="en-GB"/>
          </a:p>
        </p:txBody>
      </p:sp>
    </p:spTree>
    <p:extLst>
      <p:ext uri="{BB962C8B-B14F-4D97-AF65-F5344CB8AC3E}">
        <p14:creationId xmlns:p14="http://schemas.microsoft.com/office/powerpoint/2010/main" val="19810573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63</a:t>
            </a:fld>
            <a:endParaRPr lang="en-GB"/>
          </a:p>
        </p:txBody>
      </p:sp>
    </p:spTree>
    <p:extLst>
      <p:ext uri="{BB962C8B-B14F-4D97-AF65-F5344CB8AC3E}">
        <p14:creationId xmlns:p14="http://schemas.microsoft.com/office/powerpoint/2010/main" val="4084388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0511-B301-49A4-B86D-19D77FE3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1ACC87-8C96-48B7-A523-DA4F59058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90995-49AD-44E0-A084-C2A0D537125F}"/>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41835F8C-C7FE-401D-9CEA-C6502174E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2C18A-AACA-45B9-B140-8A31630DE0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5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A1A1-78EB-47A7-8674-6CEAB0468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4374E-32CE-40F7-AC7F-169E0C16B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3551D-722B-40F6-9057-833B5331EAB2}"/>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2EF8578B-F1DF-42B7-BFCA-46A8CDCD2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CFFE4-8B55-4C6A-964F-DBA2415F98F4}"/>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44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312F-4F66-475A-B492-9E15696F8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A38E53-3226-460C-8B80-BAE28F6E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CD9B0-E059-47E8-8941-A30ED3BE658D}"/>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B9F05284-0918-49C5-9D82-07CF61F3A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96E6-B644-45E2-AD4A-7ACA339300C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0034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6C8C-C6C6-4E54-910D-134F64F72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ACB38A-BECB-4526-B67B-6C2DCC707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ED64-C4B1-4192-AD5A-8B2C35F4A4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02002-5D93-4C57-BBC4-A4A6C4CB345A}"/>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6" name="Footer Placeholder 5">
            <a:extLst>
              <a:ext uri="{FF2B5EF4-FFF2-40B4-BE49-F238E27FC236}">
                <a16:creationId xmlns:a16="http://schemas.microsoft.com/office/drawing/2014/main" id="{3F0CFBD1-8B3D-40A9-BF1E-DDEE7089A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9E995-7B23-46F2-94B1-F37CAB7E52A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71087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7061-78E7-48B3-A54A-386BB097E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385AC-A564-4BA8-B686-01D3BC5AC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204F-6B71-41B7-B963-B83A37FE09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54C440-94AB-424E-A9AF-13CC9C40A5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FDFE0-BA6C-43CE-9F49-8DC79895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4578-186B-41D8-87DE-10FB1E87FE6B}"/>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8" name="Footer Placeholder 7">
            <a:extLst>
              <a:ext uri="{FF2B5EF4-FFF2-40B4-BE49-F238E27FC236}">
                <a16:creationId xmlns:a16="http://schemas.microsoft.com/office/drawing/2014/main" id="{D475CA70-05F1-4CF2-970F-0F21B576C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BBB3C5-E2BF-4DCF-A6A0-9A82ACFD03BE}"/>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5281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815A-E604-4AF5-8916-DEA8FD435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6A9DC7-156B-40FF-9D4F-249C3AF481E7}"/>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4" name="Footer Placeholder 3">
            <a:extLst>
              <a:ext uri="{FF2B5EF4-FFF2-40B4-BE49-F238E27FC236}">
                <a16:creationId xmlns:a16="http://schemas.microsoft.com/office/drawing/2014/main" id="{65ED3304-FC31-4934-8B15-28CEE451F1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B03444-194A-4B26-B467-AF3D91D8019F}"/>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99421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96F374-906F-4B54-B0E7-2DB1C61A1C1D}"/>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3" name="Footer Placeholder 2">
            <a:extLst>
              <a:ext uri="{FF2B5EF4-FFF2-40B4-BE49-F238E27FC236}">
                <a16:creationId xmlns:a16="http://schemas.microsoft.com/office/drawing/2014/main" id="{EB946DE2-0FEA-4A16-AA08-75CCEE3E0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6A6E4-7705-4CD5-8114-EEA29C0E1880}"/>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79124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40E-A07F-40C2-82A3-BEC14C9E7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5099E-6860-40AE-9886-3A903E251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9BE4B-4539-412B-835B-8113C186D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4CE10-49E0-4088-A9D6-7B2D9DBD65BA}"/>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6" name="Footer Placeholder 5">
            <a:extLst>
              <a:ext uri="{FF2B5EF4-FFF2-40B4-BE49-F238E27FC236}">
                <a16:creationId xmlns:a16="http://schemas.microsoft.com/office/drawing/2014/main" id="{08818D10-07D0-42A8-83D3-8727E035C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9BB51-4A55-4F8E-9BCF-FDA4554F9BB9}"/>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77669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4BB4-6E04-4755-8082-BB45EFAFB4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F5245-F5D6-49CA-BE9C-8D7D416FB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7738F-7766-43FB-8546-F70501BFD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48CF3-A544-4FC5-BBDC-1AF4177BA598}"/>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6" name="Footer Placeholder 5">
            <a:extLst>
              <a:ext uri="{FF2B5EF4-FFF2-40B4-BE49-F238E27FC236}">
                <a16:creationId xmlns:a16="http://schemas.microsoft.com/office/drawing/2014/main" id="{C5A0FED2-80C0-41EE-968F-A443BDA46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BC93-4484-441F-8BE0-BC36AF90D6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9095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81DD-27D0-46E4-9311-4B6700BE6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0E6F2-7514-41BD-9003-99E09AF3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8DDE1-F6CB-442D-A275-8DA4EB80AB1A}"/>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45D0007A-E4F2-454A-8818-B08650612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E1814-2820-45A4-AC17-8034E89A996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468524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A81AFA-BC60-4A55-BD4D-44726C46C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75BA4-904B-42C1-B6B6-8DC363F4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710F4-D922-4D5B-A58A-4BC1BF998B0D}"/>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3D60F365-4814-4F2F-A4BB-86DADAADB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37C95-8BA4-4D6A-9DB3-05701AC03B88}"/>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0252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04CE-F336-4069-81B2-D8928A8B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E35269-CB30-4845-901E-4D503CB16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24C19-8B8E-4318-9017-2E679D23C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CB965FE2-5325-4D79-99CC-F47A3C858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38376-1BA1-4B87-99CC-029F703F8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B123FB-9594-4504-9271-31259DAAB380}" type="slidenum">
              <a:rPr lang="en-GB" smtClean="0"/>
              <a:t>‹#›</a:t>
            </a:fld>
            <a:endParaRPr lang="en-GB"/>
          </a:p>
        </p:txBody>
      </p:sp>
    </p:spTree>
    <p:extLst>
      <p:ext uri="{BB962C8B-B14F-4D97-AF65-F5344CB8AC3E}">
        <p14:creationId xmlns:p14="http://schemas.microsoft.com/office/powerpoint/2010/main" val="19548547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hyperlink" Target="https://creativecommons.org/licenses/by-nc-nd/3.0/" TargetMode="External"/><Relationship Id="rId4" Type="http://schemas.openxmlformats.org/officeDocument/2006/relationships/diagramLayout" Target="../diagrams/layout1.xml"/><Relationship Id="rId9" Type="http://schemas.openxmlformats.org/officeDocument/2006/relationships/hyperlink" Target="https://autismodiario.org/2018/08/24/dsm-5-y-cie11-del-diagnostico-de-tea-a-la-intervencion-en-el-area-de-comunicacion/?amp"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hyperlink" Target="https://creativecommons.org/licenses/by-nc-sa/3.0/" TargetMode="External"/><Relationship Id="rId3" Type="http://schemas.openxmlformats.org/officeDocument/2006/relationships/image" Target="../media/image11.jpeg"/><Relationship Id="rId7" Type="http://schemas.openxmlformats.org/officeDocument/2006/relationships/diagramData" Target="../diagrams/data3.xml"/><Relationship Id="rId12" Type="http://schemas.openxmlformats.org/officeDocument/2006/relationships/hyperlink" Target="https://creativecommons.org/licenses/by-nc/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betterposters.blogspot.com/2016/02/present-your-geology-poster-online.html" TargetMode="External"/><Relationship Id="rId11" Type="http://schemas.microsoft.com/office/2007/relationships/diagramDrawing" Target="../diagrams/drawing3.xml"/><Relationship Id="rId5" Type="http://schemas.openxmlformats.org/officeDocument/2006/relationships/image" Target="../media/image12.jpeg"/><Relationship Id="rId10" Type="http://schemas.openxmlformats.org/officeDocument/2006/relationships/diagramColors" Target="../diagrams/colors3.xml"/><Relationship Id="rId4" Type="http://schemas.openxmlformats.org/officeDocument/2006/relationships/hyperlink" Target="https://lifelonglearningteachers.blogspot.com/2012/01/" TargetMode="External"/><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hyperlink" Target="https://eduhack.eu/evaluation/" TargetMode="External"/><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mrippolito.blogspot.com/2017/08/binder-reminder-scavenger-hunt-8142017.html" TargetMode="External"/><Relationship Id="rId2" Type="http://schemas.openxmlformats.org/officeDocument/2006/relationships/image" Target="../media/image19.jpe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0.png"/><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hyperlink" Target="https://creativecommons.org/licenses/by-nc-nd/3.0/" TargetMode="External"/><Relationship Id="rId4" Type="http://schemas.openxmlformats.org/officeDocument/2006/relationships/hyperlink" Target="http://mrippolito.blogspot.com/2017/08/binder-reminder-scavenger-hunt-8142017.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3.emf"/><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pixabay.com/illustrations/magnifying-glass-search-to-find-1020142/"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needpix.com/photo/1095908/thinking-person-person-thinking-think-young-business-woman-adult-female"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6.jpeg"/><Relationship Id="rId7" Type="http://schemas.openxmlformats.org/officeDocument/2006/relationships/image" Target="../media/image30.jpeg"/><Relationship Id="rId12"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29.jpeg"/><Relationship Id="rId11" Type="http://schemas.openxmlformats.org/officeDocument/2006/relationships/image" Target="../media/image34.jpeg"/><Relationship Id="rId5" Type="http://schemas.openxmlformats.org/officeDocument/2006/relationships/image" Target="../media/image28.jpeg"/><Relationship Id="rId10" Type="http://schemas.openxmlformats.org/officeDocument/2006/relationships/image" Target="../media/image33.jpeg"/><Relationship Id="rId4" Type="http://schemas.openxmlformats.org/officeDocument/2006/relationships/image" Target="../media/image27.jpeg"/><Relationship Id="rId9" Type="http://schemas.openxmlformats.org/officeDocument/2006/relationships/image" Target="../media/image32.jpeg"/></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40.jpeg"/><Relationship Id="rId7" Type="http://schemas.openxmlformats.org/officeDocument/2006/relationships/hyperlink" Target="https://tvcinemaemusica.wordpress.com/page/14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hyperlink" Target="https://www.publicdomainpictures.net/en/view-image.php?image=315634&amp;picture=couple-taking-selfie" TargetMode="External"/><Relationship Id="rId4" Type="http://schemas.openxmlformats.org/officeDocument/2006/relationships/image" Target="../media/image41.jpeg"/></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47.jpeg"/><Relationship Id="rId7" Type="http://schemas.openxmlformats.org/officeDocument/2006/relationships/diagramColors" Target="../diagrams/colors1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8.jpeg"/><Relationship Id="rId7" Type="http://schemas.openxmlformats.org/officeDocument/2006/relationships/image" Target="../media/image50.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hyperlink" Target="https://creativecommons.org/licenses/by/3.0/" TargetMode="External"/><Relationship Id="rId4" Type="http://schemas.openxmlformats.org/officeDocument/2006/relationships/hyperlink" Target="https://www.flickr.com/photos/jakecaptive/3205277810/" TargetMode="External"/></Relationships>
</file>

<file path=ppt/slides/_rels/slide36.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hyperlink" Target="https://www.pngall.com/thinking-woman-png/download/41462" TargetMode="External"/><Relationship Id="rId7" Type="http://schemas.openxmlformats.org/officeDocument/2006/relationships/diagramQuickStyle" Target="../diagrams/quickStyle14.xml"/><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hyperlink" Target="https://creativecommons.org/licenses/by-nc/3.0/" TargetMode="External"/><Relationship Id="rId9" Type="http://schemas.microsoft.com/office/2007/relationships/diagramDrawing" Target="../diagrams/drawing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en.wikipedia.org/wiki/Forestry_Commission" TargetMode="External"/><Relationship Id="rId13" Type="http://schemas.openxmlformats.org/officeDocument/2006/relationships/hyperlink" Target="https://en.wikipedia.org/wiki/Protest_tunnelling_in_the_United_Kingdom" TargetMode="External"/><Relationship Id="rId3" Type="http://schemas.openxmlformats.org/officeDocument/2006/relationships/hyperlink" Target="https://en.wikipedia.org/wiki/BBC" TargetMode="External"/><Relationship Id="rId7" Type="http://schemas.openxmlformats.org/officeDocument/2006/relationships/hyperlink" Target="https://en.wikipedia.org/wiki/Manchester_Airport" TargetMode="External"/><Relationship Id="rId12" Type="http://schemas.openxmlformats.org/officeDocument/2006/relationships/hyperlink" Target="https://en.wikipedia.org/wiki/Stop_HS2" TargetMode="External"/><Relationship Id="rId2" Type="http://schemas.openxmlformats.org/officeDocument/2006/relationships/hyperlink" Target="https://en.wikipedia.org/wiki/A30_road" TargetMode="External"/><Relationship Id="rId1" Type="http://schemas.openxmlformats.org/officeDocument/2006/relationships/slideLayout" Target="../slideLayouts/slideLayout2.xml"/><Relationship Id="rId6" Type="http://schemas.openxmlformats.org/officeDocument/2006/relationships/hyperlink" Target="https://en.wikipedia.org/wiki/Runway" TargetMode="External"/><Relationship Id="rId11" Type="http://schemas.openxmlformats.org/officeDocument/2006/relationships/hyperlink" Target="https://en.wikipedia.org/wiki/Jones_Hill_Wood" TargetMode="External"/><Relationship Id="rId5" Type="http://schemas.openxmlformats.org/officeDocument/2006/relationships/hyperlink" Target="https://en.wikipedia.org/wiki/Newbury_bypass" TargetMode="External"/><Relationship Id="rId10" Type="http://schemas.openxmlformats.org/officeDocument/2006/relationships/hyperlink" Target="https://en.wikipedia.org/wiki/Extinction_Rebellion" TargetMode="External"/><Relationship Id="rId4" Type="http://schemas.openxmlformats.org/officeDocument/2006/relationships/hyperlink" Target="https://en.wikipedia.org/wiki/Have_I_Got_News_for_You" TargetMode="External"/><Relationship Id="rId9" Type="http://schemas.openxmlformats.org/officeDocument/2006/relationships/hyperlink" Target="https://en.wikipedia.org/wiki/Heathrow_Airport" TargetMode="External"/><Relationship Id="rId14" Type="http://schemas.openxmlformats.org/officeDocument/2006/relationships/hyperlink" Target="https://en.wikipedia.org/wiki/Euston_Square_Gardens"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1.xml"/><Relationship Id="rId1" Type="http://schemas.openxmlformats.org/officeDocument/2006/relationships/slideLayout" Target="../slideLayouts/slideLayout9.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2.xml"/><Relationship Id="rId4" Type="http://schemas.openxmlformats.org/officeDocument/2006/relationships/image" Target="../media/image54.svg"/></Relationships>
</file>

<file path=ppt/slides/_rels/slide43.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6.jpeg"/><Relationship Id="rId1" Type="http://schemas.openxmlformats.org/officeDocument/2006/relationships/slideLayout" Target="../slideLayouts/slideLayout2.xml"/><Relationship Id="rId4" Type="http://schemas.openxmlformats.org/officeDocument/2006/relationships/image" Target="../media/image54.svg"/></Relationships>
</file>

<file path=ppt/slides/_rels/slide4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54.svg"/><Relationship Id="rId4" Type="http://schemas.openxmlformats.org/officeDocument/2006/relationships/image" Target="../media/image53.png"/></Relationships>
</file>

<file path=ppt/slides/_rels/slide4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59.gif"/><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60.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5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completebusinessnews.com/removal-company-how-to-choose-the-best/"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cambridge.org/core/journals/the-british-journal-of-psychiatry/article/child-and-adolescent-psychiatric-disorders-and-icd11/56E9D79673B4C1E31A5F89EFF28A8E96" TargetMode="External"/><Relationship Id="rId2" Type="http://schemas.openxmlformats.org/officeDocument/2006/relationships/hyperlink" Target="https://www.who.int/publications/i/item/9789240077263" TargetMode="Externa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64.jpe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8.xml.rels><?xml version="1.0" encoding="UTF-8" standalone="yes"?>
<Relationships xmlns="http://schemas.openxmlformats.org/package/2006/relationships"><Relationship Id="rId3" Type="http://schemas.openxmlformats.org/officeDocument/2006/relationships/image" Target="../media/image65.jpeg"/><Relationship Id="rId7" Type="http://schemas.openxmlformats.org/officeDocument/2006/relationships/image" Target="../media/image66.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icd.who.int/ct/icd11_mms/en/2024-01" TargetMode="External"/><Relationship Id="rId5" Type="http://schemas.openxmlformats.org/officeDocument/2006/relationships/hyperlink" Target="https://creativecommons.org/licenses/by-nc-nd/3.0/" TargetMode="External"/><Relationship Id="rId4" Type="http://schemas.openxmlformats.org/officeDocument/2006/relationships/hyperlink" Target="https://www.scacchierando.it/surfing-on-the-net/surfing-on-the-net-agosto-5/"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scacchierando.it/surfing-on-the-net/surfing-on-the-net-agosto-5/" TargetMode="Externa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ww.flickr.com/photos/nateerlin/376111434/"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blogs.lse.ac.uk/politicsandpolicy/the-politics-of-health-taking-the-long-view-on-the-state-of-the-nhs/"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70.jpeg"/></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65.xml.rels><?xml version="1.0" encoding="UTF-8" standalone="yes"?>
<Relationships xmlns="http://schemas.openxmlformats.org/package/2006/relationships"><Relationship Id="rId3" Type="http://schemas.openxmlformats.org/officeDocument/2006/relationships/hyperlink" Target="https://yolujines.blogspot.com/2011/09/homework.html" TargetMode="External"/><Relationship Id="rId2" Type="http://schemas.openxmlformats.org/officeDocument/2006/relationships/image" Target="../media/image71.jpe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1069788" y="2654490"/>
            <a:ext cx="4567686" cy="3220382"/>
          </a:xfrm>
        </p:spPr>
        <p:txBody>
          <a:bodyPr anchor="t">
            <a:normAutofit/>
          </a:bodyPr>
          <a:lstStyle/>
          <a:p>
            <a:pPr algn="r"/>
            <a:r>
              <a:rPr lang="en-GB" sz="2600" b="1">
                <a:solidFill>
                  <a:srgbClr val="FFFFFF"/>
                </a:solidFill>
                <a:latin typeface="+mn-lt"/>
              </a:rPr>
              <a:t>BMHP6029</a:t>
            </a:r>
            <a:br>
              <a:rPr lang="en-GB" sz="2600" b="1">
                <a:solidFill>
                  <a:srgbClr val="FFFFFF"/>
                </a:solidFill>
                <a:latin typeface="+mn-lt"/>
              </a:rPr>
            </a:br>
            <a:br>
              <a:rPr lang="en-GB" sz="2600" b="1">
                <a:solidFill>
                  <a:srgbClr val="FFFFFF"/>
                </a:solidFill>
                <a:latin typeface="+mn-lt"/>
              </a:rPr>
            </a:br>
            <a:r>
              <a:rPr lang="en-GB" sz="2600" b="1" i="0">
                <a:solidFill>
                  <a:srgbClr val="FFFFFF"/>
                </a:solidFill>
                <a:effectLst/>
                <a:latin typeface="-apple-system"/>
              </a:rPr>
              <a:t>Psychopathological Classifications and Provisions</a:t>
            </a:r>
            <a:br>
              <a:rPr lang="en-GB" sz="2600" b="1">
                <a:solidFill>
                  <a:srgbClr val="FFFFFF"/>
                </a:solidFill>
                <a:latin typeface="+mn-lt"/>
              </a:rPr>
            </a:br>
            <a:br>
              <a:rPr lang="en-GB" sz="2600" b="1">
                <a:solidFill>
                  <a:srgbClr val="FFFFFF"/>
                </a:solidFill>
                <a:latin typeface="+mn-lt"/>
              </a:rPr>
            </a:br>
            <a:r>
              <a:rPr lang="en-GB" sz="2600" b="1">
                <a:solidFill>
                  <a:srgbClr val="FFFFFF"/>
                </a:solidFill>
                <a:latin typeface="+mn-lt"/>
              </a:rPr>
              <a:t>Week 1 Introduction </a:t>
            </a:r>
            <a:br>
              <a:rPr lang="en-GB" sz="2600" b="1">
                <a:solidFill>
                  <a:srgbClr val="FFFFFF"/>
                </a:solidFill>
                <a:latin typeface="+mn-lt"/>
              </a:rPr>
            </a:br>
            <a:endParaRPr lang="en-GB" sz="2600">
              <a:solidFill>
                <a:srgbClr val="FFFFFF"/>
              </a:solidFill>
              <a:latin typeface="+mn-lt"/>
              <a:ea typeface="Calibri"/>
              <a:cs typeface="Calibri"/>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rcRect l="29872" r="3871" b="-2"/>
          <a:stretch>
            <a:fillRect/>
          </a:stretch>
        </p:blipFill>
        <p:spPr>
          <a:xfrm>
            <a:off x="6553199" y="457200"/>
            <a:ext cx="5181602" cy="5943600"/>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E557D-ADBA-79F4-BEFA-97ECE9A36AC8}"/>
              </a:ext>
            </a:extLst>
          </p:cNvPr>
          <p:cNvSpPr>
            <a:spLocks noGrp="1"/>
          </p:cNvSpPr>
          <p:nvPr>
            <p:ph type="title"/>
          </p:nvPr>
        </p:nvSpPr>
        <p:spPr>
          <a:xfrm>
            <a:off x="406259" y="608019"/>
            <a:ext cx="3200400" cy="1547503"/>
          </a:xfrm>
        </p:spPr>
        <p:txBody>
          <a:bodyPr>
            <a:normAutofit/>
          </a:bodyPr>
          <a:lstStyle/>
          <a:p>
            <a:pPr algn="ctr"/>
            <a:r>
              <a:rPr lang="en-GB">
                <a:latin typeface="+mn-lt"/>
              </a:rPr>
              <a:t>Session Plan</a:t>
            </a:r>
          </a:p>
        </p:txBody>
      </p:sp>
      <p:graphicFrame>
        <p:nvGraphicFramePr>
          <p:cNvPr id="16" name="Content Placeholder 2">
            <a:extLst>
              <a:ext uri="{FF2B5EF4-FFF2-40B4-BE49-F238E27FC236}">
                <a16:creationId xmlns:a16="http://schemas.microsoft.com/office/drawing/2014/main" id="{B3971C1E-667D-1D7E-0E90-6C72F394839C}"/>
              </a:ext>
            </a:extLst>
          </p:cNvPr>
          <p:cNvGraphicFramePr>
            <a:graphicFrameLocks noGrp="1"/>
          </p:cNvGraphicFramePr>
          <p:nvPr>
            <p:ph idx="1"/>
            <p:extLst>
              <p:ext uri="{D42A27DB-BD31-4B8C-83A1-F6EECF244321}">
                <p14:modId xmlns:p14="http://schemas.microsoft.com/office/powerpoint/2010/main" val="1782820457"/>
              </p:ext>
            </p:extLst>
          </p:nvPr>
        </p:nvGraphicFramePr>
        <p:xfrm>
          <a:off x="6096000" y="489595"/>
          <a:ext cx="553734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book cover of a book&#10;&#10;Description automatically generated with medium confidence">
            <a:extLst>
              <a:ext uri="{FF2B5EF4-FFF2-40B4-BE49-F238E27FC236}">
                <a16:creationId xmlns:a16="http://schemas.microsoft.com/office/drawing/2014/main" id="{BAD01F3A-E9D9-59BE-A567-9DA247AC7D5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55494" y="2041897"/>
            <a:ext cx="5652248" cy="4009328"/>
          </a:xfrm>
          <a:prstGeom prst="rect">
            <a:avLst/>
          </a:prstGeom>
        </p:spPr>
      </p:pic>
      <p:sp>
        <p:nvSpPr>
          <p:cNvPr id="7" name="TextBox 6">
            <a:extLst>
              <a:ext uri="{FF2B5EF4-FFF2-40B4-BE49-F238E27FC236}">
                <a16:creationId xmlns:a16="http://schemas.microsoft.com/office/drawing/2014/main" id="{E7016EAF-7C57-A718-80B3-01D764F11CB5}"/>
              </a:ext>
            </a:extLst>
          </p:cNvPr>
          <p:cNvSpPr txBox="1"/>
          <p:nvPr/>
        </p:nvSpPr>
        <p:spPr>
          <a:xfrm>
            <a:off x="255494" y="6137572"/>
            <a:ext cx="5652248" cy="230832"/>
          </a:xfrm>
          <a:prstGeom prst="rect">
            <a:avLst/>
          </a:prstGeom>
          <a:noFill/>
        </p:spPr>
        <p:txBody>
          <a:bodyPr wrap="square" rtlCol="0">
            <a:spAutoFit/>
          </a:bodyPr>
          <a:lstStyle/>
          <a:p>
            <a:r>
              <a:rPr lang="en-GB" sz="900">
                <a:hlinkClick r:id="rId9" tooltip="https://autismodiario.org/2018/08/24/dsm-5-y-cie11-del-diagnostico-de-tea-a-la-intervencion-en-el-area-de-comunicacion/?amp"/>
              </a:rPr>
              <a:t>This Photo</a:t>
            </a:r>
            <a:r>
              <a:rPr lang="en-GB" sz="900"/>
              <a:t> by Unknown Author is licensed under </a:t>
            </a:r>
            <a:r>
              <a:rPr lang="en-GB" sz="900">
                <a:hlinkClick r:id="rId10" tooltip="https://creativecommons.org/licenses/by-nc-nd/3.0/"/>
              </a:rPr>
              <a:t>CC BY-NC-ND</a:t>
            </a:r>
            <a:endParaRPr lang="en-GB" sz="900"/>
          </a:p>
        </p:txBody>
      </p:sp>
    </p:spTree>
    <p:extLst>
      <p:ext uri="{BB962C8B-B14F-4D97-AF65-F5344CB8AC3E}">
        <p14:creationId xmlns:p14="http://schemas.microsoft.com/office/powerpoint/2010/main" val="3360622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ed dart hitting a target&#10;&#10;Description automatically generated">
            <a:extLst>
              <a:ext uri="{FF2B5EF4-FFF2-40B4-BE49-F238E27FC236}">
                <a16:creationId xmlns:a16="http://schemas.microsoft.com/office/drawing/2014/main" id="{BE813640-75CA-131F-8999-477DE78AA46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466" b="25171"/>
          <a:stretch/>
        </p:blipFill>
        <p:spPr>
          <a:xfrm>
            <a:off x="-3047" y="10"/>
            <a:ext cx="6561573"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6924B1-BF42-A19B-3F46-B6EAB2F3EF7E}"/>
              </a:ext>
            </a:extLst>
          </p:cNvPr>
          <p:cNvSpPr>
            <a:spLocks noGrp="1"/>
          </p:cNvSpPr>
          <p:nvPr>
            <p:ph idx="1"/>
          </p:nvPr>
        </p:nvSpPr>
        <p:spPr>
          <a:xfrm>
            <a:off x="6461090" y="522515"/>
            <a:ext cx="5040363" cy="5918478"/>
          </a:xfrm>
        </p:spPr>
        <p:txBody>
          <a:bodyPr>
            <a:normAutofit/>
          </a:bodyPr>
          <a:lstStyle/>
          <a:p>
            <a:pPr marL="0" indent="0">
              <a:buNone/>
            </a:pPr>
            <a:r>
              <a:rPr lang="en-GB" sz="3200" dirty="0"/>
              <a:t>To critically examine </a:t>
            </a:r>
            <a:r>
              <a:rPr lang="en-GB" sz="3200" b="1" dirty="0"/>
              <a:t>historical and contemporary classification systems</a:t>
            </a:r>
            <a:r>
              <a:rPr lang="en-GB" sz="3200" dirty="0"/>
              <a:t> for mental, behavioural, and neurodevelopmental disorders, and evaluate how these systems shape </a:t>
            </a:r>
            <a:r>
              <a:rPr lang="en-GB" sz="3200" b="1" dirty="0"/>
              <a:t>current care pathways, service provision, and lived experience</a:t>
            </a:r>
            <a:r>
              <a:rPr lang="en-GB" sz="3200" dirty="0"/>
              <a:t>.</a:t>
            </a:r>
          </a:p>
          <a:p>
            <a:pPr marL="0" indent="0">
              <a:buNone/>
            </a:pPr>
            <a:endParaRPr lang="en-GB" sz="2400" dirty="0"/>
          </a:p>
        </p:txBody>
      </p:sp>
      <p:sp>
        <p:nvSpPr>
          <p:cNvPr id="6" name="TextBox 5">
            <a:extLst>
              <a:ext uri="{FF2B5EF4-FFF2-40B4-BE49-F238E27FC236}">
                <a16:creationId xmlns:a16="http://schemas.microsoft.com/office/drawing/2014/main" id="{819AB021-2FD8-FD54-20F4-4721E7735070}"/>
              </a:ext>
            </a:extLst>
          </p:cNvPr>
          <p:cNvSpPr txBox="1"/>
          <p:nvPr/>
        </p:nvSpPr>
        <p:spPr>
          <a:xfrm>
            <a:off x="7349777"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ngall.com/aim-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045429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58D91-13ED-3837-8543-16077FE626B0}"/>
              </a:ext>
            </a:extLst>
          </p:cNvPr>
          <p:cNvSpPr>
            <a:spLocks noGrp="1"/>
          </p:cNvSpPr>
          <p:nvPr>
            <p:ph type="title"/>
          </p:nvPr>
        </p:nvSpPr>
        <p:spPr>
          <a:xfrm>
            <a:off x="1383564" y="348865"/>
            <a:ext cx="9718111" cy="1576446"/>
          </a:xfrm>
        </p:spPr>
        <p:txBody>
          <a:bodyPr anchor="ctr">
            <a:normAutofit/>
          </a:bodyPr>
          <a:lstStyle/>
          <a:p>
            <a:pPr marL="0" indent="0">
              <a:buNone/>
            </a:pPr>
            <a:r>
              <a:rPr lang="en-GB" sz="3700">
                <a:solidFill>
                  <a:srgbClr val="FFFFFF"/>
                </a:solidFill>
              </a:rPr>
              <a:t>Upon the successful completion of this module, you should be able to demonstrate your ability to: </a:t>
            </a:r>
          </a:p>
        </p:txBody>
      </p:sp>
      <p:graphicFrame>
        <p:nvGraphicFramePr>
          <p:cNvPr id="12" name="Content Placeholder 2">
            <a:extLst>
              <a:ext uri="{FF2B5EF4-FFF2-40B4-BE49-F238E27FC236}">
                <a16:creationId xmlns:a16="http://schemas.microsoft.com/office/drawing/2014/main" id="{4194DEDC-0537-6667-3BAD-C61B34645E29}"/>
              </a:ext>
            </a:extLst>
          </p:cNvPr>
          <p:cNvGraphicFramePr>
            <a:graphicFrameLocks noGrp="1"/>
          </p:cNvGraphicFramePr>
          <p:nvPr>
            <p:ph idx="1"/>
            <p:extLst>
              <p:ext uri="{D42A27DB-BD31-4B8C-83A1-F6EECF244321}">
                <p14:modId xmlns:p14="http://schemas.microsoft.com/office/powerpoint/2010/main" val="1008176859"/>
              </p:ext>
            </p:extLst>
          </p:nvPr>
        </p:nvGraphicFramePr>
        <p:xfrm>
          <a:off x="644056" y="2170031"/>
          <a:ext cx="10927829" cy="44417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2787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with idea concept">
            <a:extLst>
              <a:ext uri="{FF2B5EF4-FFF2-40B4-BE49-F238E27FC236}">
                <a16:creationId xmlns:a16="http://schemas.microsoft.com/office/drawing/2014/main" id="{B24634CB-FD22-C9E1-CE18-FCF806FB2D64}"/>
              </a:ext>
            </a:extLst>
          </p:cNvPr>
          <p:cNvPicPr>
            <a:picLocks noChangeAspect="1"/>
          </p:cNvPicPr>
          <p:nvPr/>
        </p:nvPicPr>
        <p:blipFill rotWithShape="1">
          <a:blip r:embed="rId3"/>
          <a:srcRect l="34062" r="25599" b="-2"/>
          <a:stretch/>
        </p:blipFill>
        <p:spPr>
          <a:xfrm>
            <a:off x="0" y="0"/>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2" name="Title 1">
            <a:extLst>
              <a:ext uri="{FF2B5EF4-FFF2-40B4-BE49-F238E27FC236}">
                <a16:creationId xmlns:a16="http://schemas.microsoft.com/office/drawing/2014/main" id="{D08708AC-323F-0472-9749-548449FBB4BF}"/>
              </a:ext>
            </a:extLst>
          </p:cNvPr>
          <p:cNvSpPr>
            <a:spLocks noGrp="1"/>
          </p:cNvSpPr>
          <p:nvPr>
            <p:ph type="title"/>
          </p:nvPr>
        </p:nvSpPr>
        <p:spPr>
          <a:xfrm>
            <a:off x="0" y="1464427"/>
            <a:ext cx="3259479" cy="1668379"/>
          </a:xfrm>
          <a:solidFill>
            <a:schemeClr val="bg1">
              <a:alpha val="47000"/>
            </a:schemeClr>
          </a:solidFill>
        </p:spPr>
        <p:txBody>
          <a:bodyPr anchor="ctr">
            <a:normAutofit/>
          </a:bodyPr>
          <a:lstStyle/>
          <a:p>
            <a:pPr algn="ctr"/>
            <a:r>
              <a:rPr lang="en-GB" b="1">
                <a:latin typeface="+mn-lt"/>
              </a:rPr>
              <a:t>Learning programme</a:t>
            </a:r>
          </a:p>
        </p:txBody>
      </p:sp>
      <p:graphicFrame>
        <p:nvGraphicFramePr>
          <p:cNvPr id="7" name="Table 6">
            <a:extLst>
              <a:ext uri="{FF2B5EF4-FFF2-40B4-BE49-F238E27FC236}">
                <a16:creationId xmlns:a16="http://schemas.microsoft.com/office/drawing/2014/main" id="{C6162352-69F4-0BB7-8042-E5508B982ED6}"/>
              </a:ext>
            </a:extLst>
          </p:cNvPr>
          <p:cNvGraphicFramePr>
            <a:graphicFrameLocks noGrp="1"/>
          </p:cNvGraphicFramePr>
          <p:nvPr>
            <p:extLst>
              <p:ext uri="{D42A27DB-BD31-4B8C-83A1-F6EECF244321}">
                <p14:modId xmlns:p14="http://schemas.microsoft.com/office/powerpoint/2010/main" val="2488665259"/>
              </p:ext>
            </p:extLst>
          </p:nvPr>
        </p:nvGraphicFramePr>
        <p:xfrm>
          <a:off x="4025999" y="150365"/>
          <a:ext cx="8044917" cy="6726380"/>
        </p:xfrm>
        <a:graphic>
          <a:graphicData uri="http://schemas.openxmlformats.org/drawingml/2006/table">
            <a:tbl>
              <a:tblPr firstRow="1" bandRow="1">
                <a:tableStyleId>{5C22544A-7EE6-4342-B048-85BDC9FD1C3A}</a:tableStyleId>
              </a:tblPr>
              <a:tblGrid>
                <a:gridCol w="1874626">
                  <a:extLst>
                    <a:ext uri="{9D8B030D-6E8A-4147-A177-3AD203B41FA5}">
                      <a16:colId xmlns:a16="http://schemas.microsoft.com/office/drawing/2014/main" val="3007827725"/>
                    </a:ext>
                  </a:extLst>
                </a:gridCol>
                <a:gridCol w="6170291">
                  <a:extLst>
                    <a:ext uri="{9D8B030D-6E8A-4147-A177-3AD203B41FA5}">
                      <a16:colId xmlns:a16="http://schemas.microsoft.com/office/drawing/2014/main" val="3611990171"/>
                    </a:ext>
                  </a:extLst>
                </a:gridCol>
              </a:tblGrid>
              <a:tr h="497650">
                <a:tc>
                  <a:txBody>
                    <a:bodyPr/>
                    <a:lstStyle/>
                    <a:p>
                      <a:r>
                        <a:rPr lang="en-GB"/>
                        <a:t>Week </a:t>
                      </a:r>
                    </a:p>
                  </a:txBody>
                  <a:tcPr/>
                </a:tc>
                <a:tc>
                  <a:txBody>
                    <a:bodyPr/>
                    <a:lstStyle/>
                    <a:p>
                      <a:r>
                        <a:rPr lang="en-GB" sz="1700"/>
                        <a:t>Session Topics </a:t>
                      </a:r>
                    </a:p>
                  </a:txBody>
                  <a:tcPr/>
                </a:tc>
                <a:extLst>
                  <a:ext uri="{0D108BD9-81ED-4DB2-BD59-A6C34878D82A}">
                    <a16:rowId xmlns:a16="http://schemas.microsoft.com/office/drawing/2014/main" val="1257196286"/>
                  </a:ext>
                </a:extLst>
              </a:tr>
              <a:tr h="904182">
                <a:tc>
                  <a:txBody>
                    <a:bodyPr/>
                    <a:lstStyle/>
                    <a:p>
                      <a:r>
                        <a:rPr lang="en-GB" sz="1800" b="1"/>
                        <a:t>1.  </a:t>
                      </a:r>
                      <a:endParaRPr lang="en-US"/>
                    </a:p>
                  </a:txBody>
                  <a:tcPr/>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Introduction to the module</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buFont typeface="Symbol" panose="05050102010706020507" pitchFamily="18" charset="2"/>
                        <a:buNone/>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Classification of mental and behavioural disorders</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751628844"/>
                  </a:ext>
                </a:extLst>
              </a:tr>
              <a:tr h="568211">
                <a:tc>
                  <a:txBody>
                    <a:bodyPr/>
                    <a:lstStyle/>
                    <a:p>
                      <a:r>
                        <a:rPr lang="en-GB" sz="1800" b="1"/>
                        <a:t>2.  </a:t>
                      </a:r>
                    </a:p>
                  </a:txBody>
                  <a:tcPr/>
                </a:tc>
                <a:tc>
                  <a:txBody>
                    <a:bodyPr/>
                    <a:lstStyle/>
                    <a:p>
                      <a:pPr>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Historical contexts of mental disorders </a:t>
                      </a: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OCD (6A20) </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757225369"/>
                  </a:ext>
                </a:extLst>
              </a:tr>
              <a:tr h="676118">
                <a:tc>
                  <a:txBody>
                    <a:bodyPr/>
                    <a:lstStyle/>
                    <a:p>
                      <a:r>
                        <a:rPr lang="en-GB" sz="1800" b="1"/>
                        <a:t>3.  </a:t>
                      </a:r>
                    </a:p>
                  </a:txBody>
                  <a:tcPr/>
                </a:tc>
                <a:tc>
                  <a:txBody>
                    <a:bodyPr/>
                    <a:lstStyle/>
                    <a:p>
                      <a:pPr>
                        <a:lnSpc>
                          <a:spcPct val="107000"/>
                        </a:lnSpc>
                        <a:spcAft>
                          <a:spcPts val="800"/>
                        </a:spcAft>
                      </a:pPr>
                      <a:r>
                        <a:rPr lang="en-GB" sz="1600" b="1" kern="100">
                          <a:effectLst/>
                          <a:latin typeface="Arial" panose="020B0604020202020204" pitchFamily="34" charset="0"/>
                          <a:ea typeface="DengXian" panose="02010600030101010101" pitchFamily="2" charset="-122"/>
                          <a:cs typeface="Arial" panose="020B0604020202020204" pitchFamily="34" charset="0"/>
                        </a:rPr>
                        <a:t>Mental Capacity Act </a:t>
                      </a: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Schizophrenia contemporary issues (6A20)</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577710665"/>
                  </a:ext>
                </a:extLst>
              </a:tr>
              <a:tr h="568211">
                <a:tc>
                  <a:txBody>
                    <a:bodyPr/>
                    <a:lstStyle/>
                    <a:p>
                      <a:r>
                        <a:rPr lang="en-GB" sz="1800" b="1"/>
                        <a:t>4.</a:t>
                      </a:r>
                    </a:p>
                  </a:txBody>
                  <a:tcPr/>
                </a:tc>
                <a:tc>
                  <a:txBody>
                    <a:bodyPr/>
                    <a:lstStyle/>
                    <a:p>
                      <a:pPr algn="just">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Mental Health Support Services</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Depression (6A7*) and Generalised anxiety disorder(6B00)</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774514952"/>
                  </a:ext>
                </a:extLst>
              </a:tr>
              <a:tr h="568211">
                <a:tc>
                  <a:txBody>
                    <a:bodyPr/>
                    <a:lstStyle/>
                    <a:p>
                      <a:r>
                        <a:rPr lang="en-GB" sz="1800" b="1"/>
                        <a:t>5.  </a:t>
                      </a:r>
                    </a:p>
                  </a:txBody>
                  <a:tcPr/>
                </a:tc>
                <a:tc>
                  <a:txBody>
                    <a:bodyPr/>
                    <a:lstStyle/>
                    <a:p>
                      <a:pPr>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Mental health rehabilitation and Social recovery approach </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Eating disorders</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190988303"/>
                  </a:ext>
                </a:extLst>
              </a:tr>
              <a:tr h="568211">
                <a:tc>
                  <a:txBody>
                    <a:bodyPr/>
                    <a:lstStyle/>
                    <a:p>
                      <a:r>
                        <a:rPr lang="en-GB" sz="1800" b="1"/>
                        <a:t>6. </a:t>
                      </a:r>
                    </a:p>
                  </a:txBody>
                  <a:tcPr/>
                </a:tc>
                <a:tc>
                  <a:txBody>
                    <a:bodyPr/>
                    <a:lstStyle/>
                    <a:p>
                      <a:pPr algn="just">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The emerging issue of neurodivergence and reclassification</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Autism (6A02)</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597831388"/>
                  </a:ext>
                </a:extLst>
              </a:tr>
              <a:tr h="568211">
                <a:tc>
                  <a:txBody>
                    <a:bodyPr/>
                    <a:lstStyle/>
                    <a:p>
                      <a:r>
                        <a:rPr lang="en-GB" sz="1800" b="1"/>
                        <a:t>7. </a:t>
                      </a:r>
                    </a:p>
                  </a:txBody>
                  <a:tcPr/>
                </a:tc>
                <a:tc>
                  <a:txBody>
                    <a:bodyPr/>
                    <a:lstStyle/>
                    <a:p>
                      <a:pPr>
                        <a:lnSpc>
                          <a:spcPct val="107000"/>
                        </a:lnSpc>
                        <a:spcAft>
                          <a:spcPts val="800"/>
                        </a:spcAft>
                      </a:pPr>
                      <a:r>
                        <a:rPr lang="en-GB" sz="1600" b="1" kern="100">
                          <a:solidFill>
                            <a:srgbClr val="000000"/>
                          </a:solidFill>
                          <a:effectLst/>
                          <a:latin typeface="Arial"/>
                          <a:ea typeface="DengXian"/>
                          <a:cs typeface="Arial"/>
                        </a:rPr>
                        <a:t>Critical perspective of mental disorders and concept creep and rethinking the role of stigma.</a:t>
                      </a:r>
                      <a:endParaRPr lang="en-GB" sz="1600" b="1" kern="100">
                        <a:solidFill>
                          <a:srgbClr val="000000"/>
                        </a:solidFill>
                        <a:effectLst/>
                        <a:latin typeface="Arial"/>
                        <a:ea typeface="DengXian" panose="02010600030101010101" pitchFamily="2" charset="-122"/>
                        <a:cs typeface="Arial"/>
                      </a:endParaRPr>
                    </a:p>
                  </a:txBody>
                  <a:tcPr marL="68580" marR="68580" marT="0" marB="0"/>
                </a:tc>
                <a:extLst>
                  <a:ext uri="{0D108BD9-81ED-4DB2-BD59-A6C34878D82A}">
                    <a16:rowId xmlns:a16="http://schemas.microsoft.com/office/drawing/2014/main" val="1888148920"/>
                  </a:ext>
                </a:extLst>
              </a:tr>
              <a:tr h="568211">
                <a:tc>
                  <a:txBody>
                    <a:bodyPr/>
                    <a:lstStyle/>
                    <a:p>
                      <a:r>
                        <a:rPr lang="en-GB" sz="1800" b="1"/>
                        <a:t>8.  </a:t>
                      </a:r>
                    </a:p>
                  </a:txBody>
                  <a:tcPr/>
                </a:tc>
                <a:tc>
                  <a:txBody>
                    <a:bodyPr/>
                    <a:lstStyle/>
                    <a:p>
                      <a:pPr marL="0" marR="0" lvl="0" indent="0" algn="l" rtl="0" eaLnBrk="1" fontAlgn="auto" latinLnBrk="0" hangingPunct="1">
                        <a:lnSpc>
                          <a:spcPct val="107000"/>
                        </a:lnSpc>
                        <a:spcBef>
                          <a:spcPts val="0"/>
                        </a:spcBef>
                        <a:spcAft>
                          <a:spcPts val="800"/>
                        </a:spcAft>
                        <a:buClrTx/>
                        <a:buSzTx/>
                        <a:buFontTx/>
                        <a:buNone/>
                      </a:pPr>
                      <a:r>
                        <a:rPr lang="en-GB" sz="1600" b="1" kern="100">
                          <a:solidFill>
                            <a:srgbClr val="000000"/>
                          </a:solidFill>
                          <a:effectLst/>
                          <a:latin typeface="Arial"/>
                          <a:ea typeface="DengXian"/>
                          <a:cs typeface="Arial"/>
                        </a:rPr>
                        <a:t>Revision week  and workshop support for component 1 </a:t>
                      </a:r>
                      <a:endParaRPr lang="en-GB" sz="1600" b="1" kern="100">
                        <a:solidFill>
                          <a:srgbClr val="000000"/>
                        </a:solidFill>
                        <a:effectLst/>
                        <a:latin typeface="Arial"/>
                        <a:ea typeface="DengXian" panose="02010600030101010101" pitchFamily="2" charset="-122"/>
                        <a:cs typeface="Arial"/>
                      </a:endParaRPr>
                    </a:p>
                  </a:txBody>
                  <a:tcPr marL="68580" marR="68580" marT="0" marB="0"/>
                </a:tc>
                <a:extLst>
                  <a:ext uri="{0D108BD9-81ED-4DB2-BD59-A6C34878D82A}">
                    <a16:rowId xmlns:a16="http://schemas.microsoft.com/office/drawing/2014/main" val="3490680304"/>
                  </a:ext>
                </a:extLst>
              </a:tr>
              <a:tr h="413950">
                <a:tc>
                  <a:txBody>
                    <a:bodyPr/>
                    <a:lstStyle/>
                    <a:p>
                      <a:r>
                        <a:rPr lang="en-GB" sz="1800" b="1"/>
                        <a:t>9.  </a:t>
                      </a:r>
                    </a:p>
                  </a:txBody>
                  <a:tcPr/>
                </a:tc>
                <a:tc>
                  <a:txBody>
                    <a:bodyPr/>
                    <a:lstStyle/>
                    <a:p>
                      <a:pPr algn="just">
                        <a:lnSpc>
                          <a:spcPct val="107000"/>
                        </a:lnSpc>
                        <a:spcAft>
                          <a:spcPts val="800"/>
                        </a:spcAft>
                      </a:pPr>
                      <a:r>
                        <a:rPr lang="en-GB" sz="1600" b="1" kern="100">
                          <a:solidFill>
                            <a:srgbClr val="000000"/>
                          </a:solidFill>
                          <a:effectLst/>
                          <a:latin typeface="Arial"/>
                          <a:ea typeface="DengXian"/>
                          <a:cs typeface="Arial"/>
                        </a:rPr>
                        <a:t>Poster Presentation at a student conference (Component 1 Assessment) </a:t>
                      </a:r>
                    </a:p>
                  </a:txBody>
                  <a:tcPr marL="68580" marR="68580" marT="0" marB="0"/>
                </a:tc>
                <a:extLst>
                  <a:ext uri="{0D108BD9-81ED-4DB2-BD59-A6C34878D82A}">
                    <a16:rowId xmlns:a16="http://schemas.microsoft.com/office/drawing/2014/main" val="706371484"/>
                  </a:ext>
                </a:extLst>
              </a:tr>
              <a:tr h="568211">
                <a:tc>
                  <a:txBody>
                    <a:bodyPr/>
                    <a:lstStyle/>
                    <a:p>
                      <a:r>
                        <a:rPr lang="en-GB" sz="1800" b="1"/>
                        <a:t>10. </a:t>
                      </a:r>
                    </a:p>
                  </a:txBody>
                  <a:tcPr/>
                </a:tc>
                <a:tc>
                  <a:txBody>
                    <a:bodyPr/>
                    <a:lstStyle/>
                    <a:p>
                      <a:pPr>
                        <a:lnSpc>
                          <a:spcPct val="107000"/>
                        </a:lnSpc>
                        <a:spcAft>
                          <a:spcPts val="800"/>
                        </a:spcAft>
                      </a:pPr>
                      <a:r>
                        <a:rPr lang="en-GB" sz="1600" b="1" kern="100">
                          <a:effectLst/>
                          <a:latin typeface="Arial"/>
                          <a:ea typeface="DengXian"/>
                          <a:cs typeface="Arial"/>
                        </a:rPr>
                        <a:t>Overview and </a:t>
                      </a:r>
                      <a:r>
                        <a:rPr lang="en-GB" sz="1600" b="1" kern="100">
                          <a:solidFill>
                            <a:srgbClr val="000000"/>
                          </a:solidFill>
                          <a:effectLst/>
                          <a:latin typeface="Arial"/>
                          <a:ea typeface="Arial" panose="020B0604020202020204" pitchFamily="34" charset="0"/>
                          <a:cs typeface="Arial"/>
                        </a:rPr>
                        <a:t>Assessment workshop Component 2 </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881828828"/>
                  </a:ext>
                </a:extLst>
              </a:tr>
            </a:tbl>
          </a:graphicData>
        </a:graphic>
      </p:graphicFrame>
    </p:spTree>
    <p:extLst>
      <p:ext uri="{BB962C8B-B14F-4D97-AF65-F5344CB8AC3E}">
        <p14:creationId xmlns:p14="http://schemas.microsoft.com/office/powerpoint/2010/main" val="1096085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n on a spiral notebook&#10;&#10;Description automatically generated">
            <a:extLst>
              <a:ext uri="{FF2B5EF4-FFF2-40B4-BE49-F238E27FC236}">
                <a16:creationId xmlns:a16="http://schemas.microsoft.com/office/drawing/2014/main" id="{CB4F94FA-A016-2EE4-7C53-EADC7CF3BBA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62494" y="4418517"/>
            <a:ext cx="3035710" cy="2207717"/>
          </a:xfrm>
          <a:prstGeom prst="rect">
            <a:avLst/>
          </a:prstGeom>
        </p:spPr>
      </p:pic>
      <p:pic>
        <p:nvPicPr>
          <p:cNvPr id="5" name="Picture 4" descr="A person pointing at a poster&#10;&#10;Description automatically generated">
            <a:extLst>
              <a:ext uri="{FF2B5EF4-FFF2-40B4-BE49-F238E27FC236}">
                <a16:creationId xmlns:a16="http://schemas.microsoft.com/office/drawing/2014/main" id="{64957108-644E-6155-423F-0892C59B1B0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91086" y="4477870"/>
            <a:ext cx="3535838" cy="2209899"/>
          </a:xfrm>
          <a:prstGeom prst="rect">
            <a:avLst/>
          </a:prstGeom>
        </p:spPr>
      </p:pic>
      <p:graphicFrame>
        <p:nvGraphicFramePr>
          <p:cNvPr id="4" name="Content Placeholder 3">
            <a:extLst>
              <a:ext uri="{FF2B5EF4-FFF2-40B4-BE49-F238E27FC236}">
                <a16:creationId xmlns:a16="http://schemas.microsoft.com/office/drawing/2014/main" id="{36DEDA0E-20D1-1C7B-E73A-0447EF75A42B}"/>
              </a:ext>
            </a:extLst>
          </p:cNvPr>
          <p:cNvGraphicFramePr>
            <a:graphicFrameLocks noGrp="1"/>
          </p:cNvGraphicFramePr>
          <p:nvPr>
            <p:ph idx="1"/>
            <p:extLst>
              <p:ext uri="{D42A27DB-BD31-4B8C-83A1-F6EECF244321}">
                <p14:modId xmlns:p14="http://schemas.microsoft.com/office/powerpoint/2010/main" val="3898713006"/>
              </p:ext>
            </p:extLst>
          </p:nvPr>
        </p:nvGraphicFramePr>
        <p:xfrm>
          <a:off x="1165999" y="9927"/>
          <a:ext cx="10834915" cy="458852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Title 1">
            <a:extLst>
              <a:ext uri="{FF2B5EF4-FFF2-40B4-BE49-F238E27FC236}">
                <a16:creationId xmlns:a16="http://schemas.microsoft.com/office/drawing/2014/main" id="{2B3ED1A9-D676-E119-C6B4-C3D7CC2D0E1C}"/>
              </a:ext>
            </a:extLst>
          </p:cNvPr>
          <p:cNvSpPr>
            <a:spLocks noGrp="1"/>
          </p:cNvSpPr>
          <p:nvPr>
            <p:ph type="title"/>
          </p:nvPr>
        </p:nvSpPr>
        <p:spPr>
          <a:xfrm>
            <a:off x="962586" y="3654767"/>
            <a:ext cx="10515600" cy="1325563"/>
          </a:xfrm>
          <a:solidFill>
            <a:schemeClr val="bg1"/>
          </a:solidFill>
        </p:spPr>
        <p:txBody>
          <a:bodyPr>
            <a:normAutofit fontScale="90000"/>
          </a:bodyPr>
          <a:lstStyle/>
          <a:p>
            <a:pPr algn="ctr"/>
            <a:r>
              <a:rPr lang="en-GB" sz="5400" b="1"/>
              <a:t>Assessment for this module</a:t>
            </a:r>
            <a:br>
              <a:rPr lang="en-GB" sz="4800" b="1"/>
            </a:br>
            <a:r>
              <a:rPr lang="en-GB" sz="3600" b="1"/>
              <a:t>More details in Week 2</a:t>
            </a:r>
            <a:endParaRPr lang="en-GB" sz="4800" b="1"/>
          </a:p>
        </p:txBody>
      </p:sp>
      <p:sp>
        <p:nvSpPr>
          <p:cNvPr id="7" name="TextBox 6">
            <a:extLst>
              <a:ext uri="{FF2B5EF4-FFF2-40B4-BE49-F238E27FC236}">
                <a16:creationId xmlns:a16="http://schemas.microsoft.com/office/drawing/2014/main" id="{59D74821-3428-2CDA-C95B-42CF850BDF3D}"/>
              </a:ext>
            </a:extLst>
          </p:cNvPr>
          <p:cNvSpPr txBox="1"/>
          <p:nvPr/>
        </p:nvSpPr>
        <p:spPr>
          <a:xfrm>
            <a:off x="406239" y="6687770"/>
            <a:ext cx="4245078" cy="230832"/>
          </a:xfrm>
          <a:prstGeom prst="rect">
            <a:avLst/>
          </a:prstGeom>
          <a:noFill/>
        </p:spPr>
        <p:txBody>
          <a:bodyPr wrap="square" rtlCol="0">
            <a:spAutoFit/>
          </a:bodyPr>
          <a:lstStyle/>
          <a:p>
            <a:r>
              <a:rPr lang="en-GB" sz="900">
                <a:hlinkClick r:id="rId6" tooltip="http://betterposters.blogspot.com/2016/02/present-your-geology-poster-online.html"/>
              </a:rPr>
              <a:t>This Photo</a:t>
            </a:r>
            <a:r>
              <a:rPr lang="en-GB" sz="900"/>
              <a:t> by Unknown Author is licensed under </a:t>
            </a:r>
            <a:r>
              <a:rPr lang="en-GB" sz="900">
                <a:hlinkClick r:id="rId12" tooltip="https://creativecommons.org/licenses/by-nc/3.0/"/>
              </a:rPr>
              <a:t>CC BY-NC</a:t>
            </a:r>
            <a:endParaRPr lang="en-GB" sz="900"/>
          </a:p>
        </p:txBody>
      </p:sp>
      <p:sp>
        <p:nvSpPr>
          <p:cNvPr id="11" name="TextBox 10">
            <a:extLst>
              <a:ext uri="{FF2B5EF4-FFF2-40B4-BE49-F238E27FC236}">
                <a16:creationId xmlns:a16="http://schemas.microsoft.com/office/drawing/2014/main" id="{E585EC84-44B2-0E13-E8B2-8651ED763B64}"/>
              </a:ext>
            </a:extLst>
          </p:cNvPr>
          <p:cNvSpPr txBox="1"/>
          <p:nvPr/>
        </p:nvSpPr>
        <p:spPr>
          <a:xfrm>
            <a:off x="8153400" y="6395402"/>
            <a:ext cx="6400800" cy="230832"/>
          </a:xfrm>
          <a:prstGeom prst="rect">
            <a:avLst/>
          </a:prstGeom>
          <a:noFill/>
        </p:spPr>
        <p:txBody>
          <a:bodyPr wrap="square" rtlCol="0">
            <a:spAutoFit/>
          </a:bodyPr>
          <a:lstStyle/>
          <a:p>
            <a:r>
              <a:rPr lang="en-GB" sz="900">
                <a:hlinkClick r:id="rId4" tooltip="https://lifelonglearningteachers.blogspot.com/2012/01/"/>
              </a:rPr>
              <a:t>This Photo</a:t>
            </a:r>
            <a:r>
              <a:rPr lang="en-GB" sz="900"/>
              <a:t> by Unknown Author is licensed under </a:t>
            </a:r>
            <a:r>
              <a:rPr lang="en-GB" sz="900">
                <a:hlinkClick r:id="rId13" tooltip="https://creativecommons.org/licenses/by-nc-sa/3.0/"/>
              </a:rPr>
              <a:t>CC BY-SA-NC</a:t>
            </a:r>
            <a:endParaRPr lang="en-GB" sz="900"/>
          </a:p>
        </p:txBody>
      </p:sp>
    </p:spTree>
    <p:extLst>
      <p:ext uri="{BB962C8B-B14F-4D97-AF65-F5344CB8AC3E}">
        <p14:creationId xmlns:p14="http://schemas.microsoft.com/office/powerpoint/2010/main" val="2908556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E57F868D-D62F-1EEB-ABE1-DE0EB0E89798}"/>
              </a:ext>
            </a:extLst>
          </p:cNvPr>
          <p:cNvSpPr txBox="1"/>
          <p:nvPr/>
        </p:nvSpPr>
        <p:spPr>
          <a:xfrm>
            <a:off x="5985545" y="232379"/>
            <a:ext cx="5116093" cy="892552"/>
          </a:xfrm>
          <a:prstGeom prst="rect">
            <a:avLst/>
          </a:prstGeom>
          <a:noFill/>
        </p:spPr>
        <p:txBody>
          <a:bodyPr wrap="square" lIns="91440" tIns="45720" rIns="91440" bIns="45720" anchor="t">
            <a:spAutoFit/>
          </a:bodyPr>
          <a:lstStyle/>
          <a:p>
            <a:r>
              <a:rPr lang="en-GB" sz="3600"/>
              <a:t>The module Moodle Page    </a:t>
            </a:r>
            <a:br>
              <a:rPr lang="en-GB" sz="1600"/>
            </a:br>
            <a:endParaRPr lang="en-GB" sz="1600">
              <a:ea typeface="Calibri"/>
              <a:cs typeface="Calibri"/>
            </a:endParaRPr>
          </a:p>
        </p:txBody>
      </p:sp>
      <p:pic>
        <p:nvPicPr>
          <p:cNvPr id="2" name="Picture 1" descr="A black and white image of math equations and symbols&#10;&#10;Description automatically generated">
            <a:extLst>
              <a:ext uri="{FF2B5EF4-FFF2-40B4-BE49-F238E27FC236}">
                <a16:creationId xmlns:a16="http://schemas.microsoft.com/office/drawing/2014/main" id="{C0591F4A-3E91-1D06-A7D8-53169051AECA}"/>
              </a:ext>
            </a:extLst>
          </p:cNvPr>
          <p:cNvPicPr>
            <a:picLocks noChangeAspect="1"/>
          </p:cNvPicPr>
          <p:nvPr/>
        </p:nvPicPr>
        <p:blipFill>
          <a:blip r:embed="rId3"/>
          <a:stretch>
            <a:fillRect/>
          </a:stretch>
        </p:blipFill>
        <p:spPr>
          <a:xfrm>
            <a:off x="275167" y="1253392"/>
            <a:ext cx="4201584" cy="636465"/>
          </a:xfrm>
          <a:prstGeom prst="rect">
            <a:avLst/>
          </a:prstGeom>
        </p:spPr>
      </p:pic>
      <p:pic>
        <p:nvPicPr>
          <p:cNvPr id="3" name="Picture 2" descr="A close-up of a computer screen&#10;&#10;Description automatically generated">
            <a:extLst>
              <a:ext uri="{FF2B5EF4-FFF2-40B4-BE49-F238E27FC236}">
                <a16:creationId xmlns:a16="http://schemas.microsoft.com/office/drawing/2014/main" id="{F521ACF9-6FA9-57FA-2FDF-F05C68DB85A5}"/>
              </a:ext>
            </a:extLst>
          </p:cNvPr>
          <p:cNvPicPr>
            <a:picLocks noChangeAspect="1"/>
          </p:cNvPicPr>
          <p:nvPr/>
        </p:nvPicPr>
        <p:blipFill>
          <a:blip r:embed="rId4"/>
          <a:stretch>
            <a:fillRect/>
          </a:stretch>
        </p:blipFill>
        <p:spPr>
          <a:xfrm>
            <a:off x="275167" y="2067707"/>
            <a:ext cx="4201584" cy="2119336"/>
          </a:xfrm>
          <a:prstGeom prst="rect">
            <a:avLst/>
          </a:prstGeom>
        </p:spPr>
      </p:pic>
      <p:pic>
        <p:nvPicPr>
          <p:cNvPr id="4" name="Picture 3" descr="A close-up of a logo&#10;&#10;Description automatically generated">
            <a:extLst>
              <a:ext uri="{FF2B5EF4-FFF2-40B4-BE49-F238E27FC236}">
                <a16:creationId xmlns:a16="http://schemas.microsoft.com/office/drawing/2014/main" id="{D20D3131-323C-1B57-E4BE-79E862166C99}"/>
              </a:ext>
            </a:extLst>
          </p:cNvPr>
          <p:cNvPicPr>
            <a:picLocks noChangeAspect="1"/>
          </p:cNvPicPr>
          <p:nvPr/>
        </p:nvPicPr>
        <p:blipFill>
          <a:blip r:embed="rId5"/>
          <a:stretch>
            <a:fillRect/>
          </a:stretch>
        </p:blipFill>
        <p:spPr>
          <a:xfrm>
            <a:off x="364597" y="4584701"/>
            <a:ext cx="4192058" cy="715433"/>
          </a:xfrm>
          <a:prstGeom prst="rect">
            <a:avLst/>
          </a:prstGeom>
        </p:spPr>
      </p:pic>
      <p:pic>
        <p:nvPicPr>
          <p:cNvPr id="5" name="Picture 4" descr="A close up of a logo&#10;&#10;Description automatically generated">
            <a:extLst>
              <a:ext uri="{FF2B5EF4-FFF2-40B4-BE49-F238E27FC236}">
                <a16:creationId xmlns:a16="http://schemas.microsoft.com/office/drawing/2014/main" id="{E4293FA6-D980-AE32-2EEB-030C5748784B}"/>
              </a:ext>
            </a:extLst>
          </p:cNvPr>
          <p:cNvPicPr>
            <a:picLocks noChangeAspect="1"/>
          </p:cNvPicPr>
          <p:nvPr/>
        </p:nvPicPr>
        <p:blipFill>
          <a:blip r:embed="rId6"/>
          <a:stretch>
            <a:fillRect/>
          </a:stretch>
        </p:blipFill>
        <p:spPr>
          <a:xfrm>
            <a:off x="280458" y="5537200"/>
            <a:ext cx="4201583" cy="715433"/>
          </a:xfrm>
          <a:prstGeom prst="rect">
            <a:avLst/>
          </a:prstGeom>
        </p:spPr>
      </p:pic>
      <p:sp>
        <p:nvSpPr>
          <p:cNvPr id="7" name="TextBox 6">
            <a:extLst>
              <a:ext uri="{FF2B5EF4-FFF2-40B4-BE49-F238E27FC236}">
                <a16:creationId xmlns:a16="http://schemas.microsoft.com/office/drawing/2014/main" id="{FD5CA442-3E25-3994-60E2-9932373DFAD7}"/>
              </a:ext>
            </a:extLst>
          </p:cNvPr>
          <p:cNvSpPr txBox="1"/>
          <p:nvPr/>
        </p:nvSpPr>
        <p:spPr>
          <a:xfrm>
            <a:off x="5080000" y="1121833"/>
            <a:ext cx="697441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During your first week on the module, you must visit the module Moodle page in order to be added to the correct groups for your assessment submissions. </a:t>
            </a:r>
          </a:p>
          <a:p>
            <a:endParaRPr lang="en-GB">
              <a:ea typeface="Calibri"/>
              <a:cs typeface="Calibri"/>
            </a:endParaRPr>
          </a:p>
          <a:p>
            <a:r>
              <a:rPr lang="en-GB">
                <a:ea typeface="Calibri"/>
                <a:cs typeface="Calibri"/>
              </a:rPr>
              <a:t>You are expected to visit the moodle page at least once every seven days. If there is more than seven days with no Moodle activity you will be highlighted as orange for a lack of engagement by the student engagement team. </a:t>
            </a:r>
          </a:p>
          <a:p>
            <a:endParaRPr lang="en-GB">
              <a:ea typeface="Calibri"/>
              <a:cs typeface="Calibri"/>
            </a:endParaRPr>
          </a:p>
          <a:p>
            <a:r>
              <a:rPr lang="en-GB">
                <a:ea typeface="Calibri"/>
                <a:cs typeface="Calibri"/>
              </a:rPr>
              <a:t>On the page you will find a link to Chapter 6 of the ICD-11 – this is considered essential core reading. </a:t>
            </a:r>
          </a:p>
          <a:p>
            <a:endParaRPr lang="en-GB">
              <a:ea typeface="Calibri"/>
              <a:cs typeface="Calibri"/>
            </a:endParaRPr>
          </a:p>
          <a:p>
            <a:r>
              <a:rPr lang="en-GB">
                <a:ea typeface="Calibri"/>
                <a:cs typeface="Calibri"/>
              </a:rPr>
              <a:t>Each week there will be materials that we use in class and one that are available for independent study. </a:t>
            </a:r>
          </a:p>
          <a:p>
            <a:endParaRPr lang="en-GB">
              <a:ea typeface="Calibri"/>
              <a:cs typeface="Calibri"/>
            </a:endParaRPr>
          </a:p>
          <a:p>
            <a:r>
              <a:rPr lang="en-GB">
                <a:ea typeface="Calibri"/>
                <a:cs typeface="Calibri"/>
              </a:rPr>
              <a:t>There are also study plans available on the Moodle page to help you manage your time when completing your component 1 &amp; 2 assessments.   </a:t>
            </a:r>
          </a:p>
          <a:p>
            <a:endParaRPr lang="en-GB">
              <a:ea typeface="Calibri"/>
              <a:cs typeface="Calibri"/>
            </a:endParaRPr>
          </a:p>
        </p:txBody>
      </p:sp>
    </p:spTree>
    <p:extLst>
      <p:ext uri="{BB962C8B-B14F-4D97-AF65-F5344CB8AC3E}">
        <p14:creationId xmlns:p14="http://schemas.microsoft.com/office/powerpoint/2010/main" val="1393031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A785-7CA9-6EA5-920B-5A7B4E720866}"/>
              </a:ext>
            </a:extLst>
          </p:cNvPr>
          <p:cNvSpPr>
            <a:spLocks noGrp="1"/>
          </p:cNvSpPr>
          <p:nvPr>
            <p:ph type="title"/>
          </p:nvPr>
        </p:nvSpPr>
        <p:spPr>
          <a:xfrm>
            <a:off x="290094" y="3843284"/>
            <a:ext cx="3290887" cy="2452687"/>
          </a:xfrm>
        </p:spPr>
        <p:txBody>
          <a:bodyPr anchor="ctr">
            <a:normAutofit/>
          </a:bodyPr>
          <a:lstStyle/>
          <a:p>
            <a:r>
              <a:rPr lang="en-GB" sz="3600" b="1"/>
              <a:t>Successful</a:t>
            </a:r>
            <a:br>
              <a:rPr lang="en-GB" sz="3600" b="1"/>
            </a:br>
            <a:r>
              <a:rPr lang="en-GB" sz="3600" b="1"/>
              <a:t>independent study time</a:t>
            </a:r>
          </a:p>
        </p:txBody>
      </p:sp>
      <p:pic>
        <p:nvPicPr>
          <p:cNvPr id="5" name="Picture 4" descr="A red arrow pointing to white arrows&#10;&#10;Description automatically generated">
            <a:extLst>
              <a:ext uri="{FF2B5EF4-FFF2-40B4-BE49-F238E27FC236}">
                <a16:creationId xmlns:a16="http://schemas.microsoft.com/office/drawing/2014/main" id="{1B786E0E-2F23-808B-0BC3-EB73317AB9A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978" b="306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3DE1075-29EC-1F08-F91D-0A2D24F85DDC}"/>
              </a:ext>
            </a:extLst>
          </p:cNvPr>
          <p:cNvSpPr>
            <a:spLocks noGrp="1"/>
          </p:cNvSpPr>
          <p:nvPr>
            <p:ph idx="1"/>
          </p:nvPr>
        </p:nvSpPr>
        <p:spPr>
          <a:xfrm>
            <a:off x="2992582" y="4009292"/>
            <a:ext cx="9199418" cy="2648653"/>
          </a:xfrm>
        </p:spPr>
        <p:txBody>
          <a:bodyPr anchor="ctr">
            <a:normAutofit fontScale="32500" lnSpcReduction="20000"/>
          </a:bodyPr>
          <a:lstStyle/>
          <a:p>
            <a:r>
              <a:rPr lang="en-GB" sz="11200">
                <a:ea typeface="Calibri"/>
                <a:cs typeface="Calibri"/>
              </a:rPr>
              <a:t>Make a plan not a promise. </a:t>
            </a:r>
            <a:endParaRPr lang="en-GB" sz="11200"/>
          </a:p>
          <a:p>
            <a:r>
              <a:rPr lang="en-GB" sz="11200">
                <a:ea typeface="Calibri" panose="020F0502020204030204"/>
                <a:cs typeface="Calibri" panose="020F0502020204030204"/>
              </a:rPr>
              <a:t>Aim to manage your time in a structured way. </a:t>
            </a:r>
          </a:p>
          <a:p>
            <a:r>
              <a:rPr lang="en-GB" sz="11200">
                <a:ea typeface="Calibri" panose="020F0502020204030204"/>
                <a:cs typeface="Calibri" panose="020F0502020204030204"/>
              </a:rPr>
              <a:t>Some weeks you will be able to do more than others. </a:t>
            </a:r>
          </a:p>
          <a:p>
            <a:r>
              <a:rPr lang="en-GB" sz="11200">
                <a:ea typeface="Calibri" panose="020F0502020204030204"/>
                <a:cs typeface="Calibri" panose="020F0502020204030204"/>
              </a:rPr>
              <a:t>Use the study plans available to help you. </a:t>
            </a:r>
          </a:p>
          <a:p>
            <a:endParaRPr lang="en-GB" sz="1800">
              <a:ea typeface="Calibri" panose="020F0502020204030204"/>
              <a:cs typeface="Calibri" panose="020F0502020204030204"/>
            </a:endParaRPr>
          </a:p>
        </p:txBody>
      </p:sp>
      <p:sp>
        <p:nvSpPr>
          <p:cNvPr id="6" name="TextBox 5">
            <a:extLst>
              <a:ext uri="{FF2B5EF4-FFF2-40B4-BE49-F238E27FC236}">
                <a16:creationId xmlns:a16="http://schemas.microsoft.com/office/drawing/2014/main" id="{BB2F7F51-C042-C2E1-8D20-AE94AEFA2E21}"/>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duhack.eu/evalu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059644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914855"/>
            <a:ext cx="9144000" cy="786703"/>
          </a:xfrm>
        </p:spPr>
        <p:txBody>
          <a:bodyPr vert="horz" lIns="91440" tIns="45720" rIns="91440" bIns="45720" rtlCol="0" anchor="b">
            <a:normAutofit/>
          </a:bodyPr>
          <a:lstStyle/>
          <a:p>
            <a:pPr algn="ctr"/>
            <a:r>
              <a:rPr lang="en-US" sz="3600"/>
              <a:t>Defining terms: Key concepts</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grpSp>
        <p:nvGrpSpPr>
          <p:cNvPr id="11" name="Group 10">
            <a:extLst>
              <a:ext uri="{FF2B5EF4-FFF2-40B4-BE49-F238E27FC236}">
                <a16:creationId xmlns:a16="http://schemas.microsoft.com/office/drawing/2014/main" id="{FB7FB62D-DD5B-C587-F53F-679128D41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9" y="4525778"/>
            <a:ext cx="12207200" cy="123363"/>
            <a:chOff x="-5025" y="6737718"/>
            <a:chExt cx="12207200" cy="123363"/>
          </a:xfrm>
        </p:grpSpPr>
        <p:sp>
          <p:nvSpPr>
            <p:cNvPr id="12" name="Rectangle 11">
              <a:extLst>
                <a:ext uri="{FF2B5EF4-FFF2-40B4-BE49-F238E27FC236}">
                  <a16:creationId xmlns:a16="http://schemas.microsoft.com/office/drawing/2014/main" id="{D474BA53-241B-ACB6-E742-B074F40EB9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97B091-2608-7480-FE24-507CC5333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87199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85DF2-5D80-7F74-E355-8F2402C5FD67}"/>
              </a:ext>
            </a:extLst>
          </p:cNvPr>
          <p:cNvSpPr>
            <a:spLocks noGrp="1"/>
          </p:cNvSpPr>
          <p:nvPr>
            <p:ph type="title"/>
          </p:nvPr>
        </p:nvSpPr>
        <p:spPr/>
        <p:txBody>
          <a:bodyPr/>
          <a:lstStyle/>
          <a:p>
            <a:r>
              <a:rPr lang="en-GB"/>
              <a:t>Forum activity: Terminology Scavenger Hunt</a:t>
            </a:r>
          </a:p>
        </p:txBody>
      </p:sp>
      <p:pic>
        <p:nvPicPr>
          <p:cNvPr id="5" name="Content Placeholder 4" descr="A compass with blue and red text&#10;&#10;Description automatically generated">
            <a:extLst>
              <a:ext uri="{FF2B5EF4-FFF2-40B4-BE49-F238E27FC236}">
                <a16:creationId xmlns:a16="http://schemas.microsoft.com/office/drawing/2014/main" id="{964505C1-E32D-F176-A61E-935C9BEDE311}"/>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2471" y="1850844"/>
            <a:ext cx="4610063" cy="2550310"/>
          </a:xfrm>
        </p:spPr>
      </p:pic>
      <p:sp>
        <p:nvSpPr>
          <p:cNvPr id="7" name="Content Placeholder 6">
            <a:extLst>
              <a:ext uri="{FF2B5EF4-FFF2-40B4-BE49-F238E27FC236}">
                <a16:creationId xmlns:a16="http://schemas.microsoft.com/office/drawing/2014/main" id="{E112683F-42F1-AFE3-D28C-BC8000AAF4BB}"/>
              </a:ext>
            </a:extLst>
          </p:cNvPr>
          <p:cNvSpPr>
            <a:spLocks noGrp="1"/>
          </p:cNvSpPr>
          <p:nvPr>
            <p:ph sz="half" idx="2"/>
          </p:nvPr>
        </p:nvSpPr>
        <p:spPr>
          <a:xfrm>
            <a:off x="4943789" y="1548499"/>
            <a:ext cx="6560219" cy="5153751"/>
          </a:xfrm>
        </p:spPr>
        <p:txBody>
          <a:bodyPr>
            <a:normAutofit fontScale="70000" lnSpcReduction="20000"/>
          </a:bodyPr>
          <a:lstStyle/>
          <a:p>
            <a:r>
              <a:rPr lang="en-GB" sz="3600"/>
              <a:t>What to do</a:t>
            </a:r>
          </a:p>
          <a:p>
            <a:pPr lvl="1"/>
            <a:r>
              <a:rPr lang="en-GB" sz="3800"/>
              <a:t>Search the following terminologies using suggested websites to begin with</a:t>
            </a:r>
          </a:p>
          <a:p>
            <a:pPr lvl="1"/>
            <a:r>
              <a:rPr lang="en-GB" sz="3800"/>
              <a:t> Read the definition of the terms below and paraphrase them. </a:t>
            </a:r>
          </a:p>
          <a:p>
            <a:pPr lvl="1"/>
            <a:r>
              <a:rPr lang="en-GB" sz="3800"/>
              <a:t>Sharing the terms in your own words in the Moodle forum.  Don’t forget to provide the citations and references.  </a:t>
            </a:r>
          </a:p>
          <a:p>
            <a:pPr lvl="1"/>
            <a:r>
              <a:rPr lang="en-GB" sz="3800"/>
              <a:t>Read upon your peers’ posts and respond to them. </a:t>
            </a:r>
          </a:p>
          <a:p>
            <a:pPr marL="457200" lvl="1" indent="0">
              <a:buNone/>
            </a:pPr>
            <a:endParaRPr lang="en-GB"/>
          </a:p>
          <a:p>
            <a:pPr marL="0" indent="0">
              <a:buNone/>
            </a:pPr>
            <a:r>
              <a:rPr lang="en-GB" sz="4000"/>
              <a:t>Terms to search  </a:t>
            </a:r>
          </a:p>
          <a:p>
            <a:pPr lvl="1"/>
            <a:r>
              <a:rPr lang="en-GB" sz="3800"/>
              <a:t>Mental Disorders</a:t>
            </a:r>
          </a:p>
          <a:p>
            <a:pPr lvl="1"/>
            <a:r>
              <a:rPr lang="en-GB" sz="3800"/>
              <a:t>Psychopathology </a:t>
            </a:r>
          </a:p>
          <a:p>
            <a:pPr lvl="1"/>
            <a:r>
              <a:rPr lang="en-GB" sz="3800"/>
              <a:t>Mental illness and/or Mental Health </a:t>
            </a:r>
            <a:endParaRPr lang="en-GB" sz="2900"/>
          </a:p>
        </p:txBody>
      </p:sp>
      <p:sp>
        <p:nvSpPr>
          <p:cNvPr id="6" name="TextBox 5">
            <a:extLst>
              <a:ext uri="{FF2B5EF4-FFF2-40B4-BE49-F238E27FC236}">
                <a16:creationId xmlns:a16="http://schemas.microsoft.com/office/drawing/2014/main" id="{9C276618-E495-C5B3-6833-3E7100B9CC98}"/>
              </a:ext>
            </a:extLst>
          </p:cNvPr>
          <p:cNvSpPr txBox="1"/>
          <p:nvPr/>
        </p:nvSpPr>
        <p:spPr>
          <a:xfrm>
            <a:off x="687990" y="4561310"/>
            <a:ext cx="4099023" cy="230832"/>
          </a:xfrm>
          <a:prstGeom prst="rect">
            <a:avLst/>
          </a:prstGeom>
          <a:noFill/>
        </p:spPr>
        <p:txBody>
          <a:bodyPr wrap="square" rtlCol="0">
            <a:spAutoFit/>
          </a:bodyPr>
          <a:lstStyle/>
          <a:p>
            <a:r>
              <a:rPr lang="en-GB" sz="900">
                <a:hlinkClick r:id="rId3" tooltip="http://mrippolito.blogspot.com/2017/08/binder-reminder-scavenger-hunt-8142017.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4128139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D73611-F14B-60D7-19E9-532547987B18}"/>
              </a:ext>
            </a:extLst>
          </p:cNvPr>
          <p:cNvPicPr>
            <a:picLocks noChangeAspect="1"/>
          </p:cNvPicPr>
          <p:nvPr/>
        </p:nvPicPr>
        <p:blipFill>
          <a:blip r:embed="rId2"/>
          <a:stretch>
            <a:fillRect/>
          </a:stretch>
        </p:blipFill>
        <p:spPr>
          <a:xfrm>
            <a:off x="0" y="3976959"/>
            <a:ext cx="6633882" cy="3030888"/>
          </a:xfrm>
          <a:prstGeom prst="rect">
            <a:avLst/>
          </a:prstGeom>
        </p:spPr>
      </p:pic>
      <p:sp>
        <p:nvSpPr>
          <p:cNvPr id="2" name="Title 1">
            <a:extLst>
              <a:ext uri="{FF2B5EF4-FFF2-40B4-BE49-F238E27FC236}">
                <a16:creationId xmlns:a16="http://schemas.microsoft.com/office/drawing/2014/main" id="{CA585DF2-5D80-7F74-E355-8F2402C5FD67}"/>
              </a:ext>
            </a:extLst>
          </p:cNvPr>
          <p:cNvSpPr>
            <a:spLocks noGrp="1"/>
          </p:cNvSpPr>
          <p:nvPr>
            <p:ph type="title"/>
          </p:nvPr>
        </p:nvSpPr>
        <p:spPr/>
        <p:txBody>
          <a:bodyPr/>
          <a:lstStyle/>
          <a:p>
            <a:r>
              <a:rPr lang="en-GB"/>
              <a:t>Forum activity: Terminology Scavenger Hunt</a:t>
            </a:r>
          </a:p>
        </p:txBody>
      </p:sp>
      <p:pic>
        <p:nvPicPr>
          <p:cNvPr id="5" name="Content Placeholder 4" descr="A compass with blue and red text&#10;&#10;Description automatically generated">
            <a:extLst>
              <a:ext uri="{FF2B5EF4-FFF2-40B4-BE49-F238E27FC236}">
                <a16:creationId xmlns:a16="http://schemas.microsoft.com/office/drawing/2014/main" id="{964505C1-E32D-F176-A61E-935C9BEDE311}"/>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2073" y="1428813"/>
            <a:ext cx="4610063" cy="2550310"/>
          </a:xfrm>
        </p:spPr>
      </p:pic>
      <p:sp>
        <p:nvSpPr>
          <p:cNvPr id="7" name="Content Placeholder 6">
            <a:extLst>
              <a:ext uri="{FF2B5EF4-FFF2-40B4-BE49-F238E27FC236}">
                <a16:creationId xmlns:a16="http://schemas.microsoft.com/office/drawing/2014/main" id="{E112683F-42F1-AFE3-D28C-BC8000AAF4BB}"/>
              </a:ext>
            </a:extLst>
          </p:cNvPr>
          <p:cNvSpPr>
            <a:spLocks noGrp="1"/>
          </p:cNvSpPr>
          <p:nvPr>
            <p:ph sz="half" idx="2"/>
          </p:nvPr>
        </p:nvSpPr>
        <p:spPr>
          <a:xfrm>
            <a:off x="5534547" y="1548500"/>
            <a:ext cx="5969461" cy="4351338"/>
          </a:xfrm>
        </p:spPr>
        <p:txBody>
          <a:bodyPr/>
          <a:lstStyle/>
          <a:p>
            <a:r>
              <a:rPr lang="en-GB"/>
              <a:t>How to take part</a:t>
            </a:r>
          </a:p>
          <a:p>
            <a:pPr lvl="1"/>
            <a:r>
              <a:rPr lang="en-GB"/>
              <a:t>Visit the forum on the Week 1 Tile</a:t>
            </a:r>
          </a:p>
          <a:p>
            <a:pPr lvl="1"/>
            <a:r>
              <a:rPr lang="en-GB"/>
              <a:t>Click into Discussion (1) then click  on Edit (2) to share your result </a:t>
            </a:r>
          </a:p>
        </p:txBody>
      </p:sp>
      <p:sp>
        <p:nvSpPr>
          <p:cNvPr id="6" name="TextBox 5">
            <a:extLst>
              <a:ext uri="{FF2B5EF4-FFF2-40B4-BE49-F238E27FC236}">
                <a16:creationId xmlns:a16="http://schemas.microsoft.com/office/drawing/2014/main" id="{9C276618-E495-C5B3-6833-3E7100B9CC98}"/>
              </a:ext>
            </a:extLst>
          </p:cNvPr>
          <p:cNvSpPr txBox="1"/>
          <p:nvPr/>
        </p:nvSpPr>
        <p:spPr>
          <a:xfrm>
            <a:off x="687992" y="3724169"/>
            <a:ext cx="4099023" cy="230832"/>
          </a:xfrm>
          <a:prstGeom prst="rect">
            <a:avLst/>
          </a:prstGeom>
          <a:noFill/>
        </p:spPr>
        <p:txBody>
          <a:bodyPr wrap="square" rtlCol="0">
            <a:spAutoFit/>
          </a:bodyPr>
          <a:lstStyle/>
          <a:p>
            <a:r>
              <a:rPr lang="en-GB" sz="900">
                <a:hlinkClick r:id="rId4" tooltip="http://mrippolito.blogspot.com/2017/08/binder-reminder-scavenger-hunt-8142017.html"/>
              </a:rPr>
              <a:t>This Photo</a:t>
            </a:r>
            <a:r>
              <a:rPr lang="en-GB" sz="900"/>
              <a:t> by Unknown Author is licensed under </a:t>
            </a:r>
            <a:r>
              <a:rPr lang="en-GB" sz="900">
                <a:hlinkClick r:id="rId5" tooltip="https://creativecommons.org/licenses/by-nc-nd/3.0/"/>
              </a:rPr>
              <a:t>CC BY-NC-ND</a:t>
            </a:r>
            <a:endParaRPr lang="en-GB" sz="900"/>
          </a:p>
        </p:txBody>
      </p:sp>
      <p:pic>
        <p:nvPicPr>
          <p:cNvPr id="11" name="Picture 10">
            <a:extLst>
              <a:ext uri="{FF2B5EF4-FFF2-40B4-BE49-F238E27FC236}">
                <a16:creationId xmlns:a16="http://schemas.microsoft.com/office/drawing/2014/main" id="{4369BDB6-1BBF-725D-F0D5-45D38E09869F}"/>
              </a:ext>
            </a:extLst>
          </p:cNvPr>
          <p:cNvPicPr>
            <a:picLocks noChangeAspect="1"/>
          </p:cNvPicPr>
          <p:nvPr/>
        </p:nvPicPr>
        <p:blipFill>
          <a:blip r:embed="rId6"/>
          <a:stretch>
            <a:fillRect/>
          </a:stretch>
        </p:blipFill>
        <p:spPr>
          <a:xfrm>
            <a:off x="5119661" y="4574964"/>
            <a:ext cx="7704476" cy="2283036"/>
          </a:xfrm>
          <a:prstGeom prst="rect">
            <a:avLst/>
          </a:prstGeom>
        </p:spPr>
      </p:pic>
    </p:spTree>
    <p:extLst>
      <p:ext uri="{BB962C8B-B14F-4D97-AF65-F5344CB8AC3E}">
        <p14:creationId xmlns:p14="http://schemas.microsoft.com/office/powerpoint/2010/main" val="3119147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5520DB-F960-4775-B29C-691D6E65A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D1C741-8440-B9D6-2D1F-E3A628339F9C}"/>
              </a:ext>
            </a:extLst>
          </p:cNvPr>
          <p:cNvSpPr>
            <a:spLocks noGrp="1"/>
          </p:cNvSpPr>
          <p:nvPr>
            <p:ph type="title"/>
          </p:nvPr>
        </p:nvSpPr>
        <p:spPr>
          <a:xfrm>
            <a:off x="5229509" y="552160"/>
            <a:ext cx="6142786" cy="1070589"/>
          </a:xfrm>
        </p:spPr>
        <p:txBody>
          <a:bodyPr>
            <a:normAutofit fontScale="90000"/>
          </a:bodyPr>
          <a:lstStyle/>
          <a:p>
            <a:pPr algn="ctr"/>
            <a:r>
              <a:rPr lang="en-GB" sz="3600"/>
              <a:t>From the Scavenger Hunt activity, what are the common key concepts among the posts?</a:t>
            </a:r>
            <a:endParaRPr lang="en-GB" sz="3600">
              <a:latin typeface="+mn-lt"/>
            </a:endParaRPr>
          </a:p>
        </p:txBody>
      </p:sp>
      <p:pic>
        <p:nvPicPr>
          <p:cNvPr id="8" name="Picture 4" descr="Wood human figure">
            <a:extLst>
              <a:ext uri="{FF2B5EF4-FFF2-40B4-BE49-F238E27FC236}">
                <a16:creationId xmlns:a16="http://schemas.microsoft.com/office/drawing/2014/main" id="{1107B014-B467-EA24-E832-9733FBADECC0}"/>
              </a:ext>
            </a:extLst>
          </p:cNvPr>
          <p:cNvPicPr>
            <a:picLocks noChangeAspect="1"/>
          </p:cNvPicPr>
          <p:nvPr/>
        </p:nvPicPr>
        <p:blipFill rotWithShape="1">
          <a:blip r:embed="rId3"/>
          <a:srcRect l="4021" r="54594" b="-1"/>
          <a:stretch/>
        </p:blipFill>
        <p:spPr>
          <a:xfrm>
            <a:off x="-12651" y="10"/>
            <a:ext cx="4251960" cy="6857991"/>
          </a:xfrm>
          <a:prstGeom prst="rect">
            <a:avLst/>
          </a:prstGeom>
        </p:spPr>
      </p:pic>
      <p:sp>
        <p:nvSpPr>
          <p:cNvPr id="11" name="Rectangle 10">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51960"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4777273" y="2551558"/>
            <a:ext cx="6997959" cy="3858573"/>
          </a:xfrm>
        </p:spPr>
        <p:txBody>
          <a:bodyPr anchor="ctr">
            <a:normAutofit/>
          </a:bodyPr>
          <a:lstStyle/>
          <a:p>
            <a:pPr marL="0" indent="0">
              <a:buNone/>
            </a:pPr>
            <a:endParaRPr lang="en-GB" sz="2000"/>
          </a:p>
          <a:p>
            <a:pPr marL="0" indent="0">
              <a:buNone/>
            </a:pPr>
            <a:endParaRPr lang="en-GB" sz="2000"/>
          </a:p>
          <a:p>
            <a:pPr marL="0" indent="0" algn="ctr">
              <a:buNone/>
            </a:pPr>
            <a:endParaRPr lang="en-GB" sz="3200" u="sng"/>
          </a:p>
        </p:txBody>
      </p:sp>
      <p:sp>
        <p:nvSpPr>
          <p:cNvPr id="13" name="Rectangle 12">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41054"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2423674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1D72CF-F854-5D8F-F1A0-D0B482D6FB37}"/>
            </a:ext>
          </a:extLst>
        </p:cNvPr>
        <p:cNvGrpSpPr/>
        <p:nvPr/>
      </p:nvGrpSpPr>
      <p:grpSpPr>
        <a:xfrm>
          <a:off x="0" y="0"/>
          <a:ext cx="0" cy="0"/>
          <a:chOff x="0" y="0"/>
          <a:chExt cx="0" cy="0"/>
        </a:xfrm>
      </p:grpSpPr>
      <p:sp useBgFill="1">
        <p:nvSpPr>
          <p:cNvPr id="22"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 name="Group 23">
            <a:extLst>
              <a:ext uri="{FF2B5EF4-FFF2-40B4-BE49-F238E27FC236}">
                <a16:creationId xmlns:a16="http://schemas.microsoft.com/office/drawing/2014/main" id="{108BB4D4-D71A-48F5-B2D2-45D2D78F4C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5" name="Color">
              <a:extLst>
                <a:ext uri="{FF2B5EF4-FFF2-40B4-BE49-F238E27FC236}">
                  <a16:creationId xmlns:a16="http://schemas.microsoft.com/office/drawing/2014/main" id="{F287CCC2-896F-4F04-A017-737FB703FD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a:extLst>
                <a:ext uri="{FF2B5EF4-FFF2-40B4-BE49-F238E27FC236}">
                  <a16:creationId xmlns:a16="http://schemas.microsoft.com/office/drawing/2014/main" id="{821DD70C-9C59-4A01-BF0B-C027B5BCA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C3E74FEE-0064-E737-2C66-CE5AF9E3BD47}"/>
              </a:ext>
            </a:extLst>
          </p:cNvPr>
          <p:cNvPicPr>
            <a:picLocks noChangeAspect="1"/>
          </p:cNvPicPr>
          <p:nvPr/>
        </p:nvPicPr>
        <p:blipFill>
          <a:blip r:embed="rId3"/>
          <a:stretch>
            <a:fillRect/>
          </a:stretch>
        </p:blipFill>
        <p:spPr>
          <a:xfrm>
            <a:off x="1242077" y="2120203"/>
            <a:ext cx="9832323" cy="4734474"/>
          </a:xfrm>
          <a:prstGeom prst="rect">
            <a:avLst/>
          </a:prstGeom>
        </p:spPr>
      </p:pic>
      <p:grpSp>
        <p:nvGrpSpPr>
          <p:cNvPr id="28" name="Group 2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 name="Freeform: Shape 2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6" name="Content Placeholder 3">
            <a:extLst>
              <a:ext uri="{FF2B5EF4-FFF2-40B4-BE49-F238E27FC236}">
                <a16:creationId xmlns:a16="http://schemas.microsoft.com/office/drawing/2014/main" id="{A6BB9E72-644F-7C97-FF43-8AF41D7E428E}"/>
              </a:ext>
            </a:extLst>
          </p:cNvPr>
          <p:cNvGraphicFramePr>
            <a:graphicFrameLocks noGrp="1"/>
          </p:cNvGraphicFramePr>
          <p:nvPr>
            <p:ph idx="1"/>
            <p:extLst>
              <p:ext uri="{D42A27DB-BD31-4B8C-83A1-F6EECF244321}">
                <p14:modId xmlns:p14="http://schemas.microsoft.com/office/powerpoint/2010/main" val="2822608099"/>
              </p:ext>
            </p:extLst>
          </p:nvPr>
        </p:nvGraphicFramePr>
        <p:xfrm>
          <a:off x="6464409" y="1446963"/>
          <a:ext cx="4699459" cy="943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FAE2A427-D572-446C-09D0-C4A1EB67F6EB}"/>
              </a:ext>
            </a:extLst>
          </p:cNvPr>
          <p:cNvSpPr>
            <a:spLocks noGrp="1"/>
          </p:cNvSpPr>
          <p:nvPr>
            <p:ph type="title"/>
          </p:nvPr>
        </p:nvSpPr>
        <p:spPr>
          <a:xfrm>
            <a:off x="524491" y="613191"/>
            <a:ext cx="5430250" cy="1774008"/>
          </a:xfrm>
          <a:solidFill>
            <a:schemeClr val="accent5"/>
          </a:solidFill>
        </p:spPr>
        <p:txBody>
          <a:bodyPr anchor="ctr">
            <a:normAutofit/>
          </a:bodyPr>
          <a:lstStyle/>
          <a:p>
            <a:r>
              <a:rPr lang="en-GB" sz="3200" b="1" dirty="0">
                <a:solidFill>
                  <a:schemeClr val="bg1"/>
                </a:solidFill>
                <a:latin typeface="+mn-lt"/>
              </a:rPr>
              <a:t>Mental Health Vs Mental Illness (WHO, 2022) </a:t>
            </a:r>
          </a:p>
        </p:txBody>
      </p:sp>
    </p:spTree>
    <p:extLst>
      <p:ext uri="{BB962C8B-B14F-4D97-AF65-F5344CB8AC3E}">
        <p14:creationId xmlns:p14="http://schemas.microsoft.com/office/powerpoint/2010/main" val="3718516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06AD1D7-FAAC-9F31-B94B-E9B3870B4B98}"/>
              </a:ext>
            </a:extLst>
          </p:cNvPr>
          <p:cNvSpPr>
            <a:spLocks noGrp="1"/>
          </p:cNvSpPr>
          <p:nvPr>
            <p:ph type="title"/>
          </p:nvPr>
        </p:nvSpPr>
        <p:spPr>
          <a:xfrm>
            <a:off x="374175" y="1074809"/>
            <a:ext cx="4225121" cy="1325563"/>
          </a:xfrm>
        </p:spPr>
        <p:txBody>
          <a:bodyPr>
            <a:normAutofit fontScale="90000"/>
          </a:bodyPr>
          <a:lstStyle/>
          <a:p>
            <a:r>
              <a:rPr lang="en-GB" sz="6600" b="1"/>
              <a:t>Look closer at Mental illness </a:t>
            </a:r>
          </a:p>
        </p:txBody>
      </p:sp>
      <p:pic>
        <p:nvPicPr>
          <p:cNvPr id="8" name="Content Placeholder 7" descr="A 3d person holding a magnifying glass&#10;&#10;Description automatically generated">
            <a:extLst>
              <a:ext uri="{FF2B5EF4-FFF2-40B4-BE49-F238E27FC236}">
                <a16:creationId xmlns:a16="http://schemas.microsoft.com/office/drawing/2014/main" id="{922447BC-2309-DA42-60F3-EE74293EF8C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3958" y="2974280"/>
            <a:ext cx="4351338" cy="4351338"/>
          </a:xfrm>
          <a:noFill/>
        </p:spPr>
      </p:pic>
      <p:grpSp>
        <p:nvGrpSpPr>
          <p:cNvPr id="4" name="Group 3">
            <a:extLst>
              <a:ext uri="{FF2B5EF4-FFF2-40B4-BE49-F238E27FC236}">
                <a16:creationId xmlns:a16="http://schemas.microsoft.com/office/drawing/2014/main" id="{CDEA5217-40C0-20C9-86FF-E04D572A6EBB}"/>
              </a:ext>
            </a:extLst>
          </p:cNvPr>
          <p:cNvGrpSpPr/>
          <p:nvPr/>
        </p:nvGrpSpPr>
        <p:grpSpPr>
          <a:xfrm>
            <a:off x="3205221" y="-95436"/>
            <a:ext cx="8986780" cy="7547113"/>
            <a:chOff x="4515662" y="133938"/>
            <a:chExt cx="6156127" cy="6031457"/>
          </a:xfrm>
        </p:grpSpPr>
        <p:sp>
          <p:nvSpPr>
            <p:cNvPr id="5" name="Arrow: Down 4">
              <a:extLst>
                <a:ext uri="{FF2B5EF4-FFF2-40B4-BE49-F238E27FC236}">
                  <a16:creationId xmlns:a16="http://schemas.microsoft.com/office/drawing/2014/main" id="{DC116A77-AE70-CFAB-9721-8EA677D71E90}"/>
                </a:ext>
              </a:extLst>
            </p:cNvPr>
            <p:cNvSpPr/>
            <p:nvPr/>
          </p:nvSpPr>
          <p:spPr>
            <a:xfrm rot="5400000">
              <a:off x="4516778" y="132822"/>
              <a:ext cx="6031457" cy="6033689"/>
            </a:xfrm>
            <a:prstGeom prst="downArrow">
              <a:avLst>
                <a:gd name="adj1" fmla="val 50000"/>
                <a:gd name="adj2" fmla="val 35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6" name="Arrow: Down 4">
              <a:extLst>
                <a:ext uri="{FF2B5EF4-FFF2-40B4-BE49-F238E27FC236}">
                  <a16:creationId xmlns:a16="http://schemas.microsoft.com/office/drawing/2014/main" id="{D7EF958E-73AB-E876-29C3-DC738F4558A3}"/>
                </a:ext>
              </a:extLst>
            </p:cNvPr>
            <p:cNvSpPr txBox="1"/>
            <p:nvPr/>
          </p:nvSpPr>
          <p:spPr>
            <a:xfrm>
              <a:off x="5693605" y="1446840"/>
              <a:ext cx="4978184" cy="351354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4912" tIns="184912" rIns="184912" bIns="184912" numCol="1" spcCol="1270" anchor="ctr" anchorCtr="0">
              <a:noAutofit/>
            </a:bodyPr>
            <a:lstStyle/>
            <a:p>
              <a:pPr marL="0" lvl="0" indent="0" algn="ctr" defTabSz="1155700" rtl="0">
                <a:lnSpc>
                  <a:spcPct val="90000"/>
                </a:lnSpc>
                <a:spcBef>
                  <a:spcPct val="0"/>
                </a:spcBef>
                <a:spcAft>
                  <a:spcPct val="35000"/>
                </a:spcAft>
                <a:buNone/>
              </a:pPr>
              <a:r>
                <a:rPr lang="en-GB" sz="3600" b="0" i="1" kern="1200"/>
                <a:t>“…characterised by </a:t>
              </a:r>
              <a:r>
                <a:rPr lang="en-GB" sz="3600" b="0" i="1" kern="1200">
                  <a:solidFill>
                    <a:srgbClr val="FF0000"/>
                  </a:solidFill>
                </a:rPr>
                <a:t>a clinically significant disturbance</a:t>
              </a:r>
              <a:r>
                <a:rPr lang="en-GB" sz="3600" b="0" i="1" kern="1200"/>
                <a:t> in an </a:t>
              </a:r>
              <a:r>
                <a:rPr lang="en-GB" sz="3600" b="0" i="1" kern="1200">
                  <a:solidFill>
                    <a:schemeClr val="accent2">
                      <a:lumMod val="75000"/>
                    </a:schemeClr>
                  </a:solidFill>
                </a:rPr>
                <a:t>individual’s cognition, emotional regulation, or behaviour.  </a:t>
              </a:r>
              <a:r>
                <a:rPr lang="en-GB" sz="3600" b="0" i="1" kern="1200"/>
                <a:t>It is usually associated with </a:t>
              </a:r>
              <a:r>
                <a:rPr lang="en-GB" sz="3600" b="0" i="1" kern="1200">
                  <a:solidFill>
                    <a:schemeClr val="accent4">
                      <a:lumMod val="60000"/>
                      <a:lumOff val="40000"/>
                    </a:schemeClr>
                  </a:solidFill>
                </a:rPr>
                <a:t>distress or impairment </a:t>
              </a:r>
              <a:r>
                <a:rPr lang="en-GB" sz="3600" b="0" i="1" kern="1200"/>
                <a:t>in important areas of </a:t>
              </a:r>
              <a:r>
                <a:rPr lang="en-GB" sz="3600" b="0" i="1" kern="1200">
                  <a:solidFill>
                    <a:srgbClr val="66FFCC"/>
                  </a:solidFill>
                </a:rPr>
                <a:t>functioning </a:t>
              </a:r>
              <a:r>
                <a:rPr lang="en-GB" sz="3600" b="0" i="1" kern="1200"/>
                <a:t>(WHO, 2022)”</a:t>
              </a:r>
              <a:endParaRPr lang="en-GB" sz="3600" b="1" kern="1200"/>
            </a:p>
          </p:txBody>
        </p:sp>
      </p:grpSp>
    </p:spTree>
    <p:extLst>
      <p:ext uri="{BB962C8B-B14F-4D97-AF65-F5344CB8AC3E}">
        <p14:creationId xmlns:p14="http://schemas.microsoft.com/office/powerpoint/2010/main" val="2781027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4F97467-FA87-3184-EF06-0C7B9EB6945B}"/>
              </a:ext>
            </a:extLst>
          </p:cNvPr>
          <p:cNvSpPr>
            <a:spLocks noGrp="1"/>
          </p:cNvSpPr>
          <p:nvPr>
            <p:ph type="title"/>
          </p:nvPr>
        </p:nvSpPr>
        <p:spPr>
          <a:xfrm>
            <a:off x="5923129" y="761999"/>
            <a:ext cx="5349922" cy="1708244"/>
          </a:xfrm>
        </p:spPr>
        <p:txBody>
          <a:bodyPr anchor="ctr">
            <a:normAutofit/>
          </a:bodyPr>
          <a:lstStyle/>
          <a:p>
            <a:r>
              <a:rPr lang="en-GB" sz="3700" b="1"/>
              <a:t>Psychopathology is the scientific study of mental illness. </a:t>
            </a:r>
            <a:endParaRPr lang="en-GB" sz="3700"/>
          </a:p>
        </p:txBody>
      </p:sp>
      <p:pic>
        <p:nvPicPr>
          <p:cNvPr id="7" name="Picture 6" descr="A person with her hand on her chin&#10;&#10;Description automatically generated">
            <a:extLst>
              <a:ext uri="{FF2B5EF4-FFF2-40B4-BE49-F238E27FC236}">
                <a16:creationId xmlns:a16="http://schemas.microsoft.com/office/drawing/2014/main" id="{86FE9C7F-1782-9659-5C4D-E9A6D6CC467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334" r="24332" b="-2"/>
          <a:stretch/>
        </p:blipFill>
        <p:spPr>
          <a:xfrm>
            <a:off x="-387794" y="0"/>
            <a:ext cx="6096001" cy="6858002"/>
          </a:xfrm>
          <a:prstGeom prst="rect">
            <a:avLst/>
          </a:prstGeom>
        </p:spPr>
      </p:pic>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5923128" y="2470245"/>
            <a:ext cx="5493286" cy="3769835"/>
          </a:xfrm>
        </p:spPr>
        <p:txBody>
          <a:bodyPr anchor="ctr">
            <a:normAutofit/>
          </a:bodyPr>
          <a:lstStyle/>
          <a:p>
            <a:pPr marL="0" indent="0">
              <a:buNone/>
            </a:pPr>
            <a:r>
              <a:rPr lang="en-GB" sz="3200" b="1"/>
              <a:t>What does WHO mean by: </a:t>
            </a:r>
          </a:p>
          <a:p>
            <a:pPr marL="0" indent="0">
              <a:buNone/>
            </a:pPr>
            <a:r>
              <a:rPr lang="en-GB" sz="3200" b="1"/>
              <a:t>“…a clinically significant disturbance in</a:t>
            </a:r>
            <a:r>
              <a:rPr lang="en-GB" sz="3200"/>
              <a:t>… cognition, emotional regulation, or behaviour (WHO, 2022)”</a:t>
            </a:r>
            <a:endParaRPr lang="en-GB" sz="3200" b="1"/>
          </a:p>
        </p:txBody>
      </p:sp>
    </p:spTree>
    <p:extLst>
      <p:ext uri="{BB962C8B-B14F-4D97-AF65-F5344CB8AC3E}">
        <p14:creationId xmlns:p14="http://schemas.microsoft.com/office/powerpoint/2010/main" val="2974781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my winehouse">
            <a:extLst>
              <a:ext uri="{FF2B5EF4-FFF2-40B4-BE49-F238E27FC236}">
                <a16:creationId xmlns:a16="http://schemas.microsoft.com/office/drawing/2014/main" id="{C21BC1DE-A1F4-03FA-CD23-1DD1F2256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6184" y="646332"/>
            <a:ext cx="4089361" cy="230026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ara Delevingne | POPSUGAR Beauty">
            <a:extLst>
              <a:ext uri="{FF2B5EF4-FFF2-40B4-BE49-F238E27FC236}">
                <a16:creationId xmlns:a16="http://schemas.microsoft.com/office/drawing/2014/main" id="{773C9F49-F157-4462-B5E0-AEDCCDFA41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938" y="650875"/>
            <a:ext cx="2262188" cy="2262188"/>
          </a:xfrm>
          <a:prstGeom prst="rect">
            <a:avLst/>
          </a:prstGeom>
          <a:extLst>
            <a:ext uri="{909E8E84-426E-40DD-AFC4-6F175D3DCCD1}">
              <a14:hiddenFill xmlns:a14="http://schemas.microsoft.com/office/drawing/2010/main">
                <a:solidFill>
                  <a:srgbClr val="FFFFFF"/>
                </a:solidFill>
              </a14:hiddenFill>
            </a:ext>
          </a:extLst>
        </p:spPr>
      </p:pic>
      <p:pic>
        <p:nvPicPr>
          <p:cNvPr id="1030" name="Picture 6" descr="Kanye West Spent $13.2 Million On 2020 Campaign | PEOPLE.com">
            <a:extLst>
              <a:ext uri="{FF2B5EF4-FFF2-40B4-BE49-F238E27FC236}">
                <a16:creationId xmlns:a16="http://schemas.microsoft.com/office/drawing/2014/main" id="{EA963E0A-CA67-43E7-A30F-3842F76C249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517" r="24114" b="24792"/>
          <a:stretch/>
        </p:blipFill>
        <p:spPr bwMode="auto">
          <a:xfrm>
            <a:off x="10193338" y="650875"/>
            <a:ext cx="1355725" cy="2262188"/>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How to stream the 'Framing Britney Spears' documentary">
            <a:extLst>
              <a:ext uri="{FF2B5EF4-FFF2-40B4-BE49-F238E27FC236}">
                <a16:creationId xmlns:a16="http://schemas.microsoft.com/office/drawing/2014/main" id="{A6C67C51-0CE8-4DEF-AD96-06C5CD5CC89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848" r="27842"/>
          <a:stretch/>
        </p:blipFill>
        <p:spPr bwMode="auto">
          <a:xfrm>
            <a:off x="642938" y="2987675"/>
            <a:ext cx="1831975" cy="2100263"/>
          </a:xfrm>
          <a:prstGeom prst="rect">
            <a:avLst/>
          </a:prstGeom>
          <a:extLst>
            <a:ext uri="{909E8E84-426E-40DD-AFC4-6F175D3DCCD1}">
              <a14:hiddenFill xmlns:a14="http://schemas.microsoft.com/office/drawing/2010/main">
                <a:solidFill>
                  <a:srgbClr val="FFFFFF"/>
                </a:solidFill>
              </a14:hiddenFill>
            </a:ext>
          </a:extLst>
        </p:spPr>
      </p:pic>
      <p:pic>
        <p:nvPicPr>
          <p:cNvPr id="1032" name="Picture 8" descr="James Argent told he must lose TEN stone and 17 inches from his waist after  being diagnosed as 'significantly obese'">
            <a:extLst>
              <a:ext uri="{FF2B5EF4-FFF2-40B4-BE49-F238E27FC236}">
                <a16:creationId xmlns:a16="http://schemas.microsoft.com/office/drawing/2014/main" id="{9F03F98B-B1EA-425D-914E-17CC0022B48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1701" r="34523" b="59576"/>
          <a:stretch/>
        </p:blipFill>
        <p:spPr bwMode="auto">
          <a:xfrm>
            <a:off x="2549525" y="2987675"/>
            <a:ext cx="1547813" cy="2100263"/>
          </a:xfrm>
          <a:prstGeom prst="rect">
            <a:avLst/>
          </a:prstGeom>
          <a:extLst>
            <a:ext uri="{909E8E84-426E-40DD-AFC4-6F175D3DCCD1}">
              <a14:hiddenFill xmlns:a14="http://schemas.microsoft.com/office/drawing/2010/main">
                <a:solidFill>
                  <a:srgbClr val="FFFFFF"/>
                </a:solidFill>
              </a14:hiddenFill>
            </a:ext>
          </a:extLst>
        </p:spPr>
      </p:pic>
      <p:pic>
        <p:nvPicPr>
          <p:cNvPr id="49158" name="i-510ca882b3f0edfc" descr="The chef, from Bangor, County Down, Northern Ireland , says when he finds a bare patch of skin in the shower, he gets it covered as soon as possible">
            <a:extLst>
              <a:ext uri="{FF2B5EF4-FFF2-40B4-BE49-F238E27FC236}">
                <a16:creationId xmlns:a16="http://schemas.microsoft.com/office/drawing/2014/main" id="{A8F3DE3F-8509-4107-B8ED-512AB89DC1D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24695" r="8134" b="49425"/>
          <a:stretch>
            <a:fillRect/>
          </a:stretch>
        </p:blipFill>
        <p:spPr bwMode="auto">
          <a:xfrm>
            <a:off x="4170363" y="2987675"/>
            <a:ext cx="2786063"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7" name="Picture 2">
            <a:extLst>
              <a:ext uri="{FF2B5EF4-FFF2-40B4-BE49-F238E27FC236}">
                <a16:creationId xmlns:a16="http://schemas.microsoft.com/office/drawing/2014/main" id="{17B029AE-E930-499B-B40D-F50DD659788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r="38948"/>
          <a:stretch>
            <a:fillRect/>
          </a:stretch>
        </p:blipFill>
        <p:spPr bwMode="auto">
          <a:xfrm>
            <a:off x="7032625" y="2987675"/>
            <a:ext cx="2133600"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9" name="irc_mi" descr="Image result for katie piper">
            <a:extLst>
              <a:ext uri="{FF2B5EF4-FFF2-40B4-BE49-F238E27FC236}">
                <a16:creationId xmlns:a16="http://schemas.microsoft.com/office/drawing/2014/main" id="{63DF6598-034C-461A-9CE8-7C719061829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l="15463" r="22998"/>
          <a:stretch>
            <a:fillRect/>
          </a:stretch>
        </p:blipFill>
        <p:spPr bwMode="auto">
          <a:xfrm>
            <a:off x="9240838" y="2987675"/>
            <a:ext cx="2306638"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4" name="Title 1">
            <a:extLst>
              <a:ext uri="{FF2B5EF4-FFF2-40B4-BE49-F238E27FC236}">
                <a16:creationId xmlns:a16="http://schemas.microsoft.com/office/drawing/2014/main" id="{40081C2F-BD65-4E14-AD1E-DD2EF5DA3779}"/>
              </a:ext>
            </a:extLst>
          </p:cNvPr>
          <p:cNvSpPr>
            <a:spLocks noGrp="1" noChangeArrowheads="1"/>
          </p:cNvSpPr>
          <p:nvPr>
            <p:ph type="title"/>
          </p:nvPr>
        </p:nvSpPr>
        <p:spPr>
          <a:xfrm>
            <a:off x="838200" y="5162550"/>
            <a:ext cx="10515600" cy="1543049"/>
          </a:xfrm>
        </p:spPr>
        <p:txBody>
          <a:bodyPr>
            <a:normAutofit fontScale="90000"/>
          </a:bodyPr>
          <a:lstStyle/>
          <a:p>
            <a:pPr algn="ctr"/>
            <a:br>
              <a:rPr lang="en-GB" altLang="en-US" sz="1300">
                <a:latin typeface="Rockwell" panose="02060603020205020403" pitchFamily="18" charset="0"/>
              </a:rPr>
            </a:br>
            <a:r>
              <a:rPr lang="en-GB" altLang="en-US" sz="4000">
                <a:latin typeface="+mn-lt"/>
              </a:rPr>
              <a:t>For each person think of reasons why their behaviour may be considered abnormal or normal?</a:t>
            </a:r>
            <a:br>
              <a:rPr lang="en-GB" altLang="en-US" sz="2800">
                <a:latin typeface="+mn-lt"/>
              </a:rPr>
            </a:br>
            <a:endParaRPr lang="en-GB" altLang="en-US" sz="2800" u="sng">
              <a:latin typeface="+mn-lt"/>
            </a:endParaRPr>
          </a:p>
        </p:txBody>
      </p:sp>
      <p:pic>
        <p:nvPicPr>
          <p:cNvPr id="3" name="Picture 4" descr="'She looks in pain': Katie Price left fans concerned over her appearance as she shared a new Instagram snap alongside daughter Princess Andre on Monday">
            <a:extLst>
              <a:ext uri="{FF2B5EF4-FFF2-40B4-BE49-F238E27FC236}">
                <a16:creationId xmlns:a16="http://schemas.microsoft.com/office/drawing/2014/main" id="{B3709801-33C3-BB10-47BA-7B8BE3A0223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103715" y="650875"/>
            <a:ext cx="2306638" cy="2295723"/>
          </a:xfrm>
          <a:prstGeom prst="rect">
            <a:avLst/>
          </a:prstGeom>
          <a:noFill/>
          <a:extLst>
            <a:ext uri="{909E8E84-426E-40DD-AFC4-6F175D3DCCD1}">
              <a14:hiddenFill xmlns:a14="http://schemas.microsoft.com/office/drawing/2010/main">
                <a:solidFill>
                  <a:srgbClr val="FFFFFF"/>
                </a:solidFill>
              </a14:hiddenFill>
            </a:ext>
          </a:extLst>
        </p:spPr>
      </p:pic>
      <p:pic>
        <p:nvPicPr>
          <p:cNvPr id="49156" name="irc_mi" descr="Image result for michael jackson">
            <a:extLst>
              <a:ext uri="{FF2B5EF4-FFF2-40B4-BE49-F238E27FC236}">
                <a16:creationId xmlns:a16="http://schemas.microsoft.com/office/drawing/2014/main" id="{74E6CFED-7D32-450A-8350-2DC8C288DBD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8530" r="7538" b="9677"/>
          <a:stretch>
            <a:fillRect/>
          </a:stretch>
        </p:blipFill>
        <p:spPr bwMode="auto">
          <a:xfrm>
            <a:off x="5591175" y="650875"/>
            <a:ext cx="2382838" cy="22621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310743"/>
            <a:ext cx="9144000" cy="1390815"/>
          </a:xfrm>
        </p:spPr>
        <p:txBody>
          <a:bodyPr vert="horz" lIns="91440" tIns="45720" rIns="91440" bIns="45720" rtlCol="0" anchor="b">
            <a:normAutofit/>
          </a:bodyPr>
          <a:lstStyle/>
          <a:p>
            <a:pPr algn="ctr"/>
            <a:r>
              <a:rPr lang="en-US" sz="5400" b="1" dirty="0">
                <a:solidFill>
                  <a:schemeClr val="tx1">
                    <a:lumMod val="95000"/>
                    <a:lumOff val="5000"/>
                  </a:schemeClr>
                </a:solidFill>
              </a:rPr>
              <a:t>Defining Abnormality </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spTree>
    <p:extLst>
      <p:ext uri="{BB962C8B-B14F-4D97-AF65-F5344CB8AC3E}">
        <p14:creationId xmlns:p14="http://schemas.microsoft.com/office/powerpoint/2010/main" val="1087518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1D42D-F0C2-44BF-BEB3-0CE9F0E87BE1}"/>
              </a:ext>
            </a:extLst>
          </p:cNvPr>
          <p:cNvSpPr>
            <a:spLocks noGrp="1"/>
          </p:cNvSpPr>
          <p:nvPr>
            <p:ph type="title"/>
          </p:nvPr>
        </p:nvSpPr>
        <p:spPr>
          <a:xfrm>
            <a:off x="300943" y="624568"/>
            <a:ext cx="3889014" cy="5412920"/>
          </a:xfrm>
        </p:spPr>
        <p:txBody>
          <a:bodyPr>
            <a:normAutofit/>
          </a:bodyPr>
          <a:lstStyle/>
          <a:p>
            <a:pPr algn="ctr"/>
            <a:r>
              <a:rPr lang="en-GB" sz="3600" dirty="0">
                <a:solidFill>
                  <a:schemeClr val="bg1"/>
                </a:solidFill>
              </a:rPr>
              <a:t>Psychology has historically used four main approaches:</a:t>
            </a:r>
            <a:br>
              <a:rPr lang="en-GB" dirty="0">
                <a:solidFill>
                  <a:schemeClr val="bg1"/>
                </a:solidFill>
              </a:rPr>
            </a:br>
            <a:br>
              <a:rPr lang="en-US" sz="4000" dirty="0">
                <a:solidFill>
                  <a:schemeClr val="bg1"/>
                </a:solidFill>
                <a:latin typeface="+mn-lt"/>
              </a:rPr>
            </a:br>
            <a:br>
              <a:rPr lang="en-US" sz="4000" dirty="0">
                <a:solidFill>
                  <a:schemeClr val="bg1"/>
                </a:solidFill>
                <a:latin typeface="+mn-lt"/>
              </a:rPr>
            </a:br>
            <a:br>
              <a:rPr lang="en-US" sz="4000" dirty="0">
                <a:solidFill>
                  <a:schemeClr val="bg1"/>
                </a:solidFill>
                <a:latin typeface="+mn-lt"/>
              </a:rPr>
            </a:br>
            <a:endParaRPr lang="en-GB" sz="3200" i="1" dirty="0">
              <a:solidFill>
                <a:schemeClr val="bg1"/>
              </a:solidFill>
              <a:latin typeface="+mn-lt"/>
            </a:endParaRPr>
          </a:p>
        </p:txBody>
      </p:sp>
      <p:graphicFrame>
        <p:nvGraphicFramePr>
          <p:cNvPr id="5" name="Content Placeholder 2">
            <a:extLst>
              <a:ext uri="{FF2B5EF4-FFF2-40B4-BE49-F238E27FC236}">
                <a16:creationId xmlns:a16="http://schemas.microsoft.com/office/drawing/2014/main" id="{8DC1C854-7198-4A98-AFF4-33195696D9FF}"/>
              </a:ext>
            </a:extLst>
          </p:cNvPr>
          <p:cNvGraphicFramePr>
            <a:graphicFrameLocks noGrp="1"/>
          </p:cNvGraphicFramePr>
          <p:nvPr>
            <p:ph idx="1"/>
            <p:extLst>
              <p:ext uri="{D42A27DB-BD31-4B8C-83A1-F6EECF244321}">
                <p14:modId xmlns:p14="http://schemas.microsoft.com/office/powerpoint/2010/main" val="4161546924"/>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6704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
            <a:extLst>
              <a:ext uri="{FF2B5EF4-FFF2-40B4-BE49-F238E27FC236}">
                <a16:creationId xmlns:a16="http://schemas.microsoft.com/office/drawing/2014/main" id="{561A9F98-FC64-4FC0-92BF-261228B1F782}"/>
              </a:ext>
            </a:extLst>
          </p:cNvPr>
          <p:cNvPicPr>
            <a:picLocks noChangeAspect="1"/>
          </p:cNvPicPr>
          <p:nvPr/>
        </p:nvPicPr>
        <p:blipFill rotWithShape="1">
          <a:blip r:embed="rId2">
            <a:alphaModFix amt="41000"/>
          </a:blip>
          <a:srcRect t="3981" b="6019"/>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C551F675-5D49-4528-9E9C-85B3750EACDF}"/>
              </a:ext>
            </a:extLst>
          </p:cNvPr>
          <p:cNvSpPr>
            <a:spLocks noGrp="1"/>
          </p:cNvSpPr>
          <p:nvPr>
            <p:ph type="title"/>
          </p:nvPr>
        </p:nvSpPr>
        <p:spPr>
          <a:xfrm>
            <a:off x="8022020" y="2825351"/>
            <a:ext cx="3852041" cy="1078703"/>
          </a:xfrm>
        </p:spPr>
        <p:txBody>
          <a:bodyPr vert="horz" lIns="91440" tIns="45720" rIns="91440" bIns="45720" rtlCol="0" anchor="b">
            <a:normAutofit fontScale="90000"/>
          </a:bodyPr>
          <a:lstStyle/>
          <a:p>
            <a:pPr algn="ctr"/>
            <a:r>
              <a:rPr lang="en-US" sz="4000">
                <a:latin typeface="+mn-lt"/>
              </a:rPr>
              <a:t>Statistical infrequency</a:t>
            </a:r>
          </a:p>
        </p:txBody>
      </p:sp>
      <p:sp>
        <p:nvSpPr>
          <p:cNvPr id="5" name="Text Placeholder 4">
            <a:extLst>
              <a:ext uri="{FF2B5EF4-FFF2-40B4-BE49-F238E27FC236}">
                <a16:creationId xmlns:a16="http://schemas.microsoft.com/office/drawing/2014/main" id="{F8FFCFF1-752C-47AD-A530-66ACB62D3236}"/>
              </a:ext>
            </a:extLst>
          </p:cNvPr>
          <p:cNvSpPr>
            <a:spLocks noGrp="1"/>
          </p:cNvSpPr>
          <p:nvPr>
            <p:ph type="body" idx="1"/>
          </p:nvPr>
        </p:nvSpPr>
        <p:spPr>
          <a:xfrm>
            <a:off x="7772327" y="4024884"/>
            <a:ext cx="4330262" cy="2182763"/>
          </a:xfrm>
        </p:spPr>
        <p:txBody>
          <a:bodyPr vert="horz" lIns="91440" tIns="45720" rIns="91440" bIns="45720" rtlCol="0">
            <a:normAutofit fontScale="85000" lnSpcReduction="10000"/>
          </a:bodyPr>
          <a:lstStyle/>
          <a:p>
            <a:pPr lvl="0"/>
            <a:r>
              <a:rPr lang="en-GB" sz="3300">
                <a:solidFill>
                  <a:schemeClr val="tx1"/>
                </a:solidFill>
              </a:rPr>
              <a:t>Any relatively usual behaviour or characteristic is considered normal.</a:t>
            </a:r>
            <a:endParaRPr lang="en-US" sz="3300">
              <a:solidFill>
                <a:schemeClr val="tx1"/>
              </a:solidFill>
            </a:endParaRPr>
          </a:p>
          <a:p>
            <a:pPr lvl="0"/>
            <a:r>
              <a:rPr lang="en-GB" sz="3300">
                <a:solidFill>
                  <a:schemeClr val="tx1"/>
                </a:solidFill>
              </a:rPr>
              <a:t>Behaviour that is unusual is considered abnormal. </a:t>
            </a:r>
            <a:endParaRPr lang="en-US" sz="3300">
              <a:solidFill>
                <a:schemeClr val="tx1"/>
              </a:solidFill>
            </a:endParaRPr>
          </a:p>
          <a:p>
            <a:pPr algn="ctr"/>
            <a:endParaRPr lang="en-US" sz="2000">
              <a:solidFill>
                <a:schemeClr val="tx1"/>
              </a:solidFill>
            </a:endParaRP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109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hat the Average IQ Is and What it Means">
            <a:extLst>
              <a:ext uri="{FF2B5EF4-FFF2-40B4-BE49-F238E27FC236}">
                <a16:creationId xmlns:a16="http://schemas.microsoft.com/office/drawing/2014/main" id="{B7D7E968-2C90-43CE-AADF-07EA354D90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24838" y="2609974"/>
            <a:ext cx="6519266" cy="3668173"/>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EB384059-A9D5-4CD5-8976-1B56836935DB}"/>
              </a:ext>
            </a:extLst>
          </p:cNvPr>
          <p:cNvSpPr/>
          <p:nvPr/>
        </p:nvSpPr>
        <p:spPr>
          <a:xfrm>
            <a:off x="0" y="4158311"/>
            <a:ext cx="4236334" cy="211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a:t>Intellectual disability disorder (IDD): &lt;70 (lowest 2%)</a:t>
            </a:r>
          </a:p>
        </p:txBody>
      </p:sp>
      <p:sp>
        <p:nvSpPr>
          <p:cNvPr id="6" name="Oval 5">
            <a:extLst>
              <a:ext uri="{FF2B5EF4-FFF2-40B4-BE49-F238E27FC236}">
                <a16:creationId xmlns:a16="http://schemas.microsoft.com/office/drawing/2014/main" id="{DB6EB56A-B28C-42C4-9FC7-A314EDDA5F85}"/>
              </a:ext>
            </a:extLst>
          </p:cNvPr>
          <p:cNvSpPr/>
          <p:nvPr/>
        </p:nvSpPr>
        <p:spPr>
          <a:xfrm>
            <a:off x="8097015" y="4414770"/>
            <a:ext cx="4236334" cy="211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t>Mensa members IQ &gt; 130 (top 2%) </a:t>
            </a:r>
          </a:p>
        </p:txBody>
      </p:sp>
      <p:sp>
        <p:nvSpPr>
          <p:cNvPr id="2" name="TextBox 1">
            <a:extLst>
              <a:ext uri="{FF2B5EF4-FFF2-40B4-BE49-F238E27FC236}">
                <a16:creationId xmlns:a16="http://schemas.microsoft.com/office/drawing/2014/main" id="{F9231803-829A-4704-CF1E-A04A7A6AB767}"/>
              </a:ext>
            </a:extLst>
          </p:cNvPr>
          <p:cNvSpPr txBox="1"/>
          <p:nvPr/>
        </p:nvSpPr>
        <p:spPr>
          <a:xfrm>
            <a:off x="361432" y="370353"/>
            <a:ext cx="11469136" cy="2062103"/>
          </a:xfrm>
          <a:prstGeom prst="rect">
            <a:avLst/>
          </a:prstGeom>
          <a:noFill/>
        </p:spPr>
        <p:txBody>
          <a:bodyPr wrap="square" rtlCol="0">
            <a:spAutoFit/>
          </a:bodyPr>
          <a:lstStyle/>
          <a:p>
            <a:r>
              <a:rPr lang="en-GB" sz="3200"/>
              <a:t>Normality is defined by how a person is placed on the normal distribution in relation to how others behave/score.  </a:t>
            </a:r>
          </a:p>
          <a:p>
            <a:r>
              <a:rPr lang="en-GB" sz="3200"/>
              <a:t>With the increasing prevalence of mental disorders, the idea of infrequency as a criterion is no longer helpful.    </a:t>
            </a:r>
          </a:p>
        </p:txBody>
      </p:sp>
    </p:spTree>
    <p:extLst>
      <p:ext uri="{BB962C8B-B14F-4D97-AF65-F5344CB8AC3E}">
        <p14:creationId xmlns:p14="http://schemas.microsoft.com/office/powerpoint/2010/main" val="222262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1549889607"/>
              </p:ext>
            </p:extLst>
          </p:nvPr>
        </p:nvGraphicFramePr>
        <p:xfrm>
          <a:off x="217518" y="0"/>
          <a:ext cx="11355837" cy="6705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9359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033B58BE-98D9-4AA4-A73E-127DECE86BDD}"/>
              </a:ext>
            </a:extLst>
          </p:cNvPr>
          <p:cNvPicPr>
            <a:picLocks noChangeAspect="1"/>
          </p:cNvPicPr>
          <p:nvPr/>
        </p:nvPicPr>
        <p:blipFill rotWithShape="1">
          <a:blip r:embed="rId2"/>
          <a:srcRect t="7734" b="17267"/>
          <a:stretch/>
        </p:blipFill>
        <p:spPr>
          <a:xfrm>
            <a:off x="20" y="-907"/>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4AE538F-F091-4D13-8E86-01A911F55BF3}"/>
              </a:ext>
            </a:extLst>
          </p:cNvPr>
          <p:cNvSpPr>
            <a:spLocks noGrp="1"/>
          </p:cNvSpPr>
          <p:nvPr>
            <p:ph type="title"/>
          </p:nvPr>
        </p:nvSpPr>
        <p:spPr>
          <a:xfrm>
            <a:off x="8022021" y="2500107"/>
            <a:ext cx="3852041" cy="1848265"/>
          </a:xfrm>
        </p:spPr>
        <p:txBody>
          <a:bodyPr vert="horz" lIns="91440" tIns="45720" rIns="91440" bIns="45720" rtlCol="0" anchor="b">
            <a:normAutofit/>
          </a:bodyPr>
          <a:lstStyle/>
          <a:p>
            <a:pPr algn="ctr"/>
            <a:r>
              <a:rPr lang="en-US" sz="4000">
                <a:latin typeface="+mn-lt"/>
              </a:rPr>
              <a:t>Deviation from Social Norms</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6BBF838-3EC6-A653-7A59-5D435285314E}"/>
              </a:ext>
            </a:extLst>
          </p:cNvPr>
          <p:cNvSpPr txBox="1"/>
          <p:nvPr/>
        </p:nvSpPr>
        <p:spPr>
          <a:xfrm>
            <a:off x="0" y="4611231"/>
            <a:ext cx="10567686" cy="2246769"/>
          </a:xfrm>
          <a:prstGeom prst="rect">
            <a:avLst/>
          </a:prstGeom>
          <a:solidFill>
            <a:schemeClr val="tx2"/>
          </a:solidFill>
        </p:spPr>
        <p:txBody>
          <a:bodyPr wrap="square">
            <a:spAutoFit/>
          </a:bodyPr>
          <a:lstStyle/>
          <a:p>
            <a:r>
              <a:rPr lang="en-GB" sz="2800">
                <a:solidFill>
                  <a:schemeClr val="bg1"/>
                </a:solidFill>
              </a:rPr>
              <a:t>When a person behaves in a way that is different from how we expect people to behave. </a:t>
            </a:r>
          </a:p>
          <a:p>
            <a:r>
              <a:rPr lang="en-GB" sz="2800">
                <a:solidFill>
                  <a:schemeClr val="bg1"/>
                </a:solidFill>
              </a:rPr>
              <a:t>Groups of people choose to define behaviour as abnormal on the basis that it offends their sense of what is ‘acceptable’ or the norm. </a:t>
            </a:r>
          </a:p>
          <a:p>
            <a:r>
              <a:rPr lang="en-GB" sz="2800">
                <a:solidFill>
                  <a:schemeClr val="bg1"/>
                </a:solidFill>
              </a:rPr>
              <a:t>We are making a collective judgement as a society about what is right.</a:t>
            </a:r>
          </a:p>
        </p:txBody>
      </p:sp>
    </p:spTree>
    <p:extLst>
      <p:ext uri="{BB962C8B-B14F-4D97-AF65-F5344CB8AC3E}">
        <p14:creationId xmlns:p14="http://schemas.microsoft.com/office/powerpoint/2010/main" val="840834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FAA4D1-7E99-4A3B-8679-00DC31C68779}"/>
              </a:ext>
            </a:extLst>
          </p:cNvPr>
          <p:cNvSpPr>
            <a:spLocks noGrp="1"/>
          </p:cNvSpPr>
          <p:nvPr>
            <p:ph type="title"/>
          </p:nvPr>
        </p:nvSpPr>
        <p:spPr>
          <a:xfrm>
            <a:off x="804672" y="640080"/>
            <a:ext cx="3282696" cy="5257800"/>
          </a:xfrm>
        </p:spPr>
        <p:txBody>
          <a:bodyPr>
            <a:normAutofit/>
          </a:bodyPr>
          <a:lstStyle/>
          <a:p>
            <a:pPr algn="ctr"/>
            <a:r>
              <a:rPr lang="en-GB" sz="4000">
                <a:solidFill>
                  <a:schemeClr val="bg1"/>
                </a:solidFill>
                <a:latin typeface="+mn-lt"/>
              </a:rPr>
              <a:t>Take </a:t>
            </a:r>
            <a:r>
              <a:rPr lang="en-GB" sz="4000" b="1">
                <a:solidFill>
                  <a:srgbClr val="FF0000"/>
                </a:solidFill>
                <a:latin typeface="+mn-lt"/>
              </a:rPr>
              <a:t>Anti</a:t>
            </a:r>
            <a:r>
              <a:rPr lang="en-GB" sz="4000">
                <a:solidFill>
                  <a:schemeClr val="bg1"/>
                </a:solidFill>
                <a:latin typeface="+mn-lt"/>
              </a:rPr>
              <a:t>social personality disorder (ASPD) for example: </a:t>
            </a:r>
          </a:p>
        </p:txBody>
      </p:sp>
      <p:sp>
        <p:nvSpPr>
          <p:cNvPr id="3" name="Content Placeholder 2">
            <a:extLst>
              <a:ext uri="{FF2B5EF4-FFF2-40B4-BE49-F238E27FC236}">
                <a16:creationId xmlns:a16="http://schemas.microsoft.com/office/drawing/2014/main" id="{AD6C2606-5C2A-4389-B96C-4F5D2F71DCBE}"/>
              </a:ext>
            </a:extLst>
          </p:cNvPr>
          <p:cNvSpPr>
            <a:spLocks noGrp="1"/>
          </p:cNvSpPr>
          <p:nvPr>
            <p:ph idx="1"/>
          </p:nvPr>
        </p:nvSpPr>
        <p:spPr>
          <a:xfrm>
            <a:off x="4890516" y="640080"/>
            <a:ext cx="6492522" cy="6446519"/>
          </a:xfrm>
        </p:spPr>
        <p:txBody>
          <a:bodyPr vert="horz" lIns="91440" tIns="45720" rIns="91440" bIns="45720" rtlCol="0" anchor="ctr">
            <a:noAutofit/>
          </a:bodyPr>
          <a:lstStyle/>
          <a:p>
            <a:r>
              <a:rPr lang="en-GB" sz="2600">
                <a:latin typeface="Arial"/>
                <a:cs typeface="Arial"/>
              </a:rPr>
              <a:t>These individuals are impulsive, aggressive, reckless, irresponsible, violate the rights of others and deceitful.  </a:t>
            </a:r>
          </a:p>
          <a:p>
            <a:endParaRPr lang="en-GB" sz="2600">
              <a:latin typeface="Arial"/>
              <a:cs typeface="Arial"/>
            </a:endParaRPr>
          </a:p>
          <a:p>
            <a:pPr lvl="1"/>
            <a:r>
              <a:rPr lang="en-GB" sz="2600">
                <a:latin typeface="Arial"/>
                <a:cs typeface="Arial"/>
              </a:rPr>
              <a:t>According to DSM V (APA, 2013), “the e</a:t>
            </a:r>
            <a:r>
              <a:rPr lang="en-GB" sz="2600" b="0" i="0">
                <a:solidFill>
                  <a:srgbClr val="333333"/>
                </a:solidFill>
                <a:effectLst/>
                <a:highlight>
                  <a:srgbClr val="FCFCFC"/>
                </a:highlight>
                <a:latin typeface="Arial"/>
                <a:cs typeface="Arial"/>
              </a:rPr>
              <a:t>ssential pathological traits in ASPD revolve around disinhibition and antagonism, which are often related to criminal </a:t>
            </a:r>
            <a:r>
              <a:rPr lang="en-GB" sz="2600">
                <a:solidFill>
                  <a:srgbClr val="333333"/>
                </a:solidFill>
                <a:highlight>
                  <a:srgbClr val="FCFCFC"/>
                </a:highlight>
                <a:latin typeface="Arial"/>
                <a:cs typeface="Arial"/>
              </a:rPr>
              <a:t>behaviour</a:t>
            </a:r>
            <a:r>
              <a:rPr lang="en-GB" sz="2600" b="0" i="0">
                <a:solidFill>
                  <a:srgbClr val="333333"/>
                </a:solidFill>
                <a:effectLst/>
                <a:highlight>
                  <a:srgbClr val="FCFCFC"/>
                </a:highlight>
                <a:latin typeface="Arial"/>
                <a:cs typeface="Arial"/>
              </a:rPr>
              <a:t>” (Wong, 2023, p. 3)</a:t>
            </a:r>
            <a:endParaRPr lang="en-GB" sz="2600">
              <a:latin typeface="Arial"/>
              <a:cs typeface="Arial"/>
            </a:endParaRPr>
          </a:p>
          <a:p>
            <a:pPr marL="457200" lvl="1" indent="0">
              <a:buNone/>
            </a:pPr>
            <a:endParaRPr lang="en-GB" sz="2600">
              <a:solidFill>
                <a:srgbClr val="333333"/>
              </a:solidFill>
              <a:highlight>
                <a:srgbClr val="FCFCFC"/>
              </a:highlight>
              <a:latin typeface="Arial"/>
              <a:cs typeface="Arial"/>
            </a:endParaRPr>
          </a:p>
          <a:p>
            <a:pPr lvl="1"/>
            <a:r>
              <a:rPr lang="en-GB" sz="2600">
                <a:latin typeface="Arial"/>
                <a:cs typeface="Arial"/>
              </a:rPr>
              <a:t>ASPD is not defined in ICD 11 as such but as ‘</a:t>
            </a:r>
            <a:r>
              <a:rPr lang="en-GB" sz="2600" b="1" err="1">
                <a:solidFill>
                  <a:srgbClr val="FF0000"/>
                </a:solidFill>
                <a:latin typeface="Arial"/>
                <a:cs typeface="Arial"/>
              </a:rPr>
              <a:t>dis</a:t>
            </a:r>
            <a:r>
              <a:rPr lang="en-GB" sz="2600" err="1">
                <a:latin typeface="Arial"/>
                <a:cs typeface="Arial"/>
              </a:rPr>
              <a:t>sociality</a:t>
            </a:r>
            <a:r>
              <a:rPr lang="en-GB" sz="2600">
                <a:latin typeface="Arial"/>
                <a:cs typeface="Arial"/>
              </a:rPr>
              <a:t>’ (lack of empathy and self-centredness) from ignoring the feelings and rights of others.   </a:t>
            </a:r>
          </a:p>
        </p:txBody>
      </p:sp>
    </p:spTree>
    <p:extLst>
      <p:ext uri="{BB962C8B-B14F-4D97-AF65-F5344CB8AC3E}">
        <p14:creationId xmlns:p14="http://schemas.microsoft.com/office/powerpoint/2010/main" val="2998800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1458135495"/>
              </p:ext>
            </p:extLst>
          </p:nvPr>
        </p:nvGraphicFramePr>
        <p:xfrm>
          <a:off x="143435" y="0"/>
          <a:ext cx="11355837"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2" descr="Drapetomania: Compliant Blacks sane, resisting Blacks insane | Commentary |  phillytrib.com">
            <a:extLst>
              <a:ext uri="{FF2B5EF4-FFF2-40B4-BE49-F238E27FC236}">
                <a16:creationId xmlns:a16="http://schemas.microsoft.com/office/drawing/2014/main" id="{79B054B9-5A9E-8AA5-AAF4-9D9EBAEA84C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728" r="1" b="1"/>
          <a:stretch/>
        </p:blipFill>
        <p:spPr bwMode="auto">
          <a:xfrm>
            <a:off x="3506875" y="2982787"/>
            <a:ext cx="2244140" cy="332004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4036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0AE09-8B6B-81A3-E436-0A53CBE9A4D9}"/>
              </a:ext>
            </a:extLst>
          </p:cNvPr>
          <p:cNvSpPr>
            <a:spLocks noGrp="1"/>
          </p:cNvSpPr>
          <p:nvPr>
            <p:ph type="title"/>
          </p:nvPr>
        </p:nvSpPr>
        <p:spPr/>
        <p:txBody>
          <a:bodyPr/>
          <a:lstStyle/>
          <a:p>
            <a:endParaRPr lang="en-GB"/>
          </a:p>
        </p:txBody>
      </p:sp>
      <p:pic>
        <p:nvPicPr>
          <p:cNvPr id="2050" name="Picture 2" descr="Costumed actors roaming the streets at the museum">
            <a:extLst>
              <a:ext uri="{FF2B5EF4-FFF2-40B4-BE49-F238E27FC236}">
                <a16:creationId xmlns:a16="http://schemas.microsoft.com/office/drawing/2014/main" id="{DCBC04F7-532A-4C76-2D2C-7DE0EE5EF8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8006" y="581934"/>
            <a:ext cx="10515421" cy="591094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and person taking a selfie&#10;&#10;Description automatically generated">
            <a:extLst>
              <a:ext uri="{FF2B5EF4-FFF2-40B4-BE49-F238E27FC236}">
                <a16:creationId xmlns:a16="http://schemas.microsoft.com/office/drawing/2014/main" id="{EE19E0F4-F503-30A0-C396-9C9D727524D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744747" y="3789017"/>
            <a:ext cx="3799945" cy="3510991"/>
          </a:xfrm>
          <a:prstGeom prst="rect">
            <a:avLst/>
          </a:prstGeom>
          <a:effectLst>
            <a:softEdge rad="635000"/>
          </a:effectLst>
        </p:spPr>
      </p:pic>
      <p:pic>
        <p:nvPicPr>
          <p:cNvPr id="7" name="Picture 6" descr="A group of men with their arms raised&#10;&#10;Description automatically generated">
            <a:extLst>
              <a:ext uri="{FF2B5EF4-FFF2-40B4-BE49-F238E27FC236}">
                <a16:creationId xmlns:a16="http://schemas.microsoft.com/office/drawing/2014/main" id="{F3D30D55-165E-EFEC-9D86-4E605E65989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4487665"/>
            <a:ext cx="3799945" cy="2478225"/>
          </a:xfrm>
          <a:prstGeom prst="rect">
            <a:avLst/>
          </a:prstGeom>
          <a:effectLst>
            <a:softEdge rad="317500"/>
          </a:effectLst>
        </p:spPr>
      </p:pic>
      <p:sp>
        <p:nvSpPr>
          <p:cNvPr id="8" name="TextBox 7">
            <a:extLst>
              <a:ext uri="{FF2B5EF4-FFF2-40B4-BE49-F238E27FC236}">
                <a16:creationId xmlns:a16="http://schemas.microsoft.com/office/drawing/2014/main" id="{BE1E1C93-7D7F-8433-FB0F-3754EF1535AB}"/>
              </a:ext>
            </a:extLst>
          </p:cNvPr>
          <p:cNvSpPr txBox="1"/>
          <p:nvPr/>
        </p:nvSpPr>
        <p:spPr>
          <a:xfrm>
            <a:off x="409696" y="7438905"/>
            <a:ext cx="4381500" cy="230832"/>
          </a:xfrm>
          <a:prstGeom prst="rect">
            <a:avLst/>
          </a:prstGeom>
          <a:noFill/>
        </p:spPr>
        <p:txBody>
          <a:bodyPr wrap="square" rtlCol="0">
            <a:spAutoFit/>
          </a:bodyPr>
          <a:lstStyle/>
          <a:p>
            <a:r>
              <a:rPr lang="en-GB" sz="900">
                <a:hlinkClick r:id="rId7" tooltip="https://tvcinemaemusica.wordpress.com/page/140/"/>
              </a:rPr>
              <a:t>This Photo</a:t>
            </a:r>
            <a:r>
              <a:rPr lang="en-GB" sz="900"/>
              <a:t> by Unknown Author is licensed under </a:t>
            </a:r>
            <a:r>
              <a:rPr lang="en-GB" sz="900">
                <a:hlinkClick r:id="rId8" tooltip="https://creativecommons.org/licenses/by-sa/3.0/"/>
              </a:rPr>
              <a:t>CC BY-SA</a:t>
            </a:r>
            <a:endParaRPr lang="en-GB" sz="900"/>
          </a:p>
        </p:txBody>
      </p:sp>
      <p:sp>
        <p:nvSpPr>
          <p:cNvPr id="3" name="TextBox 2">
            <a:extLst>
              <a:ext uri="{FF2B5EF4-FFF2-40B4-BE49-F238E27FC236}">
                <a16:creationId xmlns:a16="http://schemas.microsoft.com/office/drawing/2014/main" id="{1569BC69-974B-F25C-AADA-57EE9CE80B5F}"/>
              </a:ext>
            </a:extLst>
          </p:cNvPr>
          <p:cNvSpPr txBox="1"/>
          <p:nvPr/>
        </p:nvSpPr>
        <p:spPr>
          <a:xfrm>
            <a:off x="1737447" y="1038489"/>
            <a:ext cx="8910223" cy="1374412"/>
          </a:xfrm>
          <a:prstGeom prst="rect">
            <a:avLst/>
          </a:prstGeom>
          <a:solidFill>
            <a:schemeClr val="bg1"/>
          </a:solidFill>
        </p:spPr>
        <p:txBody>
          <a:bodyPr wrap="square" rtlCol="0">
            <a:spAutoFit/>
          </a:bodyPr>
          <a:lstStyle/>
          <a:p>
            <a:r>
              <a:rPr lang="en-GB" sz="2800"/>
              <a:t>What is deemed normal or abnormal can differ by gender and varies in time.  How a person’s behaviour is judged is context dependent. </a:t>
            </a:r>
            <a:endParaRPr lang="en-GB" sz="4000"/>
          </a:p>
        </p:txBody>
      </p:sp>
    </p:spTree>
    <p:extLst>
      <p:ext uri="{BB962C8B-B14F-4D97-AF65-F5344CB8AC3E}">
        <p14:creationId xmlns:p14="http://schemas.microsoft.com/office/powerpoint/2010/main" val="29997159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661D-182F-4F26-8462-567F5E7598BE}"/>
              </a:ext>
            </a:extLst>
          </p:cNvPr>
          <p:cNvSpPr>
            <a:spLocks noGrp="1"/>
          </p:cNvSpPr>
          <p:nvPr>
            <p:ph type="title"/>
          </p:nvPr>
        </p:nvSpPr>
        <p:spPr>
          <a:xfrm>
            <a:off x="-114954" y="2057399"/>
            <a:ext cx="3932237" cy="1600200"/>
          </a:xfrm>
        </p:spPr>
        <p:txBody>
          <a:bodyPr>
            <a:normAutofit/>
          </a:bodyPr>
          <a:lstStyle/>
          <a:p>
            <a:pPr algn="ctr"/>
            <a:r>
              <a:rPr lang="en-GB" b="1"/>
              <a:t>Running Amok? </a:t>
            </a:r>
          </a:p>
        </p:txBody>
      </p:sp>
      <p:sp>
        <p:nvSpPr>
          <p:cNvPr id="4" name="Content Placeholder 3">
            <a:extLst>
              <a:ext uri="{FF2B5EF4-FFF2-40B4-BE49-F238E27FC236}">
                <a16:creationId xmlns:a16="http://schemas.microsoft.com/office/drawing/2014/main" id="{26D3B02C-12E4-5537-ACD4-7B6D703D6ED4}"/>
              </a:ext>
            </a:extLst>
          </p:cNvPr>
          <p:cNvSpPr>
            <a:spLocks noGrp="1"/>
          </p:cNvSpPr>
          <p:nvPr>
            <p:ph idx="1"/>
          </p:nvPr>
        </p:nvSpPr>
        <p:spPr>
          <a:xfrm>
            <a:off x="3590364" y="570567"/>
            <a:ext cx="7657447" cy="4230034"/>
          </a:xfrm>
        </p:spPr>
        <p:txBody>
          <a:bodyPr>
            <a:normAutofit fontScale="92500"/>
          </a:bodyPr>
          <a:lstStyle/>
          <a:p>
            <a:pPr lvl="0"/>
            <a:r>
              <a:rPr lang="en-GB" sz="3200"/>
              <a:t>Download to read through the ‘Culture bound Syndromes’ Worksheet </a:t>
            </a:r>
            <a:endParaRPr lang="en-US" sz="3200"/>
          </a:p>
          <a:p>
            <a:pPr lvl="0"/>
            <a:r>
              <a:rPr lang="en-GB" sz="3200"/>
              <a:t>Have you heard of some of these syndromes?  </a:t>
            </a:r>
          </a:p>
          <a:p>
            <a:r>
              <a:rPr lang="en-GB" sz="3200"/>
              <a:t>How useful is it to consider deviance of social norms as part of the diagnostic tool?  </a:t>
            </a:r>
            <a:endParaRPr lang="en-US" sz="3200"/>
          </a:p>
          <a:p>
            <a:pPr lvl="0"/>
            <a:r>
              <a:rPr lang="en-GB" sz="3200"/>
              <a:t>How would these culturally specific ‘syndromes’ affect the way mental health disorders are to be diagnosed in the UK for a person who have multiple cultural heritages? </a:t>
            </a:r>
          </a:p>
          <a:p>
            <a:endParaRPr lang="en-GB"/>
          </a:p>
        </p:txBody>
      </p:sp>
      <p:pic>
        <p:nvPicPr>
          <p:cNvPr id="6" name="Picture 5">
            <a:extLst>
              <a:ext uri="{FF2B5EF4-FFF2-40B4-BE49-F238E27FC236}">
                <a16:creationId xmlns:a16="http://schemas.microsoft.com/office/drawing/2014/main" id="{D4ED4C74-8C0E-1307-772E-0F897191C00B}"/>
              </a:ext>
            </a:extLst>
          </p:cNvPr>
          <p:cNvPicPr>
            <a:picLocks noChangeAspect="1"/>
          </p:cNvPicPr>
          <p:nvPr/>
        </p:nvPicPr>
        <p:blipFill>
          <a:blip r:embed="rId3"/>
          <a:stretch>
            <a:fillRect/>
          </a:stretch>
        </p:blipFill>
        <p:spPr>
          <a:xfrm>
            <a:off x="773316" y="4800601"/>
            <a:ext cx="8819744" cy="1971476"/>
          </a:xfrm>
          <a:prstGeom prst="rect">
            <a:avLst/>
          </a:prstGeom>
        </p:spPr>
      </p:pic>
      <p:pic>
        <p:nvPicPr>
          <p:cNvPr id="17" name="Picture 16">
            <a:extLst>
              <a:ext uri="{FF2B5EF4-FFF2-40B4-BE49-F238E27FC236}">
                <a16:creationId xmlns:a16="http://schemas.microsoft.com/office/drawing/2014/main" id="{33F1DF32-14F5-2633-14C0-96B4E53452EA}"/>
              </a:ext>
            </a:extLst>
          </p:cNvPr>
          <p:cNvPicPr>
            <a:picLocks noChangeAspect="1"/>
          </p:cNvPicPr>
          <p:nvPr/>
        </p:nvPicPr>
        <p:blipFill>
          <a:blip r:embed="rId4"/>
          <a:stretch>
            <a:fillRect/>
          </a:stretch>
        </p:blipFill>
        <p:spPr>
          <a:xfrm>
            <a:off x="218298" y="116050"/>
            <a:ext cx="3598985" cy="2741449"/>
          </a:xfrm>
          <a:prstGeom prst="rect">
            <a:avLst/>
          </a:prstGeom>
        </p:spPr>
      </p:pic>
    </p:spTree>
    <p:extLst>
      <p:ext uri="{BB962C8B-B14F-4D97-AF65-F5344CB8AC3E}">
        <p14:creationId xmlns:p14="http://schemas.microsoft.com/office/powerpoint/2010/main" val="38857190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eckmate move on chessboard">
            <a:extLst>
              <a:ext uri="{FF2B5EF4-FFF2-40B4-BE49-F238E27FC236}">
                <a16:creationId xmlns:a16="http://schemas.microsoft.com/office/drawing/2014/main" id="{B4230747-E005-4B75-A5DA-21CF53911442}"/>
              </a:ext>
            </a:extLst>
          </p:cNvPr>
          <p:cNvPicPr>
            <a:picLocks noChangeAspect="1"/>
          </p:cNvPicPr>
          <p:nvPr/>
        </p:nvPicPr>
        <p:blipFill rotWithShape="1">
          <a:blip r:embed="rId3"/>
          <a:srcRect t="15413"/>
          <a:stretch/>
        </p:blipFill>
        <p:spPr>
          <a:xfrm>
            <a:off x="-166156" y="817111"/>
            <a:ext cx="10984702" cy="6178896"/>
          </a:xfrm>
          <a:prstGeom prst="rect">
            <a:avLst/>
          </a:prstGeom>
        </p:spPr>
      </p:pic>
      <p:sp>
        <p:nvSpPr>
          <p:cNvPr id="16"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251B86B-34AB-470A-83A3-1366DCCBACA7}"/>
              </a:ext>
            </a:extLst>
          </p:cNvPr>
          <p:cNvSpPr>
            <a:spLocks noGrp="1"/>
          </p:cNvSpPr>
          <p:nvPr>
            <p:ph type="title"/>
          </p:nvPr>
        </p:nvSpPr>
        <p:spPr>
          <a:xfrm>
            <a:off x="7552878" y="4042032"/>
            <a:ext cx="3852041" cy="1834056"/>
          </a:xfrm>
        </p:spPr>
        <p:txBody>
          <a:bodyPr vert="horz" lIns="91440" tIns="45720" rIns="91440" bIns="45720" rtlCol="0" anchor="b">
            <a:normAutofit/>
          </a:bodyPr>
          <a:lstStyle/>
          <a:p>
            <a:pPr algn="ctr"/>
            <a:r>
              <a:rPr lang="en-US" sz="4000">
                <a:latin typeface="+mn-lt"/>
              </a:rPr>
              <a:t>Failure to Function Adequately</a:t>
            </a:r>
          </a:p>
        </p:txBody>
      </p:sp>
      <p:cxnSp>
        <p:nvCxnSpPr>
          <p:cNvPr id="18" name="Straight Connector 17">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2C901313-27AE-6352-9619-425E51FDD6B6}"/>
              </a:ext>
            </a:extLst>
          </p:cNvPr>
          <p:cNvGrpSpPr/>
          <p:nvPr/>
        </p:nvGrpSpPr>
        <p:grpSpPr>
          <a:xfrm>
            <a:off x="2645744" y="256855"/>
            <a:ext cx="9467427" cy="3172145"/>
            <a:chOff x="0" y="0"/>
            <a:chExt cx="7335688" cy="3172145"/>
          </a:xfrm>
        </p:grpSpPr>
        <p:sp>
          <p:nvSpPr>
            <p:cNvPr id="9" name="Rectangle 8">
              <a:extLst>
                <a:ext uri="{FF2B5EF4-FFF2-40B4-BE49-F238E27FC236}">
                  <a16:creationId xmlns:a16="http://schemas.microsoft.com/office/drawing/2014/main" id="{53E1247D-A0C8-F164-089F-A745284572A7}"/>
                </a:ext>
              </a:extLst>
            </p:cNvPr>
            <p:cNvSpPr/>
            <p:nvPr/>
          </p:nvSpPr>
          <p:spPr>
            <a:xfrm>
              <a:off x="0" y="0"/>
              <a:ext cx="6900512" cy="276807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TextBox 9">
              <a:extLst>
                <a:ext uri="{FF2B5EF4-FFF2-40B4-BE49-F238E27FC236}">
                  <a16:creationId xmlns:a16="http://schemas.microsoft.com/office/drawing/2014/main" id="{95667BB5-149B-35FC-A533-F44889C19A4E}"/>
                </a:ext>
              </a:extLst>
            </p:cNvPr>
            <p:cNvSpPr txBox="1"/>
            <p:nvPr/>
          </p:nvSpPr>
          <p:spPr>
            <a:xfrm>
              <a:off x="0" y="0"/>
              <a:ext cx="7335688" cy="3172145"/>
            </a:xfrm>
            <a:prstGeom prst="rect">
              <a:avLst/>
            </a:prstGeom>
            <a:solidFill>
              <a:schemeClr val="bg1">
                <a:lumMod val="65000"/>
              </a:schemeClr>
            </a:solidFill>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solidFill>
                    <a:schemeClr val="bg1"/>
                  </a:solidFill>
                </a:rPr>
                <a:t>A person’s behaviour may need to be labelled as ‘abnormal’ at the point when they can no longer cope with the demands of everyday life.</a:t>
              </a:r>
            </a:p>
            <a:p>
              <a:pPr lvl="1" defTabSz="1555750">
                <a:lnSpc>
                  <a:spcPct val="90000"/>
                </a:lnSpc>
                <a:spcBef>
                  <a:spcPct val="0"/>
                </a:spcBef>
                <a:spcAft>
                  <a:spcPct val="35000"/>
                </a:spcAft>
              </a:pPr>
              <a:r>
                <a:rPr lang="en-GB" sz="3200" kern="1200">
                  <a:solidFill>
                    <a:schemeClr val="bg1"/>
                  </a:solidFill>
                </a:rPr>
                <a:t>When they are unable to maintain basic standards of nutrition, hygiene, cannot hold down a job or maintain relationships with people around them. </a:t>
              </a:r>
              <a:endParaRPr lang="en-US" sz="3200" kern="1200">
                <a:solidFill>
                  <a:schemeClr val="bg1"/>
                </a:solidFill>
              </a:endParaRPr>
            </a:p>
            <a:p>
              <a:pPr marL="0" lvl="0" indent="0" algn="l" defTabSz="1555750">
                <a:lnSpc>
                  <a:spcPct val="90000"/>
                </a:lnSpc>
                <a:spcBef>
                  <a:spcPct val="0"/>
                </a:spcBef>
                <a:spcAft>
                  <a:spcPct val="35000"/>
                </a:spcAft>
                <a:buNone/>
              </a:pPr>
              <a:r>
                <a:rPr lang="en-GB" sz="3500" kern="1200">
                  <a:solidFill>
                    <a:schemeClr val="bg1"/>
                  </a:solidFill>
                </a:rPr>
                <a:t> </a:t>
              </a:r>
              <a:endParaRPr lang="en-US" sz="3500" kern="1200">
                <a:solidFill>
                  <a:schemeClr val="bg1"/>
                </a:solidFill>
              </a:endParaRPr>
            </a:p>
          </p:txBody>
        </p:sp>
      </p:grpSp>
      <p:sp>
        <p:nvSpPr>
          <p:cNvPr id="7" name="Rectangle 6">
            <a:extLst>
              <a:ext uri="{FF2B5EF4-FFF2-40B4-BE49-F238E27FC236}">
                <a16:creationId xmlns:a16="http://schemas.microsoft.com/office/drawing/2014/main" id="{BF1C1D32-FF8E-54C8-5685-37283A475775}"/>
              </a:ext>
            </a:extLst>
          </p:cNvPr>
          <p:cNvSpPr/>
          <p:nvPr/>
        </p:nvSpPr>
        <p:spPr>
          <a:xfrm>
            <a:off x="2645744" y="3429000"/>
            <a:ext cx="6900512" cy="276807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40570043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3343028443"/>
              </p:ext>
            </p:extLst>
          </p:nvPr>
        </p:nvGraphicFramePr>
        <p:xfrm>
          <a:off x="143435" y="0"/>
          <a:ext cx="11864789"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07279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2B7A6-32BB-4CB9-AD2C-C14B540BC6F7}"/>
              </a:ext>
            </a:extLst>
          </p:cNvPr>
          <p:cNvSpPr>
            <a:spLocks noGrp="1"/>
          </p:cNvSpPr>
          <p:nvPr>
            <p:ph type="title"/>
          </p:nvPr>
        </p:nvSpPr>
        <p:spPr/>
        <p:txBody>
          <a:bodyPr>
            <a:normAutofit/>
          </a:bodyPr>
          <a:lstStyle/>
          <a:p>
            <a:pPr algn="ctr"/>
            <a:r>
              <a:rPr lang="en-GB" sz="4800">
                <a:latin typeface="+mn-lt"/>
              </a:rPr>
              <a:t>Rosenhan and Seligman (1989)</a:t>
            </a:r>
          </a:p>
        </p:txBody>
      </p:sp>
      <p:sp>
        <p:nvSpPr>
          <p:cNvPr id="4" name="Content Placeholder 3">
            <a:extLst>
              <a:ext uri="{FF2B5EF4-FFF2-40B4-BE49-F238E27FC236}">
                <a16:creationId xmlns:a16="http://schemas.microsoft.com/office/drawing/2014/main" id="{F2DB27E2-35B4-2DA4-97DF-90F15F369A06}"/>
              </a:ext>
            </a:extLst>
          </p:cNvPr>
          <p:cNvSpPr>
            <a:spLocks noGrp="1"/>
          </p:cNvSpPr>
          <p:nvPr>
            <p:ph idx="1"/>
          </p:nvPr>
        </p:nvSpPr>
        <p:spPr>
          <a:xfrm>
            <a:off x="430307" y="1690688"/>
            <a:ext cx="3282575" cy="4351338"/>
          </a:xfrm>
        </p:spPr>
        <p:txBody>
          <a:bodyPr/>
          <a:lstStyle/>
          <a:p>
            <a:pPr marL="0" lvl="0" indent="0">
              <a:buNone/>
            </a:pPr>
            <a:r>
              <a:rPr lang="en-GB" sz="3600"/>
              <a:t>Some additional signs that can be used to determine when someone is not coping, including:</a:t>
            </a:r>
            <a:endParaRPr lang="en-US" sz="3600"/>
          </a:p>
          <a:p>
            <a:endParaRPr lang="en-GB"/>
          </a:p>
        </p:txBody>
      </p:sp>
      <p:graphicFrame>
        <p:nvGraphicFramePr>
          <p:cNvPr id="6" name="Diagram 5">
            <a:extLst>
              <a:ext uri="{FF2B5EF4-FFF2-40B4-BE49-F238E27FC236}">
                <a16:creationId xmlns:a16="http://schemas.microsoft.com/office/drawing/2014/main" id="{69D33149-6B65-5C0B-FCA0-E4C4F4101EA6}"/>
              </a:ext>
            </a:extLst>
          </p:cNvPr>
          <p:cNvGraphicFramePr/>
          <p:nvPr>
            <p:extLst>
              <p:ext uri="{D42A27DB-BD31-4B8C-83A1-F6EECF244321}">
                <p14:modId xmlns:p14="http://schemas.microsoft.com/office/powerpoint/2010/main" val="460198130"/>
              </p:ext>
            </p:extLst>
          </p:nvPr>
        </p:nvGraphicFramePr>
        <p:xfrm>
          <a:off x="3914588" y="129196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37435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360B2D1-7E0C-4799-9A56-046DF047F186}"/>
              </a:ext>
            </a:extLst>
          </p:cNvPr>
          <p:cNvSpPr>
            <a:spLocks noGrp="1"/>
          </p:cNvSpPr>
          <p:nvPr>
            <p:ph idx="1"/>
          </p:nvPr>
        </p:nvSpPr>
        <p:spPr>
          <a:xfrm>
            <a:off x="4965431" y="2438400"/>
            <a:ext cx="6586489" cy="3785419"/>
          </a:xfrm>
        </p:spPr>
        <p:txBody>
          <a:bodyPr>
            <a:noAutofit/>
          </a:bodyPr>
          <a:lstStyle/>
          <a:p>
            <a:pPr marL="0" indent="0">
              <a:buNone/>
            </a:pPr>
            <a:r>
              <a:rPr lang="en-GB" sz="3200"/>
              <a:t>This involves a consideration of what makes someone ‘normal’ in terms of what is ‘psychologically healthy’. </a:t>
            </a:r>
          </a:p>
          <a:p>
            <a:pPr marL="0" indent="0">
              <a:buNone/>
            </a:pPr>
            <a:endParaRPr lang="en-GB" sz="3200"/>
          </a:p>
          <a:p>
            <a:pPr marL="0" indent="0">
              <a:buNone/>
            </a:pPr>
            <a:r>
              <a:rPr lang="en-GB" sz="3200"/>
              <a:t>If we can determine what being psychologically healthy is then we can begin to identify who deviates from this ideal.  </a:t>
            </a:r>
          </a:p>
        </p:txBody>
      </p:sp>
      <p:pic>
        <p:nvPicPr>
          <p:cNvPr id="7" name="Picture 6" descr="Large skydiving group mid-air">
            <a:extLst>
              <a:ext uri="{FF2B5EF4-FFF2-40B4-BE49-F238E27FC236}">
                <a16:creationId xmlns:a16="http://schemas.microsoft.com/office/drawing/2014/main" id="{21CC31B3-C73A-4B4F-AAF2-F9DC674EE6AD}"/>
              </a:ext>
            </a:extLst>
          </p:cNvPr>
          <p:cNvPicPr>
            <a:picLocks noChangeAspect="1"/>
          </p:cNvPicPr>
          <p:nvPr/>
        </p:nvPicPr>
        <p:blipFill rotWithShape="1">
          <a:blip r:embed="rId2"/>
          <a:srcRect l="28109" r="2694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86FD88CD-0FD9-43B0-A459-E63C422FF831}"/>
              </a:ext>
            </a:extLst>
          </p:cNvPr>
          <p:cNvSpPr txBox="1"/>
          <p:nvPr/>
        </p:nvSpPr>
        <p:spPr>
          <a:xfrm>
            <a:off x="5080934" y="506926"/>
            <a:ext cx="6094324" cy="1446550"/>
          </a:xfrm>
          <a:prstGeom prst="rect">
            <a:avLst/>
          </a:prstGeom>
          <a:noFill/>
        </p:spPr>
        <p:txBody>
          <a:bodyPr wrap="square">
            <a:spAutoFit/>
          </a:bodyPr>
          <a:lstStyle/>
          <a:p>
            <a:r>
              <a:rPr lang="en-US" sz="4400">
                <a:latin typeface="+mn-lt"/>
              </a:rPr>
              <a:t>Deviation from Ideal Mental Health </a:t>
            </a:r>
            <a:endParaRPr lang="en-GB" sz="4400"/>
          </a:p>
        </p:txBody>
      </p:sp>
    </p:spTree>
    <p:extLst>
      <p:ext uri="{BB962C8B-B14F-4D97-AF65-F5344CB8AC3E}">
        <p14:creationId xmlns:p14="http://schemas.microsoft.com/office/powerpoint/2010/main" val="10212260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530A6C1-8297-4E10-8DDE-58F5F657C759}"/>
              </a:ext>
            </a:extLst>
          </p:cNvPr>
          <p:cNvSpPr>
            <a:spLocks noGrp="1"/>
          </p:cNvSpPr>
          <p:nvPr>
            <p:ph type="title"/>
          </p:nvPr>
        </p:nvSpPr>
        <p:spPr>
          <a:xfrm>
            <a:off x="786385" y="841248"/>
            <a:ext cx="3515244" cy="5340097"/>
          </a:xfrm>
        </p:spPr>
        <p:txBody>
          <a:bodyPr anchor="ctr">
            <a:normAutofit/>
          </a:bodyPr>
          <a:lstStyle/>
          <a:p>
            <a:pPr algn="ctr"/>
            <a:r>
              <a:rPr lang="en-GB">
                <a:solidFill>
                  <a:schemeClr val="bg1"/>
                </a:solidFill>
                <a:latin typeface="+mn-lt"/>
              </a:rPr>
              <a:t>Marie Jahoda’s (1958) 6 conditions for good mental health:</a:t>
            </a:r>
          </a:p>
        </p:txBody>
      </p:sp>
      <p:graphicFrame>
        <p:nvGraphicFramePr>
          <p:cNvPr id="5" name="Content Placeholder 2">
            <a:extLst>
              <a:ext uri="{FF2B5EF4-FFF2-40B4-BE49-F238E27FC236}">
                <a16:creationId xmlns:a16="http://schemas.microsoft.com/office/drawing/2014/main" id="{E6FB81A3-91AD-4744-BF6A-E1BC2CA8A626}"/>
              </a:ext>
            </a:extLst>
          </p:cNvPr>
          <p:cNvGraphicFramePr>
            <a:graphicFrameLocks noGrp="1"/>
          </p:cNvGraphicFramePr>
          <p:nvPr>
            <p:ph idx="1"/>
            <p:extLst>
              <p:ext uri="{D42A27DB-BD31-4B8C-83A1-F6EECF244321}">
                <p14:modId xmlns:p14="http://schemas.microsoft.com/office/powerpoint/2010/main" val="259116487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67904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530A6C1-8297-4E10-8DDE-58F5F657C759}"/>
              </a:ext>
            </a:extLst>
          </p:cNvPr>
          <p:cNvSpPr>
            <a:spLocks noGrp="1"/>
          </p:cNvSpPr>
          <p:nvPr>
            <p:ph type="title"/>
          </p:nvPr>
        </p:nvSpPr>
        <p:spPr>
          <a:xfrm>
            <a:off x="-196349" y="3812005"/>
            <a:ext cx="3551321" cy="3257457"/>
          </a:xfrm>
        </p:spPr>
        <p:txBody>
          <a:bodyPr anchor="ctr">
            <a:normAutofit/>
          </a:bodyPr>
          <a:lstStyle/>
          <a:p>
            <a:pPr algn="ctr"/>
            <a:r>
              <a:rPr lang="en-GB">
                <a:solidFill>
                  <a:schemeClr val="bg1"/>
                </a:solidFill>
                <a:latin typeface="+mn-lt"/>
              </a:rPr>
              <a:t>The 6 conditions translated  into actions </a:t>
            </a:r>
          </a:p>
        </p:txBody>
      </p:sp>
      <p:graphicFrame>
        <p:nvGraphicFramePr>
          <p:cNvPr id="5" name="Content Placeholder 2">
            <a:extLst>
              <a:ext uri="{FF2B5EF4-FFF2-40B4-BE49-F238E27FC236}">
                <a16:creationId xmlns:a16="http://schemas.microsoft.com/office/drawing/2014/main" id="{E6FB81A3-91AD-4744-BF6A-E1BC2CA8A626}"/>
              </a:ext>
            </a:extLst>
          </p:cNvPr>
          <p:cNvGraphicFramePr>
            <a:graphicFrameLocks noGrp="1"/>
          </p:cNvGraphicFramePr>
          <p:nvPr>
            <p:ph idx="1"/>
            <p:extLst>
              <p:ext uri="{D42A27DB-BD31-4B8C-83A1-F6EECF244321}">
                <p14:modId xmlns:p14="http://schemas.microsoft.com/office/powerpoint/2010/main" val="620501827"/>
              </p:ext>
            </p:extLst>
          </p:nvPr>
        </p:nvGraphicFramePr>
        <p:xfrm>
          <a:off x="2441712" y="352030"/>
          <a:ext cx="9722642" cy="6626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09451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A screenshot of a phone&#10;&#10;Description automatically generated">
            <a:extLst>
              <a:ext uri="{FF2B5EF4-FFF2-40B4-BE49-F238E27FC236}">
                <a16:creationId xmlns:a16="http://schemas.microsoft.com/office/drawing/2014/main" id="{E7B7DE86-FEE5-2E5C-129F-DEEB9C1F58F3}"/>
              </a:ext>
            </a:extLst>
          </p:cNvPr>
          <p:cNvPicPr>
            <a:picLocks noChangeAspect="1"/>
          </p:cNvPicPr>
          <p:nvPr/>
        </p:nvPicPr>
        <p:blipFill>
          <a:blip r:embed="rId3"/>
          <a:stretch>
            <a:fillRect/>
          </a:stretch>
        </p:blipFill>
        <p:spPr>
          <a:xfrm>
            <a:off x="5126281" y="2846725"/>
            <a:ext cx="6449549" cy="3676242"/>
          </a:xfrm>
          <a:prstGeom prst="rect">
            <a:avLst/>
          </a:prstGeom>
        </p:spPr>
      </p:pic>
      <p:grpSp>
        <p:nvGrpSpPr>
          <p:cNvPr id="17" name="Group 16">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8" name="Rectangle 17">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B1CF003F-008C-4C71-9E87-927D3D124E8F}"/>
              </a:ext>
            </a:extLst>
          </p:cNvPr>
          <p:cNvGraphicFramePr>
            <a:graphicFrameLocks noGrp="1"/>
          </p:cNvGraphicFramePr>
          <p:nvPr>
            <p:ph idx="1"/>
            <p:extLst>
              <p:ext uri="{D42A27DB-BD31-4B8C-83A1-F6EECF244321}">
                <p14:modId xmlns:p14="http://schemas.microsoft.com/office/powerpoint/2010/main" val="4093657223"/>
              </p:ext>
            </p:extLst>
          </p:nvPr>
        </p:nvGraphicFramePr>
        <p:xfrm>
          <a:off x="300868" y="332144"/>
          <a:ext cx="7846180" cy="35854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36565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2543463228"/>
              </p:ext>
            </p:extLst>
          </p:nvPr>
        </p:nvGraphicFramePr>
        <p:xfrm>
          <a:off x="143435" y="0"/>
          <a:ext cx="11824447"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99799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85DB36-2FA3-8BF4-55A4-1DD0A8D91CB4}"/>
              </a:ext>
            </a:extLst>
          </p:cNvPr>
          <p:cNvSpPr>
            <a:spLocks noGrp="1"/>
          </p:cNvSpPr>
          <p:nvPr>
            <p:ph idx="1"/>
          </p:nvPr>
        </p:nvSpPr>
        <p:spPr>
          <a:xfrm>
            <a:off x="4537990" y="1825625"/>
            <a:ext cx="6815810" cy="2636399"/>
          </a:xfrm>
        </p:spPr>
        <p:txBody>
          <a:bodyPr/>
          <a:lstStyle/>
          <a:p>
            <a:pPr marL="0" indent="0">
              <a:buNone/>
            </a:pPr>
            <a:r>
              <a:rPr lang="en-GB" sz="2800"/>
              <a:t>. </a:t>
            </a:r>
          </a:p>
          <a:p>
            <a:endParaRPr lang="en-GB"/>
          </a:p>
        </p:txBody>
      </p:sp>
      <p:pic>
        <p:nvPicPr>
          <p:cNvPr id="5" name="Picture 4" descr="Close-up of a person's face with his hand on his chin&#10;&#10;Description automatically generated">
            <a:extLst>
              <a:ext uri="{FF2B5EF4-FFF2-40B4-BE49-F238E27FC236}">
                <a16:creationId xmlns:a16="http://schemas.microsoft.com/office/drawing/2014/main" id="{EB7F07F3-D6AA-E3F6-EA96-86DD8B13222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2924" y="375243"/>
            <a:ext cx="3038475" cy="2028825"/>
          </a:xfrm>
          <a:prstGeom prst="rect">
            <a:avLst/>
          </a:prstGeom>
        </p:spPr>
      </p:pic>
      <p:sp>
        <p:nvSpPr>
          <p:cNvPr id="6" name="TextBox 5">
            <a:extLst>
              <a:ext uri="{FF2B5EF4-FFF2-40B4-BE49-F238E27FC236}">
                <a16:creationId xmlns:a16="http://schemas.microsoft.com/office/drawing/2014/main" id="{68078960-2FBE-35A8-F524-0B448A1D7850}"/>
              </a:ext>
            </a:extLst>
          </p:cNvPr>
          <p:cNvSpPr txBox="1"/>
          <p:nvPr/>
        </p:nvSpPr>
        <p:spPr>
          <a:xfrm>
            <a:off x="2062162" y="4443412"/>
            <a:ext cx="3038475" cy="230832"/>
          </a:xfrm>
          <a:prstGeom prst="rect">
            <a:avLst/>
          </a:prstGeom>
          <a:noFill/>
        </p:spPr>
        <p:txBody>
          <a:bodyPr wrap="square" rtlCol="0">
            <a:spAutoFit/>
          </a:bodyPr>
          <a:lstStyle/>
          <a:p>
            <a:r>
              <a:rPr lang="en-GB" sz="900">
                <a:hlinkClick r:id="rId4" tooltip="https://www.flickr.com/photos/jakecaptive/3205277810/"/>
              </a:rPr>
              <a:t>This Photo</a:t>
            </a:r>
            <a:r>
              <a:rPr lang="en-GB" sz="900"/>
              <a:t> by Unknown Author is licensed under </a:t>
            </a:r>
            <a:r>
              <a:rPr lang="en-GB" sz="900">
                <a:hlinkClick r:id="rId5" tooltip="https://creativecommons.org/licenses/by/3.0/"/>
              </a:rPr>
              <a:t>CC BY</a:t>
            </a:r>
            <a:endParaRPr lang="en-GB" sz="900"/>
          </a:p>
        </p:txBody>
      </p:sp>
      <p:pic>
        <p:nvPicPr>
          <p:cNvPr id="3078" name="Picture 6" descr="Cave Dwelling House, Langdao Village, Orchid Island">
            <a:extLst>
              <a:ext uri="{FF2B5EF4-FFF2-40B4-BE49-F238E27FC236}">
                <a16:creationId xmlns:a16="http://schemas.microsoft.com/office/drawing/2014/main" id="{7272192F-056B-4044-69F0-37D830C6CC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01609" y="365125"/>
            <a:ext cx="7858125" cy="589597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a:extLst>
              <a:ext uri="{FF2B5EF4-FFF2-40B4-BE49-F238E27FC236}">
                <a16:creationId xmlns:a16="http://schemas.microsoft.com/office/drawing/2014/main" id="{161F8518-6470-5ED9-6326-7A73A3EB86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09404" y="4151862"/>
            <a:ext cx="3008313" cy="200585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90D92BF-3093-BAFB-684B-0BFEFA9D7C13}"/>
              </a:ext>
            </a:extLst>
          </p:cNvPr>
          <p:cNvSpPr txBox="1"/>
          <p:nvPr/>
        </p:nvSpPr>
        <p:spPr>
          <a:xfrm>
            <a:off x="274684" y="2786610"/>
            <a:ext cx="6098240" cy="3293209"/>
          </a:xfrm>
          <a:prstGeom prst="rect">
            <a:avLst/>
          </a:prstGeom>
          <a:solidFill>
            <a:schemeClr val="bg1">
              <a:alpha val="81000"/>
            </a:schemeClr>
          </a:solidFill>
        </p:spPr>
        <p:txBody>
          <a:bodyPr wrap="square">
            <a:spAutoFit/>
          </a:bodyPr>
          <a:lstStyle/>
          <a:p>
            <a:pPr algn="l"/>
            <a:r>
              <a:rPr lang="en-GB" sz="4000" b="1" i="0">
                <a:solidFill>
                  <a:srgbClr val="423B43"/>
                </a:solidFill>
                <a:effectLst/>
                <a:latin typeface="Europa"/>
              </a:rPr>
              <a:t>Definitions of Mental Health </a:t>
            </a:r>
            <a:r>
              <a:rPr lang="en-GB" sz="4000" b="1">
                <a:solidFill>
                  <a:srgbClr val="423B43"/>
                </a:solidFill>
                <a:latin typeface="Europa"/>
              </a:rPr>
              <a:t>Disorders are </a:t>
            </a:r>
            <a:r>
              <a:rPr lang="en-GB" sz="4000" b="1" i="0">
                <a:solidFill>
                  <a:srgbClr val="423B43"/>
                </a:solidFill>
                <a:effectLst/>
                <a:latin typeface="Europa"/>
              </a:rPr>
              <a:t>ethnocentric?</a:t>
            </a:r>
          </a:p>
          <a:p>
            <a:pPr lvl="1"/>
            <a:r>
              <a:rPr lang="en-GB" sz="4400" b="1">
                <a:solidFill>
                  <a:srgbClr val="423B43"/>
                </a:solidFill>
                <a:latin typeface="Europa"/>
              </a:rPr>
              <a:t>There are gender, race and SES differences</a:t>
            </a:r>
            <a:endParaRPr lang="en-GB" sz="4400" b="1" i="0">
              <a:solidFill>
                <a:srgbClr val="423B43"/>
              </a:solidFill>
              <a:effectLst/>
              <a:latin typeface="Europa"/>
            </a:endParaRPr>
          </a:p>
        </p:txBody>
      </p:sp>
    </p:spTree>
    <p:extLst>
      <p:ext uri="{BB962C8B-B14F-4D97-AF65-F5344CB8AC3E}">
        <p14:creationId xmlns:p14="http://schemas.microsoft.com/office/powerpoint/2010/main" val="23834670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CD0D-EA16-43FB-9781-FC5E0C1CC5D1}"/>
              </a:ext>
            </a:extLst>
          </p:cNvPr>
          <p:cNvSpPr>
            <a:spLocks noGrp="1"/>
          </p:cNvSpPr>
          <p:nvPr>
            <p:ph type="title"/>
          </p:nvPr>
        </p:nvSpPr>
        <p:spPr>
          <a:xfrm>
            <a:off x="4722246" y="610356"/>
            <a:ext cx="6586491" cy="1286160"/>
          </a:xfrm>
        </p:spPr>
        <p:txBody>
          <a:bodyPr anchor="b">
            <a:normAutofit fontScale="90000"/>
          </a:bodyPr>
          <a:lstStyle/>
          <a:p>
            <a:pPr algn="ctr"/>
            <a:r>
              <a:rPr lang="en-GB" sz="4800">
                <a:latin typeface="+mn-lt"/>
              </a:rPr>
              <a:t>Applying the four principles </a:t>
            </a:r>
            <a:r>
              <a:rPr lang="en-GB" sz="4800" u="sng">
                <a:latin typeface="+mn-lt"/>
              </a:rPr>
              <a:t> </a:t>
            </a:r>
            <a:r>
              <a:rPr lang="en-GB"/>
              <a:t> </a:t>
            </a:r>
          </a:p>
        </p:txBody>
      </p:sp>
      <p:sp>
        <p:nvSpPr>
          <p:cNvPr id="3" name="Content Placeholder 2">
            <a:extLst>
              <a:ext uri="{FF2B5EF4-FFF2-40B4-BE49-F238E27FC236}">
                <a16:creationId xmlns:a16="http://schemas.microsoft.com/office/drawing/2014/main" id="{2487376D-3711-4800-965B-5E2382A3BB27}"/>
              </a:ext>
            </a:extLst>
          </p:cNvPr>
          <p:cNvSpPr>
            <a:spLocks noGrp="1"/>
          </p:cNvSpPr>
          <p:nvPr>
            <p:ph idx="1"/>
          </p:nvPr>
        </p:nvSpPr>
        <p:spPr>
          <a:xfrm>
            <a:off x="4386805" y="2476989"/>
            <a:ext cx="7165115" cy="4070112"/>
          </a:xfrm>
        </p:spPr>
        <p:txBody>
          <a:bodyPr>
            <a:normAutofit/>
          </a:bodyPr>
          <a:lstStyle/>
          <a:p>
            <a:pPr marL="0" indent="0">
              <a:buNone/>
            </a:pPr>
            <a:endParaRPr lang="en-GB" sz="3200"/>
          </a:p>
          <a:p>
            <a:r>
              <a:rPr lang="en-GB" sz="3600"/>
              <a:t>Read the two case studies and decide whether the behaviour displayed in the case studies can be judged as ‘abnormal’ using the four criteria</a:t>
            </a:r>
          </a:p>
        </p:txBody>
      </p:sp>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pic>
        <p:nvPicPr>
          <p:cNvPr id="4" name="Content Placeholder 4" descr="A person with curly hair and a hand on her chin&#10;&#10;Description automatically generated">
            <a:extLst>
              <a:ext uri="{FF2B5EF4-FFF2-40B4-BE49-F238E27FC236}">
                <a16:creationId xmlns:a16="http://schemas.microsoft.com/office/drawing/2014/main" id="{06DE684E-BDAB-727E-1A7E-0179B69874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5149" y="2910851"/>
            <a:ext cx="4863492" cy="4292063"/>
          </a:xfrm>
          <a:prstGeom prst="rect">
            <a:avLst/>
          </a:prstGeom>
        </p:spPr>
      </p:pic>
      <p:sp>
        <p:nvSpPr>
          <p:cNvPr id="6" name="TextBox 5">
            <a:extLst>
              <a:ext uri="{FF2B5EF4-FFF2-40B4-BE49-F238E27FC236}">
                <a16:creationId xmlns:a16="http://schemas.microsoft.com/office/drawing/2014/main" id="{B23CBDAB-8AAC-CFCC-27A0-7A06310C05ED}"/>
              </a:ext>
            </a:extLst>
          </p:cNvPr>
          <p:cNvSpPr txBox="1"/>
          <p:nvPr/>
        </p:nvSpPr>
        <p:spPr>
          <a:xfrm>
            <a:off x="515940" y="6316269"/>
            <a:ext cx="4863492" cy="230832"/>
          </a:xfrm>
          <a:prstGeom prst="rect">
            <a:avLst/>
          </a:prstGeom>
          <a:noFill/>
        </p:spPr>
        <p:txBody>
          <a:bodyPr wrap="square" rtlCol="0">
            <a:spAutoFit/>
          </a:bodyPr>
          <a:lstStyle/>
          <a:p>
            <a:r>
              <a:rPr lang="en-GB" sz="900">
                <a:hlinkClick r:id="rId3" tooltip="https://www.pngall.com/thinking-woman-png/download/41462"/>
              </a:rPr>
              <a:t>This Photo</a:t>
            </a:r>
            <a:r>
              <a:rPr lang="en-GB" sz="900"/>
              <a:t> by Unknown Author is licensed under </a:t>
            </a:r>
            <a:r>
              <a:rPr lang="en-GB" sz="900">
                <a:hlinkClick r:id="rId4" tooltip="https://creativecommons.org/licenses/by-nc/3.0/"/>
              </a:rPr>
              <a:t>CC BY-NC</a:t>
            </a:r>
            <a:endParaRPr lang="en-GB" sz="900"/>
          </a:p>
        </p:txBody>
      </p:sp>
      <p:graphicFrame>
        <p:nvGraphicFramePr>
          <p:cNvPr id="7" name="Diagram 6">
            <a:extLst>
              <a:ext uri="{FF2B5EF4-FFF2-40B4-BE49-F238E27FC236}">
                <a16:creationId xmlns:a16="http://schemas.microsoft.com/office/drawing/2014/main" id="{6E390767-F2A3-8658-C72C-06CDDD58B866}"/>
              </a:ext>
            </a:extLst>
          </p:cNvPr>
          <p:cNvGraphicFramePr/>
          <p:nvPr>
            <p:extLst>
              <p:ext uri="{D42A27DB-BD31-4B8C-83A1-F6EECF244321}">
                <p14:modId xmlns:p14="http://schemas.microsoft.com/office/powerpoint/2010/main" val="583420691"/>
              </p:ext>
            </p:extLst>
          </p:nvPr>
        </p:nvGraphicFramePr>
        <p:xfrm>
          <a:off x="99027" y="-1022039"/>
          <a:ext cx="3709043" cy="60107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003432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632001-AC00-488F-9AB4-0DF7F270B926}"/>
              </a:ext>
            </a:extLst>
          </p:cNvPr>
          <p:cNvSpPr>
            <a:spLocks noGrp="1"/>
          </p:cNvSpPr>
          <p:nvPr>
            <p:ph idx="1"/>
          </p:nvPr>
        </p:nvSpPr>
        <p:spPr>
          <a:xfrm>
            <a:off x="278296" y="251791"/>
            <a:ext cx="11582400" cy="6414052"/>
          </a:xfrm>
        </p:spPr>
        <p:txBody>
          <a:bodyPr>
            <a:normAutofit fontScale="32500" lnSpcReduction="20000"/>
          </a:bodyPr>
          <a:lstStyle/>
          <a:p>
            <a:pPr marL="0" indent="0" algn="just">
              <a:buNone/>
            </a:pPr>
            <a:r>
              <a:rPr lang="en-GB" sz="8000"/>
              <a:t>Jane was seen by a consultant on a domiciliary visit to the vicarage of St. Mary's church. Her father, the vicar, explained that Jane was a sixth form pupil at a local private school. She had always done well at school and had achieved high grades in her fifth form exams. She was hoping to go to University. Over the last few months though her behaviour had changed. She had started refusing to go to school, but had declined to give any reason why. </a:t>
            </a:r>
          </a:p>
          <a:p>
            <a:pPr marL="0" indent="0" algn="just">
              <a:buNone/>
            </a:pPr>
            <a:r>
              <a:rPr lang="en-GB" sz="8000"/>
              <a:t>She spent her days writing in her room, and had not eaten for the last three days. She would not let her parents in to see her and had barricaded the door. There was no history of drug abuse. The consultant talked to her through the door, and finally persuaded her to trust him sufficiently to let him in to her room. </a:t>
            </a:r>
          </a:p>
          <a:p>
            <a:pPr marL="0" indent="0" algn="just">
              <a:buNone/>
            </a:pPr>
            <a:r>
              <a:rPr lang="en-GB" sz="8000"/>
              <a:t>He found that Jane was a tall, thin girl with a pale face. The room smelt of urine, and the walls had been covered in a fine, spidery writing. When the consultant tried to read what it said, she shouted at him. Jane looked at him suspiciously and, at times seemed to be conferring with an unseen person as to how trustworthy the doctor was. The doctor could see scratch marks on her neck where Jane had cut herself with the blade of a pair of scissors. She said that this was 'to let the bad blood out’. </a:t>
            </a:r>
          </a:p>
          <a:p>
            <a:pPr marL="0" indent="0" algn="just">
              <a:buNone/>
            </a:pPr>
            <a:r>
              <a:rPr lang="en-GB" sz="8000"/>
              <a:t>Jane appeared alert and knew the day and the time. When asked about her refusal to eat, Jane mumbled about her parents trying to poison her, because, she said, ' my mother offered me an Arrowroot Thin biscuit...that would make me thin...and she offered me some cabbage...that would turn me into a cabbage.' </a:t>
            </a:r>
          </a:p>
          <a:p>
            <a:endParaRPr lang="en-GB"/>
          </a:p>
        </p:txBody>
      </p:sp>
    </p:spTree>
    <p:extLst>
      <p:ext uri="{BB962C8B-B14F-4D97-AF65-F5344CB8AC3E}">
        <p14:creationId xmlns:p14="http://schemas.microsoft.com/office/powerpoint/2010/main" val="8363121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B00CF9-3B13-4593-A037-9906F6509BE0}"/>
              </a:ext>
            </a:extLst>
          </p:cNvPr>
          <p:cNvSpPr>
            <a:spLocks noGrp="1"/>
          </p:cNvSpPr>
          <p:nvPr>
            <p:ph idx="1"/>
          </p:nvPr>
        </p:nvSpPr>
        <p:spPr>
          <a:xfrm>
            <a:off x="184683" y="204025"/>
            <a:ext cx="11836987" cy="6449950"/>
          </a:xfrm>
        </p:spPr>
        <p:txBody>
          <a:bodyPr>
            <a:noAutofit/>
          </a:bodyPr>
          <a:lstStyle/>
          <a:p>
            <a:pPr marL="0" indent="0">
              <a:buNone/>
            </a:pPr>
            <a:r>
              <a:rPr lang="en-GB" sz="2600"/>
              <a:t>Swampy became a nationally known figure in 1996 after spending a week in a complex series of tunnels dug in the path of a new extension to the </a:t>
            </a:r>
            <a:r>
              <a:rPr lang="en-GB" sz="2600">
                <a:hlinkClick r:id="rId2" tooltip="A30 road">
                  <a:extLst>
                    <a:ext uri="{A12FA001-AC4F-418D-AE19-62706E023703}">
                      <ahyp:hlinkClr xmlns:ahyp="http://schemas.microsoft.com/office/drawing/2018/hyperlinkcolor" val="tx"/>
                    </a:ext>
                  </a:extLst>
                </a:hlinkClick>
              </a:rPr>
              <a:t>A30</a:t>
            </a:r>
            <a:r>
              <a:rPr lang="en-GB" sz="2600"/>
              <a:t> in Devon, resisting attempts at eviction by police. Specialists were called in to safely remove Swampy and other protesters locked deep inside the network of artificial tunnels. Swampy was the last one to be evicted. The mainstream media became fascinated with Swampy, and his subsequent fame included an appearance on the </a:t>
            </a:r>
            <a:r>
              <a:rPr lang="en-GB" sz="2600">
                <a:hlinkClick r:id="rId3" tooltip="BBC">
                  <a:extLst>
                    <a:ext uri="{A12FA001-AC4F-418D-AE19-62706E023703}">
                      <ahyp:hlinkClr xmlns:ahyp="http://schemas.microsoft.com/office/drawing/2018/hyperlinkcolor" val="tx"/>
                    </a:ext>
                  </a:extLst>
                </a:hlinkClick>
              </a:rPr>
              <a:t>BBC</a:t>
            </a:r>
            <a:r>
              <a:rPr lang="en-GB" sz="2600"/>
              <a:t> comedy current affairs quiz </a:t>
            </a:r>
            <a:r>
              <a:rPr lang="en-GB" sz="2600" i="1">
                <a:hlinkClick r:id="rId4" tooltip="Have I Got News for You">
                  <a:extLst>
                    <a:ext uri="{A12FA001-AC4F-418D-AE19-62706E023703}">
                      <ahyp:hlinkClr xmlns:ahyp="http://schemas.microsoft.com/office/drawing/2018/hyperlinkcolor" val="tx"/>
                    </a:ext>
                  </a:extLst>
                </a:hlinkClick>
              </a:rPr>
              <a:t>Have I Got News for You</a:t>
            </a:r>
            <a:r>
              <a:rPr lang="en-GB" sz="2600"/>
              <a:t>. He also protested the </a:t>
            </a:r>
            <a:r>
              <a:rPr lang="en-GB" sz="2600">
                <a:hlinkClick r:id="rId5" tooltip="Newbury bypass">
                  <a:extLst>
                    <a:ext uri="{A12FA001-AC4F-418D-AE19-62706E023703}">
                      <ahyp:hlinkClr xmlns:ahyp="http://schemas.microsoft.com/office/drawing/2018/hyperlinkcolor" val="tx"/>
                    </a:ext>
                  </a:extLst>
                </a:hlinkClick>
              </a:rPr>
              <a:t>Newbury bypass</a:t>
            </a:r>
            <a:r>
              <a:rPr lang="en-GB" sz="2600"/>
              <a:t>, and in 1997, he entered tunnels intended to prevent the building of a second </a:t>
            </a:r>
            <a:r>
              <a:rPr lang="en-GB" sz="2600">
                <a:hlinkClick r:id="rId6" tooltip="Runway">
                  <a:extLst>
                    <a:ext uri="{A12FA001-AC4F-418D-AE19-62706E023703}">
                      <ahyp:hlinkClr xmlns:ahyp="http://schemas.microsoft.com/office/drawing/2018/hyperlinkcolor" val="tx"/>
                    </a:ext>
                  </a:extLst>
                </a:hlinkClick>
              </a:rPr>
              <a:t>runway</a:t>
            </a:r>
            <a:r>
              <a:rPr lang="en-GB" sz="2600"/>
              <a:t> at </a:t>
            </a:r>
            <a:r>
              <a:rPr lang="en-GB" sz="2600">
                <a:hlinkClick r:id="rId7" tooltip="Manchester Airport">
                  <a:extLst>
                    <a:ext uri="{A12FA001-AC4F-418D-AE19-62706E023703}">
                      <ahyp:hlinkClr xmlns:ahyp="http://schemas.microsoft.com/office/drawing/2018/hyperlinkcolor" val="tx"/>
                    </a:ext>
                  </a:extLst>
                </a:hlinkClick>
              </a:rPr>
              <a:t>Manchester Airport</a:t>
            </a:r>
            <a:r>
              <a:rPr lang="en-GB" sz="2600"/>
              <a:t>. He then dropped out of sight and refused to talk to the media. He’s been living in Wales since 2013 with his family, working for the </a:t>
            </a:r>
            <a:r>
              <a:rPr lang="en-GB" sz="2600">
                <a:hlinkClick r:id="rId8" tooltip="Forestry Commission">
                  <a:extLst>
                    <a:ext uri="{A12FA001-AC4F-418D-AE19-62706E023703}">
                      <ahyp:hlinkClr xmlns:ahyp="http://schemas.microsoft.com/office/drawing/2018/hyperlinkcolor" val="tx"/>
                    </a:ext>
                  </a:extLst>
                </a:hlinkClick>
              </a:rPr>
              <a:t>Forestry Commission</a:t>
            </a:r>
            <a:r>
              <a:rPr lang="en-GB" sz="2600"/>
              <a:t> and running marathons and half marathons. </a:t>
            </a:r>
          </a:p>
          <a:p>
            <a:pPr marL="0" indent="0">
              <a:buNone/>
            </a:pPr>
            <a:r>
              <a:rPr lang="en-GB" sz="2600" baseline="30000"/>
              <a:t> </a:t>
            </a:r>
            <a:r>
              <a:rPr lang="en-GB" sz="2600"/>
              <a:t>Swampy took part in the climate change protests at </a:t>
            </a:r>
            <a:r>
              <a:rPr lang="en-GB" sz="2600">
                <a:hlinkClick r:id="rId9" tooltip="Heathrow Airport">
                  <a:extLst>
                    <a:ext uri="{A12FA001-AC4F-418D-AE19-62706E023703}">
                      <ahyp:hlinkClr xmlns:ahyp="http://schemas.microsoft.com/office/drawing/2018/hyperlinkcolor" val="tx"/>
                    </a:ext>
                  </a:extLst>
                </a:hlinkClick>
              </a:rPr>
              <a:t>Heathrow Airport</a:t>
            </a:r>
            <a:r>
              <a:rPr lang="en-GB" sz="2600"/>
              <a:t> (2007), in an </a:t>
            </a:r>
            <a:r>
              <a:rPr lang="en-GB" sz="2600">
                <a:hlinkClick r:id="rId10" tooltip="Extinction Rebellion">
                  <a:extLst>
                    <a:ext uri="{A12FA001-AC4F-418D-AE19-62706E023703}">
                      <ahyp:hlinkClr xmlns:ahyp="http://schemas.microsoft.com/office/drawing/2018/hyperlinkcolor" val="tx"/>
                    </a:ext>
                  </a:extLst>
                </a:hlinkClick>
              </a:rPr>
              <a:t>Extinction Rebellion</a:t>
            </a:r>
            <a:r>
              <a:rPr lang="en-GB" sz="2600"/>
              <a:t> protest, attaching himself to a concrete block at the entrance to a fuel refinery(2019). He was fined and arrested at various protests: at </a:t>
            </a:r>
            <a:r>
              <a:rPr lang="en-GB" sz="2600">
                <a:hlinkClick r:id="rId11" tooltip="Jones Hill Wood">
                  <a:extLst>
                    <a:ext uri="{A12FA001-AC4F-418D-AE19-62706E023703}">
                      <ahyp:hlinkClr xmlns:ahyp="http://schemas.microsoft.com/office/drawing/2018/hyperlinkcolor" val="tx"/>
                    </a:ext>
                  </a:extLst>
                </a:hlinkClick>
              </a:rPr>
              <a:t>Jones Hill Wood</a:t>
            </a:r>
            <a:r>
              <a:rPr lang="en-GB" sz="2600"/>
              <a:t> in 2020, having occupied a tree house as part of a </a:t>
            </a:r>
            <a:r>
              <a:rPr lang="en-GB" sz="2600">
                <a:hlinkClick r:id="rId12" tooltip="Stop HS2">
                  <a:extLst>
                    <a:ext uri="{A12FA001-AC4F-418D-AE19-62706E023703}">
                      <ahyp:hlinkClr xmlns:ahyp="http://schemas.microsoft.com/office/drawing/2018/hyperlinkcolor" val="tx"/>
                    </a:ext>
                  </a:extLst>
                </a:hlinkClick>
              </a:rPr>
              <a:t>Stop HS2</a:t>
            </a:r>
            <a:r>
              <a:rPr lang="en-GB" sz="2600"/>
              <a:t> protest to prevent trees being felled. In 2021, he was involved in the </a:t>
            </a:r>
            <a:r>
              <a:rPr lang="en-GB" sz="2600">
                <a:hlinkClick r:id="rId13" tooltip="Protest tunnelling in the United Kingdom">
                  <a:extLst>
                    <a:ext uri="{A12FA001-AC4F-418D-AE19-62706E023703}">
                      <ahyp:hlinkClr xmlns:ahyp="http://schemas.microsoft.com/office/drawing/2018/hyperlinkcolor" val="tx"/>
                    </a:ext>
                  </a:extLst>
                </a:hlinkClick>
              </a:rPr>
              <a:t>construction and occupation of tunnels</a:t>
            </a:r>
            <a:r>
              <a:rPr lang="en-GB" sz="2600"/>
              <a:t> at </a:t>
            </a:r>
            <a:r>
              <a:rPr lang="en-GB" sz="2600">
                <a:hlinkClick r:id="rId14" tooltip="Euston Square Gardens">
                  <a:extLst>
                    <a:ext uri="{A12FA001-AC4F-418D-AE19-62706E023703}">
                      <ahyp:hlinkClr xmlns:ahyp="http://schemas.microsoft.com/office/drawing/2018/hyperlinkcolor" val="tx"/>
                    </a:ext>
                  </a:extLst>
                </a:hlinkClick>
              </a:rPr>
              <a:t>Euston Square Gardens</a:t>
            </a:r>
            <a:r>
              <a:rPr lang="en-GB" sz="2600"/>
              <a:t> in London as part of the same protests. His 16 year-old son joined him in the tunnel protest.</a:t>
            </a:r>
            <a:r>
              <a:rPr lang="en-GB" sz="2600" baseline="30000"/>
              <a:t> </a:t>
            </a:r>
            <a:endParaRPr lang="en-GB" sz="2600"/>
          </a:p>
        </p:txBody>
      </p:sp>
    </p:spTree>
    <p:extLst>
      <p:ext uri="{BB962C8B-B14F-4D97-AF65-F5344CB8AC3E}">
        <p14:creationId xmlns:p14="http://schemas.microsoft.com/office/powerpoint/2010/main" val="10577964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5520DB-F960-4775-B29C-691D6E65A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D1C741-8440-B9D6-2D1F-E3A628339F9C}"/>
              </a:ext>
            </a:extLst>
          </p:cNvPr>
          <p:cNvSpPr>
            <a:spLocks noGrp="1"/>
          </p:cNvSpPr>
          <p:nvPr>
            <p:ph type="title"/>
          </p:nvPr>
        </p:nvSpPr>
        <p:spPr>
          <a:xfrm>
            <a:off x="5229509" y="552160"/>
            <a:ext cx="6142786" cy="1070589"/>
          </a:xfrm>
        </p:spPr>
        <p:txBody>
          <a:bodyPr>
            <a:normAutofit fontScale="90000"/>
          </a:bodyPr>
          <a:lstStyle/>
          <a:p>
            <a:pPr algn="ctr"/>
            <a:r>
              <a:rPr lang="en-GB" sz="3600"/>
              <a:t>How do the four principles work for Jane and Swampy?</a:t>
            </a:r>
            <a:endParaRPr lang="en-GB" sz="3600">
              <a:latin typeface="+mn-lt"/>
            </a:endParaRPr>
          </a:p>
        </p:txBody>
      </p:sp>
      <p:pic>
        <p:nvPicPr>
          <p:cNvPr id="8" name="Picture 4" descr="Wood human figure">
            <a:extLst>
              <a:ext uri="{FF2B5EF4-FFF2-40B4-BE49-F238E27FC236}">
                <a16:creationId xmlns:a16="http://schemas.microsoft.com/office/drawing/2014/main" id="{1107B014-B467-EA24-E832-9733FBADECC0}"/>
              </a:ext>
            </a:extLst>
          </p:cNvPr>
          <p:cNvPicPr>
            <a:picLocks noChangeAspect="1"/>
          </p:cNvPicPr>
          <p:nvPr/>
        </p:nvPicPr>
        <p:blipFill rotWithShape="1">
          <a:blip r:embed="rId3"/>
          <a:srcRect l="4021" r="54594" b="-1"/>
          <a:stretch/>
        </p:blipFill>
        <p:spPr>
          <a:xfrm>
            <a:off x="-12651" y="10"/>
            <a:ext cx="4251960" cy="6857991"/>
          </a:xfrm>
          <a:prstGeom prst="rect">
            <a:avLst/>
          </a:prstGeom>
        </p:spPr>
      </p:pic>
      <p:sp>
        <p:nvSpPr>
          <p:cNvPr id="11" name="Rectangle 10">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51960"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4777273" y="2551558"/>
            <a:ext cx="6997959" cy="3858573"/>
          </a:xfrm>
        </p:spPr>
        <p:txBody>
          <a:bodyPr anchor="ctr">
            <a:normAutofit/>
          </a:bodyPr>
          <a:lstStyle/>
          <a:p>
            <a:pPr marL="0" indent="0">
              <a:buNone/>
            </a:pPr>
            <a:endParaRPr lang="en-GB" sz="2000"/>
          </a:p>
          <a:p>
            <a:pPr marL="0" indent="0">
              <a:buNone/>
            </a:pPr>
            <a:endParaRPr lang="en-GB" sz="2000"/>
          </a:p>
          <a:p>
            <a:pPr marL="0" indent="0" algn="ctr">
              <a:buNone/>
            </a:pPr>
            <a:endParaRPr lang="en-GB" sz="3200" u="sng"/>
          </a:p>
        </p:txBody>
      </p:sp>
      <p:sp>
        <p:nvSpPr>
          <p:cNvPr id="13" name="Rectangle 12">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41054"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10115421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ABBAB-4A72-3A3A-77A4-5E5E9C8D8691}"/>
              </a:ext>
            </a:extLst>
          </p:cNvPr>
          <p:cNvSpPr>
            <a:spLocks noGrp="1"/>
          </p:cNvSpPr>
          <p:nvPr>
            <p:ph type="title"/>
          </p:nvPr>
        </p:nvSpPr>
        <p:spPr>
          <a:xfrm>
            <a:off x="686834" y="1153572"/>
            <a:ext cx="3200400" cy="4461163"/>
          </a:xfrm>
        </p:spPr>
        <p:txBody>
          <a:bodyPr>
            <a:normAutofit/>
          </a:bodyPr>
          <a:lstStyle/>
          <a:p>
            <a:r>
              <a:rPr lang="en-GB" sz="4100" b="1">
                <a:solidFill>
                  <a:srgbClr val="FFFFFF"/>
                </a:solidFill>
              </a:rPr>
              <a:t>Contemporary Critiques of the 4 principles</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547D9BF-C67D-6991-4931-398161E259A4}"/>
              </a:ext>
            </a:extLst>
          </p:cNvPr>
          <p:cNvSpPr>
            <a:spLocks noGrp="1"/>
          </p:cNvSpPr>
          <p:nvPr>
            <p:ph idx="1"/>
          </p:nvPr>
        </p:nvSpPr>
        <p:spPr>
          <a:xfrm>
            <a:off x="4447308" y="591344"/>
            <a:ext cx="6906491" cy="5585619"/>
          </a:xfrm>
        </p:spPr>
        <p:txBody>
          <a:bodyPr anchor="ctr">
            <a:normAutofit/>
          </a:bodyPr>
          <a:lstStyle/>
          <a:p>
            <a:pPr lvl="0"/>
            <a:r>
              <a:rPr lang="en-GB" sz="2600" dirty="0"/>
              <a:t>Rising prevalence of mental‑health diagnoses challenges the usefulness of “infrequency.”</a:t>
            </a:r>
          </a:p>
          <a:p>
            <a:pPr lvl="0"/>
            <a:r>
              <a:rPr lang="en-GB" sz="2600" dirty="0"/>
              <a:t>Social norms vary across cultures, subcultures, and time.</a:t>
            </a:r>
          </a:p>
          <a:p>
            <a:pPr lvl="0"/>
            <a:r>
              <a:rPr lang="en-GB" sz="2600" dirty="0"/>
              <a:t>“Failure to function” risks </a:t>
            </a:r>
            <a:r>
              <a:rPr lang="en-GB" sz="2600" dirty="0" err="1"/>
              <a:t>pathologising</a:t>
            </a:r>
            <a:r>
              <a:rPr lang="en-GB" sz="2600" dirty="0"/>
              <a:t> poverty, trauma, or non‑conformity.</a:t>
            </a:r>
          </a:p>
          <a:p>
            <a:pPr lvl="0"/>
            <a:r>
              <a:rPr lang="en-GB" sz="2600" dirty="0"/>
              <a:t>Jahoda’s “ideal mental health” reflects </a:t>
            </a:r>
            <a:r>
              <a:rPr lang="en-GB" sz="2600" b="1" dirty="0"/>
              <a:t>Western individualist values</a:t>
            </a:r>
            <a:r>
              <a:rPr lang="en-GB" sz="2600" dirty="0"/>
              <a:t>, not universal standards.</a:t>
            </a:r>
          </a:p>
          <a:p>
            <a:pPr lvl="0"/>
            <a:r>
              <a:rPr lang="en-GB" sz="2600" dirty="0"/>
              <a:t>Modern classification emphasises </a:t>
            </a:r>
            <a:r>
              <a:rPr lang="en-GB" sz="2600" b="1" dirty="0"/>
              <a:t>distress, impairment, and duration</a:t>
            </a:r>
            <a:r>
              <a:rPr lang="en-GB" sz="2600" dirty="0"/>
              <a:t>, aligning with the 5‑D model.</a:t>
            </a:r>
          </a:p>
          <a:p>
            <a:endParaRPr lang="en-GB" sz="2600" dirty="0"/>
          </a:p>
        </p:txBody>
      </p:sp>
    </p:spTree>
    <p:extLst>
      <p:ext uri="{BB962C8B-B14F-4D97-AF65-F5344CB8AC3E}">
        <p14:creationId xmlns:p14="http://schemas.microsoft.com/office/powerpoint/2010/main" val="19816777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7EFDC-EB9F-4B65-B5D5-E78D78FD0D9A}"/>
              </a:ext>
            </a:extLst>
          </p:cNvPr>
          <p:cNvSpPr>
            <a:spLocks noGrp="1"/>
          </p:cNvSpPr>
          <p:nvPr>
            <p:ph type="title"/>
          </p:nvPr>
        </p:nvSpPr>
        <p:spPr>
          <a:xfrm>
            <a:off x="839788" y="457200"/>
            <a:ext cx="4996236" cy="1600200"/>
          </a:xfrm>
        </p:spPr>
        <p:txBody>
          <a:bodyPr anchor="ctr">
            <a:normAutofit fontScale="90000"/>
          </a:bodyPr>
          <a:lstStyle/>
          <a:p>
            <a:pPr algn="ctr"/>
            <a:r>
              <a:rPr lang="en-GB" sz="4800">
                <a:latin typeface="+mn-lt"/>
              </a:rPr>
              <a:t>The 4 D’s of diagnosis (Davis, 2009) </a:t>
            </a:r>
          </a:p>
        </p:txBody>
      </p:sp>
      <p:graphicFrame>
        <p:nvGraphicFramePr>
          <p:cNvPr id="5" name="Content Placeholder 2">
            <a:extLst>
              <a:ext uri="{FF2B5EF4-FFF2-40B4-BE49-F238E27FC236}">
                <a16:creationId xmlns:a16="http://schemas.microsoft.com/office/drawing/2014/main" id="{2F79A5E3-1EB4-40F2-9E7F-47D518874E09}"/>
              </a:ext>
            </a:extLst>
          </p:cNvPr>
          <p:cNvGraphicFramePr>
            <a:graphicFrameLocks noGrp="1"/>
          </p:cNvGraphicFramePr>
          <p:nvPr>
            <p:ph type="pic" idx="1"/>
            <p:extLst>
              <p:ext uri="{D42A27DB-BD31-4B8C-83A1-F6EECF244321}">
                <p14:modId xmlns:p14="http://schemas.microsoft.com/office/powerpoint/2010/main" val="3629518850"/>
              </p:ext>
            </p:extLst>
          </p:nvPr>
        </p:nvGraphicFramePr>
        <p:xfrm>
          <a:off x="6096000" y="557119"/>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Placeholder 2">
            <a:extLst>
              <a:ext uri="{FF2B5EF4-FFF2-40B4-BE49-F238E27FC236}">
                <a16:creationId xmlns:a16="http://schemas.microsoft.com/office/drawing/2014/main" id="{6CA7E7FB-04BD-F761-331E-D84179ADA5E7}"/>
              </a:ext>
            </a:extLst>
          </p:cNvPr>
          <p:cNvSpPr>
            <a:spLocks noGrp="1"/>
          </p:cNvSpPr>
          <p:nvPr>
            <p:ph type="body" sz="half" idx="2"/>
          </p:nvPr>
        </p:nvSpPr>
        <p:spPr>
          <a:xfrm>
            <a:off x="486629" y="2346767"/>
            <a:ext cx="5349395" cy="4655916"/>
          </a:xfrm>
        </p:spPr>
        <p:txBody>
          <a:bodyPr>
            <a:normAutofit fontScale="47500" lnSpcReduction="20000"/>
          </a:bodyPr>
          <a:lstStyle/>
          <a:p>
            <a:pPr lvl="0"/>
            <a:r>
              <a:rPr lang="en-GB" sz="8000" dirty="0"/>
              <a:t>An </a:t>
            </a:r>
            <a:r>
              <a:rPr lang="en-GB" sz="8000" b="1" dirty="0"/>
              <a:t>initial</a:t>
            </a:r>
            <a:r>
              <a:rPr lang="en-GB" sz="8000" dirty="0"/>
              <a:t> diagnostic tool. </a:t>
            </a:r>
          </a:p>
          <a:p>
            <a:pPr lvl="0"/>
            <a:endParaRPr lang="en-US" sz="8000" dirty="0"/>
          </a:p>
          <a:p>
            <a:pPr lvl="0"/>
            <a:r>
              <a:rPr lang="en-GB" sz="5900" dirty="0"/>
              <a:t>Used to help inform judgments about the level at which a particular trait or problem requires intervention by a clinician to help them decide if an individual is in need of clinical diagnosis (and therefore requires the possible treatment which follows on from this).</a:t>
            </a:r>
            <a:endParaRPr lang="en-US" sz="5900" dirty="0"/>
          </a:p>
          <a:p>
            <a:endParaRPr lang="en-GB" dirty="0"/>
          </a:p>
        </p:txBody>
      </p:sp>
    </p:spTree>
    <p:extLst>
      <p:ext uri="{BB962C8B-B14F-4D97-AF65-F5344CB8AC3E}">
        <p14:creationId xmlns:p14="http://schemas.microsoft.com/office/powerpoint/2010/main" val="35029542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E2A97-1531-B24C-4E62-A56C6C1D51BC}"/>
              </a:ext>
            </a:extLst>
          </p:cNvPr>
          <p:cNvSpPr>
            <a:spLocks noGrp="1"/>
          </p:cNvSpPr>
          <p:nvPr>
            <p:ph type="title"/>
          </p:nvPr>
        </p:nvSpPr>
        <p:spPr>
          <a:xfrm>
            <a:off x="4553733" y="548465"/>
            <a:ext cx="6798541" cy="729830"/>
          </a:xfrm>
        </p:spPr>
        <p:txBody>
          <a:bodyPr anchor="b">
            <a:normAutofit/>
          </a:bodyPr>
          <a:lstStyle/>
          <a:p>
            <a:pPr algn="ctr"/>
            <a:r>
              <a:rPr lang="en-GB" sz="4000" b="1">
                <a:latin typeface="+mn-lt"/>
              </a:rPr>
              <a:t>Deviance</a:t>
            </a:r>
          </a:p>
        </p:txBody>
      </p:sp>
      <p:pic>
        <p:nvPicPr>
          <p:cNvPr id="5" name="Picture 4" descr="Red toy person in front of two lines of white figures">
            <a:extLst>
              <a:ext uri="{FF2B5EF4-FFF2-40B4-BE49-F238E27FC236}">
                <a16:creationId xmlns:a16="http://schemas.microsoft.com/office/drawing/2014/main" id="{3010BCCB-7527-F45C-7732-70D4790C4366}"/>
              </a:ext>
            </a:extLst>
          </p:cNvPr>
          <p:cNvPicPr>
            <a:picLocks noChangeAspect="1"/>
          </p:cNvPicPr>
          <p:nvPr/>
        </p:nvPicPr>
        <p:blipFill rotWithShape="1">
          <a:blip r:embed="rId2"/>
          <a:srcRect l="31811" r="27956"/>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112D079-94E6-86CA-0AB2-EBAF75F20226}"/>
              </a:ext>
            </a:extLst>
          </p:cNvPr>
          <p:cNvSpPr>
            <a:spLocks noGrp="1"/>
          </p:cNvSpPr>
          <p:nvPr>
            <p:ph idx="1"/>
          </p:nvPr>
        </p:nvSpPr>
        <p:spPr>
          <a:xfrm>
            <a:off x="4553734" y="1826760"/>
            <a:ext cx="6798539" cy="4782384"/>
          </a:xfrm>
        </p:spPr>
        <p:txBody>
          <a:bodyPr>
            <a:normAutofit fontScale="25000" lnSpcReduction="20000"/>
          </a:bodyPr>
          <a:lstStyle/>
          <a:p>
            <a:pPr marL="0" lvl="0" indent="0">
              <a:spcAft>
                <a:spcPts val="800"/>
              </a:spcAft>
              <a:buNone/>
            </a:pPr>
            <a:r>
              <a:rPr lang="en-GB" sz="11200">
                <a:effectLst/>
                <a:latin typeface="Calibri" panose="020F0502020204030204" pitchFamily="34" charset="0"/>
                <a:ea typeface="Calibri" panose="020F0502020204030204" pitchFamily="34" charset="0"/>
                <a:cs typeface="Times New Roman" panose="02020603050405020304" pitchFamily="18" charset="0"/>
              </a:rPr>
              <a:t>Whether the behaviour is considered abnormal in society.</a:t>
            </a:r>
          </a:p>
          <a:p>
            <a:pPr marL="0" indent="0">
              <a:spcAft>
                <a:spcPts val="800"/>
              </a:spcAft>
              <a:buNone/>
            </a:pPr>
            <a:r>
              <a:rPr lang="en-GB" sz="11200">
                <a:latin typeface="Calibri" panose="020F0502020204030204" pitchFamily="34" charset="0"/>
                <a:ea typeface="Calibri" panose="020F0502020204030204" pitchFamily="34" charset="0"/>
                <a:cs typeface="Times New Roman" panose="02020603050405020304" pitchFamily="18" charset="0"/>
              </a:rPr>
              <a:t>Important to consider </a:t>
            </a:r>
            <a:r>
              <a:rPr lang="en-GB" sz="11200" b="1" i="1">
                <a:solidFill>
                  <a:srgbClr val="FF0000"/>
                </a:solidFill>
                <a:latin typeface="Calibri" panose="020F0502020204030204" pitchFamily="34" charset="0"/>
                <a:ea typeface="Calibri" panose="020F0502020204030204" pitchFamily="34" charset="0"/>
                <a:cs typeface="Times New Roman" panose="02020603050405020304" pitchFamily="18" charset="0"/>
              </a:rPr>
              <a:t>the degree of </a:t>
            </a:r>
            <a:r>
              <a:rPr lang="en-GB" sz="11200">
                <a:latin typeface="Calibri" panose="020F0502020204030204" pitchFamily="34" charset="0"/>
                <a:ea typeface="Calibri" panose="020F0502020204030204" pitchFamily="34" charset="0"/>
                <a:cs typeface="Times New Roman" panose="02020603050405020304" pitchFamily="18" charset="0"/>
              </a:rPr>
              <a:t>deviance: How far the behaviour deviates from social norms? </a:t>
            </a:r>
          </a:p>
          <a:p>
            <a:pPr marL="0" lvl="0" indent="0">
              <a:spcAft>
                <a:spcPts val="800"/>
              </a:spcAft>
              <a:buNone/>
            </a:pPr>
            <a:r>
              <a:rPr lang="en-GB" sz="11200">
                <a:effectLst/>
                <a:latin typeface="Calibri" panose="020F0502020204030204" pitchFamily="34" charset="0"/>
                <a:ea typeface="Calibri" panose="020F0502020204030204" pitchFamily="34" charset="0"/>
                <a:cs typeface="Times New Roman" panose="02020603050405020304" pitchFamily="18" charset="0"/>
              </a:rPr>
              <a:t>Davis talks about the importance of considering both statistica</a:t>
            </a:r>
            <a:r>
              <a:rPr lang="en-GB" sz="11200">
                <a:latin typeface="Calibri" panose="020F0502020204030204" pitchFamily="34" charset="0"/>
                <a:ea typeface="Calibri" panose="020F0502020204030204" pitchFamily="34" charset="0"/>
                <a:cs typeface="Times New Roman" panose="02020603050405020304" pitchFamily="18" charset="0"/>
              </a:rPr>
              <a:t>l and society deviance (2009)  </a:t>
            </a:r>
            <a:endParaRPr lang="en-GB" sz="1120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11200" i="1">
                <a:solidFill>
                  <a:schemeClr val="accent5">
                    <a:lumMod val="75000"/>
                  </a:schemeClr>
                </a:solidFill>
                <a:latin typeface="Calibri" panose="020F0502020204030204" pitchFamily="34" charset="0"/>
                <a:ea typeface="Calibri" panose="020F0502020204030204" pitchFamily="34" charset="0"/>
                <a:cs typeface="Times New Roman" panose="02020603050405020304" pitchFamily="18" charset="0"/>
              </a:rPr>
              <a:t>Deviance</a:t>
            </a:r>
            <a:r>
              <a:rPr lang="en-GB" sz="112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will change across time and place as social norms change.</a:t>
            </a:r>
          </a:p>
          <a:p>
            <a:pPr marL="0" indent="0">
              <a:spcAft>
                <a:spcPts val="800"/>
              </a:spcAft>
              <a:buNone/>
            </a:pPr>
            <a:r>
              <a:rPr lang="en-GB" sz="11200" i="1">
                <a:solidFill>
                  <a:schemeClr val="accent5">
                    <a:lumMod val="75000"/>
                  </a:schemeClr>
                </a:solidFill>
                <a:latin typeface="Calibri" panose="020F0502020204030204" pitchFamily="34" charset="0"/>
                <a:ea typeface="Calibri" panose="020F0502020204030204" pitchFamily="34" charset="0"/>
                <a:cs typeface="Times New Roman" panose="02020603050405020304" pitchFamily="18" charset="0"/>
              </a:rPr>
              <a:t>Many mental disorders share common patterns of deviance. Is it sensitive enough to differentiate different disorders and needs? </a:t>
            </a:r>
            <a:endParaRPr lang="en-GB" sz="112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pic>
        <p:nvPicPr>
          <p:cNvPr id="6" name="Graphic 5" descr="Lightbulb and gear with solid fill">
            <a:extLst>
              <a:ext uri="{FF2B5EF4-FFF2-40B4-BE49-F238E27FC236}">
                <a16:creationId xmlns:a16="http://schemas.microsoft.com/office/drawing/2014/main" id="{AB2360FB-CC79-3017-B0A0-AF2DF7C872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39297" y="5136265"/>
            <a:ext cx="914400" cy="914400"/>
          </a:xfrm>
          <a:prstGeom prst="rect">
            <a:avLst/>
          </a:prstGeom>
        </p:spPr>
      </p:pic>
    </p:spTree>
    <p:extLst>
      <p:ext uri="{BB962C8B-B14F-4D97-AF65-F5344CB8AC3E}">
        <p14:creationId xmlns:p14="http://schemas.microsoft.com/office/powerpoint/2010/main" val="29804635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56A42-513E-F3D0-0C18-A72E1988DED6}"/>
              </a:ext>
            </a:extLst>
          </p:cNvPr>
          <p:cNvSpPr>
            <a:spLocks noGrp="1"/>
          </p:cNvSpPr>
          <p:nvPr>
            <p:ph type="title"/>
          </p:nvPr>
        </p:nvSpPr>
        <p:spPr>
          <a:xfrm>
            <a:off x="761803" y="350196"/>
            <a:ext cx="4646904" cy="1624520"/>
          </a:xfrm>
        </p:spPr>
        <p:txBody>
          <a:bodyPr anchor="ctr">
            <a:normAutofit/>
          </a:bodyPr>
          <a:lstStyle/>
          <a:p>
            <a:r>
              <a:rPr lang="en-GB" sz="4000" b="1">
                <a:latin typeface="+mn-lt"/>
              </a:rPr>
              <a:t>Dysfunction</a:t>
            </a:r>
          </a:p>
        </p:txBody>
      </p:sp>
      <p:sp>
        <p:nvSpPr>
          <p:cNvPr id="3" name="Content Placeholder 2">
            <a:extLst>
              <a:ext uri="{FF2B5EF4-FFF2-40B4-BE49-F238E27FC236}">
                <a16:creationId xmlns:a16="http://schemas.microsoft.com/office/drawing/2014/main" id="{47C20A30-C70E-6A6F-5F8F-7F5A546000E3}"/>
              </a:ext>
            </a:extLst>
          </p:cNvPr>
          <p:cNvSpPr>
            <a:spLocks noGrp="1"/>
          </p:cNvSpPr>
          <p:nvPr>
            <p:ph idx="1"/>
          </p:nvPr>
        </p:nvSpPr>
        <p:spPr>
          <a:xfrm>
            <a:off x="761802" y="2743200"/>
            <a:ext cx="4646905" cy="3613149"/>
          </a:xfrm>
        </p:spPr>
        <p:txBody>
          <a:bodyPr anchor="ctr">
            <a:normAutofit/>
          </a:bodyPr>
          <a:lstStyle/>
          <a:p>
            <a:pPr marL="0" lvl="0" indent="0">
              <a:spcAft>
                <a:spcPts val="800"/>
              </a:spcAft>
              <a:buNone/>
            </a:pPr>
            <a:r>
              <a:rPr lang="en-GB" sz="3200">
                <a:effectLst/>
                <a:latin typeface="Calibri" panose="020F0502020204030204" pitchFamily="34" charset="0"/>
                <a:ea typeface="Calibri" panose="020F0502020204030204" pitchFamily="34" charset="0"/>
                <a:cs typeface="Times New Roman" panose="02020603050405020304" pitchFamily="18" charset="0"/>
              </a:rPr>
              <a:t>Whether the problematic behaviour or symptom is large enough and interfering with a person’s </a:t>
            </a:r>
            <a:r>
              <a:rPr lang="en-GB" sz="3200">
                <a:latin typeface="Calibri" panose="020F0502020204030204" pitchFamily="34" charset="0"/>
                <a:ea typeface="Calibri" panose="020F0502020204030204" pitchFamily="34" charset="0"/>
                <a:cs typeface="Times New Roman" panose="02020603050405020304" pitchFamily="18" charset="0"/>
              </a:rPr>
              <a:t>social and occupational </a:t>
            </a:r>
            <a:r>
              <a:rPr lang="en-GB" sz="3200">
                <a:effectLst/>
                <a:latin typeface="Calibri" panose="020F0502020204030204" pitchFamily="34" charset="0"/>
                <a:ea typeface="Calibri" panose="020F0502020204030204" pitchFamily="34" charset="0"/>
                <a:cs typeface="Times New Roman" panose="02020603050405020304" pitchFamily="18" charset="0"/>
              </a:rPr>
              <a:t> life.</a:t>
            </a:r>
          </a:p>
          <a:p>
            <a:pPr marL="0" lvl="0" indent="0">
              <a:spcAft>
                <a:spcPts val="800"/>
              </a:spcAft>
              <a:buNone/>
            </a:pPr>
            <a:endParaRPr lang="en-GB" sz="320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endParaRPr lang="en-GB" sz="320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pic>
        <p:nvPicPr>
          <p:cNvPr id="5" name="Picture 4" descr="Sunlit desk">
            <a:extLst>
              <a:ext uri="{FF2B5EF4-FFF2-40B4-BE49-F238E27FC236}">
                <a16:creationId xmlns:a16="http://schemas.microsoft.com/office/drawing/2014/main" id="{BC572D01-4D69-283F-0C5C-A0EA5D6D4F51}"/>
              </a:ext>
            </a:extLst>
          </p:cNvPr>
          <p:cNvPicPr>
            <a:picLocks noChangeAspect="1"/>
          </p:cNvPicPr>
          <p:nvPr/>
        </p:nvPicPr>
        <p:blipFill rotWithShape="1">
          <a:blip r:embed="rId2"/>
          <a:srcRect l="14826" r="25773" b="-2"/>
          <a:stretch/>
        </p:blipFill>
        <p:spPr>
          <a:xfrm>
            <a:off x="6096000" y="1"/>
            <a:ext cx="6102825" cy="6858000"/>
          </a:xfrm>
          <a:prstGeom prst="rect">
            <a:avLst/>
          </a:prstGeom>
        </p:spPr>
      </p:pic>
    </p:spTree>
    <p:extLst>
      <p:ext uri="{BB962C8B-B14F-4D97-AF65-F5344CB8AC3E}">
        <p14:creationId xmlns:p14="http://schemas.microsoft.com/office/powerpoint/2010/main" val="28222678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7F64DB62-9537-9D2B-BF02-5B482742A8CE}"/>
              </a:ext>
            </a:extLst>
          </p:cNvPr>
          <p:cNvPicPr>
            <a:picLocks noChangeAspect="1"/>
          </p:cNvPicPr>
          <p:nvPr/>
        </p:nvPicPr>
        <p:blipFill rotWithShape="1">
          <a:blip r:embed="rId2"/>
          <a:srcRect l="14450" r="5618"/>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8" name="Freeform: Shape 1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248E6B-076E-801B-DE76-962038FC5CFB}"/>
              </a:ext>
            </a:extLst>
          </p:cNvPr>
          <p:cNvSpPr>
            <a:spLocks noGrp="1"/>
          </p:cNvSpPr>
          <p:nvPr>
            <p:ph type="title"/>
          </p:nvPr>
        </p:nvSpPr>
        <p:spPr>
          <a:xfrm>
            <a:off x="374904" y="856488"/>
            <a:ext cx="4992624" cy="1243584"/>
          </a:xfrm>
        </p:spPr>
        <p:txBody>
          <a:bodyPr anchor="ctr">
            <a:normAutofit/>
          </a:bodyPr>
          <a:lstStyle/>
          <a:p>
            <a:r>
              <a:rPr lang="en-GB" sz="4000" b="1">
                <a:latin typeface="+mn-lt"/>
              </a:rPr>
              <a:t>Distress</a:t>
            </a:r>
          </a:p>
        </p:txBody>
      </p:sp>
      <p:sp>
        <p:nvSpPr>
          <p:cNvPr id="22" name="Rectangle 2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A4ADF15-7E0D-389B-7D09-46D2361EF273}"/>
              </a:ext>
            </a:extLst>
          </p:cNvPr>
          <p:cNvSpPr>
            <a:spLocks noGrp="1"/>
          </p:cNvSpPr>
          <p:nvPr>
            <p:ph idx="1"/>
          </p:nvPr>
        </p:nvSpPr>
        <p:spPr>
          <a:xfrm>
            <a:off x="374904" y="2522949"/>
            <a:ext cx="5065776" cy="4117980"/>
          </a:xfrm>
        </p:spPr>
        <p:txBody>
          <a:bodyPr anchor="t">
            <a:normAutofit lnSpcReduction="10000"/>
          </a:bodyPr>
          <a:lstStyle/>
          <a:p>
            <a:pPr marL="0" lvl="0" indent="0">
              <a:spcAft>
                <a:spcPts val="800"/>
              </a:spcAft>
              <a:buNone/>
            </a:pPr>
            <a:r>
              <a:rPr lang="en-GB">
                <a:effectLst/>
                <a:latin typeface="Calibri" panose="020F0502020204030204" pitchFamily="34" charset="0"/>
                <a:ea typeface="Calibri" panose="020F0502020204030204" pitchFamily="34" charset="0"/>
                <a:cs typeface="Times New Roman" panose="02020603050405020304" pitchFamily="18" charset="0"/>
              </a:rPr>
              <a:t>The extent to which the behaviour is causing upset to the individual.</a:t>
            </a:r>
          </a:p>
          <a:p>
            <a:pPr marL="0" indent="0">
              <a:spcAft>
                <a:spcPts val="800"/>
              </a:spcAft>
              <a:buNone/>
            </a:pPr>
            <a:r>
              <a:rPr lang="en-GB">
                <a:effectLst/>
                <a:latin typeface="Calibri" panose="020F0502020204030204" pitchFamily="34" charset="0"/>
                <a:ea typeface="Calibri" panose="020F0502020204030204" pitchFamily="34" charset="0"/>
                <a:cs typeface="Times New Roman" panose="02020603050405020304" pitchFamily="18" charset="0"/>
              </a:rPr>
              <a:t> </a:t>
            </a:r>
          </a:p>
          <a:p>
            <a:pPr marL="457200" lvl="1" indent="0">
              <a:spcAft>
                <a:spcPts val="800"/>
              </a:spcAft>
              <a:buNone/>
            </a:pPr>
            <a:r>
              <a:rPr lang="en-GB" sz="28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A person can experience a great deal of dysfunction and very little distress. Conversely a person can experience a great deal of distress and very little dysfunction.</a:t>
            </a:r>
          </a:p>
          <a:p>
            <a:endParaRPr lang="en-GB" sz="2000"/>
          </a:p>
        </p:txBody>
      </p:sp>
      <p:pic>
        <p:nvPicPr>
          <p:cNvPr id="4" name="Graphic 3" descr="Lightbulb and gear with solid fill">
            <a:extLst>
              <a:ext uri="{FF2B5EF4-FFF2-40B4-BE49-F238E27FC236}">
                <a16:creationId xmlns:a16="http://schemas.microsoft.com/office/drawing/2014/main" id="{D3ADA822-DA3C-DB7E-24A2-D2B89B44CF8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008" y="4974220"/>
            <a:ext cx="914400" cy="914400"/>
          </a:xfrm>
          <a:prstGeom prst="rect">
            <a:avLst/>
          </a:prstGeom>
        </p:spPr>
      </p:pic>
    </p:spTree>
    <p:extLst>
      <p:ext uri="{BB962C8B-B14F-4D97-AF65-F5344CB8AC3E}">
        <p14:creationId xmlns:p14="http://schemas.microsoft.com/office/powerpoint/2010/main" val="34286007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olice car&#10;&#10;Description automatically generated">
            <a:extLst>
              <a:ext uri="{FF2B5EF4-FFF2-40B4-BE49-F238E27FC236}">
                <a16:creationId xmlns:a16="http://schemas.microsoft.com/office/drawing/2014/main" id="{44E437CB-186A-1CEB-F80E-1724C03038F5}"/>
              </a:ext>
            </a:extLst>
          </p:cNvPr>
          <p:cNvPicPr>
            <a:picLocks noChangeAspect="1"/>
          </p:cNvPicPr>
          <p:nvPr/>
        </p:nvPicPr>
        <p:blipFill rotWithShape="1">
          <a:blip r:embed="rId3"/>
          <a:srcRect l="16385" r="4303"/>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F12094-18A6-4A11-4F08-8B2DCDF74E77}"/>
              </a:ext>
            </a:extLst>
          </p:cNvPr>
          <p:cNvSpPr>
            <a:spLocks noGrp="1"/>
          </p:cNvSpPr>
          <p:nvPr>
            <p:ph type="title"/>
          </p:nvPr>
        </p:nvSpPr>
        <p:spPr>
          <a:xfrm>
            <a:off x="7531610" y="365125"/>
            <a:ext cx="3822189" cy="1899912"/>
          </a:xfrm>
        </p:spPr>
        <p:txBody>
          <a:bodyPr>
            <a:normAutofit/>
          </a:bodyPr>
          <a:lstStyle/>
          <a:p>
            <a:pPr algn="ctr"/>
            <a:r>
              <a:rPr lang="en-GB" sz="4000" b="1">
                <a:latin typeface="+mn-lt"/>
              </a:rPr>
              <a:t>Danger</a:t>
            </a:r>
          </a:p>
        </p:txBody>
      </p:sp>
      <p:sp>
        <p:nvSpPr>
          <p:cNvPr id="3" name="Content Placeholder 2">
            <a:extLst>
              <a:ext uri="{FF2B5EF4-FFF2-40B4-BE49-F238E27FC236}">
                <a16:creationId xmlns:a16="http://schemas.microsoft.com/office/drawing/2014/main" id="{CC108088-DB0E-F8F6-E3E5-4E2EF3AFA1DD}"/>
              </a:ext>
            </a:extLst>
          </p:cNvPr>
          <p:cNvSpPr>
            <a:spLocks noGrp="1"/>
          </p:cNvSpPr>
          <p:nvPr>
            <p:ph idx="1"/>
          </p:nvPr>
        </p:nvSpPr>
        <p:spPr>
          <a:xfrm>
            <a:off x="7245752" y="2434201"/>
            <a:ext cx="4566803" cy="3742762"/>
          </a:xfrm>
        </p:spPr>
        <p:txBody>
          <a:bodyPr>
            <a:normAutofit fontScale="92500"/>
          </a:bodyPr>
          <a:lstStyle/>
          <a:p>
            <a:pPr marL="0" lv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Danger to themselves</a:t>
            </a:r>
          </a:p>
          <a:p>
            <a:pPr marL="0" lv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Danger to others</a:t>
            </a:r>
          </a:p>
          <a:p>
            <a:pPr marL="0" lvl="0" indent="0">
              <a:spcAft>
                <a:spcPts val="800"/>
              </a:spcAft>
              <a:buNone/>
            </a:pPr>
            <a:endParaRPr lang="en-GB">
              <a:latin typeface="Calibri" panose="020F0502020204030204" pitchFamily="34" charset="0"/>
              <a:ea typeface="Calibri" panose="020F0502020204030204" pitchFamily="34" charset="0"/>
              <a:cs typeface="Times New Roman" panose="02020603050405020304" pitchFamily="18" charset="0"/>
            </a:endParaRPr>
          </a:p>
          <a:p>
            <a:pPr marL="914400" lvl="2" indent="0">
              <a:spcAft>
                <a:spcPts val="800"/>
              </a:spcAft>
              <a:buNone/>
            </a:pPr>
            <a:r>
              <a:rPr lang="en-GB" sz="24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Danger should be considered as multifaceted continuum including severity. </a:t>
            </a:r>
          </a:p>
          <a:p>
            <a:pPr marL="914400" lvl="2" indent="0">
              <a:spcAft>
                <a:spcPts val="800"/>
              </a:spcAft>
              <a:buNone/>
            </a:pPr>
            <a:r>
              <a:rPr lang="en-GB" sz="24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Consider Nicotine Dependency   </a:t>
            </a:r>
          </a:p>
          <a:p>
            <a:endParaRPr lang="en-GB" sz="2000"/>
          </a:p>
        </p:txBody>
      </p:sp>
      <p:pic>
        <p:nvPicPr>
          <p:cNvPr id="4" name="Graphic 3" descr="Lightbulb and gear with solid fill">
            <a:extLst>
              <a:ext uri="{FF2B5EF4-FFF2-40B4-BE49-F238E27FC236}">
                <a16:creationId xmlns:a16="http://schemas.microsoft.com/office/drawing/2014/main" id="{2BED9896-9714-EE74-5F09-EAEE5B5D20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73748" y="4939495"/>
            <a:ext cx="914400" cy="914400"/>
          </a:xfrm>
          <a:prstGeom prst="rect">
            <a:avLst/>
          </a:prstGeom>
        </p:spPr>
      </p:pic>
    </p:spTree>
    <p:extLst>
      <p:ext uri="{BB962C8B-B14F-4D97-AF65-F5344CB8AC3E}">
        <p14:creationId xmlns:p14="http://schemas.microsoft.com/office/powerpoint/2010/main" val="4181964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rglass on a flat surface">
            <a:extLst>
              <a:ext uri="{FF2B5EF4-FFF2-40B4-BE49-F238E27FC236}">
                <a16:creationId xmlns:a16="http://schemas.microsoft.com/office/drawing/2014/main" id="{58EA68C7-C38C-4A7C-C9DE-6D2E84751548}"/>
              </a:ext>
            </a:extLst>
          </p:cNvPr>
          <p:cNvPicPr>
            <a:picLocks noChangeAspect="1"/>
          </p:cNvPicPr>
          <p:nvPr/>
        </p:nvPicPr>
        <p:blipFill rotWithShape="1">
          <a:blip r:embed="rId2"/>
          <a:srcRect l="14641" r="14219" b="-1"/>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38" name="Freeform: Shape 3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302D6C-7204-567C-08AB-68C3304FFBFB}"/>
              </a:ext>
            </a:extLst>
          </p:cNvPr>
          <p:cNvSpPr>
            <a:spLocks noGrp="1"/>
          </p:cNvSpPr>
          <p:nvPr>
            <p:ph type="title"/>
          </p:nvPr>
        </p:nvSpPr>
        <p:spPr>
          <a:xfrm>
            <a:off x="374904" y="856488"/>
            <a:ext cx="4992624" cy="1243584"/>
          </a:xfrm>
        </p:spPr>
        <p:txBody>
          <a:bodyPr anchor="ctr">
            <a:normAutofit/>
          </a:bodyPr>
          <a:lstStyle/>
          <a:p>
            <a:pPr algn="ctr"/>
            <a:r>
              <a:rPr lang="en-GB" sz="4000" b="1">
                <a:latin typeface="+mn-lt"/>
              </a:rPr>
              <a:t>The Fifth D: Duration</a:t>
            </a:r>
          </a:p>
        </p:txBody>
      </p:sp>
      <p:sp>
        <p:nvSpPr>
          <p:cNvPr id="42" name="Rectangle 4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4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E20F396-C683-DD36-3EAF-F3BEA6CC0725}"/>
              </a:ext>
            </a:extLst>
          </p:cNvPr>
          <p:cNvSpPr>
            <a:spLocks noGrp="1"/>
          </p:cNvSpPr>
          <p:nvPr>
            <p:ph idx="1"/>
          </p:nvPr>
        </p:nvSpPr>
        <p:spPr>
          <a:xfrm>
            <a:off x="437768" y="2100072"/>
            <a:ext cx="7490889" cy="4398622"/>
          </a:xfrm>
          <a:solidFill>
            <a:schemeClr val="bg1">
              <a:lumMod val="65000"/>
            </a:schemeClr>
          </a:solidFill>
        </p:spPr>
        <p:txBody>
          <a:bodyPr anchor="t">
            <a:normAutofit fontScale="85000" lnSpcReduction="10000"/>
          </a:bodyPr>
          <a:lstStyle/>
          <a:p>
            <a:pPr mar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Davis (2009) proposes </a:t>
            </a:r>
            <a:r>
              <a:rPr lang="en-GB" sz="3000" b="1">
                <a:effectLst/>
                <a:latin typeface="Calibri" panose="020F0502020204030204" pitchFamily="34" charset="0"/>
                <a:ea typeface="Calibri" panose="020F0502020204030204" pitchFamily="34" charset="0"/>
                <a:cs typeface="Times New Roman" panose="02020603050405020304" pitchFamily="18" charset="0"/>
              </a:rPr>
              <a:t>duration</a:t>
            </a:r>
            <a:r>
              <a:rPr lang="en-GB" sz="3000">
                <a:effectLst/>
                <a:latin typeface="Calibri" panose="020F0502020204030204" pitchFamily="34" charset="0"/>
                <a:ea typeface="Calibri" panose="020F0502020204030204" pitchFamily="34" charset="0"/>
                <a:cs typeface="Times New Roman" panose="02020603050405020304" pitchFamily="18" charset="0"/>
              </a:rPr>
              <a:t> as a possible fifth ‘D’ = the length of time the individual has the symptoms.</a:t>
            </a:r>
          </a:p>
          <a:p>
            <a:pPr mar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Is the thought, emotion or behaviour a fleeting symptom without consequence? Or is it persistent enough for diagnosis?</a:t>
            </a:r>
          </a:p>
          <a:p>
            <a:pPr mar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The 4 D’s might only be a problem and require psychiatric attention if they persist, so maybe the 4 D’s are insufficient in themselves as a diagnostic tool.  Maybe all five Ds are needed</a:t>
            </a:r>
            <a:r>
              <a:rPr lang="en-GB" sz="3000">
                <a:latin typeface="Calibri" panose="020F0502020204030204" pitchFamily="34" charset="0"/>
                <a:ea typeface="Calibri" panose="020F0502020204030204" pitchFamily="34" charset="0"/>
                <a:cs typeface="Times New Roman" panose="02020603050405020304" pitchFamily="18" charset="0"/>
              </a:rPr>
              <a:t>?</a:t>
            </a:r>
            <a:endParaRPr lang="en-GB">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a:latin typeface="Calibri" panose="020F0502020204030204" pitchFamily="34" charset="0"/>
                <a:ea typeface="Calibri" panose="020F0502020204030204" pitchFamily="34" charset="0"/>
                <a:cs typeface="Times New Roman" panose="02020603050405020304" pitchFamily="18" charset="0"/>
              </a:rPr>
              <a:t>There is also question over how sensitive the Ds are to differentiate between different mental Health disorders </a:t>
            </a:r>
            <a:endParaRPr lang="en-GB">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spTree>
    <p:extLst>
      <p:ext uri="{BB962C8B-B14F-4D97-AF65-F5344CB8AC3E}">
        <p14:creationId xmlns:p14="http://schemas.microsoft.com/office/powerpoint/2010/main" val="25621140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605681"/>
            <a:ext cx="9144000" cy="1051541"/>
          </a:xfrm>
        </p:spPr>
        <p:txBody>
          <a:bodyPr vert="horz" lIns="91440" tIns="45720" rIns="91440" bIns="45720" rtlCol="0" anchor="b">
            <a:normAutofit/>
          </a:bodyPr>
          <a:lstStyle/>
          <a:p>
            <a:pPr algn="ctr"/>
            <a:r>
              <a:rPr lang="en-US" sz="4400" b="1" dirty="0"/>
              <a:t>Mental Health Classification Systems </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spTree>
    <p:extLst>
      <p:ext uri="{BB962C8B-B14F-4D97-AF65-F5344CB8AC3E}">
        <p14:creationId xmlns:p14="http://schemas.microsoft.com/office/powerpoint/2010/main" val="38271013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EDFEA-A8E9-4B1D-AC4D-9DD024C2D95B}"/>
              </a:ext>
            </a:extLst>
          </p:cNvPr>
          <p:cNvSpPr>
            <a:spLocks noGrp="1"/>
          </p:cNvSpPr>
          <p:nvPr>
            <p:ph type="title"/>
          </p:nvPr>
        </p:nvSpPr>
        <p:spPr/>
        <p:txBody>
          <a:bodyPr anchor="t">
            <a:normAutofit/>
          </a:bodyPr>
          <a:lstStyle/>
          <a:p>
            <a:r>
              <a:rPr lang="en-US" sz="3700" b="1" i="0" dirty="0"/>
              <a:t>Major Classification Systems </a:t>
            </a:r>
          </a:p>
        </p:txBody>
      </p:sp>
      <p:sp>
        <p:nvSpPr>
          <p:cNvPr id="3" name="Content Placeholder 2">
            <a:extLst>
              <a:ext uri="{FF2B5EF4-FFF2-40B4-BE49-F238E27FC236}">
                <a16:creationId xmlns:a16="http://schemas.microsoft.com/office/drawing/2014/main" id="{E86D3EA3-091F-4C10-BD04-B4BDA7BD03FA}"/>
              </a:ext>
            </a:extLst>
          </p:cNvPr>
          <p:cNvSpPr>
            <a:spLocks noGrp="1"/>
          </p:cNvSpPr>
          <p:nvPr>
            <p:ph sz="half" idx="1"/>
          </p:nvPr>
        </p:nvSpPr>
        <p:spPr>
          <a:xfrm>
            <a:off x="519954" y="1381872"/>
            <a:ext cx="5181600" cy="4351338"/>
          </a:xfrm>
        </p:spPr>
        <p:txBody>
          <a:bodyPr>
            <a:normAutofit/>
          </a:bodyPr>
          <a:lstStyle/>
          <a:p>
            <a:r>
              <a:rPr lang="en-US" sz="2400" dirty="0"/>
              <a:t>International Classification of Diseases (ICD)</a:t>
            </a:r>
          </a:p>
          <a:p>
            <a:pPr lvl="1"/>
            <a:r>
              <a:rPr lang="en-US" dirty="0"/>
              <a:t>First published in 1948, was designed by the World Health Organization (WHO)</a:t>
            </a:r>
          </a:p>
          <a:p>
            <a:pPr lvl="1"/>
            <a:r>
              <a:rPr lang="en-US" dirty="0"/>
              <a:t>A universal agency </a:t>
            </a:r>
          </a:p>
          <a:p>
            <a:pPr lvl="2"/>
            <a:r>
              <a:rPr lang="en-US" sz="2400" dirty="0"/>
              <a:t>Multidisciplinary therefore broader scope  </a:t>
            </a:r>
          </a:p>
          <a:p>
            <a:pPr lvl="2"/>
            <a:r>
              <a:rPr lang="en-US" sz="2400" dirty="0"/>
              <a:t>Multilingual: 43 languages  </a:t>
            </a:r>
          </a:p>
          <a:p>
            <a:pPr lvl="1"/>
            <a:r>
              <a:rPr lang="en-US" dirty="0"/>
              <a:t>Most recent version ICD-11 (WHO, 2022) &amp; WHO’s CDDR (2004)</a:t>
            </a:r>
          </a:p>
        </p:txBody>
      </p:sp>
      <p:sp>
        <p:nvSpPr>
          <p:cNvPr id="4" name="Content Placeholder 3">
            <a:extLst>
              <a:ext uri="{FF2B5EF4-FFF2-40B4-BE49-F238E27FC236}">
                <a16:creationId xmlns:a16="http://schemas.microsoft.com/office/drawing/2014/main" id="{BB13DD88-051D-B95B-39EC-85E897C4F5AD}"/>
              </a:ext>
            </a:extLst>
          </p:cNvPr>
          <p:cNvSpPr>
            <a:spLocks noGrp="1"/>
          </p:cNvSpPr>
          <p:nvPr>
            <p:ph sz="half" idx="2"/>
          </p:nvPr>
        </p:nvSpPr>
        <p:spPr>
          <a:xfrm>
            <a:off x="6095999" y="1253331"/>
            <a:ext cx="5576047" cy="4351338"/>
          </a:xfrm>
        </p:spPr>
        <p:txBody>
          <a:bodyPr>
            <a:normAutofit/>
          </a:bodyPr>
          <a:lstStyle/>
          <a:p>
            <a:r>
              <a:rPr lang="en-US" sz="2400" dirty="0"/>
              <a:t>Diagnostic and Statistical Manual of Mental Disorder (DSM)</a:t>
            </a:r>
          </a:p>
          <a:p>
            <a:pPr lvl="1"/>
            <a:r>
              <a:rPr lang="en-US" dirty="0"/>
              <a:t>First published in 1952 and was designed by the American Psychiatric Association (APA)</a:t>
            </a:r>
          </a:p>
          <a:p>
            <a:pPr lvl="1"/>
            <a:r>
              <a:rPr lang="en-US" dirty="0"/>
              <a:t>A single, national agency by psychiatrists </a:t>
            </a:r>
          </a:p>
          <a:p>
            <a:pPr lvl="1"/>
            <a:r>
              <a:rPr lang="en-US" dirty="0"/>
              <a:t>Most recent version DSM V (2013)</a:t>
            </a:r>
          </a:p>
          <a:p>
            <a:endParaRPr lang="en-GB" dirty="0"/>
          </a:p>
        </p:txBody>
      </p:sp>
      <p:pic>
        <p:nvPicPr>
          <p:cNvPr id="5" name="Picture 2" descr="DSM-V: Getting Closer to Pathologizing Everyone? – h-madness">
            <a:extLst>
              <a:ext uri="{FF2B5EF4-FFF2-40B4-BE49-F238E27FC236}">
                <a16:creationId xmlns:a16="http://schemas.microsoft.com/office/drawing/2014/main" id="{4E95B5A9-48A6-D0F6-2C17-0FA4BEA35E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76386" y="4701379"/>
            <a:ext cx="2968256" cy="219183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Diagnostic and Statistical Manual of Mental Disorders, DSM-5 TR IN OFFER PRICE - Picture 1 of 3">
            <a:extLst>
              <a:ext uri="{FF2B5EF4-FFF2-40B4-BE49-F238E27FC236}">
                <a16:creationId xmlns:a16="http://schemas.microsoft.com/office/drawing/2014/main" id="{18FBBE35-A19D-A88A-D0A8-504B1B9A1B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064255" y="4701379"/>
            <a:ext cx="2080387" cy="2982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93408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4CF9C-2A9B-9742-D900-D3CAA9951811}"/>
              </a:ext>
            </a:extLst>
          </p:cNvPr>
          <p:cNvSpPr>
            <a:spLocks noGrp="1"/>
          </p:cNvSpPr>
          <p:nvPr>
            <p:ph type="title"/>
          </p:nvPr>
        </p:nvSpPr>
        <p:spPr/>
        <p:txBody>
          <a:bodyPr/>
          <a:lstStyle/>
          <a:p>
            <a:r>
              <a:rPr lang="en-GB"/>
              <a:t>ICD 11 vs. DSM V </a:t>
            </a:r>
          </a:p>
        </p:txBody>
      </p:sp>
      <p:sp>
        <p:nvSpPr>
          <p:cNvPr id="3" name="Content Placeholder 2">
            <a:extLst>
              <a:ext uri="{FF2B5EF4-FFF2-40B4-BE49-F238E27FC236}">
                <a16:creationId xmlns:a16="http://schemas.microsoft.com/office/drawing/2014/main" id="{3DD3AC29-921A-86BB-DA2D-940A3743979B}"/>
              </a:ext>
            </a:extLst>
          </p:cNvPr>
          <p:cNvSpPr>
            <a:spLocks noGrp="1"/>
          </p:cNvSpPr>
          <p:nvPr>
            <p:ph sz="half" idx="1"/>
          </p:nvPr>
        </p:nvSpPr>
        <p:spPr/>
        <p:txBody>
          <a:bodyPr>
            <a:normAutofit fontScale="92500"/>
          </a:bodyPr>
          <a:lstStyle/>
          <a:p>
            <a:r>
              <a:rPr lang="en-GB"/>
              <a:t>Early versions were more distinctive from each other</a:t>
            </a:r>
          </a:p>
          <a:p>
            <a:r>
              <a:rPr lang="en-GB"/>
              <a:t>With more recent updates, the two are more inline with each other </a:t>
            </a:r>
          </a:p>
          <a:p>
            <a:endParaRPr lang="en-GB"/>
          </a:p>
          <a:p>
            <a:pPr marL="0" indent="0">
              <a:buNone/>
            </a:pPr>
            <a:r>
              <a:rPr lang="en-GB"/>
              <a:t>ICD 11 can be free for developing countries whereas DSM V generates revenues for the APA </a:t>
            </a:r>
          </a:p>
        </p:txBody>
      </p:sp>
      <p:sp>
        <p:nvSpPr>
          <p:cNvPr id="4" name="Content Placeholder 3">
            <a:extLst>
              <a:ext uri="{FF2B5EF4-FFF2-40B4-BE49-F238E27FC236}">
                <a16:creationId xmlns:a16="http://schemas.microsoft.com/office/drawing/2014/main" id="{3230F727-A7AC-545F-B098-F0891FBC0181}"/>
              </a:ext>
            </a:extLst>
          </p:cNvPr>
          <p:cNvSpPr>
            <a:spLocks noGrp="1"/>
          </p:cNvSpPr>
          <p:nvPr>
            <p:ph sz="half" idx="2"/>
          </p:nvPr>
        </p:nvSpPr>
        <p:spPr>
          <a:xfrm>
            <a:off x="6172199" y="1690688"/>
            <a:ext cx="5453743" cy="4730209"/>
          </a:xfrm>
        </p:spPr>
        <p:txBody>
          <a:bodyPr>
            <a:normAutofit fontScale="92500"/>
          </a:bodyPr>
          <a:lstStyle/>
          <a:p>
            <a:r>
              <a:rPr lang="en-GB"/>
              <a:t>According to </a:t>
            </a:r>
            <a:r>
              <a:rPr lang="en-GB">
                <a:solidFill>
                  <a:srgbClr val="333333"/>
                </a:solidFill>
                <a:effectLst/>
                <a:ea typeface="DengXian" panose="02010600030101010101" pitchFamily="2" charset="-122"/>
              </a:rPr>
              <a:t>Paniagua</a:t>
            </a:r>
            <a:r>
              <a:rPr lang="en-GB"/>
              <a:t> (2018) there are explicit guidance in DSM V with regards to incorporate the issues of cultural bound syndromes in practice </a:t>
            </a:r>
          </a:p>
          <a:p>
            <a:r>
              <a:rPr lang="en-GB"/>
              <a:t>Both systems can be challenging to use for clinicians with more than 3-400 different conditions and overlapping syndromes (Martin, 2009)</a:t>
            </a:r>
          </a:p>
          <a:p>
            <a:r>
              <a:rPr lang="en-GB"/>
              <a:t>The onset of a developmental disorder is key in ICD-11 diagnosis compared to DSM V </a:t>
            </a:r>
          </a:p>
        </p:txBody>
      </p:sp>
    </p:spTree>
    <p:extLst>
      <p:ext uri="{BB962C8B-B14F-4D97-AF65-F5344CB8AC3E}">
        <p14:creationId xmlns:p14="http://schemas.microsoft.com/office/powerpoint/2010/main" val="40013012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8B5356D-8F81-0B00-3B52-871436ACFE36}"/>
              </a:ext>
            </a:extLst>
          </p:cNvPr>
          <p:cNvSpPr txBox="1"/>
          <p:nvPr/>
        </p:nvSpPr>
        <p:spPr>
          <a:xfrm>
            <a:off x="556532" y="643467"/>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a:solidFill>
                  <a:schemeClr val="bg1"/>
                </a:solidFill>
                <a:latin typeface="+mj-lt"/>
                <a:ea typeface="+mj-ea"/>
                <a:cs typeface="+mj-cs"/>
              </a:rPr>
              <a:t>DSM‑5‑TR vs ICD‑11 </a:t>
            </a:r>
            <a:endParaRPr lang="en-US" sz="3200" kern="1200">
              <a:solidFill>
                <a:schemeClr val="bg1"/>
              </a:solidFill>
              <a:latin typeface="+mj-lt"/>
              <a:ea typeface="+mj-ea"/>
              <a:cs typeface="+mj-cs"/>
            </a:endParaRPr>
          </a:p>
        </p:txBody>
      </p:sp>
      <p:pic>
        <p:nvPicPr>
          <p:cNvPr id="3" name="Picture 2">
            <a:extLst>
              <a:ext uri="{FF2B5EF4-FFF2-40B4-BE49-F238E27FC236}">
                <a16:creationId xmlns:a16="http://schemas.microsoft.com/office/drawing/2014/main" id="{DEACA831-B2F1-B0D9-5EA2-3E0B1C0D6B5E}"/>
              </a:ext>
            </a:extLst>
          </p:cNvPr>
          <p:cNvPicPr>
            <a:picLocks noChangeAspect="1"/>
          </p:cNvPicPr>
          <p:nvPr/>
        </p:nvPicPr>
        <p:blipFill>
          <a:blip r:embed="rId2"/>
          <a:stretch>
            <a:fillRect/>
          </a:stretch>
        </p:blipFill>
        <p:spPr>
          <a:xfrm>
            <a:off x="2227954" y="1675227"/>
            <a:ext cx="7736092" cy="4394199"/>
          </a:xfrm>
          <a:prstGeom prst="rect">
            <a:avLst/>
          </a:prstGeom>
        </p:spPr>
      </p:pic>
    </p:spTree>
    <p:extLst>
      <p:ext uri="{BB962C8B-B14F-4D97-AF65-F5344CB8AC3E}">
        <p14:creationId xmlns:p14="http://schemas.microsoft.com/office/powerpoint/2010/main" val="32889131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An International Study Compares the ICD-11 and ICD-10 - Eating Disorders  Review">
            <a:extLst>
              <a:ext uri="{FF2B5EF4-FFF2-40B4-BE49-F238E27FC236}">
                <a16:creationId xmlns:a16="http://schemas.microsoft.com/office/drawing/2014/main" id="{B2F23C88-14BC-6F7A-A28D-0FE799B0F8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254"/>
          <a:stretch/>
        </p:blipFill>
        <p:spPr bwMode="auto">
          <a:xfrm>
            <a:off x="-347439" y="1387398"/>
            <a:ext cx="3585901" cy="3668598"/>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4F737B-299D-4383-8D62-0E06AD56341E}"/>
              </a:ext>
            </a:extLst>
          </p:cNvPr>
          <p:cNvSpPr>
            <a:spLocks noGrp="1"/>
          </p:cNvSpPr>
          <p:nvPr>
            <p:ph idx="1"/>
          </p:nvPr>
        </p:nvSpPr>
        <p:spPr>
          <a:xfrm>
            <a:off x="2873829" y="589279"/>
            <a:ext cx="8822452" cy="5798073"/>
          </a:xfrm>
        </p:spPr>
        <p:txBody>
          <a:bodyPr>
            <a:noAutofit/>
          </a:bodyPr>
          <a:lstStyle/>
          <a:p>
            <a:r>
              <a:rPr lang="en-US" sz="3200"/>
              <a:t>The ICD was created by the WHO</a:t>
            </a:r>
          </a:p>
          <a:p>
            <a:pPr lvl="1"/>
            <a:r>
              <a:rPr lang="en-US" sz="3200"/>
              <a:t>The WHO was active in improving the classification system during the period of 1960.</a:t>
            </a:r>
          </a:p>
          <a:p>
            <a:r>
              <a:rPr lang="en-US" sz="3200"/>
              <a:t>Chapter 6 is primarily used towards diagnosing individuals with a mental disorder in a reliable and valid manner (WHO, 2022).</a:t>
            </a:r>
          </a:p>
          <a:p>
            <a:r>
              <a:rPr lang="en-US" sz="3200"/>
              <a:t>ICD-11 increased from 11 disorder grouping to 21</a:t>
            </a:r>
          </a:p>
          <a:p>
            <a:r>
              <a:rPr lang="en-US" sz="3200"/>
              <a:t>Attempt to harmonize between DSM V and ICD 11 (</a:t>
            </a:r>
            <a:r>
              <a:rPr lang="en-US" sz="3200" err="1"/>
              <a:t>Gaebel</a:t>
            </a:r>
            <a:r>
              <a:rPr lang="en-US" sz="3200"/>
              <a:t>, Stricker and </a:t>
            </a:r>
            <a:r>
              <a:rPr lang="en-US" sz="3200" err="1"/>
              <a:t>Kerst</a:t>
            </a:r>
            <a:r>
              <a:rPr lang="en-US" sz="3200"/>
              <a:t>, 2020)</a:t>
            </a:r>
          </a:p>
          <a:p>
            <a:r>
              <a:rPr lang="en-US" sz="3200"/>
              <a:t>It focuses research on multicultural level, where more than 100 clinical studies have taken place across 40 different countries. </a:t>
            </a:r>
          </a:p>
        </p:txBody>
      </p:sp>
    </p:spTree>
    <p:extLst>
      <p:ext uri="{BB962C8B-B14F-4D97-AF65-F5344CB8AC3E}">
        <p14:creationId xmlns:p14="http://schemas.microsoft.com/office/powerpoint/2010/main" val="4192778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D119338-1A87-1EB7-F924-23563AAF46F7}"/>
              </a:ext>
            </a:extLst>
          </p:cNvPr>
          <p:cNvSpPr>
            <a:spLocks noGrp="1"/>
          </p:cNvSpPr>
          <p:nvPr>
            <p:ph type="title"/>
          </p:nvPr>
        </p:nvSpPr>
        <p:spPr/>
        <p:txBody>
          <a:bodyPr>
            <a:normAutofit/>
          </a:bodyPr>
          <a:lstStyle/>
          <a:p>
            <a:r>
              <a:rPr lang="en-GB"/>
              <a:t>Disorder groupings in ICD-10 and ICD-11 in </a:t>
            </a:r>
            <a:r>
              <a:rPr lang="en-GB" err="1"/>
              <a:t>Gaebel</a:t>
            </a:r>
            <a:r>
              <a:rPr lang="en-GB"/>
              <a:t>, Stricker &amp; </a:t>
            </a:r>
            <a:r>
              <a:rPr lang="en-GB" err="1"/>
              <a:t>Kerst</a:t>
            </a:r>
            <a:r>
              <a:rPr lang="en-GB"/>
              <a:t> (2020, P. 9)</a:t>
            </a:r>
          </a:p>
        </p:txBody>
      </p:sp>
      <p:graphicFrame>
        <p:nvGraphicFramePr>
          <p:cNvPr id="4" name="Content Placeholder 3">
            <a:extLst>
              <a:ext uri="{FF2B5EF4-FFF2-40B4-BE49-F238E27FC236}">
                <a16:creationId xmlns:a16="http://schemas.microsoft.com/office/drawing/2014/main" id="{09D60341-6321-F65F-2163-2FEE25EE09FF}"/>
              </a:ext>
            </a:extLst>
          </p:cNvPr>
          <p:cNvGraphicFramePr>
            <a:graphicFrameLocks noGrp="1"/>
          </p:cNvGraphicFramePr>
          <p:nvPr>
            <p:ph idx="1"/>
            <p:extLst>
              <p:ext uri="{D42A27DB-BD31-4B8C-83A1-F6EECF244321}">
                <p14:modId xmlns:p14="http://schemas.microsoft.com/office/powerpoint/2010/main" val="2178427703"/>
              </p:ext>
            </p:extLst>
          </p:nvPr>
        </p:nvGraphicFramePr>
        <p:xfrm>
          <a:off x="172278" y="1825625"/>
          <a:ext cx="11860696" cy="4927453"/>
        </p:xfrm>
        <a:graphic>
          <a:graphicData uri="http://schemas.openxmlformats.org/drawingml/2006/table">
            <a:tbl>
              <a:tblPr firstRow="1" bandRow="1">
                <a:tableStyleId>{5C22544A-7EE6-4342-B048-85BDC9FD1C3A}</a:tableStyleId>
              </a:tblPr>
              <a:tblGrid>
                <a:gridCol w="5204774">
                  <a:extLst>
                    <a:ext uri="{9D8B030D-6E8A-4147-A177-3AD203B41FA5}">
                      <a16:colId xmlns:a16="http://schemas.microsoft.com/office/drawing/2014/main" val="596562632"/>
                    </a:ext>
                  </a:extLst>
                </a:gridCol>
                <a:gridCol w="6655922">
                  <a:extLst>
                    <a:ext uri="{9D8B030D-6E8A-4147-A177-3AD203B41FA5}">
                      <a16:colId xmlns:a16="http://schemas.microsoft.com/office/drawing/2014/main" val="2244441633"/>
                    </a:ext>
                  </a:extLst>
                </a:gridCol>
              </a:tblGrid>
              <a:tr h="442985">
                <a:tc>
                  <a:txBody>
                    <a:bodyPr/>
                    <a:lstStyle/>
                    <a:p>
                      <a:r>
                        <a:rPr lang="en-GB"/>
                        <a:t>ICD- 10</a:t>
                      </a:r>
                    </a:p>
                  </a:txBody>
                  <a:tcPr/>
                </a:tc>
                <a:tc>
                  <a:txBody>
                    <a:bodyPr/>
                    <a:lstStyle/>
                    <a:p>
                      <a:r>
                        <a:rPr lang="en-GB"/>
                        <a:t>ICD-11</a:t>
                      </a:r>
                    </a:p>
                  </a:txBody>
                  <a:tcPr/>
                </a:tc>
                <a:extLst>
                  <a:ext uri="{0D108BD9-81ED-4DB2-BD59-A6C34878D82A}">
                    <a16:rowId xmlns:a16="http://schemas.microsoft.com/office/drawing/2014/main" val="863675649"/>
                  </a:ext>
                </a:extLst>
              </a:tr>
              <a:tr h="7646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F00-F09 Organic, including symptomatic, mental disorders</a:t>
                      </a:r>
                      <a:endParaRPr lang="en-GB" sz="2000" b="0" i="0">
                        <a:solidFill>
                          <a:srgbClr val="000000"/>
                        </a:solidFill>
                        <a:effectLst/>
                        <a:latin typeface="Verdana" panose="020B060403050404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6D70-6E0Z Neurocognitive disorders (8A20-8A2Z Disorders with neurocognitive impairment as a major feature)</a:t>
                      </a:r>
                      <a:endParaRPr lang="en-GB" sz="2000" b="0" i="0">
                        <a:solidFill>
                          <a:srgbClr val="000000"/>
                        </a:solidFill>
                        <a:effectLst/>
                        <a:latin typeface="Verdana" panose="020B0604030504040204" pitchFamily="34" charset="0"/>
                      </a:endParaRPr>
                    </a:p>
                  </a:txBody>
                  <a:tcPr/>
                </a:tc>
                <a:extLst>
                  <a:ext uri="{0D108BD9-81ED-4DB2-BD59-A6C34878D82A}">
                    <a16:rowId xmlns:a16="http://schemas.microsoft.com/office/drawing/2014/main" val="4204669827"/>
                  </a:ext>
                </a:extLst>
              </a:tr>
              <a:tr h="764605">
                <a:tc>
                  <a:txBody>
                    <a:bodyPr/>
                    <a:lstStyle/>
                    <a:p>
                      <a:r>
                        <a:rPr lang="en-GB" sz="2000"/>
                        <a:t>F10-F19 Mental and Behavioural disorders due to psychoactive substance use</a:t>
                      </a:r>
                    </a:p>
                  </a:txBody>
                  <a:tcPr/>
                </a:tc>
                <a:tc>
                  <a:txBody>
                    <a:bodyPr/>
                    <a:lstStyle/>
                    <a:p>
                      <a:r>
                        <a:rPr lang="en-GB" sz="2000"/>
                        <a:t>6C40-6C5Z Disorders due to substance use or addictive </a:t>
                      </a:r>
                      <a:r>
                        <a:rPr lang="en-GB" sz="2000" err="1"/>
                        <a:t>behaviors</a:t>
                      </a:r>
                      <a:endParaRPr lang="en-GB" sz="2000"/>
                    </a:p>
                  </a:txBody>
                  <a:tcPr/>
                </a:tc>
                <a:extLst>
                  <a:ext uri="{0D108BD9-81ED-4DB2-BD59-A6C34878D82A}">
                    <a16:rowId xmlns:a16="http://schemas.microsoft.com/office/drawing/2014/main" val="3332016825"/>
                  </a:ext>
                </a:extLst>
              </a:tr>
              <a:tr h="764605">
                <a:tc>
                  <a:txBody>
                    <a:bodyPr/>
                    <a:lstStyle/>
                    <a:p>
                      <a:r>
                        <a:rPr lang="en-GB" sz="2000"/>
                        <a:t>F20-F29 Schizophrenia, schizotypal and delusional disorders</a:t>
                      </a:r>
                    </a:p>
                  </a:txBody>
                  <a:tcPr/>
                </a:tc>
                <a:tc>
                  <a:txBody>
                    <a:bodyPr/>
                    <a:lstStyle/>
                    <a:p>
                      <a:r>
                        <a:rPr lang="en-GB" sz="2000"/>
                        <a:t>6A20-6A2Z Schizophrenia or other primary psychotic disorders 6A40-6A4Z Catatonia</a:t>
                      </a:r>
                    </a:p>
                  </a:txBody>
                  <a:tcPr/>
                </a:tc>
                <a:extLst>
                  <a:ext uri="{0D108BD9-81ED-4DB2-BD59-A6C34878D82A}">
                    <a16:rowId xmlns:a16="http://schemas.microsoft.com/office/drawing/2014/main" val="1791219250"/>
                  </a:ext>
                </a:extLst>
              </a:tr>
              <a:tr h="442985">
                <a:tc>
                  <a:txBody>
                    <a:bodyPr/>
                    <a:lstStyle/>
                    <a:p>
                      <a:r>
                        <a:rPr lang="en-GB" sz="2000"/>
                        <a:t>F30-F39 Mood (affective) disorders</a:t>
                      </a:r>
                    </a:p>
                  </a:txBody>
                  <a:tcPr/>
                </a:tc>
                <a:tc>
                  <a:txBody>
                    <a:bodyPr/>
                    <a:lstStyle/>
                    <a:p>
                      <a:r>
                        <a:rPr lang="en-GB" sz="2000"/>
                        <a:t>6A60-6A8Z Mood disorders</a:t>
                      </a:r>
                    </a:p>
                  </a:txBody>
                  <a:tcPr/>
                </a:tc>
                <a:extLst>
                  <a:ext uri="{0D108BD9-81ED-4DB2-BD59-A6C34878D82A}">
                    <a16:rowId xmlns:a16="http://schemas.microsoft.com/office/drawing/2014/main" val="2950224649"/>
                  </a:ext>
                </a:extLst>
              </a:tr>
              <a:tr h="1747668">
                <a:tc>
                  <a:txBody>
                    <a:bodyPr/>
                    <a:lstStyle/>
                    <a:p>
                      <a:r>
                        <a:rPr lang="en-GB" sz="2000"/>
                        <a:t>F40-F48 Neurotic, stress-related and somatoform disorders</a:t>
                      </a:r>
                    </a:p>
                  </a:txBody>
                  <a:tcPr/>
                </a:tc>
                <a:tc>
                  <a:txBody>
                    <a:bodyPr/>
                    <a:lstStyle/>
                    <a:p>
                      <a:r>
                        <a:rPr lang="en-GB" sz="2000"/>
                        <a:t>6B00-6B0Z Anxiety or fear-related disorders </a:t>
                      </a:r>
                    </a:p>
                    <a:p>
                      <a:r>
                        <a:rPr lang="en-GB" sz="2000"/>
                        <a:t>6B20-6B2Z Obsessive-compulsive or related disorders </a:t>
                      </a:r>
                    </a:p>
                    <a:p>
                      <a:r>
                        <a:rPr lang="en-GB" sz="2000"/>
                        <a:t>6B40-6B4Z Disorders specifically associated with stress </a:t>
                      </a:r>
                    </a:p>
                    <a:p>
                      <a:r>
                        <a:rPr lang="en-GB" sz="2000"/>
                        <a:t>6B60-6B6Z Dissociative disorders </a:t>
                      </a:r>
                    </a:p>
                    <a:p>
                      <a:r>
                        <a:rPr lang="en-GB" sz="2000"/>
                        <a:t>6C20-6C2Z Disorders of bodily distress or bodily experience</a:t>
                      </a:r>
                    </a:p>
                  </a:txBody>
                  <a:tcPr/>
                </a:tc>
                <a:extLst>
                  <a:ext uri="{0D108BD9-81ED-4DB2-BD59-A6C34878D82A}">
                    <a16:rowId xmlns:a16="http://schemas.microsoft.com/office/drawing/2014/main" val="2597085540"/>
                  </a:ext>
                </a:extLst>
              </a:tr>
            </a:tbl>
          </a:graphicData>
        </a:graphic>
      </p:graphicFrame>
    </p:spTree>
    <p:extLst>
      <p:ext uri="{BB962C8B-B14F-4D97-AF65-F5344CB8AC3E}">
        <p14:creationId xmlns:p14="http://schemas.microsoft.com/office/powerpoint/2010/main" val="16976141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9D60341-6321-F65F-2163-2FEE25EE09FF}"/>
              </a:ext>
            </a:extLst>
          </p:cNvPr>
          <p:cNvGraphicFramePr>
            <a:graphicFrameLocks noGrp="1"/>
          </p:cNvGraphicFramePr>
          <p:nvPr>
            <p:ph idx="1"/>
            <p:extLst>
              <p:ext uri="{D42A27DB-BD31-4B8C-83A1-F6EECF244321}">
                <p14:modId xmlns:p14="http://schemas.microsoft.com/office/powerpoint/2010/main" val="3473059215"/>
              </p:ext>
            </p:extLst>
          </p:nvPr>
        </p:nvGraphicFramePr>
        <p:xfrm>
          <a:off x="172278" y="149087"/>
          <a:ext cx="11847444" cy="6559826"/>
        </p:xfrm>
        <a:graphic>
          <a:graphicData uri="http://schemas.openxmlformats.org/drawingml/2006/table">
            <a:tbl>
              <a:tblPr firstRow="1" bandRow="1">
                <a:tableStyleId>{5C22544A-7EE6-4342-B048-85BDC9FD1C3A}</a:tableStyleId>
              </a:tblPr>
              <a:tblGrid>
                <a:gridCol w="5198959">
                  <a:extLst>
                    <a:ext uri="{9D8B030D-6E8A-4147-A177-3AD203B41FA5}">
                      <a16:colId xmlns:a16="http://schemas.microsoft.com/office/drawing/2014/main" val="596562632"/>
                    </a:ext>
                  </a:extLst>
                </a:gridCol>
                <a:gridCol w="6648485">
                  <a:extLst>
                    <a:ext uri="{9D8B030D-6E8A-4147-A177-3AD203B41FA5}">
                      <a16:colId xmlns:a16="http://schemas.microsoft.com/office/drawing/2014/main" val="2244441633"/>
                    </a:ext>
                  </a:extLst>
                </a:gridCol>
              </a:tblGrid>
              <a:tr h="331295">
                <a:tc>
                  <a:txBody>
                    <a:bodyPr/>
                    <a:lstStyle/>
                    <a:p>
                      <a:r>
                        <a:rPr lang="en-GB"/>
                        <a:t>ICD- 10</a:t>
                      </a:r>
                    </a:p>
                  </a:txBody>
                  <a:tcPr/>
                </a:tc>
                <a:tc>
                  <a:txBody>
                    <a:bodyPr/>
                    <a:lstStyle/>
                    <a:p>
                      <a:r>
                        <a:rPr lang="en-GB"/>
                        <a:t>ICD-11</a:t>
                      </a:r>
                    </a:p>
                  </a:txBody>
                  <a:tcPr/>
                </a:tc>
                <a:extLst>
                  <a:ext uri="{0D108BD9-81ED-4DB2-BD59-A6C34878D82A}">
                    <a16:rowId xmlns:a16="http://schemas.microsoft.com/office/drawing/2014/main" val="863675649"/>
                  </a:ext>
                </a:extLst>
              </a:tr>
              <a:tr h="1622066">
                <a:tc>
                  <a:txBody>
                    <a:bodyPr/>
                    <a:lstStyle/>
                    <a:p>
                      <a:r>
                        <a:rPr lang="en-GB" sz="1800"/>
                        <a:t>F50-F59 Behavioural syndromes associated with physiological disturbances and physical factors</a:t>
                      </a:r>
                    </a:p>
                  </a:txBody>
                  <a:tcPr/>
                </a:tc>
                <a:tc>
                  <a:txBody>
                    <a:bodyPr/>
                    <a:lstStyle/>
                    <a:p>
                      <a:r>
                        <a:rPr lang="en-GB" sz="1800"/>
                        <a:t>6B80-6B8Z Feeding or eating disorders </a:t>
                      </a:r>
                    </a:p>
                    <a:p>
                      <a:r>
                        <a:rPr lang="en-GB" sz="1800"/>
                        <a:t>6E20-6E2Z Mental or Behavioural disorders associated with pregnancy, childbirth, or the puerperium </a:t>
                      </a:r>
                    </a:p>
                    <a:p>
                      <a:r>
                        <a:rPr lang="en-GB" sz="1800"/>
                        <a:t>6E40-6E40Z Psychological or Behavioural factors affecting disorders or diseases classified elsewhere</a:t>
                      </a:r>
                    </a:p>
                  </a:txBody>
                  <a:tcPr/>
                </a:tc>
                <a:extLst>
                  <a:ext uri="{0D108BD9-81ED-4DB2-BD59-A6C34878D82A}">
                    <a16:rowId xmlns:a16="http://schemas.microsoft.com/office/drawing/2014/main" val="923477143"/>
                  </a:ext>
                </a:extLst>
              </a:tr>
              <a:tr h="2042230">
                <a:tc>
                  <a:txBody>
                    <a:bodyPr/>
                    <a:lstStyle/>
                    <a:p>
                      <a:r>
                        <a:rPr lang="en-GB" sz="1800"/>
                        <a:t>F60-F69 Disorders of adult personality and behaviour</a:t>
                      </a:r>
                    </a:p>
                  </a:txBody>
                  <a:tcPr/>
                </a:tc>
                <a:tc>
                  <a:txBody>
                    <a:bodyPr/>
                    <a:lstStyle/>
                    <a:p>
                      <a:r>
                        <a:rPr lang="en-GB" sz="1800"/>
                        <a:t>6C70-6C7Z Impulse control disorders </a:t>
                      </a:r>
                    </a:p>
                    <a:p>
                      <a:r>
                        <a:rPr lang="en-GB" sz="1800"/>
                        <a:t>6D10-6D11.5 Personality disorders and related traits </a:t>
                      </a:r>
                    </a:p>
                    <a:p>
                      <a:r>
                        <a:rPr lang="en-GB" sz="1800"/>
                        <a:t>6D30-6D3Z Paraphilic disorders </a:t>
                      </a:r>
                    </a:p>
                    <a:p>
                      <a:r>
                        <a:rPr lang="en-GB" sz="1800"/>
                        <a:t>6D50-6D5Z Factitious disorders </a:t>
                      </a:r>
                    </a:p>
                    <a:p>
                      <a:r>
                        <a:rPr lang="en-GB" sz="1800">
                          <a:highlight>
                            <a:srgbClr val="00FFFF"/>
                          </a:highlight>
                        </a:rPr>
                        <a:t>(7A00-7A0Z Insomnia disorders) </a:t>
                      </a:r>
                    </a:p>
                    <a:p>
                      <a:r>
                        <a:rPr lang="en-GB" sz="1800">
                          <a:highlight>
                            <a:srgbClr val="00FFFF"/>
                          </a:highlight>
                        </a:rPr>
                        <a:t>(7A20-7A2Z Hypersomnolence disorders) </a:t>
                      </a:r>
                    </a:p>
                    <a:p>
                      <a:r>
                        <a:rPr lang="en-GB" sz="1800">
                          <a:highlight>
                            <a:srgbClr val="00FFFF"/>
                          </a:highlight>
                        </a:rPr>
                        <a:t>(7A60-7A6Z Circadian rhythm sleep-wake disorders) </a:t>
                      </a:r>
                    </a:p>
                    <a:p>
                      <a:r>
                        <a:rPr lang="en-GB" sz="1800">
                          <a:highlight>
                            <a:srgbClr val="00FFFF"/>
                          </a:highlight>
                        </a:rPr>
                        <a:t>(HA60-HA6Z Gender incongruence)</a:t>
                      </a:r>
                    </a:p>
                  </a:txBody>
                  <a:tcPr/>
                </a:tc>
                <a:extLst>
                  <a:ext uri="{0D108BD9-81ED-4DB2-BD59-A6C34878D82A}">
                    <a16:rowId xmlns:a16="http://schemas.microsoft.com/office/drawing/2014/main" val="1948989291"/>
                  </a:ext>
                </a:extLst>
              </a:tr>
              <a:tr h="331295">
                <a:tc>
                  <a:txBody>
                    <a:bodyPr/>
                    <a:lstStyle/>
                    <a:p>
                      <a:r>
                        <a:rPr lang="en-GB" sz="1800"/>
                        <a:t>F70-F79 Mental retardation</a:t>
                      </a:r>
                    </a:p>
                  </a:txBody>
                  <a:tcPr/>
                </a:tc>
                <a:tc>
                  <a:txBody>
                    <a:bodyPr/>
                    <a:lstStyle/>
                    <a:p>
                      <a:r>
                        <a:rPr lang="en-GB" sz="1800"/>
                        <a:t>6A00-6A00.Z Disorders of intellectual development</a:t>
                      </a:r>
                    </a:p>
                  </a:txBody>
                  <a:tcPr/>
                </a:tc>
                <a:extLst>
                  <a:ext uri="{0D108BD9-81ED-4DB2-BD59-A6C34878D82A}">
                    <a16:rowId xmlns:a16="http://schemas.microsoft.com/office/drawing/2014/main" val="3329120152"/>
                  </a:ext>
                </a:extLst>
              </a:tr>
              <a:tr h="331295">
                <a:tc>
                  <a:txBody>
                    <a:bodyPr/>
                    <a:lstStyle/>
                    <a:p>
                      <a:r>
                        <a:rPr lang="en-GB" sz="1800"/>
                        <a:t>F80-F89 Disorders of psychological development</a:t>
                      </a:r>
                    </a:p>
                  </a:txBody>
                  <a:tcPr/>
                </a:tc>
                <a:tc>
                  <a:txBody>
                    <a:bodyPr/>
                    <a:lstStyle/>
                    <a:p>
                      <a:r>
                        <a:rPr lang="en-GB" sz="1800"/>
                        <a:t>6A00-6A06.Z Neurodevelopmental disorders</a:t>
                      </a:r>
                    </a:p>
                  </a:txBody>
                  <a:tcPr/>
                </a:tc>
                <a:extLst>
                  <a:ext uri="{0D108BD9-81ED-4DB2-BD59-A6C34878D82A}">
                    <a16:rowId xmlns:a16="http://schemas.microsoft.com/office/drawing/2014/main" val="1194653355"/>
                  </a:ext>
                </a:extLst>
              </a:tr>
              <a:tr h="816892">
                <a:tc>
                  <a:txBody>
                    <a:bodyPr/>
                    <a:lstStyle/>
                    <a:p>
                      <a:r>
                        <a:rPr lang="en-GB" sz="1800"/>
                        <a:t>F90-F98 Behavioural and emotional disorders with onset usually occurring in child-hood and adolescence</a:t>
                      </a:r>
                    </a:p>
                  </a:txBody>
                  <a:tcPr/>
                </a:tc>
                <a:tc>
                  <a:txBody>
                    <a:bodyPr/>
                    <a:lstStyle/>
                    <a:p>
                      <a:r>
                        <a:rPr lang="en-GB" sz="1800"/>
                        <a:t>6C00-6C0Z Elimination disorders </a:t>
                      </a:r>
                    </a:p>
                    <a:p>
                      <a:r>
                        <a:rPr lang="en-GB" sz="1800"/>
                        <a:t>6C90-6C9Z Disruptive behavioural or dissocial disorders</a:t>
                      </a:r>
                    </a:p>
                  </a:txBody>
                  <a:tcPr/>
                </a:tc>
                <a:extLst>
                  <a:ext uri="{0D108BD9-81ED-4DB2-BD59-A6C34878D82A}">
                    <a16:rowId xmlns:a16="http://schemas.microsoft.com/office/drawing/2014/main" val="2183927315"/>
                  </a:ext>
                </a:extLst>
              </a:tr>
              <a:tr h="571825">
                <a:tc>
                  <a:txBody>
                    <a:bodyPr/>
                    <a:lstStyle/>
                    <a:p>
                      <a:r>
                        <a:rPr lang="en-GB" sz="1800"/>
                        <a:t>F99 Unspecified mental disorder</a:t>
                      </a:r>
                    </a:p>
                  </a:txBody>
                  <a:tcPr/>
                </a:tc>
                <a:tc>
                  <a:txBody>
                    <a:bodyPr/>
                    <a:lstStyle/>
                    <a:p>
                      <a:r>
                        <a:rPr lang="en-GB" sz="1800"/>
                        <a:t>6E60-6E6Z Secondary mental or Behavioural syndromes associated with disorders or diseases classified elsewhere</a:t>
                      </a:r>
                    </a:p>
                  </a:txBody>
                  <a:tcPr/>
                </a:tc>
                <a:extLst>
                  <a:ext uri="{0D108BD9-81ED-4DB2-BD59-A6C34878D82A}">
                    <a16:rowId xmlns:a16="http://schemas.microsoft.com/office/drawing/2014/main" val="3249360818"/>
                  </a:ext>
                </a:extLst>
              </a:tr>
            </a:tbl>
          </a:graphicData>
        </a:graphic>
      </p:graphicFrame>
    </p:spTree>
    <p:extLst>
      <p:ext uri="{BB962C8B-B14F-4D97-AF65-F5344CB8AC3E}">
        <p14:creationId xmlns:p14="http://schemas.microsoft.com/office/powerpoint/2010/main" val="230808068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4F18D-D9EA-E8DD-2ABD-210478098ED6}"/>
              </a:ext>
            </a:extLst>
          </p:cNvPr>
          <p:cNvSpPr>
            <a:spLocks noGrp="1"/>
          </p:cNvSpPr>
          <p:nvPr>
            <p:ph type="title"/>
          </p:nvPr>
        </p:nvSpPr>
        <p:spPr/>
        <p:txBody>
          <a:bodyPr/>
          <a:lstStyle/>
          <a:p>
            <a:r>
              <a:rPr lang="en-GB"/>
              <a:t>How does ICD-11 work? </a:t>
            </a:r>
          </a:p>
        </p:txBody>
      </p:sp>
      <p:sp>
        <p:nvSpPr>
          <p:cNvPr id="3" name="Content Placeholder 2">
            <a:extLst>
              <a:ext uri="{FF2B5EF4-FFF2-40B4-BE49-F238E27FC236}">
                <a16:creationId xmlns:a16="http://schemas.microsoft.com/office/drawing/2014/main" id="{B3087D4B-97F4-B546-D47F-FC2648120739}"/>
              </a:ext>
            </a:extLst>
          </p:cNvPr>
          <p:cNvSpPr>
            <a:spLocks noGrp="1"/>
          </p:cNvSpPr>
          <p:nvPr>
            <p:ph idx="1"/>
          </p:nvPr>
        </p:nvSpPr>
        <p:spPr/>
        <p:txBody>
          <a:bodyPr/>
          <a:lstStyle/>
          <a:p>
            <a:r>
              <a:rPr lang="en-GB"/>
              <a:t>Following a developmental perspective from neurodevelopmental disorders to dementia (</a:t>
            </a:r>
            <a:r>
              <a:rPr lang="en-GB" err="1"/>
              <a:t>Seemüller</a:t>
            </a:r>
            <a:r>
              <a:rPr lang="en-GB"/>
              <a:t>, 2023)</a:t>
            </a:r>
          </a:p>
          <a:p>
            <a:r>
              <a:rPr lang="en-GB"/>
              <a:t>Classification moving from mostly categorical approach in previous ICD versions towards more dimensional approach to classification</a:t>
            </a:r>
          </a:p>
          <a:p>
            <a:pPr marL="457200" lvl="1" indent="0">
              <a:buNone/>
            </a:pPr>
            <a:endParaRPr lang="en-GB"/>
          </a:p>
          <a:p>
            <a:endParaRPr lang="en-GB"/>
          </a:p>
        </p:txBody>
      </p:sp>
      <p:graphicFrame>
        <p:nvGraphicFramePr>
          <p:cNvPr id="4" name="Diagram 3">
            <a:extLst>
              <a:ext uri="{FF2B5EF4-FFF2-40B4-BE49-F238E27FC236}">
                <a16:creationId xmlns:a16="http://schemas.microsoft.com/office/drawing/2014/main" id="{83FC55F7-F732-5EB1-CCF2-AB0A3E733069}"/>
              </a:ext>
            </a:extLst>
          </p:cNvPr>
          <p:cNvGraphicFramePr/>
          <p:nvPr>
            <p:extLst>
              <p:ext uri="{D42A27DB-BD31-4B8C-83A1-F6EECF244321}">
                <p14:modId xmlns:p14="http://schemas.microsoft.com/office/powerpoint/2010/main" val="1969585441"/>
              </p:ext>
            </p:extLst>
          </p:nvPr>
        </p:nvGraphicFramePr>
        <p:xfrm>
          <a:off x="3117921" y="3687744"/>
          <a:ext cx="5695182" cy="2450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2C089476-503B-A285-66EA-9D5839DD753F}"/>
              </a:ext>
            </a:extLst>
          </p:cNvPr>
          <p:cNvSpPr txBox="1"/>
          <p:nvPr/>
        </p:nvSpPr>
        <p:spPr>
          <a:xfrm>
            <a:off x="288890" y="3758084"/>
            <a:ext cx="2568472" cy="3416320"/>
          </a:xfrm>
          <a:prstGeom prst="rect">
            <a:avLst/>
          </a:prstGeom>
          <a:noFill/>
        </p:spPr>
        <p:txBody>
          <a:bodyPr wrap="square" rtlCol="0">
            <a:spAutoFit/>
          </a:bodyPr>
          <a:lstStyle/>
          <a:p>
            <a:r>
              <a:rPr lang="en-GB"/>
              <a:t>Mental disorders as separate types each with distinctive cluster of typical symptoms </a:t>
            </a:r>
          </a:p>
          <a:p>
            <a:endParaRPr lang="en-GB"/>
          </a:p>
          <a:p>
            <a:r>
              <a:rPr lang="en-GB"/>
              <a:t>Focus on whether a mental disorder  is present </a:t>
            </a:r>
          </a:p>
          <a:p>
            <a:r>
              <a:rPr lang="en-GB"/>
              <a:t>Are you depressed? </a:t>
            </a:r>
          </a:p>
          <a:p>
            <a:r>
              <a:rPr lang="en-GB"/>
              <a:t> </a:t>
            </a:r>
          </a:p>
          <a:p>
            <a:endParaRPr lang="en-GB"/>
          </a:p>
          <a:p>
            <a:endParaRPr lang="en-GB"/>
          </a:p>
        </p:txBody>
      </p:sp>
      <p:sp>
        <p:nvSpPr>
          <p:cNvPr id="6" name="TextBox 5">
            <a:extLst>
              <a:ext uri="{FF2B5EF4-FFF2-40B4-BE49-F238E27FC236}">
                <a16:creationId xmlns:a16="http://schemas.microsoft.com/office/drawing/2014/main" id="{6B04ED6A-E15F-1B52-0234-BDEF4340C994}"/>
              </a:ext>
            </a:extLst>
          </p:cNvPr>
          <p:cNvSpPr txBox="1"/>
          <p:nvPr/>
        </p:nvSpPr>
        <p:spPr>
          <a:xfrm>
            <a:off x="9073662" y="3647551"/>
            <a:ext cx="2893925" cy="2585323"/>
          </a:xfrm>
          <a:prstGeom prst="rect">
            <a:avLst/>
          </a:prstGeom>
          <a:noFill/>
        </p:spPr>
        <p:txBody>
          <a:bodyPr wrap="square" rtlCol="0">
            <a:spAutoFit/>
          </a:bodyPr>
          <a:lstStyle/>
          <a:p>
            <a:r>
              <a:rPr lang="en-GB"/>
              <a:t>Mental disorder as a continuum of frequency and severity</a:t>
            </a:r>
          </a:p>
          <a:p>
            <a:endParaRPr lang="en-GB"/>
          </a:p>
          <a:p>
            <a:r>
              <a:rPr lang="en-GB"/>
              <a:t>Focus on quantifying a person’s symptoms: </a:t>
            </a:r>
          </a:p>
          <a:p>
            <a:r>
              <a:rPr lang="en-GB"/>
              <a:t>How much of a symptom/disorder is present </a:t>
            </a:r>
          </a:p>
          <a:p>
            <a:r>
              <a:rPr lang="en-GB"/>
              <a:t>How depressed are you?  </a:t>
            </a:r>
          </a:p>
        </p:txBody>
      </p:sp>
    </p:spTree>
    <p:extLst>
      <p:ext uri="{BB962C8B-B14F-4D97-AF65-F5344CB8AC3E}">
        <p14:creationId xmlns:p14="http://schemas.microsoft.com/office/powerpoint/2010/main" val="2778148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ouch with legs on it&#10;&#10;Description automatically generated">
            <a:extLst>
              <a:ext uri="{FF2B5EF4-FFF2-40B4-BE49-F238E27FC236}">
                <a16:creationId xmlns:a16="http://schemas.microsoft.com/office/drawing/2014/main" id="{AE31454D-E793-4FF8-B089-804052CFB2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5298154"/>
            <a:ext cx="3054699" cy="1559846"/>
          </a:xfrm>
          <a:prstGeom prst="rect">
            <a:avLst/>
          </a:prstGeom>
        </p:spPr>
      </p:pic>
      <p:sp>
        <p:nvSpPr>
          <p:cNvPr id="8" name="Title 7">
            <a:extLst>
              <a:ext uri="{FF2B5EF4-FFF2-40B4-BE49-F238E27FC236}">
                <a16:creationId xmlns:a16="http://schemas.microsoft.com/office/drawing/2014/main" id="{02081541-FD54-0B81-8233-34F42E18C4D9}"/>
              </a:ext>
            </a:extLst>
          </p:cNvPr>
          <p:cNvSpPr>
            <a:spLocks noGrp="1"/>
          </p:cNvSpPr>
          <p:nvPr>
            <p:ph type="title"/>
          </p:nvPr>
        </p:nvSpPr>
        <p:spPr/>
        <p:txBody>
          <a:bodyPr/>
          <a:lstStyle/>
          <a:p>
            <a:r>
              <a:rPr lang="en-GB" dirty="0"/>
              <a:t>What has been taken off or moved in ICD-11 </a:t>
            </a:r>
          </a:p>
        </p:txBody>
      </p:sp>
      <p:sp>
        <p:nvSpPr>
          <p:cNvPr id="9" name="Content Placeholder 8">
            <a:extLst>
              <a:ext uri="{FF2B5EF4-FFF2-40B4-BE49-F238E27FC236}">
                <a16:creationId xmlns:a16="http://schemas.microsoft.com/office/drawing/2014/main" id="{E4B62E24-F6A5-3CCD-5F05-6027EF66BF63}"/>
              </a:ext>
            </a:extLst>
          </p:cNvPr>
          <p:cNvSpPr>
            <a:spLocks noGrp="1"/>
          </p:cNvSpPr>
          <p:nvPr>
            <p:ph idx="1"/>
          </p:nvPr>
        </p:nvSpPr>
        <p:spPr>
          <a:xfrm>
            <a:off x="1230924" y="1825625"/>
            <a:ext cx="10515600" cy="5218270"/>
          </a:xfrm>
        </p:spPr>
        <p:txBody>
          <a:bodyPr>
            <a:normAutofit/>
          </a:bodyPr>
          <a:lstStyle/>
          <a:p>
            <a:r>
              <a:rPr lang="en-GB" dirty="0"/>
              <a:t>Acute stress disorder: regarded as a reaction to trauma</a:t>
            </a:r>
          </a:p>
          <a:p>
            <a:r>
              <a:rPr lang="en-GB" dirty="0"/>
              <a:t>Gender Incongruence (Gender dysphoria in the DSM): regarded as sexual health condition rather than mental disorder </a:t>
            </a:r>
          </a:p>
          <a:p>
            <a:r>
              <a:rPr lang="en-GB" dirty="0"/>
              <a:t>Personality disorder as one type with different levels of severity measured in six different trait areas  </a:t>
            </a:r>
          </a:p>
          <a:p>
            <a:r>
              <a:rPr lang="en-GB" dirty="0"/>
              <a:t>Dementia recognised as primarily a neurological condition, rather than a mental disorder, while </a:t>
            </a:r>
            <a:r>
              <a:rPr lang="en-GB" dirty="0" err="1"/>
              <a:t>Alzheimers</a:t>
            </a:r>
            <a:r>
              <a:rPr lang="en-GB" dirty="0"/>
              <a:t> and Lewy-body dementia can still be encoded under Chapter 6 in ICD-11 (</a:t>
            </a:r>
            <a:r>
              <a:rPr lang="en-GB" dirty="0" err="1"/>
              <a:t>Seemüller</a:t>
            </a:r>
            <a:r>
              <a:rPr lang="en-GB" dirty="0"/>
              <a:t>, 2023)</a:t>
            </a:r>
          </a:p>
        </p:txBody>
      </p:sp>
      <p:sp>
        <p:nvSpPr>
          <p:cNvPr id="12" name="TextBox 11">
            <a:extLst>
              <a:ext uri="{FF2B5EF4-FFF2-40B4-BE49-F238E27FC236}">
                <a16:creationId xmlns:a16="http://schemas.microsoft.com/office/drawing/2014/main" id="{52D6A7F8-7D21-560C-B369-EBC85E35714E}"/>
              </a:ext>
            </a:extLst>
          </p:cNvPr>
          <p:cNvSpPr txBox="1"/>
          <p:nvPr/>
        </p:nvSpPr>
        <p:spPr>
          <a:xfrm>
            <a:off x="176107" y="6674563"/>
            <a:ext cx="2416367" cy="369332"/>
          </a:xfrm>
          <a:prstGeom prst="rect">
            <a:avLst/>
          </a:prstGeom>
          <a:noFill/>
        </p:spPr>
        <p:txBody>
          <a:bodyPr wrap="square" rtlCol="0">
            <a:spAutoFit/>
          </a:bodyPr>
          <a:lstStyle/>
          <a:p>
            <a:r>
              <a:rPr lang="en-GB" sz="900">
                <a:hlinkClick r:id="rId4" tooltip="https://www.completebusinessnews.com/removal-company-how-to-choose-the-best/"/>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23342846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B08324-B71E-CADB-4774-189EB1510CA2}"/>
              </a:ext>
            </a:extLst>
          </p:cNvPr>
          <p:cNvSpPr>
            <a:spLocks noGrp="1"/>
          </p:cNvSpPr>
          <p:nvPr>
            <p:ph type="title"/>
          </p:nvPr>
        </p:nvSpPr>
        <p:spPr>
          <a:xfrm>
            <a:off x="838200" y="1412488"/>
            <a:ext cx="2899189" cy="4363844"/>
          </a:xfrm>
        </p:spPr>
        <p:txBody>
          <a:bodyPr anchor="t">
            <a:normAutofit/>
          </a:bodyPr>
          <a:lstStyle/>
          <a:p>
            <a:r>
              <a:rPr lang="en-GB" sz="3600" b="1" dirty="0">
                <a:solidFill>
                  <a:srgbClr val="FFFFFF"/>
                </a:solidFill>
              </a:rPr>
              <a:t>ICD‑11: Key Updates (2022–2024)</a:t>
            </a:r>
            <a:br>
              <a:rPr lang="en-GB" sz="2800" b="1" dirty="0">
                <a:solidFill>
                  <a:srgbClr val="FFFFFF"/>
                </a:solidFill>
              </a:rPr>
            </a:br>
            <a:r>
              <a:rPr lang="en-GB" sz="2000" dirty="0">
                <a:solidFill>
                  <a:srgbClr val="FFFFFF"/>
                </a:solidFill>
              </a:rPr>
              <a:t>Drawing on WHO’s 2024 CDDR release </a:t>
            </a:r>
            <a:r>
              <a:rPr lang="en-GB" sz="2000" u="sng" dirty="0">
                <a:solidFill>
                  <a:srgbClr val="FFFFFF"/>
                </a:solidFill>
                <a:hlinkClick r:id="rId2"/>
              </a:rPr>
              <a:t>WHO</a:t>
            </a:r>
            <a:r>
              <a:rPr lang="en-GB" sz="2000" dirty="0">
                <a:solidFill>
                  <a:srgbClr val="FFFFFF"/>
                </a:solidFill>
              </a:rPr>
              <a:t> and recent analyses </a:t>
            </a:r>
            <a:r>
              <a:rPr lang="en-GB" sz="2000" u="sng" dirty="0">
                <a:solidFill>
                  <a:srgbClr val="FFFFFF"/>
                </a:solidFill>
                <a:hlinkClick r:id="rId3"/>
              </a:rPr>
              <a:t>Cambridge University Press &amp; Assessment</a:t>
            </a:r>
            <a:r>
              <a:rPr lang="en-GB" sz="2000" dirty="0">
                <a:solidFill>
                  <a:srgbClr val="FFFFFF"/>
                </a:solidFill>
              </a:rPr>
              <a:t>:</a:t>
            </a:r>
            <a:br>
              <a:rPr lang="en-GB" sz="2000" dirty="0">
                <a:solidFill>
                  <a:srgbClr val="FFFFFF"/>
                </a:solidFill>
              </a:rPr>
            </a:br>
            <a:endParaRPr lang="en-GB" sz="2000" dirty="0">
              <a:solidFill>
                <a:srgbClr val="FFFFFF"/>
              </a:solidFill>
            </a:endParaRPr>
          </a:p>
        </p:txBody>
      </p:sp>
      <p:sp>
        <p:nvSpPr>
          <p:cNvPr id="3" name="Content Placeholder 2">
            <a:extLst>
              <a:ext uri="{FF2B5EF4-FFF2-40B4-BE49-F238E27FC236}">
                <a16:creationId xmlns:a16="http://schemas.microsoft.com/office/drawing/2014/main" id="{BC6DE866-8EAE-1E65-7676-4286B4BCD1A7}"/>
              </a:ext>
            </a:extLst>
          </p:cNvPr>
          <p:cNvSpPr>
            <a:spLocks noGrp="1"/>
          </p:cNvSpPr>
          <p:nvPr>
            <p:ph sz="half" idx="1"/>
          </p:nvPr>
        </p:nvSpPr>
        <p:spPr>
          <a:xfrm>
            <a:off x="4380855" y="1412489"/>
            <a:ext cx="2832745" cy="4363844"/>
          </a:xfrm>
        </p:spPr>
        <p:txBody>
          <a:bodyPr>
            <a:normAutofit lnSpcReduction="10000"/>
          </a:bodyPr>
          <a:lstStyle/>
          <a:p>
            <a:pPr marL="0" indent="0">
              <a:buNone/>
            </a:pPr>
            <a:r>
              <a:rPr lang="en-GB" sz="2000" b="1" dirty="0"/>
              <a:t>Structural Changes</a:t>
            </a:r>
            <a:endParaRPr lang="en-GB" sz="2000" dirty="0"/>
          </a:p>
          <a:p>
            <a:pPr marL="0" lvl="0" indent="0">
              <a:buNone/>
            </a:pPr>
            <a:r>
              <a:rPr lang="en-GB" sz="2000" dirty="0"/>
              <a:t>Lifespan approach: child and adult disorders integrated.</a:t>
            </a:r>
          </a:p>
          <a:p>
            <a:pPr marL="0" lvl="0" indent="0">
              <a:buNone/>
            </a:pPr>
            <a:r>
              <a:rPr lang="en-GB" sz="2000" dirty="0"/>
              <a:t>Expansion from </a:t>
            </a:r>
            <a:r>
              <a:rPr lang="en-GB" sz="2000" b="1" dirty="0"/>
              <a:t>11 to 21 disorder groupings</a:t>
            </a:r>
            <a:r>
              <a:rPr lang="en-GB" sz="2000" dirty="0"/>
              <a:t>.</a:t>
            </a:r>
          </a:p>
          <a:p>
            <a:pPr marL="0" lvl="0" indent="0">
              <a:buNone/>
            </a:pPr>
            <a:r>
              <a:rPr lang="en-GB" sz="2000" dirty="0"/>
              <a:t>Greater emphasis on </a:t>
            </a:r>
            <a:r>
              <a:rPr lang="en-GB" sz="2000" b="1" dirty="0"/>
              <a:t>clinical utility</a:t>
            </a:r>
            <a:r>
              <a:rPr lang="en-GB" sz="2000" dirty="0"/>
              <a:t>, </a:t>
            </a:r>
            <a:r>
              <a:rPr lang="en-GB" sz="2000" b="1" dirty="0"/>
              <a:t>global applicability</a:t>
            </a:r>
            <a:r>
              <a:rPr lang="en-GB" sz="2000" dirty="0"/>
              <a:t>, and </a:t>
            </a:r>
            <a:r>
              <a:rPr lang="en-GB" sz="2000" b="1" dirty="0"/>
              <a:t>cultural sensitivity</a:t>
            </a:r>
            <a:r>
              <a:rPr lang="en-GB" sz="2000" dirty="0"/>
              <a:t>.</a:t>
            </a:r>
          </a:p>
          <a:p>
            <a:pPr marL="0" lvl="0" indent="0">
              <a:buNone/>
            </a:pPr>
            <a:r>
              <a:rPr lang="en-GB" sz="2000" dirty="0"/>
              <a:t>Shift toward </a:t>
            </a:r>
            <a:r>
              <a:rPr lang="en-GB" sz="2000" b="1" dirty="0"/>
              <a:t>dimensional qualifiers</a:t>
            </a:r>
            <a:r>
              <a:rPr lang="en-GB" sz="2000" dirty="0"/>
              <a:t> (e.g., severity, course, functional impact).</a:t>
            </a:r>
          </a:p>
          <a:p>
            <a:endParaRPr lang="en-GB" sz="2000" dirty="0"/>
          </a:p>
        </p:txBody>
      </p:sp>
      <p:cxnSp>
        <p:nvCxnSpPr>
          <p:cNvPr id="25" name="Straight Connector 2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F8DF4B9-EAD2-6A65-7C6F-E8E7905B45E4}"/>
              </a:ext>
            </a:extLst>
          </p:cNvPr>
          <p:cNvSpPr>
            <a:spLocks noGrp="1"/>
          </p:cNvSpPr>
          <p:nvPr>
            <p:ph sz="half" idx="2"/>
          </p:nvPr>
        </p:nvSpPr>
        <p:spPr>
          <a:xfrm>
            <a:off x="8129871" y="782320"/>
            <a:ext cx="3427282" cy="5740399"/>
          </a:xfrm>
        </p:spPr>
        <p:txBody>
          <a:bodyPr>
            <a:normAutofit lnSpcReduction="10000"/>
          </a:bodyPr>
          <a:lstStyle/>
          <a:p>
            <a:pPr marL="0" indent="0">
              <a:buNone/>
            </a:pPr>
            <a:r>
              <a:rPr lang="en-GB" sz="1600" b="1" dirty="0"/>
              <a:t>New or Reclassified Disorders</a:t>
            </a:r>
            <a:endParaRPr lang="en-GB" sz="1600" dirty="0"/>
          </a:p>
          <a:p>
            <a:pPr lvl="0"/>
            <a:r>
              <a:rPr lang="en-GB" sz="1600" dirty="0"/>
              <a:t>Complex PTSD</a:t>
            </a:r>
          </a:p>
          <a:p>
            <a:pPr lvl="0"/>
            <a:r>
              <a:rPr lang="en-GB" sz="1600" dirty="0"/>
              <a:t>Prolonged Grief Disorder</a:t>
            </a:r>
          </a:p>
          <a:p>
            <a:pPr lvl="0"/>
            <a:r>
              <a:rPr lang="en-GB" sz="1600" dirty="0"/>
              <a:t>Gaming Disorder</a:t>
            </a:r>
          </a:p>
          <a:p>
            <a:pPr lvl="0"/>
            <a:r>
              <a:rPr lang="en-GB" sz="1600" dirty="0"/>
              <a:t>Compulsive Sexual Behaviour Disorder</a:t>
            </a:r>
          </a:p>
          <a:p>
            <a:pPr lvl="0"/>
            <a:r>
              <a:rPr lang="en-GB" sz="1600" dirty="0"/>
              <a:t>Body Integrity Dysphoria</a:t>
            </a:r>
          </a:p>
          <a:p>
            <a:pPr lvl="0"/>
            <a:r>
              <a:rPr lang="en-GB" sz="1600" dirty="0"/>
              <a:t>Hoarding Disorder</a:t>
            </a:r>
          </a:p>
          <a:p>
            <a:pPr lvl="0"/>
            <a:r>
              <a:rPr lang="en-GB" sz="1600" dirty="0"/>
              <a:t>Olfactory Reference Disorder</a:t>
            </a:r>
          </a:p>
          <a:p>
            <a:pPr lvl="0"/>
            <a:r>
              <a:rPr lang="en-GB" sz="1600" dirty="0"/>
              <a:t>Binge Eating Disorder</a:t>
            </a:r>
          </a:p>
          <a:p>
            <a:pPr lvl="0"/>
            <a:r>
              <a:rPr lang="en-GB" sz="1600" dirty="0"/>
              <a:t>Avoidant/Restrictive Food Intake Disorder</a:t>
            </a:r>
          </a:p>
          <a:p>
            <a:pPr marL="0" indent="0">
              <a:buNone/>
            </a:pPr>
            <a:r>
              <a:rPr lang="en-GB" sz="1600" b="1" dirty="0"/>
              <a:t>Removed or Repositioned</a:t>
            </a:r>
            <a:endParaRPr lang="en-GB" sz="1600" dirty="0"/>
          </a:p>
          <a:p>
            <a:pPr lvl="0"/>
            <a:r>
              <a:rPr lang="en-GB" sz="1600" dirty="0"/>
              <a:t>Gender incongruence moved to sexual health (reducing stigma).</a:t>
            </a:r>
          </a:p>
          <a:p>
            <a:pPr lvl="0"/>
            <a:r>
              <a:rPr lang="en-GB" sz="1600" dirty="0"/>
              <a:t>Acute stress reaction reframed as a normal response to trauma.</a:t>
            </a:r>
          </a:p>
          <a:p>
            <a:pPr lvl="0"/>
            <a:r>
              <a:rPr lang="en-GB" sz="1600" dirty="0"/>
              <a:t>Personality disorders now </a:t>
            </a:r>
            <a:r>
              <a:rPr lang="en-GB" sz="1600" b="1" dirty="0"/>
              <a:t>one category</a:t>
            </a:r>
            <a:r>
              <a:rPr lang="en-GB" sz="1600" dirty="0"/>
              <a:t> with severity + trait qualifiers.</a:t>
            </a:r>
          </a:p>
          <a:p>
            <a:endParaRPr lang="en-GB" sz="1100" dirty="0"/>
          </a:p>
        </p:txBody>
      </p:sp>
    </p:spTree>
    <p:extLst>
      <p:ext uri="{BB962C8B-B14F-4D97-AF65-F5344CB8AC3E}">
        <p14:creationId xmlns:p14="http://schemas.microsoft.com/office/powerpoint/2010/main" val="24574114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F156B4C-ED3C-C833-1BD9-BD1D9FBB4F1B}"/>
              </a:ext>
            </a:extLst>
          </p:cNvPr>
          <p:cNvPicPr>
            <a:picLocks noChangeAspect="1"/>
          </p:cNvPicPr>
          <p:nvPr/>
        </p:nvPicPr>
        <p:blipFill>
          <a:blip r:embed="rId2">
            <a:alphaModFix amt="35000"/>
          </a:blip>
          <a:srcRect t="2530" b="132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CB6172D-65C1-4E0B-8DD8-D3344CD9B48B}"/>
              </a:ext>
            </a:extLst>
          </p:cNvPr>
          <p:cNvSpPr>
            <a:spLocks noGrp="1"/>
          </p:cNvSpPr>
          <p:nvPr>
            <p:ph type="title"/>
          </p:nvPr>
        </p:nvSpPr>
        <p:spPr>
          <a:xfrm>
            <a:off x="838200" y="365125"/>
            <a:ext cx="10515600" cy="1325563"/>
          </a:xfrm>
        </p:spPr>
        <p:txBody>
          <a:bodyPr>
            <a:normAutofit/>
          </a:bodyPr>
          <a:lstStyle/>
          <a:p>
            <a:r>
              <a:rPr lang="en-GB">
                <a:solidFill>
                  <a:srgbClr val="FFFFFF"/>
                </a:solidFill>
              </a:rPr>
              <a:t>Culture bound syndromes</a:t>
            </a:r>
          </a:p>
        </p:txBody>
      </p:sp>
      <p:graphicFrame>
        <p:nvGraphicFramePr>
          <p:cNvPr id="5" name="Content Placeholder 2">
            <a:extLst>
              <a:ext uri="{FF2B5EF4-FFF2-40B4-BE49-F238E27FC236}">
                <a16:creationId xmlns:a16="http://schemas.microsoft.com/office/drawing/2014/main" id="{2258BF6F-89E7-F8D4-0C14-EFDB22F83EC5}"/>
              </a:ext>
            </a:extLst>
          </p:cNvPr>
          <p:cNvGraphicFramePr>
            <a:graphicFrameLocks noGrp="1"/>
          </p:cNvGraphicFramePr>
          <p:nvPr>
            <p:ph idx="1"/>
            <p:extLst>
              <p:ext uri="{D42A27DB-BD31-4B8C-83A1-F6EECF244321}">
                <p14:modId xmlns:p14="http://schemas.microsoft.com/office/powerpoint/2010/main" val="14880634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379287"/>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16E0-F6E8-8678-F5F1-2AC9154E7E4F}"/>
              </a:ext>
            </a:extLst>
          </p:cNvPr>
          <p:cNvSpPr>
            <a:spLocks noGrp="1"/>
          </p:cNvSpPr>
          <p:nvPr>
            <p:ph type="title"/>
          </p:nvPr>
        </p:nvSpPr>
        <p:spPr/>
        <p:txBody>
          <a:bodyPr/>
          <a:lstStyle/>
          <a:p>
            <a:r>
              <a:rPr lang="en-GB"/>
              <a:t>Look up a MBND using the ICD-11 coding tool  </a:t>
            </a:r>
          </a:p>
        </p:txBody>
      </p:sp>
      <p:pic>
        <p:nvPicPr>
          <p:cNvPr id="4" name="Content Placeholder 4" descr="A blue and white logo&#10;&#10;Description automatically generated">
            <a:extLst>
              <a:ext uri="{FF2B5EF4-FFF2-40B4-BE49-F238E27FC236}">
                <a16:creationId xmlns:a16="http://schemas.microsoft.com/office/drawing/2014/main" id="{57B311F7-1145-A052-ED98-BEC7E5D6951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 y="1798349"/>
            <a:ext cx="3631212" cy="2723409"/>
          </a:xfrm>
          <a:prstGeom prst="rect">
            <a:avLst/>
          </a:prstGeom>
        </p:spPr>
      </p:pic>
      <p:sp>
        <p:nvSpPr>
          <p:cNvPr id="5" name="TextBox 4">
            <a:extLst>
              <a:ext uri="{FF2B5EF4-FFF2-40B4-BE49-F238E27FC236}">
                <a16:creationId xmlns:a16="http://schemas.microsoft.com/office/drawing/2014/main" id="{F51F2D5D-1072-CC4F-F989-D5D9113AEAF2}"/>
              </a:ext>
            </a:extLst>
          </p:cNvPr>
          <p:cNvSpPr txBox="1"/>
          <p:nvPr/>
        </p:nvSpPr>
        <p:spPr>
          <a:xfrm>
            <a:off x="838200" y="6149687"/>
            <a:ext cx="5801784" cy="230832"/>
          </a:xfrm>
          <a:prstGeom prst="rect">
            <a:avLst/>
          </a:prstGeom>
          <a:noFill/>
        </p:spPr>
        <p:txBody>
          <a:bodyPr wrap="square" rtlCol="0">
            <a:spAutoFit/>
          </a:bodyPr>
          <a:lstStyle/>
          <a:p>
            <a:r>
              <a:rPr lang="en-GB" sz="900">
                <a:hlinkClick r:id="rId4" tooltip="https://www.scacchierando.it/surfing-on-the-net/surfing-on-the-net-agosto-5/"/>
              </a:rPr>
              <a:t>This Photo</a:t>
            </a:r>
            <a:r>
              <a:rPr lang="en-GB" sz="900"/>
              <a:t> by Unknown Author is licensed under </a:t>
            </a:r>
            <a:r>
              <a:rPr lang="en-GB" sz="900">
                <a:hlinkClick r:id="rId5" tooltip="https://creativecommons.org/licenses/by-nc-nd/3.0/"/>
              </a:rPr>
              <a:t>CC BY-NC-ND</a:t>
            </a:r>
            <a:endParaRPr lang="en-GB" sz="900"/>
          </a:p>
        </p:txBody>
      </p:sp>
      <p:sp>
        <p:nvSpPr>
          <p:cNvPr id="7" name="TextBox 6">
            <a:extLst>
              <a:ext uri="{FF2B5EF4-FFF2-40B4-BE49-F238E27FC236}">
                <a16:creationId xmlns:a16="http://schemas.microsoft.com/office/drawing/2014/main" id="{A6650EDA-88E2-361A-8DDA-4121BB93FB25}"/>
              </a:ext>
            </a:extLst>
          </p:cNvPr>
          <p:cNvSpPr txBox="1"/>
          <p:nvPr/>
        </p:nvSpPr>
        <p:spPr>
          <a:xfrm>
            <a:off x="4886012" y="2013077"/>
            <a:ext cx="6094324" cy="646331"/>
          </a:xfrm>
          <a:prstGeom prst="rect">
            <a:avLst/>
          </a:prstGeom>
          <a:noFill/>
        </p:spPr>
        <p:txBody>
          <a:bodyPr wrap="square">
            <a:spAutoFit/>
          </a:bodyPr>
          <a:lstStyle/>
          <a:p>
            <a:r>
              <a:rPr lang="en-GB">
                <a:hlinkClick r:id="rId6"/>
              </a:rPr>
              <a:t>ICD-11 Coding Tool Mortality and Morbidity Statistics (MMS) (who.int)</a:t>
            </a:r>
            <a:endParaRPr lang="en-GB"/>
          </a:p>
        </p:txBody>
      </p:sp>
      <p:pic>
        <p:nvPicPr>
          <p:cNvPr id="9" name="Picture 8">
            <a:extLst>
              <a:ext uri="{FF2B5EF4-FFF2-40B4-BE49-F238E27FC236}">
                <a16:creationId xmlns:a16="http://schemas.microsoft.com/office/drawing/2014/main" id="{D2E7A059-BA79-4C55-0458-7ADD4B271EB9}"/>
              </a:ext>
            </a:extLst>
          </p:cNvPr>
          <p:cNvPicPr>
            <a:picLocks noChangeAspect="1"/>
          </p:cNvPicPr>
          <p:nvPr/>
        </p:nvPicPr>
        <p:blipFill>
          <a:blip r:embed="rId7"/>
          <a:stretch>
            <a:fillRect/>
          </a:stretch>
        </p:blipFill>
        <p:spPr>
          <a:xfrm>
            <a:off x="4579869" y="2832501"/>
            <a:ext cx="7612131" cy="3537689"/>
          </a:xfrm>
          <a:prstGeom prst="rect">
            <a:avLst/>
          </a:prstGeom>
        </p:spPr>
      </p:pic>
    </p:spTree>
    <p:extLst>
      <p:ext uri="{BB962C8B-B14F-4D97-AF65-F5344CB8AC3E}">
        <p14:creationId xmlns:p14="http://schemas.microsoft.com/office/powerpoint/2010/main" val="23351835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7E1F9-2BEF-4AE6-04F1-153BDBF55034}"/>
              </a:ext>
            </a:extLst>
          </p:cNvPr>
          <p:cNvSpPr>
            <a:spLocks noGrp="1"/>
          </p:cNvSpPr>
          <p:nvPr>
            <p:ph type="title"/>
          </p:nvPr>
        </p:nvSpPr>
        <p:spPr/>
        <p:txBody>
          <a:bodyPr/>
          <a:lstStyle/>
          <a:p>
            <a:r>
              <a:rPr lang="en-GB"/>
              <a:t>Applying ICD-11 and the 5 Ds to Mark </a:t>
            </a:r>
          </a:p>
        </p:txBody>
      </p:sp>
      <p:sp>
        <p:nvSpPr>
          <p:cNvPr id="3" name="Content Placeholder 2">
            <a:extLst>
              <a:ext uri="{FF2B5EF4-FFF2-40B4-BE49-F238E27FC236}">
                <a16:creationId xmlns:a16="http://schemas.microsoft.com/office/drawing/2014/main" id="{90DC26A2-BB51-8B0F-3706-B1CA92D0D677}"/>
              </a:ext>
            </a:extLst>
          </p:cNvPr>
          <p:cNvSpPr>
            <a:spLocks noGrp="1"/>
          </p:cNvSpPr>
          <p:nvPr>
            <p:ph idx="1"/>
          </p:nvPr>
        </p:nvSpPr>
        <p:spPr>
          <a:xfrm>
            <a:off x="5301575" y="1690687"/>
            <a:ext cx="6052225" cy="4802187"/>
          </a:xfrm>
        </p:spPr>
        <p:txBody>
          <a:bodyPr>
            <a:normAutofit lnSpcReduction="10000"/>
          </a:bodyPr>
          <a:lstStyle/>
          <a:p>
            <a:r>
              <a:rPr lang="en-GB" sz="3200"/>
              <a:t>Read Mark’s case study and see if you can apply the 5D principle to help analyse the key concepts </a:t>
            </a:r>
          </a:p>
          <a:p>
            <a:r>
              <a:rPr lang="en-GB" sz="3200"/>
              <a:t>Find out which ICD Code you should look into first in Chapter 6.</a:t>
            </a:r>
          </a:p>
          <a:p>
            <a:r>
              <a:rPr lang="en-GB" sz="3200"/>
              <a:t>Read the more detailed explanation of that family  </a:t>
            </a:r>
          </a:p>
          <a:p>
            <a:r>
              <a:rPr lang="en-GB" sz="3200"/>
              <a:t>Map Mark’s case study to the ICD code in terms of section, family, specific disorder</a:t>
            </a:r>
          </a:p>
        </p:txBody>
      </p:sp>
      <p:pic>
        <p:nvPicPr>
          <p:cNvPr id="4" name="Content Placeholder 4" descr="A blue and white logo&#10;&#10;Description automatically generated">
            <a:extLst>
              <a:ext uri="{FF2B5EF4-FFF2-40B4-BE49-F238E27FC236}">
                <a16:creationId xmlns:a16="http://schemas.microsoft.com/office/drawing/2014/main" id="{CA0174EF-A04C-8FF3-E106-690A93FA1E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4216" y="1690688"/>
            <a:ext cx="5007359" cy="3755519"/>
          </a:xfrm>
          <a:prstGeom prst="rect">
            <a:avLst/>
          </a:prstGeom>
        </p:spPr>
      </p:pic>
      <p:sp>
        <p:nvSpPr>
          <p:cNvPr id="5" name="TextBox 4">
            <a:extLst>
              <a:ext uri="{FF2B5EF4-FFF2-40B4-BE49-F238E27FC236}">
                <a16:creationId xmlns:a16="http://schemas.microsoft.com/office/drawing/2014/main" id="{F95477C1-3CEA-E3AF-B750-1B2A0AAACE51}"/>
              </a:ext>
            </a:extLst>
          </p:cNvPr>
          <p:cNvSpPr txBox="1"/>
          <p:nvPr/>
        </p:nvSpPr>
        <p:spPr>
          <a:xfrm>
            <a:off x="294216" y="6042026"/>
            <a:ext cx="5801784" cy="230832"/>
          </a:xfrm>
          <a:prstGeom prst="rect">
            <a:avLst/>
          </a:prstGeom>
          <a:noFill/>
        </p:spPr>
        <p:txBody>
          <a:bodyPr wrap="square" rtlCol="0">
            <a:spAutoFit/>
          </a:bodyPr>
          <a:lstStyle/>
          <a:p>
            <a:r>
              <a:rPr lang="en-GB" sz="900">
                <a:hlinkClick r:id="rId4" tooltip="https://www.scacchierando.it/surfing-on-the-net/surfing-on-the-net-agosto-5/"/>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400370221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D04A2A-6979-46E2-A585-DFC2B009C1B9}"/>
              </a:ext>
            </a:extLst>
          </p:cNvPr>
          <p:cNvSpPr>
            <a:spLocks noGrp="1"/>
          </p:cNvSpPr>
          <p:nvPr>
            <p:ph idx="1"/>
          </p:nvPr>
        </p:nvSpPr>
        <p:spPr>
          <a:xfrm>
            <a:off x="331304" y="198782"/>
            <a:ext cx="11542644" cy="6361043"/>
          </a:xfrm>
        </p:spPr>
        <p:txBody>
          <a:bodyPr>
            <a:normAutofit lnSpcReduction="10000"/>
          </a:bodyPr>
          <a:lstStyle/>
          <a:p>
            <a:pPr marL="0" indent="0">
              <a:buNone/>
            </a:pPr>
            <a:r>
              <a:rPr lang="en-GB"/>
              <a:t>Mark is a 56-year-old machine operator who was referred for treatment by his supervisor. The supervisor noted that Mark’s work had deteriorated in the past 4 months. Mark was frequently absent from work, had difficulty getting along with others, and often had a strong odour of liquor on his breath after his lunch break. The supervisor knew Mark was a heavy drinker and suspected that Mark’s performance was affected by heavy alcohol consumption.  In truth, Mark could not stay away from drinking. He consumed alcohol every day; during weekends, he averaged about 16 ounces of Scotch per day. Although he had been a heavy drinker for 30 years, his consumption had increased after his wife had divorced him 6 months ago. She claimed she could no longer tolerate his drinking, extreme jealousy and unwarranted suspicions concerning her marital fidelity. Co-workers avoided Mark because he was a cold, unemotional person who distrusted others. During interviews with a therapist, Mark revealed very little about himself. He blamed others for his drinking problems: if his wife had been faithful or if others were not out to get him, he would drink less. Mark appeared to overreact to any perceived criticisms of himself. A medical examination revealed that Mark was developing cirrhosis of the liver as a result of his chronic and heavy drinking.</a:t>
            </a:r>
          </a:p>
        </p:txBody>
      </p:sp>
    </p:spTree>
    <p:extLst>
      <p:ext uri="{BB962C8B-B14F-4D97-AF65-F5344CB8AC3E}">
        <p14:creationId xmlns:p14="http://schemas.microsoft.com/office/powerpoint/2010/main" val="330352813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ilhouette of a person inside a bottle&#10;&#10;Description automatically generated">
            <a:extLst>
              <a:ext uri="{FF2B5EF4-FFF2-40B4-BE49-F238E27FC236}">
                <a16:creationId xmlns:a16="http://schemas.microsoft.com/office/drawing/2014/main" id="{3AEE9165-F871-7814-DBDB-7D99AB42E86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774" r="1" b="1"/>
          <a:stretch/>
        </p:blipFill>
        <p:spPr>
          <a:xfrm>
            <a:off x="-1" y="-2"/>
            <a:ext cx="5410198" cy="6858002"/>
          </a:xfrm>
          <a:prstGeom prst="rect">
            <a:avLst/>
          </a:prstGeom>
        </p:spPr>
      </p:pic>
      <p:sp useBgFill="1">
        <p:nvSpPr>
          <p:cNvPr id="7" name="Rectangle 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13F3C1-4180-40B7-A3C4-425A47402064}"/>
              </a:ext>
            </a:extLst>
          </p:cNvPr>
          <p:cNvSpPr>
            <a:spLocks noGrp="1"/>
          </p:cNvSpPr>
          <p:nvPr>
            <p:ph idx="1"/>
          </p:nvPr>
        </p:nvSpPr>
        <p:spPr>
          <a:xfrm>
            <a:off x="5410196" y="387927"/>
            <a:ext cx="6338459" cy="6270017"/>
          </a:xfrm>
        </p:spPr>
        <p:txBody>
          <a:bodyPr anchor="ctr">
            <a:normAutofit fontScale="92500" lnSpcReduction="10000"/>
          </a:bodyPr>
          <a:lstStyle/>
          <a:p>
            <a:pPr marL="0" indent="0">
              <a:buNone/>
            </a:pPr>
            <a:r>
              <a:rPr lang="en-GB"/>
              <a:t>Mark’s heavy use of alcohol, which interfered with his functioning, resulted in an alcohol abuse diagnosis in ICD-10 and likely an alcohol harmful use (new category in ICD 11) </a:t>
            </a:r>
          </a:p>
          <a:p>
            <a:pPr marL="0" indent="0">
              <a:buNone/>
            </a:pPr>
            <a:r>
              <a:rPr lang="en-GB"/>
              <a:t>Mark also exhibited a personality disorder, which was diagnosed as paranoid personality because of his suspiciousness, hypervigilance, and other behaviours.</a:t>
            </a:r>
          </a:p>
          <a:p>
            <a:pPr marL="0" indent="0">
              <a:buNone/>
            </a:pPr>
            <a:r>
              <a:rPr lang="en-GB"/>
              <a:t>Cirrhosis of the liver was noted</a:t>
            </a:r>
          </a:p>
          <a:p>
            <a:pPr marL="0" indent="0">
              <a:buNone/>
            </a:pPr>
            <a:r>
              <a:rPr lang="en-GB"/>
              <a:t>The clinician noted Mark’s divorce and difficulties in his job </a:t>
            </a:r>
          </a:p>
          <a:p>
            <a:pPr marL="0" indent="0">
              <a:buNone/>
            </a:pPr>
            <a:r>
              <a:rPr lang="en-GB"/>
              <a:t>Mark was given 54 on the Global Assessment of Functioning scale (GAF), to rate his current level of functioning, mainly because he was experiencing difficulty at work and in his social relationships. </a:t>
            </a:r>
          </a:p>
        </p:txBody>
      </p:sp>
      <p:sp>
        <p:nvSpPr>
          <p:cNvPr id="5" name="TextBox 4">
            <a:extLst>
              <a:ext uri="{FF2B5EF4-FFF2-40B4-BE49-F238E27FC236}">
                <a16:creationId xmlns:a16="http://schemas.microsoft.com/office/drawing/2014/main" id="{568B6CDB-BBC7-B481-1B99-D200156A7813}"/>
              </a:ext>
            </a:extLst>
          </p:cNvPr>
          <p:cNvSpPr txBox="1"/>
          <p:nvPr/>
        </p:nvSpPr>
        <p:spPr>
          <a:xfrm>
            <a:off x="2950870"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flickr.com/photos/nateerlin/37611143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4352831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CB7A37-3403-44D0-845C-67FB46FF3DCE}"/>
              </a:ext>
            </a:extLst>
          </p:cNvPr>
          <p:cNvSpPr>
            <a:spLocks noGrp="1"/>
          </p:cNvSpPr>
          <p:nvPr>
            <p:ph type="title"/>
          </p:nvPr>
        </p:nvSpPr>
        <p:spPr>
          <a:xfrm>
            <a:off x="1137034" y="609597"/>
            <a:ext cx="9392421" cy="1330841"/>
          </a:xfrm>
        </p:spPr>
        <p:txBody>
          <a:bodyPr>
            <a:normAutofit/>
          </a:bodyPr>
          <a:lstStyle/>
          <a:p>
            <a:r>
              <a:rPr lang="en-US" dirty="0"/>
              <a:t>Mental Health Services NHS </a:t>
            </a:r>
          </a:p>
        </p:txBody>
      </p:sp>
      <p:sp>
        <p:nvSpPr>
          <p:cNvPr id="3" name="Content Placeholder 2">
            <a:extLst>
              <a:ext uri="{FF2B5EF4-FFF2-40B4-BE49-F238E27FC236}">
                <a16:creationId xmlns:a16="http://schemas.microsoft.com/office/drawing/2014/main" id="{18FA4AB4-82D3-4A82-8A81-D29723D1A210}"/>
              </a:ext>
            </a:extLst>
          </p:cNvPr>
          <p:cNvSpPr>
            <a:spLocks noGrp="1"/>
          </p:cNvSpPr>
          <p:nvPr>
            <p:ph idx="1"/>
          </p:nvPr>
        </p:nvSpPr>
        <p:spPr>
          <a:xfrm>
            <a:off x="1137034" y="2198362"/>
            <a:ext cx="4958966" cy="3917773"/>
          </a:xfrm>
        </p:spPr>
        <p:txBody>
          <a:bodyPr>
            <a:normAutofit/>
          </a:bodyPr>
          <a:lstStyle/>
          <a:p>
            <a:endParaRPr lang="en-US" sz="2000" dirty="0"/>
          </a:p>
          <a:p>
            <a:pPr lvl="0"/>
            <a:r>
              <a:rPr lang="en-GB" sz="2000"/>
              <a:t>NHS Talking Therapies (formerly IAPT)</a:t>
            </a:r>
          </a:p>
          <a:p>
            <a:pPr lvl="0"/>
            <a:r>
              <a:rPr lang="en-GB" sz="2000"/>
              <a:t>Community Mental Health Transformation Programme</a:t>
            </a:r>
          </a:p>
          <a:p>
            <a:pPr lvl="0"/>
            <a:r>
              <a:rPr lang="en-GB" sz="2000"/>
              <a:t>Early Intervention in Psychosis (EIP)</a:t>
            </a:r>
          </a:p>
          <a:p>
            <a:pPr lvl="0"/>
            <a:r>
              <a:rPr lang="en-GB" sz="2000"/>
              <a:t>Crisis services and Home Treatment Teams</a:t>
            </a:r>
          </a:p>
          <a:p>
            <a:pPr lvl="0"/>
            <a:r>
              <a:rPr lang="en-GB" sz="2000"/>
              <a:t>CAMHS and the current pressures on neurodevelopmental pathways</a:t>
            </a:r>
          </a:p>
          <a:p>
            <a:pPr lvl="0"/>
            <a:r>
              <a:rPr lang="en-GB" sz="2000"/>
              <a:t>National concerns about </a:t>
            </a:r>
            <a:r>
              <a:rPr lang="en-GB" sz="2000" b="1"/>
              <a:t>ADHD and autism waiting times</a:t>
            </a:r>
            <a:r>
              <a:rPr lang="en-GB" sz="2000"/>
              <a:t> (2023–2024 parliamentary reports)</a:t>
            </a:r>
          </a:p>
          <a:p>
            <a:endParaRPr lang="en-US" sz="2000" dirty="0"/>
          </a:p>
        </p:txBody>
      </p:sp>
      <p:pic>
        <p:nvPicPr>
          <p:cNvPr id="5" name="Picture 4" descr="A blue and white logo&#10;&#10;Description automatically generated">
            <a:extLst>
              <a:ext uri="{FF2B5EF4-FFF2-40B4-BE49-F238E27FC236}">
                <a16:creationId xmlns:a16="http://schemas.microsoft.com/office/drawing/2014/main" id="{1437070B-339F-45E9-AEE9-9F6483077BC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14640" y="3463381"/>
            <a:ext cx="3593232" cy="1796616"/>
          </a:xfrm>
          <a:prstGeom prst="rect">
            <a:avLst/>
          </a:prstGeom>
        </p:spPr>
      </p:pic>
      <p:sp>
        <p:nvSpPr>
          <p:cNvPr id="24" name="Freeform: Shape 2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15CD0ED8-4FED-6AC8-3F5C-CD4DC8D93BA2}"/>
              </a:ext>
            </a:extLst>
          </p:cNvPr>
          <p:cNvSpPr txBox="1"/>
          <p:nvPr/>
        </p:nvSpPr>
        <p:spPr>
          <a:xfrm>
            <a:off x="9048545" y="5059942"/>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logs.lse.ac.uk/politicsandpolicy/the-politics-of-health-taking-the-long-view-on-the-state-of-the-nh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984227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5AD8D-2669-45E3-B1E1-FD6DAD011CAF}"/>
              </a:ext>
            </a:extLst>
          </p:cNvPr>
          <p:cNvSpPr>
            <a:spLocks noGrp="1"/>
          </p:cNvSpPr>
          <p:nvPr>
            <p:ph type="title"/>
          </p:nvPr>
        </p:nvSpPr>
        <p:spPr>
          <a:xfrm>
            <a:off x="491837" y="272257"/>
            <a:ext cx="4662054" cy="1938076"/>
          </a:xfrm>
        </p:spPr>
        <p:txBody>
          <a:bodyPr>
            <a:normAutofit/>
          </a:bodyPr>
          <a:lstStyle/>
          <a:p>
            <a:r>
              <a:rPr lang="en-US" b="1"/>
              <a:t>Community Mental Health Services </a:t>
            </a:r>
          </a:p>
        </p:txBody>
      </p:sp>
      <p:sp>
        <p:nvSpPr>
          <p:cNvPr id="3" name="Content Placeholder 2">
            <a:extLst>
              <a:ext uri="{FF2B5EF4-FFF2-40B4-BE49-F238E27FC236}">
                <a16:creationId xmlns:a16="http://schemas.microsoft.com/office/drawing/2014/main" id="{2BEC56D2-B0E8-48DB-9AFB-A7FEA85DCE86}"/>
              </a:ext>
            </a:extLst>
          </p:cNvPr>
          <p:cNvSpPr>
            <a:spLocks noGrp="1"/>
          </p:cNvSpPr>
          <p:nvPr>
            <p:ph idx="1"/>
          </p:nvPr>
        </p:nvSpPr>
        <p:spPr>
          <a:xfrm>
            <a:off x="321064" y="2058458"/>
            <a:ext cx="5195454" cy="3694373"/>
          </a:xfrm>
        </p:spPr>
        <p:txBody>
          <a:bodyPr>
            <a:noAutofit/>
          </a:bodyPr>
          <a:lstStyle/>
          <a:p>
            <a:r>
              <a:rPr lang="en-US" sz="2400" dirty="0"/>
              <a:t>Community Support for Adults and older adults </a:t>
            </a:r>
          </a:p>
          <a:p>
            <a:r>
              <a:rPr lang="en-US" sz="2400" dirty="0"/>
              <a:t>Individual Placement and Support – Severe Mental Health conditions</a:t>
            </a:r>
          </a:p>
          <a:p>
            <a:r>
              <a:rPr lang="en-US" sz="2400" dirty="0"/>
              <a:t>Community Inpatient, and intensive day care </a:t>
            </a:r>
          </a:p>
          <a:p>
            <a:r>
              <a:rPr lang="en-US" sz="2400" dirty="0"/>
              <a:t>Early Intervention in Psychosis</a:t>
            </a:r>
          </a:p>
          <a:p>
            <a:r>
              <a:rPr lang="en-US" sz="2400" dirty="0"/>
              <a:t>Suicide prevention</a:t>
            </a:r>
          </a:p>
          <a:p>
            <a:r>
              <a:rPr lang="en-US" sz="2400" dirty="0"/>
              <a:t>Suicide Bereavement support</a:t>
            </a:r>
          </a:p>
        </p:txBody>
      </p:sp>
      <p:pic>
        <p:nvPicPr>
          <p:cNvPr id="5126" name="Picture 6" descr="The Sanctuary Hub Walsall">
            <a:extLst>
              <a:ext uri="{FF2B5EF4-FFF2-40B4-BE49-F238E27FC236}">
                <a16:creationId xmlns:a16="http://schemas.microsoft.com/office/drawing/2014/main" id="{29390601-2AA6-DF68-6381-84301CE895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476"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5124" name="Picture 4" descr="The Sanctuary Hub Walsall... - The Sanctuary Hub Walsall">
            <a:extLst>
              <a:ext uri="{FF2B5EF4-FFF2-40B4-BE49-F238E27FC236}">
                <a16:creationId xmlns:a16="http://schemas.microsoft.com/office/drawing/2014/main" id="{A449C17F-6B7C-FF5C-FE66-A4F2C12A9D0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27" b="41090"/>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1659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812F9-ABA0-E8F2-0F70-4618CAA92BC1}"/>
              </a:ext>
            </a:extLst>
          </p:cNvPr>
          <p:cNvSpPr>
            <a:spLocks noGrp="1"/>
          </p:cNvSpPr>
          <p:nvPr>
            <p:ph type="title"/>
          </p:nvPr>
        </p:nvSpPr>
        <p:spPr/>
        <p:txBody>
          <a:bodyPr/>
          <a:lstStyle/>
          <a:p>
            <a:r>
              <a:rPr lang="en-GB" dirty="0"/>
              <a:t>Recent evidence 2023-&gt;</a:t>
            </a:r>
          </a:p>
        </p:txBody>
      </p:sp>
      <p:graphicFrame>
        <p:nvGraphicFramePr>
          <p:cNvPr id="5" name="Content Placeholder 2">
            <a:extLst>
              <a:ext uri="{FF2B5EF4-FFF2-40B4-BE49-F238E27FC236}">
                <a16:creationId xmlns:a16="http://schemas.microsoft.com/office/drawing/2014/main" id="{D0224E68-AD96-9180-86CC-912480DD99A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059776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00247642-18FF-AA76-747F-C3C7DF94EB3F}"/>
              </a:ext>
            </a:extLst>
          </p:cNvPr>
          <p:cNvSpPr>
            <a:spLocks noGrp="1"/>
          </p:cNvSpPr>
          <p:nvPr>
            <p:ph type="title"/>
          </p:nvPr>
        </p:nvSpPr>
        <p:spPr>
          <a:xfrm>
            <a:off x="755903" y="2174333"/>
            <a:ext cx="10640754" cy="4272825"/>
          </a:xfrm>
        </p:spPr>
        <p:txBody>
          <a:bodyPr vert="horz" lIns="91440" tIns="45720" rIns="91440" bIns="45720" rtlCol="0" anchor="b">
            <a:normAutofit/>
          </a:bodyPr>
          <a:lstStyle/>
          <a:p>
            <a:pPr algn="ctr"/>
            <a:r>
              <a:rPr lang="en-US" sz="4800" kern="1200">
                <a:solidFill>
                  <a:schemeClr val="tx2"/>
                </a:solidFill>
                <a:latin typeface="+mj-lt"/>
                <a:ea typeface="+mj-ea"/>
                <a:cs typeface="+mj-cs"/>
              </a:rPr>
              <a:t>Download the post session activity and read about a recent government report on NHS provisions for children with autism and ADHD.</a:t>
            </a:r>
            <a:br>
              <a:rPr lang="en-US" sz="4000" kern="1200">
                <a:solidFill>
                  <a:schemeClr val="tx2"/>
                </a:solidFill>
                <a:latin typeface="+mj-lt"/>
                <a:ea typeface="+mj-ea"/>
                <a:cs typeface="+mj-cs"/>
              </a:rPr>
            </a:br>
            <a:endParaRPr lang="en-US" sz="4000" kern="1200">
              <a:solidFill>
                <a:schemeClr val="tx2"/>
              </a:solidFill>
              <a:latin typeface="+mj-lt"/>
              <a:ea typeface="+mj-ea"/>
              <a:cs typeface="+mj-cs"/>
            </a:endParaRPr>
          </a:p>
        </p:txBody>
      </p:sp>
      <p:grpSp>
        <p:nvGrpSpPr>
          <p:cNvPr id="19" name="Group 18">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0" name="Freeform: Shape 19">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A close up of a logo&#10;&#10;Description automatically generated">
            <a:extLst>
              <a:ext uri="{FF2B5EF4-FFF2-40B4-BE49-F238E27FC236}">
                <a16:creationId xmlns:a16="http://schemas.microsoft.com/office/drawing/2014/main" id="{575FDD66-23ED-6806-68DA-B87429348AB2}"/>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5360" y="249116"/>
            <a:ext cx="11525864" cy="1849787"/>
          </a:xfrm>
          <a:prstGeom prst="rect">
            <a:avLst/>
          </a:prstGeom>
        </p:spPr>
      </p:pic>
      <p:grpSp>
        <p:nvGrpSpPr>
          <p:cNvPr id="25" name="Group 24">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6" name="Freeform: Shape 25">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D700E85D-C215-E689-24B7-D76DCE82E87C}"/>
              </a:ext>
            </a:extLst>
          </p:cNvPr>
          <p:cNvSpPr txBox="1"/>
          <p:nvPr/>
        </p:nvSpPr>
        <p:spPr>
          <a:xfrm>
            <a:off x="9388115" y="2676638"/>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yolujines.blogspot.com/2011/09/homewor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69908395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1750-C696-A418-D456-0B273400CF19}"/>
              </a:ext>
            </a:extLst>
          </p:cNvPr>
          <p:cNvSpPr>
            <a:spLocks noGrp="1"/>
          </p:cNvSpPr>
          <p:nvPr>
            <p:ph type="title"/>
          </p:nvPr>
        </p:nvSpPr>
        <p:spPr/>
        <p:txBody>
          <a:bodyPr/>
          <a:lstStyle/>
          <a:p>
            <a:r>
              <a:rPr lang="en-GB"/>
              <a:t>Overview </a:t>
            </a:r>
          </a:p>
        </p:txBody>
      </p:sp>
      <p:sp>
        <p:nvSpPr>
          <p:cNvPr id="3" name="Content Placeholder 2">
            <a:extLst>
              <a:ext uri="{FF2B5EF4-FFF2-40B4-BE49-F238E27FC236}">
                <a16:creationId xmlns:a16="http://schemas.microsoft.com/office/drawing/2014/main" id="{FAC1CE95-65D4-B881-EDCF-7275C38FE832}"/>
              </a:ext>
            </a:extLst>
          </p:cNvPr>
          <p:cNvSpPr>
            <a:spLocks noGrp="1"/>
          </p:cNvSpPr>
          <p:nvPr>
            <p:ph idx="1"/>
          </p:nvPr>
        </p:nvSpPr>
        <p:spPr/>
        <p:txBody>
          <a:bodyPr/>
          <a:lstStyle/>
          <a:p>
            <a:r>
              <a:rPr lang="en-GB"/>
              <a:t>ways in which abnormality of mental health disorders are considered</a:t>
            </a:r>
          </a:p>
          <a:p>
            <a:r>
              <a:rPr lang="en-GB"/>
              <a:t>Culture bound syndromes</a:t>
            </a:r>
          </a:p>
          <a:p>
            <a:r>
              <a:rPr lang="en-GB"/>
              <a:t>the key terms in today’s section</a:t>
            </a:r>
          </a:p>
          <a:p>
            <a:r>
              <a:rPr lang="en-GB"/>
              <a:t>the two main diagnosis systems ICD-11 and DSM V (briefly) </a:t>
            </a:r>
          </a:p>
          <a:p>
            <a:r>
              <a:rPr lang="en-GB"/>
              <a:t>Supporting mental health issues</a:t>
            </a:r>
          </a:p>
          <a:p>
            <a:endParaRPr lang="en-GB"/>
          </a:p>
        </p:txBody>
      </p:sp>
    </p:spTree>
    <p:extLst>
      <p:ext uri="{BB962C8B-B14F-4D97-AF65-F5344CB8AC3E}">
        <p14:creationId xmlns:p14="http://schemas.microsoft.com/office/powerpoint/2010/main" val="61261884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DF7E3-A307-8016-9F27-BF1189FCCE69}"/>
              </a:ext>
            </a:extLst>
          </p:cNvPr>
          <p:cNvSpPr>
            <a:spLocks noGrp="1"/>
          </p:cNvSpPr>
          <p:nvPr>
            <p:ph type="title"/>
          </p:nvPr>
        </p:nvSpPr>
        <p:spPr>
          <a:xfrm>
            <a:off x="841248" y="256032"/>
            <a:ext cx="10506456" cy="1014984"/>
          </a:xfrm>
        </p:spPr>
        <p:txBody>
          <a:bodyPr anchor="b">
            <a:normAutofit/>
          </a:bodyPr>
          <a:lstStyle/>
          <a:p>
            <a:r>
              <a:rPr lang="en-GB"/>
              <a:t>Reading</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51D6986-1CD6-EF88-5CD9-4417812289C9}"/>
              </a:ext>
            </a:extLst>
          </p:cNvPr>
          <p:cNvGraphicFramePr>
            <a:graphicFrameLocks noGrp="1"/>
          </p:cNvGraphicFramePr>
          <p:nvPr>
            <p:ph idx="1"/>
            <p:extLst>
              <p:ext uri="{D42A27DB-BD31-4B8C-83A1-F6EECF244321}">
                <p14:modId xmlns:p14="http://schemas.microsoft.com/office/powerpoint/2010/main" val="402560095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12532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FAEB028B795834596A7FE07D49A25F9" ma:contentTypeVersion="10" ma:contentTypeDescription="Create a new document." ma:contentTypeScope="" ma:versionID="2fb071fa59399f04953b78272fd07ec7">
  <xsd:schema xmlns:xsd="http://www.w3.org/2001/XMLSchema" xmlns:xs="http://www.w3.org/2001/XMLSchema" xmlns:p="http://schemas.microsoft.com/office/2006/metadata/properties" xmlns:ns2="049e426c-8184-4d27-84fd-662f41b8c7c6" xmlns:ns3="37042881-9df8-4bf0-a97d-2a7ef6a8fcea" targetNamespace="http://schemas.microsoft.com/office/2006/metadata/properties" ma:root="true" ma:fieldsID="5a7d5bfb777d0fb95707dff10d3740e6" ns2:_="" ns3:_="">
    <xsd:import namespace="049e426c-8184-4d27-84fd-662f41b8c7c6"/>
    <xsd:import namespace="37042881-9df8-4bf0-a97d-2a7ef6a8fcea"/>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9e426c-8184-4d27-84fd-662f41b8c7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042881-9df8-4bf0-a97d-2a7ef6a8fcea"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E2DED62-3C47-4861-8C69-34B2209D466C}">
  <ds:schemaRefs>
    <ds:schemaRef ds:uri="http://schemas.microsoft.com/sharepoint/v3/contenttype/forms"/>
  </ds:schemaRefs>
</ds:datastoreItem>
</file>

<file path=customXml/itemProps2.xml><?xml version="1.0" encoding="utf-8"?>
<ds:datastoreItem xmlns:ds="http://schemas.openxmlformats.org/officeDocument/2006/customXml" ds:itemID="{E7561E2F-3034-4CE2-8BB3-255AB323145C}">
  <ds:schemaRefs>
    <ds:schemaRef ds:uri="049e426c-8184-4d27-84fd-662f41b8c7c6"/>
    <ds:schemaRef ds:uri="37042881-9df8-4bf0-a97d-2a7ef6a8fce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734C785-146F-4AB8-8813-C41843E7F833}">
  <ds:schemaRefs>
    <ds:schemaRef ds:uri="http://purl.org/dc/terms/"/>
    <ds:schemaRef ds:uri="http://schemas.microsoft.com/office/2006/documentManagement/types"/>
    <ds:schemaRef ds:uri="http://purl.org/dc/dcmitype/"/>
    <ds:schemaRef ds:uri="http://schemas.microsoft.com/office/2006/metadata/properties"/>
    <ds:schemaRef ds:uri="049e426c-8184-4d27-84fd-662f41b8c7c6"/>
    <ds:schemaRef ds:uri="http://purl.org/dc/elements/1.1/"/>
    <ds:schemaRef ds:uri="http://schemas.microsoft.com/office/infopath/2007/PartnerControls"/>
    <ds:schemaRef ds:uri="http://schemas.openxmlformats.org/package/2006/metadata/core-properties"/>
    <ds:schemaRef ds:uri="37042881-9df8-4bf0-a97d-2a7ef6a8fcea"/>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92</TotalTime>
  <Words>4820</Words>
  <Application>Microsoft Office PowerPoint</Application>
  <PresentationFormat>Widescreen</PresentationFormat>
  <Paragraphs>426</Paragraphs>
  <Slides>67</Slides>
  <Notes>33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67</vt:i4>
      </vt:variant>
    </vt:vector>
  </HeadingPairs>
  <TitlesOfParts>
    <vt:vector size="77" baseType="lpstr">
      <vt:lpstr>-apple-system</vt:lpstr>
      <vt:lpstr>Europa</vt:lpstr>
      <vt:lpstr>Symbol</vt:lpstr>
      <vt:lpstr>Verdana</vt:lpstr>
      <vt:lpstr>DengXian</vt:lpstr>
      <vt:lpstr>Calibri</vt:lpstr>
      <vt:lpstr>Arial</vt:lpstr>
      <vt:lpstr>Calibri Light</vt:lpstr>
      <vt:lpstr>Rockwell</vt:lpstr>
      <vt:lpstr>Office Theme</vt:lpstr>
      <vt:lpstr>BMHP6029  Psychopathological Classifications and Provisions  Week 1 Introduction  </vt:lpstr>
      <vt:lpstr>Session Plan</vt:lpstr>
      <vt:lpstr>PowerPoint Presentation</vt:lpstr>
      <vt:lpstr>Upon the successful completion of this module, you should be able to demonstrate your ability to: </vt:lpstr>
      <vt:lpstr>Learning programme</vt:lpstr>
      <vt:lpstr>Assessment for this module More details in Week 2</vt:lpstr>
      <vt:lpstr>PowerPoint Presentation</vt:lpstr>
      <vt:lpstr>Successful independent study time</vt:lpstr>
      <vt:lpstr>Defining terms: Key concepts</vt:lpstr>
      <vt:lpstr>Forum activity: Terminology Scavenger Hunt</vt:lpstr>
      <vt:lpstr>Forum activity: Terminology Scavenger Hunt</vt:lpstr>
      <vt:lpstr>From the Scavenger Hunt activity, what are the common key concepts among the posts?</vt:lpstr>
      <vt:lpstr>Mental Health Vs Mental Illness (WHO, 2022) </vt:lpstr>
      <vt:lpstr>Look closer at Mental illness </vt:lpstr>
      <vt:lpstr>Psychopathology is the scientific study of mental illness. </vt:lpstr>
      <vt:lpstr> For each person think of reasons why their behaviour may be considered abnormal or normal? </vt:lpstr>
      <vt:lpstr>Defining Abnormality </vt:lpstr>
      <vt:lpstr>Psychology has historically used four main approaches:    </vt:lpstr>
      <vt:lpstr>Statistical infrequency</vt:lpstr>
      <vt:lpstr>PowerPoint Presentation</vt:lpstr>
      <vt:lpstr>PowerPoint Presentation</vt:lpstr>
      <vt:lpstr>Deviation from Social Norms</vt:lpstr>
      <vt:lpstr>Take Antisocial personality disorder (ASPD) for example: </vt:lpstr>
      <vt:lpstr>PowerPoint Presentation</vt:lpstr>
      <vt:lpstr>PowerPoint Presentation</vt:lpstr>
      <vt:lpstr>Running Amok? </vt:lpstr>
      <vt:lpstr>Failure to Function Adequately</vt:lpstr>
      <vt:lpstr>PowerPoint Presentation</vt:lpstr>
      <vt:lpstr>Rosenhan and Seligman (1989)</vt:lpstr>
      <vt:lpstr>PowerPoint Presentation</vt:lpstr>
      <vt:lpstr>Marie Jahoda’s (1958) 6 conditions for good mental health:</vt:lpstr>
      <vt:lpstr>The 6 conditions translated  into actions </vt:lpstr>
      <vt:lpstr>PowerPoint Presentation</vt:lpstr>
      <vt:lpstr>PowerPoint Presentation</vt:lpstr>
      <vt:lpstr>PowerPoint Presentation</vt:lpstr>
      <vt:lpstr>Applying the four principles   </vt:lpstr>
      <vt:lpstr>PowerPoint Presentation</vt:lpstr>
      <vt:lpstr>PowerPoint Presentation</vt:lpstr>
      <vt:lpstr>How do the four principles work for Jane and Swampy?</vt:lpstr>
      <vt:lpstr>Contemporary Critiques of the 4 principles</vt:lpstr>
      <vt:lpstr>The 4 D’s of diagnosis (Davis, 2009) </vt:lpstr>
      <vt:lpstr>Deviance</vt:lpstr>
      <vt:lpstr>Dysfunction</vt:lpstr>
      <vt:lpstr>Distress</vt:lpstr>
      <vt:lpstr>Danger</vt:lpstr>
      <vt:lpstr>The Fifth D: Duration</vt:lpstr>
      <vt:lpstr>Mental Health Classification Systems </vt:lpstr>
      <vt:lpstr>Major Classification Systems </vt:lpstr>
      <vt:lpstr>ICD 11 vs. DSM V </vt:lpstr>
      <vt:lpstr>PowerPoint Presentation</vt:lpstr>
      <vt:lpstr>PowerPoint Presentation</vt:lpstr>
      <vt:lpstr>Disorder groupings in ICD-10 and ICD-11 in Gaebel, Stricker &amp; Kerst (2020, P. 9)</vt:lpstr>
      <vt:lpstr>PowerPoint Presentation</vt:lpstr>
      <vt:lpstr>How does ICD-11 work? </vt:lpstr>
      <vt:lpstr>What has been taken off or moved in ICD-11 </vt:lpstr>
      <vt:lpstr>ICD‑11: Key Updates (2022–2024) Drawing on WHO’s 2024 CDDR release WHO and recent analyses Cambridge University Press &amp; Assessment: </vt:lpstr>
      <vt:lpstr>Culture bound syndromes</vt:lpstr>
      <vt:lpstr>Look up a MBND using the ICD-11 coding tool  </vt:lpstr>
      <vt:lpstr>Applying ICD-11 and the 5 Ds to Mark </vt:lpstr>
      <vt:lpstr>PowerPoint Presentation</vt:lpstr>
      <vt:lpstr>PowerPoint Presentation</vt:lpstr>
      <vt:lpstr>Mental Health Services NHS </vt:lpstr>
      <vt:lpstr>Community Mental Health Services </vt:lpstr>
      <vt:lpstr>Recent evidence 2023-&gt;</vt:lpstr>
      <vt:lpstr>Download the post session activity and read about a recent government report on NHS provisions for children with autism and ADHD. </vt:lpstr>
      <vt:lpstr>Overview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Abnormal Psychology</dc:title>
  <dc:creator>Alice Clayton</dc:creator>
  <cp:lastModifiedBy>Neale Haddon</cp:lastModifiedBy>
  <cp:revision>4</cp:revision>
  <dcterms:created xsi:type="dcterms:W3CDTF">2021-04-19T18:06:07Z</dcterms:created>
  <dcterms:modified xsi:type="dcterms:W3CDTF">2026-01-12T15:25:00Z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0x010100DFAEB028B795834596A7FE07D49A25F9</vt:lpwstr>
  </property>
</Properties>
</file>