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53"/>
  </p:notesMasterIdLst>
  <p:sldIdLst>
    <p:sldId id="256" r:id="rId2"/>
    <p:sldId id="257" r:id="rId3"/>
    <p:sldId id="258" r:id="rId4"/>
    <p:sldId id="259" r:id="rId5"/>
    <p:sldId id="302" r:id="rId6"/>
    <p:sldId id="260" r:id="rId7"/>
    <p:sldId id="261" r:id="rId8"/>
    <p:sldId id="262" r:id="rId9"/>
    <p:sldId id="263" r:id="rId10"/>
    <p:sldId id="264" r:id="rId11"/>
    <p:sldId id="265" r:id="rId12"/>
    <p:sldId id="266" r:id="rId13"/>
    <p:sldId id="267" r:id="rId14"/>
    <p:sldId id="268" r:id="rId15"/>
    <p:sldId id="269" r:id="rId16"/>
    <p:sldId id="271" r:id="rId17"/>
    <p:sldId id="270" r:id="rId18"/>
    <p:sldId id="272" r:id="rId19"/>
    <p:sldId id="273" r:id="rId20"/>
    <p:sldId id="276" r:id="rId21"/>
    <p:sldId id="274" r:id="rId22"/>
    <p:sldId id="277" r:id="rId23"/>
    <p:sldId id="284" r:id="rId24"/>
    <p:sldId id="303" r:id="rId25"/>
    <p:sldId id="275" r:id="rId26"/>
    <p:sldId id="278" r:id="rId27"/>
    <p:sldId id="279" r:id="rId28"/>
    <p:sldId id="280" r:id="rId29"/>
    <p:sldId id="282" r:id="rId30"/>
    <p:sldId id="304" r:id="rId31"/>
    <p:sldId id="305" r:id="rId32"/>
    <p:sldId id="283"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6" r:id="rId51"/>
    <p:sldId id="307" r:id="rId5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8474E79-EE43-44A7-B000-5C59ADF9A696}">
          <p14:sldIdLst>
            <p14:sldId id="256"/>
            <p14:sldId id="257"/>
            <p14:sldId id="258"/>
            <p14:sldId id="259"/>
            <p14:sldId id="302"/>
            <p14:sldId id="260"/>
            <p14:sldId id="261"/>
            <p14:sldId id="262"/>
            <p14:sldId id="263"/>
            <p14:sldId id="264"/>
            <p14:sldId id="265"/>
            <p14:sldId id="266"/>
            <p14:sldId id="267"/>
            <p14:sldId id="268"/>
            <p14:sldId id="269"/>
            <p14:sldId id="271"/>
            <p14:sldId id="270"/>
            <p14:sldId id="272"/>
            <p14:sldId id="273"/>
            <p14:sldId id="276"/>
            <p14:sldId id="274"/>
            <p14:sldId id="277"/>
            <p14:sldId id="284"/>
            <p14:sldId id="303"/>
            <p14:sldId id="275"/>
            <p14:sldId id="278"/>
            <p14:sldId id="279"/>
            <p14:sldId id="280"/>
            <p14:sldId id="282"/>
            <p14:sldId id="304"/>
            <p14:sldId id="305"/>
            <p14:sldId id="283"/>
            <p14:sldId id="285"/>
            <p14:sldId id="286"/>
            <p14:sldId id="287"/>
            <p14:sldId id="288"/>
            <p14:sldId id="289"/>
            <p14:sldId id="290"/>
            <p14:sldId id="291"/>
            <p14:sldId id="292"/>
            <p14:sldId id="293"/>
            <p14:sldId id="294"/>
            <p14:sldId id="295"/>
            <p14:sldId id="296"/>
            <p14:sldId id="297"/>
            <p14:sldId id="298"/>
            <p14:sldId id="299"/>
            <p14:sldId id="300"/>
            <p14:sldId id="301"/>
            <p14:sldId id="306"/>
            <p14:sldId id="30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E144CC-076F-4430-914F-3CB8D8A1C432}" v="94" dt="2019-03-25T22:49:11.4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75572" autoAdjust="0"/>
  </p:normalViewPr>
  <p:slideViewPr>
    <p:cSldViewPr snapToGrid="0">
      <p:cViewPr varScale="1">
        <p:scale>
          <a:sx n="56" d="100"/>
          <a:sy n="56" d="100"/>
        </p:scale>
        <p:origin x="14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Rawlings" userId="2004d09f-f2d8-4690-a5a8-e603cc061aa7" providerId="ADAL" clId="{C3E144CC-076F-4430-914F-3CB8D8A1C432}"/>
    <pc:docChg chg="custSel modSld">
      <pc:chgData name="Anna Rawlings" userId="2004d09f-f2d8-4690-a5a8-e603cc061aa7" providerId="ADAL" clId="{C3E144CC-076F-4430-914F-3CB8D8A1C432}" dt="2019-03-25T22:49:11.442" v="93" actId="113"/>
      <pc:docMkLst>
        <pc:docMk/>
      </pc:docMkLst>
      <pc:sldChg chg="addSp modSp">
        <pc:chgData name="Anna Rawlings" userId="2004d09f-f2d8-4690-a5a8-e603cc061aa7" providerId="ADAL" clId="{C3E144CC-076F-4430-914F-3CB8D8A1C432}" dt="2019-03-25T22:49:11.442" v="93" actId="113"/>
        <pc:sldMkLst>
          <pc:docMk/>
          <pc:sldMk cId="3465766656" sldId="302"/>
        </pc:sldMkLst>
        <pc:spChg chg="add mod">
          <ac:chgData name="Anna Rawlings" userId="2004d09f-f2d8-4690-a5a8-e603cc061aa7" providerId="ADAL" clId="{C3E144CC-076F-4430-914F-3CB8D8A1C432}" dt="2019-03-25T22:49:11.442" v="93" actId="113"/>
          <ac:spMkLst>
            <pc:docMk/>
            <pc:sldMk cId="3465766656" sldId="302"/>
            <ac:spMk id="2" creationId="{3F455481-1B74-46C9-A2FB-A6974476CAA3}"/>
          </ac:spMkLst>
        </pc:spChg>
        <pc:spChg chg="mod">
          <ac:chgData name="Anna Rawlings" userId="2004d09f-f2d8-4690-a5a8-e603cc061aa7" providerId="ADAL" clId="{C3E144CC-076F-4430-914F-3CB8D8A1C432}" dt="2019-03-25T22:48:00.629" v="77" actId="6549"/>
          <ac:spMkLst>
            <pc:docMk/>
            <pc:sldMk cId="3465766656" sldId="302"/>
            <ac:spMk id="6" creationId="{CB7FE30A-DF51-4872-8338-773FF4EDC42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3E6C7C-3C43-4794-B818-D4895AA5D3DA}" type="datetimeFigureOut">
              <a:rPr lang="en-GB" smtClean="0"/>
              <a:t>25/03/2019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9C0EC2-FF31-42E8-82FB-369C708C7377}" type="slidenum">
              <a:rPr lang="en-GB" smtClean="0"/>
              <a:t>‹#›</a:t>
            </a:fld>
            <a:endParaRPr lang="en-GB"/>
          </a:p>
        </p:txBody>
      </p:sp>
    </p:spTree>
    <p:extLst>
      <p:ext uri="{BB962C8B-B14F-4D97-AF65-F5344CB8AC3E}">
        <p14:creationId xmlns:p14="http://schemas.microsoft.com/office/powerpoint/2010/main" val="1891431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everyone to today’s lecture, the first of five I’m going to be giving you over the coming weeks</a:t>
            </a:r>
          </a:p>
          <a:p>
            <a:endParaRPr lang="en-GB" dirty="0"/>
          </a:p>
          <a:p>
            <a:r>
              <a:rPr lang="en-GB" dirty="0"/>
              <a:t>Today we’re going to be learning about Taxonomy and Classification</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Can anyone tell me what taxonomy is the study of?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That’s right, it’s the business of naming organisms  /  Well taxonomy is the business of naming organisms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And because that’s a pretty dry subject, albeit a very important one, I don’t want to stand here for three of four hours lecturing you about it</a:t>
            </a:r>
          </a:p>
          <a:p>
            <a:endParaRPr lang="en-GB" dirty="0"/>
          </a:p>
          <a:p>
            <a:r>
              <a:rPr lang="en-GB" dirty="0"/>
              <a:t>So I’ve put this graphic here because I’m hoping you’ve all had your caffeine this morning because this is going to be an activity-based session</a:t>
            </a:r>
          </a:p>
          <a:p>
            <a:endParaRPr lang="en-GB" dirty="0"/>
          </a:p>
          <a:p>
            <a:r>
              <a:rPr lang="en-GB" dirty="0"/>
              <a:t>But also because although I’m very much an ecologist at heart and chemistry I think was probably the subject I understood the least at school, my work has become very much about understanding the biochemistry of nature, about how DNA, RNA, proteins and metabolic compounds, like the caffeine and adenosine pictured here, inside all living beings work to bring about the characteristics and behaviours we recognise in ourselves and the plants and animals around us</a:t>
            </a:r>
          </a:p>
          <a:p>
            <a:endParaRPr lang="en-GB" dirty="0"/>
          </a:p>
          <a:p>
            <a:r>
              <a:rPr lang="en-GB" dirty="0"/>
              <a:t>And for you as conservationists I can’t really emphasise enough how important it is to understand the biology of the organisms and the habitats that you’re trying to conserve </a:t>
            </a:r>
          </a:p>
          <a:p>
            <a:endParaRPr lang="en-GB" dirty="0"/>
          </a:p>
          <a:p>
            <a:r>
              <a:rPr lang="en-GB" dirty="0"/>
              <a:t>That to make good decisions in conservation we need to understand the mechanisms underlying how and why those organisms and systems behave and work the way they do</a:t>
            </a:r>
          </a:p>
          <a:p>
            <a:endParaRPr lang="en-GB" dirty="0"/>
          </a:p>
          <a:p>
            <a:r>
              <a:rPr lang="en-GB" dirty="0"/>
              <a:t>That inside every cell in every living thing, no matter how big or small, these sorts of biochemical mechanisms are happening all the time and that for every environmental change that happens on the outside a change in biochemistry is elicited on the inside</a:t>
            </a:r>
          </a:p>
          <a:p>
            <a:endParaRPr lang="en-GB" dirty="0"/>
          </a:p>
          <a:p>
            <a:r>
              <a:rPr lang="en-GB" dirty="0"/>
              <a:t>And that to me has become endlessly fascinating</a:t>
            </a:r>
          </a:p>
          <a:p>
            <a:endParaRPr lang="en-GB" dirty="0"/>
          </a:p>
          <a:p>
            <a:r>
              <a:rPr lang="en-GB" dirty="0"/>
              <a:t>Now I’m not saying that you need to study biology or biochemistry for years and years to be a good conservationist. </a:t>
            </a:r>
          </a:p>
          <a:p>
            <a:r>
              <a:rPr lang="en-GB" dirty="0"/>
              <a:t>But let’s take the example of caffeine here, which is essentially an environmental pollutant being added to the human system, </a:t>
            </a:r>
          </a:p>
          <a:p>
            <a:r>
              <a:rPr lang="en-GB" dirty="0"/>
              <a:t>There’s a huge amount to know and understand about what caffeine is and about sleepiness in humans, people spend their entire lives studying these things</a:t>
            </a:r>
          </a:p>
          <a:p>
            <a:endParaRPr lang="en-GB" dirty="0"/>
          </a:p>
          <a:p>
            <a:r>
              <a:rPr lang="en-GB" dirty="0"/>
              <a:t>But there’s sufficient information in this graphic alone to help us understand something about how our bodies work and how to use caffeine more effectively</a:t>
            </a:r>
          </a:p>
          <a:p>
            <a:endParaRPr lang="en-GB" dirty="0"/>
          </a:p>
          <a:p>
            <a:r>
              <a:rPr lang="en-GB" dirty="0"/>
              <a:t>We now know that sleepiness is regulated by receptors in our brains and by the production of adenosine – that information could help us to think of ways that sleepiness could be manipulated or controlled</a:t>
            </a:r>
          </a:p>
          <a:p>
            <a:endParaRPr lang="en-GB" dirty="0"/>
          </a:p>
          <a:p>
            <a:r>
              <a:rPr lang="en-GB" dirty="0"/>
              <a:t>We know that that feeling of sleepiness is actually our neural activities slowing down so we can’t think as quickly – that information could help us to be less critical of people who might be feeling sleepy and less able to think quickly because what they’re experiencing is a physiological phenomenon that they naturally have little control over</a:t>
            </a:r>
          </a:p>
          <a:p>
            <a:endParaRPr lang="en-GB" dirty="0"/>
          </a:p>
          <a:p>
            <a:r>
              <a:rPr lang="en-GB" dirty="0"/>
              <a:t>We know that caffeine also binds to the same receptors as adenosine so there must be some shared characteristics between the two compounds</a:t>
            </a:r>
          </a:p>
          <a:p>
            <a:endParaRPr lang="en-GB" dirty="0"/>
          </a:p>
          <a:p>
            <a:r>
              <a:rPr lang="en-GB" dirty="0"/>
              <a:t>You don’t need to know or understand the molecular structure of these two compounds </a:t>
            </a:r>
            <a:r>
              <a:rPr lang="en-GB"/>
              <a:t>to understand </a:t>
            </a:r>
            <a:r>
              <a:rPr lang="en-GB" dirty="0"/>
              <a:t>how they’re affecting the human body and our outward behaviours</a:t>
            </a:r>
          </a:p>
          <a:p>
            <a:r>
              <a:rPr lang="en-GB" dirty="0"/>
              <a:t>But I bet you </a:t>
            </a:r>
            <a:r>
              <a:rPr lang="en-GB" dirty="0" err="1"/>
              <a:t>you</a:t>
            </a:r>
            <a:r>
              <a:rPr lang="en-GB" dirty="0"/>
              <a:t> will pass this information on to someone else at some point because it is inherently useful</a:t>
            </a:r>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1</a:t>
            </a:fld>
            <a:endParaRPr lang="en-GB"/>
          </a:p>
        </p:txBody>
      </p:sp>
    </p:spTree>
    <p:extLst>
      <p:ext uri="{BB962C8B-B14F-4D97-AF65-F5344CB8AC3E}">
        <p14:creationId xmlns:p14="http://schemas.microsoft.com/office/powerpoint/2010/main" val="1745070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in the interest of classification and getting to know our organisms, who am I?</a:t>
            </a:r>
          </a:p>
          <a:p>
            <a:endParaRPr lang="en-GB" dirty="0"/>
          </a:p>
          <a:p>
            <a:r>
              <a:rPr lang="en-GB" dirty="0"/>
              <a:t>I don’t work here, but I did do this very same degree that you’re doing, </a:t>
            </a:r>
          </a:p>
          <a:p>
            <a:r>
              <a:rPr lang="en-GB" dirty="0"/>
              <a:t>I graduated 10 years ago. I then worked here in Estates for a while helping to improve recycling facilities and to establish your environmental management system</a:t>
            </a:r>
          </a:p>
          <a:p>
            <a:r>
              <a:rPr lang="en-GB" dirty="0"/>
              <a:t>After which I took a masters in Environmental Biology at Swansea University where I studied the behavioural and welfare impacts of loading animals with tracking devices</a:t>
            </a:r>
          </a:p>
          <a:p>
            <a:endParaRPr lang="en-GB" dirty="0"/>
          </a:p>
          <a:p>
            <a:r>
              <a:rPr lang="en-GB" dirty="0"/>
              <a:t>These days I identify very much as a biologist, in fact as a microbiologist. I’m now a student again at Swansea University working towards my PhD in molecular microbial ecology</a:t>
            </a:r>
          </a:p>
          <a:p>
            <a:endParaRPr lang="en-GB" dirty="0"/>
          </a:p>
          <a:p>
            <a:r>
              <a:rPr lang="en-GB" dirty="0"/>
              <a:t>What does that mean?</a:t>
            </a:r>
          </a:p>
          <a:p>
            <a:endParaRPr lang="en-GB" dirty="0"/>
          </a:p>
          <a:p>
            <a:r>
              <a:rPr lang="en-GB" dirty="0"/>
              <a:t>Essentially I’m interested in a specialist group of fungi that decompose wood</a:t>
            </a:r>
          </a:p>
          <a:p>
            <a:r>
              <a:rPr lang="en-GB" dirty="0"/>
              <a:t>And here’s a picture of me cutting down some of the wood that harbours the communities I’m interested in from a beech tree in Pembrokeshire</a:t>
            </a:r>
          </a:p>
          <a:p>
            <a:endParaRPr lang="en-GB" dirty="0"/>
          </a:p>
          <a:p>
            <a:r>
              <a:rPr lang="en-GB" dirty="0"/>
              <a:t>Fungi are microbes, or microorganisms, because they are essentially single-celled organisms which are microscopic so invisible to the human eye, but many join together and live in a colony for most of their life cycle, although they can survive independently as individual cells</a:t>
            </a:r>
          </a:p>
          <a:p>
            <a:endParaRPr lang="en-GB" dirty="0"/>
          </a:p>
          <a:p>
            <a:r>
              <a:rPr lang="en-GB" dirty="0"/>
              <a:t>Most of the fungi I study don’t look like the fungi we are all familiar with and in fact until I started my PhD I thought a lot of the fungi I’ve ended up studying were actually kinds of lichens</a:t>
            </a:r>
          </a:p>
          <a:p>
            <a:r>
              <a:rPr lang="en-GB" dirty="0"/>
              <a:t>Like this </a:t>
            </a:r>
            <a:r>
              <a:rPr lang="en-GB" i="1" dirty="0" err="1"/>
              <a:t>Schizopora</a:t>
            </a:r>
            <a:r>
              <a:rPr lang="en-GB" i="1" dirty="0"/>
              <a:t> radula </a:t>
            </a:r>
            <a:r>
              <a:rPr lang="en-GB" dirty="0"/>
              <a:t>here and this </a:t>
            </a:r>
            <a:r>
              <a:rPr lang="en-GB" i="1" dirty="0" err="1"/>
              <a:t>Biscogniauxia</a:t>
            </a:r>
            <a:r>
              <a:rPr lang="en-GB" i="1" dirty="0"/>
              <a:t> </a:t>
            </a:r>
            <a:r>
              <a:rPr lang="en-GB" i="1" dirty="0" err="1"/>
              <a:t>nummularia</a:t>
            </a:r>
            <a:r>
              <a:rPr lang="en-GB" i="1" dirty="0"/>
              <a:t> </a:t>
            </a:r>
            <a:r>
              <a:rPr lang="en-GB" dirty="0"/>
              <a:t>here. Slightly more familiar to you will be the likes of this bracket fungus </a:t>
            </a:r>
            <a:r>
              <a:rPr lang="en-GB" i="1" dirty="0" err="1"/>
              <a:t>Trametes</a:t>
            </a:r>
            <a:r>
              <a:rPr lang="en-GB" i="1" dirty="0"/>
              <a:t> </a:t>
            </a:r>
            <a:r>
              <a:rPr lang="en-GB" i="1" dirty="0" err="1"/>
              <a:t>gibbosa</a:t>
            </a:r>
            <a:endParaRPr lang="en-GB" i="1" dirty="0"/>
          </a:p>
          <a:p>
            <a:endParaRPr lang="en-GB" dirty="0"/>
          </a:p>
          <a:p>
            <a:r>
              <a:rPr lang="en-GB" dirty="0"/>
              <a:t>I’m going to talk a lot more about my work in a couple of weeks but just to explain very briefly what my work involves and why I would give you a lecture on it as part of this course</a:t>
            </a:r>
          </a:p>
          <a:p>
            <a:endParaRPr lang="en-GB" dirty="0"/>
          </a:p>
          <a:p>
            <a:r>
              <a:rPr lang="en-GB" dirty="0"/>
              <a:t>The problem with studying organisms in a system like dead wood is that it’s completely closed off to the human eye </a:t>
            </a:r>
          </a:p>
          <a:p>
            <a:endParaRPr lang="en-GB" dirty="0"/>
          </a:p>
          <a:p>
            <a:r>
              <a:rPr lang="en-GB" dirty="0"/>
              <a:t>The organisms I’m interested in live as threads of interconnected cells, called hyphae, which form the colony of a fungus, called the mycelium, but they’re trapped inside the wood so I can’t observe them</a:t>
            </a:r>
          </a:p>
          <a:p>
            <a:endParaRPr lang="en-GB" dirty="0"/>
          </a:p>
          <a:p>
            <a:r>
              <a:rPr lang="en-GB" dirty="0"/>
              <a:t>We can sometimes see evidence of the identity of the fungi that live in a piece of wood through their reproductive structures but this doesn’t give us a complete picture unless we study the same piece of wood for several years and even then it probably wouldn’t be complete</a:t>
            </a:r>
          </a:p>
          <a:p>
            <a:endParaRPr lang="en-GB" dirty="0"/>
          </a:p>
          <a:p>
            <a:r>
              <a:rPr lang="en-GB" dirty="0"/>
              <a:t>So to identify the organisms in my system, dead wood, I capture their genetic DNA and analyse it using molecular techniques, the subject of tomorrow's lecture, and taxonomy, the subject of today’s lecture, to work out who they are</a:t>
            </a:r>
          </a:p>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2</a:t>
            </a:fld>
            <a:endParaRPr lang="en-GB"/>
          </a:p>
        </p:txBody>
      </p:sp>
    </p:spTree>
    <p:extLst>
      <p:ext uri="{BB962C8B-B14F-4D97-AF65-F5344CB8AC3E}">
        <p14:creationId xmlns:p14="http://schemas.microsoft.com/office/powerpoint/2010/main" val="709150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that’s just worrying about identifying them which in ecology isn’t all we’re interested in </a:t>
            </a:r>
          </a:p>
          <a:p>
            <a:endParaRPr lang="en-GB" dirty="0"/>
          </a:p>
          <a:p>
            <a:r>
              <a:rPr lang="en-GB" dirty="0"/>
              <a:t>So if we’re studying elephants, or dogs or spiders we can see quite clearly when they’re eating, what they’re eating, when they’re sleeping, and probably if they’re happy or stressed</a:t>
            </a:r>
          </a:p>
          <a:p>
            <a:r>
              <a:rPr lang="en-GB" dirty="0"/>
              <a:t>And to some extent we can see these sorts of things in plants as well</a:t>
            </a:r>
          </a:p>
          <a:p>
            <a:endParaRPr lang="en-GB" dirty="0"/>
          </a:p>
          <a:p>
            <a:r>
              <a:rPr lang="en-GB" dirty="0"/>
              <a:t>But with microbes, to see how they’re behaving and what they’re doing, we usually have to take them out of their environment into the lab and grow them under artificial conditions and use chemistry or molecular techniques </a:t>
            </a:r>
          </a:p>
          <a:p>
            <a:r>
              <a:rPr lang="en-GB" dirty="0"/>
              <a:t>to work out what they like, what they don’t like, what they eat, how they cope with stress </a:t>
            </a:r>
          </a:p>
          <a:p>
            <a:r>
              <a:rPr lang="en-GB" dirty="0"/>
              <a:t>depending on how they grow and what chemicals they produce when grown on artificial media</a:t>
            </a:r>
          </a:p>
          <a:p>
            <a:endParaRPr lang="en-GB" dirty="0"/>
          </a:p>
          <a:p>
            <a:r>
              <a:rPr lang="en-GB" dirty="0"/>
              <a:t>Pretty much everything we know about bacteria, fungi, and </a:t>
            </a:r>
            <a:r>
              <a:rPr lang="en-GB" dirty="0" err="1"/>
              <a:t>archea</a:t>
            </a:r>
            <a:r>
              <a:rPr lang="en-GB" dirty="0"/>
              <a:t>, which are an ancient domain of bacteria, comes from studying them in laboratories</a:t>
            </a:r>
          </a:p>
          <a:p>
            <a:r>
              <a:rPr lang="en-GB" dirty="0"/>
              <a:t>And from a very small sub-set of them because we haven’t yet found conditions that will allow us to grow many of the microbes we know exist from molecular studies</a:t>
            </a:r>
          </a:p>
          <a:p>
            <a:endParaRPr lang="en-GB" dirty="0"/>
          </a:p>
          <a:p>
            <a:r>
              <a:rPr lang="en-GB" dirty="0"/>
              <a:t>What I’m trying to do is to use molecular techniques to explore what kinds of proteins and metabolic compounds the fungi have produced out in nature to try to understand what they do and how they behave in the real world, particularly when they’re stressed</a:t>
            </a:r>
          </a:p>
          <a:p>
            <a:endParaRPr lang="en-GB" dirty="0"/>
          </a:p>
          <a:p>
            <a:r>
              <a:rPr lang="en-GB" dirty="0"/>
              <a:t>Now I talk about stress a lot and stress is a normal everyday occurrence in nature. Some organisms have evolved to be very specialist and to thrive under stressful conditions. Some even live quite happily under conditions that were once thought not to be able to sustain life and we call these organisms extremophiles</a:t>
            </a:r>
          </a:p>
          <a:p>
            <a:endParaRPr lang="en-GB" dirty="0"/>
          </a:p>
          <a:p>
            <a:r>
              <a:rPr lang="en-GB" dirty="0"/>
              <a:t>But as conservationists we are and we should be concerned with understanding how organisms cope with stress, particularly stress caused by changes in temperature, by flooding or drought and by competition from invasive species </a:t>
            </a:r>
          </a:p>
          <a:p>
            <a:r>
              <a:rPr lang="en-GB" dirty="0"/>
              <a:t>Because as I said earlier, we can only make good decisions about how to mitigate the problems we cause when we understand the biology of how the organisms we put under acute stress deal with it</a:t>
            </a:r>
          </a:p>
          <a:p>
            <a:endParaRPr lang="en-GB" dirty="0"/>
          </a:p>
          <a:p>
            <a:r>
              <a:rPr lang="en-GB" dirty="0"/>
              <a:t>So take into consideration two factors:</a:t>
            </a:r>
          </a:p>
          <a:p>
            <a:r>
              <a:rPr lang="en-GB" dirty="0"/>
              <a:t>One that there are more microbes in 2 grams of soil than there are humans that have ever existed </a:t>
            </a:r>
          </a:p>
          <a:p>
            <a:r>
              <a:rPr lang="en-GB" dirty="0"/>
              <a:t>And two that it’s these microbes that drive ecosystem functions because they do things like decomposing dead matter so they recycles the nutrients trapped in non living things that living plants and animals need </a:t>
            </a:r>
          </a:p>
          <a:p>
            <a:r>
              <a:rPr lang="en-GB" dirty="0"/>
              <a:t>And I hope that you can then see the importance of understanding how microbes normally behave, how they do the things we need them to do, but also how they cope with the stresses we throw at them and what the knock-on effects of our activities are likely to be</a:t>
            </a:r>
            <a:br>
              <a:rPr lang="en-GB" dirty="0"/>
            </a:br>
            <a:br>
              <a:rPr lang="en-GB" dirty="0"/>
            </a:br>
            <a:r>
              <a:rPr lang="en-GB" dirty="0"/>
              <a:t>Microbes may be small, they may have some negative connotations associated with them, but they are by no means inconsequential to conservation</a:t>
            </a:r>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a:t>
            </a:fld>
            <a:endParaRPr lang="en-GB"/>
          </a:p>
        </p:txBody>
      </p:sp>
    </p:spTree>
    <p:extLst>
      <p:ext uri="{BB962C8B-B14F-4D97-AF65-F5344CB8AC3E}">
        <p14:creationId xmlns:p14="http://schemas.microsoft.com/office/powerpoint/2010/main" val="19869954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back to taxonomy and the business of identifying living things</a:t>
            </a:r>
          </a:p>
          <a:p>
            <a:endParaRPr lang="en-GB" dirty="0"/>
          </a:p>
          <a:p>
            <a:r>
              <a:rPr lang="en-GB" dirty="0"/>
              <a:t>Here we have a tree of life, or phylogenetic tree, which shows the relationship between all the species for whom we had a complete genome sequence in the year 2006</a:t>
            </a:r>
          </a:p>
          <a:p>
            <a:endParaRPr lang="en-GB" dirty="0"/>
          </a:p>
          <a:p>
            <a:r>
              <a:rPr lang="en-GB" dirty="0"/>
              <a:t>The very centre represents the last universal ancestor of all life on earth</a:t>
            </a:r>
          </a:p>
          <a:p>
            <a:endParaRPr lang="en-GB" dirty="0"/>
          </a:p>
          <a:p>
            <a:r>
              <a:rPr lang="en-GB" dirty="0"/>
              <a:t>The colours represent the three domains of life as we currently characterise them: the eukaryotes in pink include all plants, animals and fungi, the blue-grey are the bacteria and the green are the </a:t>
            </a:r>
            <a:r>
              <a:rPr lang="en-GB" dirty="0" err="1"/>
              <a:t>archea</a:t>
            </a:r>
            <a:r>
              <a:rPr lang="en-GB" dirty="0"/>
              <a:t> which as I mentioned previously are an ancient domain of bacteria-like microbes</a:t>
            </a:r>
          </a:p>
          <a:p>
            <a:endParaRPr lang="en-GB" dirty="0"/>
          </a:p>
          <a:p>
            <a:r>
              <a:rPr lang="en-GB" dirty="0"/>
              <a:t>Having a complete genome sequence for an organism means that scientists know the identity, not only of the entire DNA sequence, but also the identity of all the RNA, proteins and metabolic compounds that an organism is capable of producing</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 bearing in mind that at least half of the pink portion are sequences of fungi, can anyone tell me some of the reasons why we have collected the genomes of so many more microorganisms than plants or animals?</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4</a:t>
            </a:fld>
            <a:endParaRPr lang="en-GB"/>
          </a:p>
        </p:txBody>
      </p:sp>
    </p:spTree>
    <p:extLst>
      <p:ext uri="{BB962C8B-B14F-4D97-AF65-F5344CB8AC3E}">
        <p14:creationId xmlns:p14="http://schemas.microsoft.com/office/powerpoint/2010/main" val="3005057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228600" indent="-228600">
              <a:buAutoNum type="arabicPeriod"/>
            </a:pPr>
            <a:r>
              <a:rPr lang="en-GB" dirty="0"/>
              <a:t>There are simply so many more of them than there are of us! This is representative of how disproportionately we view ourselves and macroscopic life</a:t>
            </a:r>
          </a:p>
          <a:p>
            <a:pPr marL="228600" indent="-228600">
              <a:buAutoNum type="arabicPeriod"/>
            </a:pPr>
            <a:r>
              <a:rPr lang="en-GB" dirty="0"/>
              <a:t>Microbes are extremely important to us: they cause diseases to us and our food and they form the basis of a lot of useful biotechnology so we need to understand their genetics for applied research in these areas</a:t>
            </a:r>
          </a:p>
          <a:p>
            <a:pPr marL="228600" indent="-228600">
              <a:buAutoNum type="arabicPeriod"/>
            </a:pPr>
            <a:r>
              <a:rPr lang="en-GB" dirty="0"/>
              <a:t>For the reasons I alluded to earlier, microbes are difficult to observe in their natural environments so we need molecular data to decipher their behaviours and understand their ecology</a:t>
            </a:r>
          </a:p>
          <a:p>
            <a:pPr marL="228600" indent="-228600">
              <a:buAutoNum type="arabicPeriod"/>
            </a:pPr>
            <a:r>
              <a:rPr lang="en-GB" dirty="0"/>
              <a:t>Microbes make good model organisms for running experiments because they’re small and easy to keep alive so we can learn a lot about how organisms live independently and in communities and how they respond to changes in their environment by studying them. That means we need more molecular data about them </a:t>
            </a:r>
          </a:p>
          <a:p>
            <a:pPr marL="228600" indent="-228600">
              <a:buAutoNum type="arabicPeriod"/>
            </a:pPr>
            <a:r>
              <a:rPr lang="en-GB" dirty="0"/>
              <a:t>Microbes have short life spans and, partially for this reason but also because they are immotile and essentially soft-bodied, their genetics can be easily manipulated which means that we can study the function of particular genes that other plants and animals share with microbes by studying the effect or turning them on and off</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5</a:t>
            </a:fld>
            <a:endParaRPr lang="en-GB"/>
          </a:p>
        </p:txBody>
      </p:sp>
    </p:spTree>
    <p:extLst>
      <p:ext uri="{BB962C8B-B14F-4D97-AF65-F5344CB8AC3E}">
        <p14:creationId xmlns:p14="http://schemas.microsoft.com/office/powerpoint/2010/main" val="935075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we’ve seen that there is huge diversity in life and that much of this diversity is not very familiar, or even visible, to us</a:t>
            </a:r>
          </a:p>
          <a:p>
            <a:endParaRPr lang="en-GB" dirty="0"/>
          </a:p>
          <a:p>
            <a:r>
              <a:rPr lang="en-GB" dirty="0"/>
              <a:t>And as humans we have a propensity for wanting to name and describe the things we see and encounter</a:t>
            </a:r>
          </a:p>
          <a:p>
            <a:endParaRPr lang="en-GB" dirty="0"/>
          </a:p>
          <a:p>
            <a:r>
              <a:rPr lang="en-GB" dirty="0"/>
              <a:t>The system of modern taxonomy helps us to understand the relatedness and interconnectedness of the living things around us and to describe evolutionary relationships</a:t>
            </a:r>
          </a:p>
          <a:p>
            <a:endParaRPr lang="en-GB" dirty="0"/>
          </a:p>
          <a:p>
            <a:r>
              <a:rPr lang="en-GB" dirty="0"/>
              <a:t>And we’ve been doing this for a very long time</a:t>
            </a:r>
          </a:p>
        </p:txBody>
      </p:sp>
      <p:sp>
        <p:nvSpPr>
          <p:cNvPr id="4" name="Slide Number Placeholder 3"/>
          <p:cNvSpPr>
            <a:spLocks noGrp="1"/>
          </p:cNvSpPr>
          <p:nvPr>
            <p:ph type="sldNum" sz="quarter" idx="10"/>
          </p:nvPr>
        </p:nvSpPr>
        <p:spPr/>
        <p:txBody>
          <a:bodyPr/>
          <a:lstStyle/>
          <a:p>
            <a:fld id="{DE9C0EC2-FF31-42E8-82FB-369C708C7377}" type="slidenum">
              <a:rPr lang="en-GB" smtClean="0"/>
              <a:t>6</a:t>
            </a:fld>
            <a:endParaRPr lang="en-GB"/>
          </a:p>
        </p:txBody>
      </p:sp>
    </p:spTree>
    <p:extLst>
      <p:ext uri="{BB962C8B-B14F-4D97-AF65-F5344CB8AC3E}">
        <p14:creationId xmlns:p14="http://schemas.microsoft.com/office/powerpoint/2010/main" val="507263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Certainly since we’ve been able to communicate we’ve named things that were important to us, like what to eat….</a:t>
            </a:r>
          </a:p>
        </p:txBody>
      </p:sp>
      <p:sp>
        <p:nvSpPr>
          <p:cNvPr id="4" name="Slide Number Placeholder 3"/>
          <p:cNvSpPr>
            <a:spLocks noGrp="1"/>
          </p:cNvSpPr>
          <p:nvPr>
            <p:ph type="sldNum" sz="quarter" idx="10"/>
          </p:nvPr>
        </p:nvSpPr>
        <p:spPr/>
        <p:txBody>
          <a:bodyPr/>
          <a:lstStyle/>
          <a:p>
            <a:fld id="{DE9C0EC2-FF31-42E8-82FB-369C708C7377}" type="slidenum">
              <a:rPr lang="en-GB" smtClean="0"/>
              <a:t>7</a:t>
            </a:fld>
            <a:endParaRPr lang="en-GB"/>
          </a:p>
        </p:txBody>
      </p:sp>
    </p:spTree>
    <p:extLst>
      <p:ext uri="{BB962C8B-B14F-4D97-AF65-F5344CB8AC3E}">
        <p14:creationId xmlns:p14="http://schemas.microsoft.com/office/powerpoint/2010/main" val="1622190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things we had to run away from or avoid eating</a:t>
            </a:r>
          </a:p>
          <a:p>
            <a:endParaRPr lang="en-GB" dirty="0"/>
          </a:p>
          <a:p>
            <a:r>
              <a:rPr lang="en-GB" dirty="0"/>
              <a:t>Which is at a very basic level</a:t>
            </a:r>
          </a:p>
          <a:p>
            <a:endParaRPr lang="en-GB" dirty="0"/>
          </a:p>
          <a:p>
            <a:r>
              <a:rPr lang="en-GB" dirty="0"/>
              <a:t>But then people started coming up with systems for organising the naming of living things on Earth</a:t>
            </a:r>
          </a:p>
        </p:txBody>
      </p:sp>
      <p:sp>
        <p:nvSpPr>
          <p:cNvPr id="4" name="Slide Number Placeholder 3"/>
          <p:cNvSpPr>
            <a:spLocks noGrp="1"/>
          </p:cNvSpPr>
          <p:nvPr>
            <p:ph type="sldNum" sz="quarter" idx="10"/>
          </p:nvPr>
        </p:nvSpPr>
        <p:spPr/>
        <p:txBody>
          <a:bodyPr/>
          <a:lstStyle/>
          <a:p>
            <a:fld id="{DE9C0EC2-FF31-42E8-82FB-369C708C7377}" type="slidenum">
              <a:rPr lang="en-GB" smtClean="0"/>
              <a:t>8</a:t>
            </a:fld>
            <a:endParaRPr lang="en-GB"/>
          </a:p>
        </p:txBody>
      </p:sp>
    </p:spTree>
    <p:extLst>
      <p:ext uri="{BB962C8B-B14F-4D97-AF65-F5344CB8AC3E}">
        <p14:creationId xmlns:p14="http://schemas.microsoft.com/office/powerpoint/2010/main" val="1957578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person to write extensively about this was Aristotle</a:t>
            </a:r>
          </a:p>
          <a:p>
            <a:endParaRPr lang="en-GB" dirty="0"/>
          </a:p>
          <a:p>
            <a:r>
              <a:rPr lang="en-GB" dirty="0"/>
              <a:t>He said that to understand anything you have to classify it according to it’s parts</a:t>
            </a:r>
          </a:p>
          <a:p>
            <a:endParaRPr lang="en-GB" dirty="0"/>
          </a:p>
          <a:p>
            <a:r>
              <a:rPr lang="en-GB" dirty="0"/>
              <a:t>And he classified animals into one of two groups: those with blood and those he called bloodless</a:t>
            </a:r>
          </a:p>
        </p:txBody>
      </p:sp>
      <p:sp>
        <p:nvSpPr>
          <p:cNvPr id="4" name="Slide Number Placeholder 3"/>
          <p:cNvSpPr>
            <a:spLocks noGrp="1"/>
          </p:cNvSpPr>
          <p:nvPr>
            <p:ph type="sldNum" sz="quarter" idx="10"/>
          </p:nvPr>
        </p:nvSpPr>
        <p:spPr/>
        <p:txBody>
          <a:bodyPr/>
          <a:lstStyle/>
          <a:p>
            <a:fld id="{DE9C0EC2-FF31-42E8-82FB-369C708C7377}" type="slidenum">
              <a:rPr lang="en-GB" smtClean="0"/>
              <a:t>9</a:t>
            </a:fld>
            <a:endParaRPr lang="en-GB"/>
          </a:p>
        </p:txBody>
      </p:sp>
    </p:spTree>
    <p:extLst>
      <p:ext uri="{BB962C8B-B14F-4D97-AF65-F5344CB8AC3E}">
        <p14:creationId xmlns:p14="http://schemas.microsoft.com/office/powerpoint/2010/main" val="1692578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His work has been followed by many many others including Pliny The Elder who was an extraordinarily busy man</a:t>
            </a:r>
          </a:p>
          <a:p>
            <a:endParaRPr lang="en-GB" dirty="0"/>
          </a:p>
          <a:p>
            <a:r>
              <a:rPr lang="en-GB" dirty="0"/>
              <a:t>He was a naval army commander in the early Roman Empire but he spent his spare time studying, writing and investigating natural and geographic phenomena in the field</a:t>
            </a:r>
          </a:p>
          <a:p>
            <a:endParaRPr lang="en-GB" dirty="0"/>
          </a:p>
          <a:p>
            <a:r>
              <a:rPr lang="en-GB" dirty="0"/>
              <a:t>He wrote an encyclopaedia, comprising 160 volumes, called Naturalis Historia, Natural History, which became the model for </a:t>
            </a:r>
            <a:r>
              <a:rPr lang="en-GB" dirty="0" err="1"/>
              <a:t>encyclopedias</a:t>
            </a:r>
            <a:r>
              <a:rPr lang="en-GB" dirty="0"/>
              <a:t> as we know them today</a:t>
            </a:r>
          </a:p>
        </p:txBody>
      </p:sp>
      <p:sp>
        <p:nvSpPr>
          <p:cNvPr id="4" name="Slide Number Placeholder 3"/>
          <p:cNvSpPr>
            <a:spLocks noGrp="1"/>
          </p:cNvSpPr>
          <p:nvPr>
            <p:ph type="sldNum" sz="quarter" idx="10"/>
          </p:nvPr>
        </p:nvSpPr>
        <p:spPr/>
        <p:txBody>
          <a:bodyPr/>
          <a:lstStyle/>
          <a:p>
            <a:fld id="{DE9C0EC2-FF31-42E8-82FB-369C708C7377}" type="slidenum">
              <a:rPr lang="en-GB" smtClean="0"/>
              <a:t>10</a:t>
            </a:fld>
            <a:endParaRPr lang="en-GB"/>
          </a:p>
        </p:txBody>
      </p:sp>
    </p:spTree>
    <p:extLst>
      <p:ext uri="{BB962C8B-B14F-4D97-AF65-F5344CB8AC3E}">
        <p14:creationId xmlns:p14="http://schemas.microsoft.com/office/powerpoint/2010/main" val="512312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those days names were more descriptions and were always in Latin which was established early on as the language of scholarly writing</a:t>
            </a:r>
          </a:p>
          <a:p>
            <a:endParaRPr lang="en-GB" dirty="0"/>
          </a:p>
          <a:p>
            <a:r>
              <a:rPr lang="en-GB" dirty="0"/>
              <a:t>So the honey bee was known as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err="1"/>
              <a:t>Apis</a:t>
            </a:r>
            <a:r>
              <a:rPr lang="en-GB" i="1" dirty="0"/>
              <a:t> </a:t>
            </a:r>
            <a:r>
              <a:rPr lang="en-GB" i="1" dirty="0" err="1"/>
              <a:t>pubescens</a:t>
            </a:r>
            <a:r>
              <a:rPr lang="en-GB" i="1" dirty="0"/>
              <a:t>, </a:t>
            </a:r>
            <a:r>
              <a:rPr lang="en-GB" i="1" dirty="0" err="1"/>
              <a:t>thorace</a:t>
            </a:r>
            <a:r>
              <a:rPr lang="en-GB" i="1" dirty="0"/>
              <a:t> </a:t>
            </a:r>
            <a:r>
              <a:rPr lang="en-GB" i="1" dirty="0" err="1"/>
              <a:t>subgriseo</a:t>
            </a:r>
            <a:r>
              <a:rPr lang="en-GB" i="1" dirty="0"/>
              <a:t>, </a:t>
            </a:r>
            <a:r>
              <a:rPr lang="en-GB" i="1" dirty="0" err="1"/>
              <a:t>abdomine</a:t>
            </a:r>
            <a:r>
              <a:rPr lang="en-GB" i="1" dirty="0"/>
              <a:t> </a:t>
            </a:r>
            <a:r>
              <a:rPr lang="en-GB" i="1" dirty="0" err="1"/>
              <a:t>fusco</a:t>
            </a:r>
            <a:r>
              <a:rPr lang="en-GB" i="1" dirty="0"/>
              <a:t>, </a:t>
            </a:r>
            <a:r>
              <a:rPr lang="en-GB" i="1" dirty="0" err="1"/>
              <a:t>pedibus</a:t>
            </a:r>
            <a:r>
              <a:rPr lang="en-GB" i="1" dirty="0"/>
              <a:t> </a:t>
            </a:r>
            <a:r>
              <a:rPr lang="en-GB" i="1" dirty="0" err="1"/>
              <a:t>posticis</a:t>
            </a:r>
            <a:r>
              <a:rPr lang="en-GB" i="1" dirty="0"/>
              <a:t> </a:t>
            </a:r>
            <a:r>
              <a:rPr lang="en-GB" i="1" dirty="0" err="1"/>
              <a:t>glabris</a:t>
            </a:r>
            <a:r>
              <a:rPr lang="en-GB" i="1" dirty="0"/>
              <a:t> </a:t>
            </a:r>
            <a:r>
              <a:rPr lang="en-GB" i="1" dirty="0" err="1"/>
              <a:t>utringque</a:t>
            </a:r>
            <a:r>
              <a:rPr lang="en-GB" i="1" dirty="0"/>
              <a:t> </a:t>
            </a:r>
            <a:r>
              <a:rPr lang="en-GB" i="1" dirty="0" err="1"/>
              <a:t>margine</a:t>
            </a:r>
            <a:r>
              <a:rPr lang="en-GB" i="1" dirty="0"/>
              <a:t> </a:t>
            </a:r>
            <a:r>
              <a:rPr lang="en-GB" i="1" dirty="0" err="1"/>
              <a:t>ciliatis</a:t>
            </a:r>
            <a:endParaRPr lang="en-GB" i="1" dirty="0"/>
          </a:p>
          <a:p>
            <a:endParaRPr lang="en-GB" dirty="0"/>
          </a:p>
          <a:p>
            <a:r>
              <a:rPr lang="en-GB" dirty="0"/>
              <a:t>which meant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Hairy bee, underside of the thorax grey, feet positioned to the rear smooth with outer areas on both sides having fine hairs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seems clumsy to us now but it worked for many years because philosophers didn’t realise how many things they were going to have to name!</a:t>
            </a:r>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11</a:t>
            </a:fld>
            <a:endParaRPr lang="en-GB"/>
          </a:p>
        </p:txBody>
      </p:sp>
    </p:spTree>
    <p:extLst>
      <p:ext uri="{BB962C8B-B14F-4D97-AF65-F5344CB8AC3E}">
        <p14:creationId xmlns:p14="http://schemas.microsoft.com/office/powerpoint/2010/main" val="40350189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soon there was an era of great discovery and it became apparent that a simplified system of naming organisms was going to be needed</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12</a:t>
            </a:fld>
            <a:endParaRPr lang="en-GB"/>
          </a:p>
        </p:txBody>
      </p:sp>
    </p:spTree>
    <p:extLst>
      <p:ext uri="{BB962C8B-B14F-4D97-AF65-F5344CB8AC3E}">
        <p14:creationId xmlns:p14="http://schemas.microsoft.com/office/powerpoint/2010/main" val="21229004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Onto the scene came Carl Linnaeus, a Swedish Biologist who had his first foray into taxonomy in 1735 in a relatively small volume about plants</a:t>
            </a:r>
          </a:p>
          <a:p>
            <a:endParaRPr lang="en-GB" dirty="0"/>
          </a:p>
          <a:p>
            <a:r>
              <a:rPr lang="en-GB" dirty="0"/>
              <a:t>But he followed this up with </a:t>
            </a:r>
            <a:r>
              <a:rPr lang="en-GB" dirty="0" err="1"/>
              <a:t>systema</a:t>
            </a:r>
            <a:r>
              <a:rPr lang="en-GB" dirty="0"/>
              <a:t> </a:t>
            </a:r>
            <a:r>
              <a:rPr lang="en-GB" dirty="0" err="1"/>
              <a:t>naturae</a:t>
            </a:r>
            <a:r>
              <a:rPr lang="en-GB" dirty="0"/>
              <a:t>, the 10</a:t>
            </a:r>
            <a:r>
              <a:rPr lang="en-GB" baseline="30000" dirty="0"/>
              <a:t>th</a:t>
            </a:r>
            <a:r>
              <a:rPr lang="en-GB" dirty="0"/>
              <a:t> edition of which was published in 1758 and included 4,400 animal species and 7,700 plant species</a:t>
            </a:r>
          </a:p>
          <a:p>
            <a:endParaRPr lang="en-GB" dirty="0"/>
          </a:p>
          <a:p>
            <a:r>
              <a:rPr lang="en-GB" dirty="0"/>
              <a:t>Now Linnaeus was not the first person to use this particular naming system that we now call binomial nomenclature but he was the first person to use it consistently in a way that made sense</a:t>
            </a:r>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13</a:t>
            </a:fld>
            <a:endParaRPr lang="en-GB"/>
          </a:p>
        </p:txBody>
      </p:sp>
    </p:spTree>
    <p:extLst>
      <p:ext uri="{BB962C8B-B14F-4D97-AF65-F5344CB8AC3E}">
        <p14:creationId xmlns:p14="http://schemas.microsoft.com/office/powerpoint/2010/main" val="10925560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 the honey bee became </a:t>
            </a:r>
            <a:r>
              <a:rPr lang="en-GB" i="1" dirty="0" err="1"/>
              <a:t>Apis</a:t>
            </a:r>
            <a:r>
              <a:rPr lang="en-GB" i="1" dirty="0"/>
              <a:t> mellifera</a:t>
            </a:r>
          </a:p>
          <a:p>
            <a:endParaRPr lang="en-GB" i="1" dirty="0"/>
          </a:p>
          <a:p>
            <a:r>
              <a:rPr lang="en-GB" dirty="0"/>
              <a:t>The house sparrow, </a:t>
            </a:r>
            <a:r>
              <a:rPr lang="en-GB" i="1" dirty="0"/>
              <a:t>Passer </a:t>
            </a:r>
            <a:r>
              <a:rPr lang="en-GB" i="1" dirty="0" err="1"/>
              <a:t>domesticus</a:t>
            </a:r>
            <a:endParaRPr lang="en-GB" i="1" dirty="0"/>
          </a:p>
          <a:p>
            <a:endParaRPr lang="en-GB" dirty="0"/>
          </a:p>
          <a:p>
            <a:r>
              <a:rPr lang="en-GB" dirty="0"/>
              <a:t>Grey wolf, </a:t>
            </a:r>
            <a:r>
              <a:rPr lang="en-GB" i="1" dirty="0" err="1"/>
              <a:t>Canis</a:t>
            </a:r>
            <a:r>
              <a:rPr lang="en-GB" i="1" dirty="0"/>
              <a:t> lupus</a:t>
            </a:r>
          </a:p>
          <a:p>
            <a:endParaRPr lang="en-GB" dirty="0"/>
          </a:p>
          <a:p>
            <a:r>
              <a:rPr lang="en-GB" dirty="0"/>
              <a:t>And one of the fungi I study, the turkey tail fungus became </a:t>
            </a:r>
            <a:r>
              <a:rPr lang="en-GB" i="1" dirty="0" err="1"/>
              <a:t>Trametes</a:t>
            </a:r>
            <a:r>
              <a:rPr lang="en-GB" i="1" dirty="0"/>
              <a:t> versicolor</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14</a:t>
            </a:fld>
            <a:endParaRPr lang="en-GB"/>
          </a:p>
        </p:txBody>
      </p:sp>
    </p:spTree>
    <p:extLst>
      <p:ext uri="{BB962C8B-B14F-4D97-AF65-F5344CB8AC3E}">
        <p14:creationId xmlns:p14="http://schemas.microsoft.com/office/powerpoint/2010/main" val="26166522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the term binomial nomenclature comes from the </a:t>
            </a:r>
            <a:r>
              <a:rPr lang="en-GB" dirty="0" err="1"/>
              <a:t>greek</a:t>
            </a:r>
            <a:r>
              <a:rPr lang="en-GB" dirty="0"/>
              <a:t>:</a:t>
            </a:r>
          </a:p>
          <a:p>
            <a:endParaRPr lang="en-GB" dirty="0"/>
          </a:p>
          <a:p>
            <a:r>
              <a:rPr lang="en-GB" dirty="0"/>
              <a:t>Bi meaning two</a:t>
            </a:r>
          </a:p>
          <a:p>
            <a:r>
              <a:rPr lang="en-GB" dirty="0"/>
              <a:t>And </a:t>
            </a:r>
            <a:r>
              <a:rPr lang="en-GB" dirty="0" err="1"/>
              <a:t>Nomial</a:t>
            </a:r>
            <a:r>
              <a:rPr lang="en-GB" dirty="0"/>
              <a:t> meaning name</a:t>
            </a:r>
          </a:p>
          <a:p>
            <a:endParaRPr lang="en-GB" dirty="0"/>
          </a:p>
          <a:p>
            <a:r>
              <a:rPr lang="en-GB" dirty="0"/>
              <a:t>Because each name is made up of two parts: </a:t>
            </a:r>
          </a:p>
          <a:p>
            <a:endParaRPr lang="en-GB" dirty="0"/>
          </a:p>
          <a:p>
            <a:r>
              <a:rPr lang="en-GB" dirty="0"/>
              <a:t>a Genus name and a species name </a:t>
            </a:r>
          </a:p>
          <a:p>
            <a:endParaRPr lang="en-GB" dirty="0"/>
          </a:p>
          <a:p>
            <a:r>
              <a:rPr lang="en-GB" dirty="0"/>
              <a:t>and these two words combine to form what we call the scientific name</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15</a:t>
            </a:fld>
            <a:endParaRPr lang="en-GB"/>
          </a:p>
        </p:txBody>
      </p:sp>
    </p:spTree>
    <p:extLst>
      <p:ext uri="{BB962C8B-B14F-4D97-AF65-F5344CB8AC3E}">
        <p14:creationId xmlns:p14="http://schemas.microsoft.com/office/powerpoint/2010/main" val="401312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sometimes the genus name and the species name are the same word as in the case of the black rat, </a:t>
            </a:r>
            <a:r>
              <a:rPr lang="en-GB" i="1" dirty="0"/>
              <a:t>Rattus </a:t>
            </a:r>
            <a:r>
              <a:rPr lang="en-GB" i="1" dirty="0" err="1"/>
              <a:t>rattus</a:t>
            </a:r>
            <a:endParaRPr lang="en-GB" i="1" dirty="0"/>
          </a:p>
          <a:p>
            <a:endParaRPr lang="en-GB" i="1" dirty="0"/>
          </a:p>
          <a:p>
            <a:r>
              <a:rPr lang="en-GB" dirty="0"/>
              <a:t>How you tell the two parts apart in these cases comes from the fact that genus names are always capitalised and species names are never capitalised</a:t>
            </a:r>
          </a:p>
          <a:p>
            <a:r>
              <a:rPr lang="en-GB" dirty="0"/>
              <a:t>And when you use a scientific name in your reports it should always be in italics, or underlined if for some reason you are hand writing your work</a:t>
            </a:r>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16</a:t>
            </a:fld>
            <a:endParaRPr lang="en-GB"/>
          </a:p>
        </p:txBody>
      </p:sp>
    </p:spTree>
    <p:extLst>
      <p:ext uri="{BB962C8B-B14F-4D97-AF65-F5344CB8AC3E}">
        <p14:creationId xmlns:p14="http://schemas.microsoft.com/office/powerpoint/2010/main" val="37539682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where do all these names come from? How do we come up with them all?</a:t>
            </a:r>
          </a:p>
          <a:p>
            <a:endParaRPr lang="en-GB" dirty="0"/>
          </a:p>
          <a:p>
            <a:r>
              <a:rPr lang="en-GB" dirty="0"/>
              <a:t>Well many of them come from classical or medieval </a:t>
            </a:r>
            <a:r>
              <a:rPr lang="en-GB" dirty="0" err="1"/>
              <a:t>latin</a:t>
            </a:r>
            <a:r>
              <a:rPr lang="en-GB" dirty="0"/>
              <a:t>, including the name we gave ourselves in this classification system Homo sapiens which means basically wise man</a:t>
            </a:r>
          </a:p>
          <a:p>
            <a:endParaRPr lang="en-GB" dirty="0"/>
          </a:p>
          <a:p>
            <a:r>
              <a:rPr lang="en-GB" dirty="0"/>
              <a:t>Many others come from classical Greek, you may know that Clyne Gardens is internationally renowned for its Rhododendrons although it is actually the national flower of Nepal so comes from a very </a:t>
            </a:r>
            <a:r>
              <a:rPr lang="en-GB" dirty="0" err="1"/>
              <a:t>diffierent</a:t>
            </a:r>
            <a:r>
              <a:rPr lang="en-GB" dirty="0"/>
              <a:t> climate and </a:t>
            </a:r>
            <a:r>
              <a:rPr lang="en-GB" dirty="0" err="1"/>
              <a:t>Rhodendrom</a:t>
            </a:r>
            <a:r>
              <a:rPr lang="en-GB" dirty="0"/>
              <a:t> </a:t>
            </a:r>
            <a:r>
              <a:rPr lang="en-GB" dirty="0" err="1"/>
              <a:t>ponticum</a:t>
            </a:r>
            <a:r>
              <a:rPr lang="en-GB" dirty="0"/>
              <a:t> has become a particularly big problem in Swansea and other parts of the UK as an invasive alien species</a:t>
            </a:r>
          </a:p>
          <a:p>
            <a:endParaRPr lang="en-GB" dirty="0"/>
          </a:p>
          <a:p>
            <a:r>
              <a:rPr lang="en-GB" dirty="0"/>
              <a:t>In </a:t>
            </a:r>
            <a:r>
              <a:rPr lang="en-GB" dirty="0" err="1"/>
              <a:t>greek</a:t>
            </a:r>
            <a:r>
              <a:rPr lang="en-GB" dirty="0"/>
              <a:t> </a:t>
            </a:r>
            <a:r>
              <a:rPr lang="en-GB" dirty="0" err="1"/>
              <a:t>rhodos</a:t>
            </a:r>
            <a:r>
              <a:rPr lang="en-GB" dirty="0"/>
              <a:t> means rose and dendron means tree</a:t>
            </a:r>
          </a:p>
          <a:p>
            <a:r>
              <a:rPr lang="en-GB" dirty="0"/>
              <a:t>There are over 1000 species of </a:t>
            </a:r>
            <a:r>
              <a:rPr lang="en-GB" dirty="0" err="1"/>
              <a:t>rhodoendrons</a:t>
            </a:r>
            <a:r>
              <a:rPr lang="en-GB" dirty="0"/>
              <a:t> and notice here, because I am referring to several species being in the photograph, I have used the notation spp.</a:t>
            </a:r>
          </a:p>
          <a:p>
            <a:r>
              <a:rPr lang="en-GB" dirty="0"/>
              <a:t>In cases where I might be referring to a single, unspecified species of the genus Rhododendron, I would use the abbreviation sp.</a:t>
            </a:r>
          </a:p>
        </p:txBody>
      </p:sp>
      <p:sp>
        <p:nvSpPr>
          <p:cNvPr id="4" name="Slide Number Placeholder 3"/>
          <p:cNvSpPr>
            <a:spLocks noGrp="1"/>
          </p:cNvSpPr>
          <p:nvPr>
            <p:ph type="sldNum" sz="quarter" idx="10"/>
          </p:nvPr>
        </p:nvSpPr>
        <p:spPr/>
        <p:txBody>
          <a:bodyPr/>
          <a:lstStyle/>
          <a:p>
            <a:fld id="{DE9C0EC2-FF31-42E8-82FB-369C708C7377}" type="slidenum">
              <a:rPr lang="en-GB" smtClean="0"/>
              <a:t>17</a:t>
            </a:fld>
            <a:endParaRPr lang="en-GB"/>
          </a:p>
        </p:txBody>
      </p:sp>
    </p:spTree>
    <p:extLst>
      <p:ext uri="{BB962C8B-B14F-4D97-AF65-F5344CB8AC3E}">
        <p14:creationId xmlns:p14="http://schemas.microsoft.com/office/powerpoint/2010/main" val="1530369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scientific names are assigned in honour of important, wealthy or influential people</a:t>
            </a:r>
          </a:p>
          <a:p>
            <a:endParaRPr lang="en-GB" dirty="0"/>
          </a:p>
          <a:p>
            <a:r>
              <a:rPr lang="en-GB" dirty="0"/>
              <a:t>This magnolia is named in honour of both a French botanist and Scottish botanist </a:t>
            </a:r>
          </a:p>
        </p:txBody>
      </p:sp>
      <p:sp>
        <p:nvSpPr>
          <p:cNvPr id="4" name="Slide Number Placeholder 3"/>
          <p:cNvSpPr>
            <a:spLocks noGrp="1"/>
          </p:cNvSpPr>
          <p:nvPr>
            <p:ph type="sldNum" sz="quarter" idx="10"/>
          </p:nvPr>
        </p:nvSpPr>
        <p:spPr/>
        <p:txBody>
          <a:bodyPr/>
          <a:lstStyle/>
          <a:p>
            <a:fld id="{DE9C0EC2-FF31-42E8-82FB-369C708C7377}" type="slidenum">
              <a:rPr lang="en-GB" smtClean="0"/>
              <a:t>18</a:t>
            </a:fld>
            <a:endParaRPr lang="en-GB"/>
          </a:p>
        </p:txBody>
      </p:sp>
    </p:spTree>
    <p:extLst>
      <p:ext uri="{BB962C8B-B14F-4D97-AF65-F5344CB8AC3E}">
        <p14:creationId xmlns:p14="http://schemas.microsoft.com/office/powerpoint/2010/main" val="38481810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extinct creature called a trilobite which is named for the founder of the Rolling Stones Mick Jagger</a:t>
            </a:r>
          </a:p>
          <a:p>
            <a:endParaRPr lang="en-GB" dirty="0"/>
          </a:p>
          <a:p>
            <a:r>
              <a:rPr lang="en-GB" dirty="0"/>
              <a:t>I’m not sure how I’d feel about an ancient fossil being named after me but there we go!</a:t>
            </a:r>
          </a:p>
        </p:txBody>
      </p:sp>
      <p:sp>
        <p:nvSpPr>
          <p:cNvPr id="4" name="Slide Number Placeholder 3"/>
          <p:cNvSpPr>
            <a:spLocks noGrp="1"/>
          </p:cNvSpPr>
          <p:nvPr>
            <p:ph type="sldNum" sz="quarter" idx="10"/>
          </p:nvPr>
        </p:nvSpPr>
        <p:spPr/>
        <p:txBody>
          <a:bodyPr/>
          <a:lstStyle/>
          <a:p>
            <a:fld id="{DE9C0EC2-FF31-42E8-82FB-369C708C7377}" type="slidenum">
              <a:rPr lang="en-GB" smtClean="0"/>
              <a:t>19</a:t>
            </a:fld>
            <a:endParaRPr lang="en-GB"/>
          </a:p>
        </p:txBody>
      </p:sp>
    </p:spTree>
    <p:extLst>
      <p:ext uri="{BB962C8B-B14F-4D97-AF65-F5344CB8AC3E}">
        <p14:creationId xmlns:p14="http://schemas.microsoft.com/office/powerpoint/2010/main" val="1894490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are named after the places where they’re discovered and may be endemic to</a:t>
            </a:r>
          </a:p>
          <a:p>
            <a:endParaRPr lang="en-GB" dirty="0"/>
          </a:p>
          <a:p>
            <a:r>
              <a:rPr lang="en-GB" dirty="0"/>
              <a:t>So this is actually a type of medusa or trumpet jellyfish but they orient themselves upside down in comparison with other jellyfish, so their </a:t>
            </a:r>
            <a:r>
              <a:rPr lang="en-GB" dirty="0" err="1"/>
              <a:t>tenticles</a:t>
            </a:r>
            <a:r>
              <a:rPr lang="en-GB" dirty="0"/>
              <a:t> project upwards, and attach themselves to the substrate using a stalk located in the centre of their </a:t>
            </a:r>
            <a:r>
              <a:rPr lang="en-GB" dirty="0" err="1"/>
              <a:t>umbarella</a:t>
            </a:r>
            <a:endParaRPr lang="en-GB" dirty="0"/>
          </a:p>
          <a:p>
            <a:r>
              <a:rPr lang="en-GB" dirty="0"/>
              <a:t>It lives on rocky shores in the Southern Hemisphere and is described from individuals found at King George Island off the coast of Antarctica</a:t>
            </a:r>
          </a:p>
        </p:txBody>
      </p:sp>
      <p:sp>
        <p:nvSpPr>
          <p:cNvPr id="4" name="Slide Number Placeholder 3"/>
          <p:cNvSpPr>
            <a:spLocks noGrp="1"/>
          </p:cNvSpPr>
          <p:nvPr>
            <p:ph type="sldNum" sz="quarter" idx="10"/>
          </p:nvPr>
        </p:nvSpPr>
        <p:spPr/>
        <p:txBody>
          <a:bodyPr/>
          <a:lstStyle/>
          <a:p>
            <a:fld id="{DE9C0EC2-FF31-42E8-82FB-369C708C7377}" type="slidenum">
              <a:rPr lang="en-GB" smtClean="0"/>
              <a:t>20</a:t>
            </a:fld>
            <a:endParaRPr lang="en-GB"/>
          </a:p>
        </p:txBody>
      </p:sp>
    </p:spTree>
    <p:extLst>
      <p:ext uri="{BB962C8B-B14F-4D97-AF65-F5344CB8AC3E}">
        <p14:creationId xmlns:p14="http://schemas.microsoft.com/office/powerpoint/2010/main" val="5231565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lot of scientific names  come from languages other than </a:t>
            </a:r>
            <a:r>
              <a:rPr lang="en-GB" dirty="0" err="1"/>
              <a:t>latin</a:t>
            </a:r>
            <a:r>
              <a:rPr lang="en-GB" dirty="0"/>
              <a:t> and </a:t>
            </a:r>
            <a:r>
              <a:rPr lang="en-GB" dirty="0" err="1"/>
              <a:t>greek</a:t>
            </a:r>
            <a:r>
              <a:rPr lang="en-GB" dirty="0"/>
              <a:t> like this one</a:t>
            </a:r>
          </a:p>
          <a:p>
            <a:endParaRPr lang="en-GB" dirty="0"/>
          </a:p>
          <a:p>
            <a:r>
              <a:rPr lang="en-GB" dirty="0"/>
              <a:t>The genus name comes from two </a:t>
            </a:r>
            <a:r>
              <a:rPr lang="en-GB" dirty="0" err="1"/>
              <a:t>greek</a:t>
            </a:r>
            <a:r>
              <a:rPr lang="en-GB" dirty="0"/>
              <a:t> roots meaning red wood because it </a:t>
            </a:r>
            <a:r>
              <a:rPr lang="en-GB" dirty="0" err="1"/>
              <a:t>doesd</a:t>
            </a:r>
            <a:r>
              <a:rPr lang="en-GB" dirty="0"/>
              <a:t> have red wood</a:t>
            </a:r>
          </a:p>
          <a:p>
            <a:r>
              <a:rPr lang="en-GB" dirty="0"/>
              <a:t>But the species name is a </a:t>
            </a:r>
            <a:r>
              <a:rPr lang="en-GB" dirty="0" err="1"/>
              <a:t>Quachua</a:t>
            </a:r>
            <a:r>
              <a:rPr lang="en-GB" dirty="0"/>
              <a:t> word coca</a:t>
            </a:r>
          </a:p>
          <a:p>
            <a:endParaRPr lang="en-GB" dirty="0"/>
          </a:p>
          <a:p>
            <a:r>
              <a:rPr lang="en-GB" dirty="0"/>
              <a:t>And of course coca is famous for a particular product that humans use which has an interesting effect on our biochemistry, </a:t>
            </a:r>
          </a:p>
          <a:p>
            <a:r>
              <a:rPr lang="en-GB" dirty="0"/>
              <a:t>I’ll let you research that in your own time if you don’t know what I’m talking about!</a:t>
            </a:r>
          </a:p>
        </p:txBody>
      </p:sp>
      <p:sp>
        <p:nvSpPr>
          <p:cNvPr id="4" name="Slide Number Placeholder 3"/>
          <p:cNvSpPr>
            <a:spLocks noGrp="1"/>
          </p:cNvSpPr>
          <p:nvPr>
            <p:ph type="sldNum" sz="quarter" idx="10"/>
          </p:nvPr>
        </p:nvSpPr>
        <p:spPr/>
        <p:txBody>
          <a:bodyPr/>
          <a:lstStyle/>
          <a:p>
            <a:fld id="{DE9C0EC2-FF31-42E8-82FB-369C708C7377}" type="slidenum">
              <a:rPr lang="en-GB" smtClean="0"/>
              <a:t>21</a:t>
            </a:fld>
            <a:endParaRPr lang="en-GB"/>
          </a:p>
        </p:txBody>
      </p:sp>
    </p:spTree>
    <p:extLst>
      <p:ext uri="{BB962C8B-B14F-4D97-AF65-F5344CB8AC3E}">
        <p14:creationId xmlns:p14="http://schemas.microsoft.com/office/powerpoint/2010/main" val="1581825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this process of naming biological things, unlike maybe in chemistry or geology, is based on many </a:t>
            </a:r>
            <a:r>
              <a:rPr lang="en-GB" dirty="0" err="1"/>
              <a:t>many</a:t>
            </a:r>
            <a:r>
              <a:rPr lang="en-GB" dirty="0"/>
              <a:t> taxonomic characteristics</a:t>
            </a:r>
          </a:p>
          <a:p>
            <a:endParaRPr lang="en-GB" dirty="0"/>
          </a:p>
          <a:p>
            <a:r>
              <a:rPr lang="en-GB" dirty="0"/>
              <a:t>And this is how we determine phylogeny, that is relatedness, between taxa, that is between different groups of organisms</a:t>
            </a:r>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22</a:t>
            </a:fld>
            <a:endParaRPr lang="en-GB"/>
          </a:p>
        </p:txBody>
      </p:sp>
    </p:spTree>
    <p:extLst>
      <p:ext uri="{BB962C8B-B14F-4D97-AF65-F5344CB8AC3E}">
        <p14:creationId xmlns:p14="http://schemas.microsoft.com/office/powerpoint/2010/main" val="23224323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before I move on we’re now going to work on an exercise about grouping organisms</a:t>
            </a:r>
          </a:p>
          <a:p>
            <a:endParaRPr lang="en-GB" dirty="0"/>
          </a:p>
          <a:p>
            <a:r>
              <a:rPr lang="en-GB" dirty="0" err="1"/>
              <a:t>I;’d</a:t>
            </a:r>
            <a:r>
              <a:rPr lang="en-GB" dirty="0"/>
              <a:t> like you to turn to page 2 of your booklets and follow the instructions, working with a partner and filling out the table on page 3</a:t>
            </a:r>
          </a:p>
        </p:txBody>
      </p:sp>
      <p:sp>
        <p:nvSpPr>
          <p:cNvPr id="4" name="Slide Number Placeholder 3"/>
          <p:cNvSpPr>
            <a:spLocks noGrp="1"/>
          </p:cNvSpPr>
          <p:nvPr>
            <p:ph type="sldNum" sz="quarter" idx="10"/>
          </p:nvPr>
        </p:nvSpPr>
        <p:spPr/>
        <p:txBody>
          <a:bodyPr/>
          <a:lstStyle/>
          <a:p>
            <a:fld id="{DE9C0EC2-FF31-42E8-82FB-369C708C7377}" type="slidenum">
              <a:rPr lang="en-GB" smtClean="0"/>
              <a:t>23</a:t>
            </a:fld>
            <a:endParaRPr lang="en-GB"/>
          </a:p>
        </p:txBody>
      </p:sp>
    </p:spTree>
    <p:extLst>
      <p:ext uri="{BB962C8B-B14F-4D97-AF65-F5344CB8AC3E}">
        <p14:creationId xmlns:p14="http://schemas.microsoft.com/office/powerpoint/2010/main" val="1037464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24</a:t>
            </a:fld>
            <a:endParaRPr lang="en-GB"/>
          </a:p>
        </p:txBody>
      </p:sp>
    </p:spTree>
    <p:extLst>
      <p:ext uri="{BB962C8B-B14F-4D97-AF65-F5344CB8AC3E}">
        <p14:creationId xmlns:p14="http://schemas.microsoft.com/office/powerpoint/2010/main" val="459682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our break we talked a lot about scientific names and where some of the words that are used might come from</a:t>
            </a:r>
          </a:p>
          <a:p>
            <a:endParaRPr lang="en-GB" dirty="0"/>
          </a:p>
          <a:p>
            <a:r>
              <a:rPr lang="en-GB" dirty="0"/>
              <a:t>We had a go at grouping organisms according to some of their outward morphological characteristics and that is certainly in part what our scientific names are based on</a:t>
            </a:r>
          </a:p>
          <a:p>
            <a:endParaRPr lang="en-GB" dirty="0"/>
          </a:p>
          <a:p>
            <a:r>
              <a:rPr lang="en-GB" dirty="0"/>
              <a:t>But a wide range of other characteristics are used as well</a:t>
            </a:r>
          </a:p>
          <a:p>
            <a:endParaRPr lang="en-GB" dirty="0"/>
          </a:p>
          <a:p>
            <a:r>
              <a:rPr lang="en-GB" dirty="0"/>
              <a:t>So we have morphology, which means shape sand this is going to include not only the shape of the adult but also things like embryology which encompasses the developmental forms of the embryo and foetus and also the morphology of cellular features the study of which is called cytology</a:t>
            </a:r>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25</a:t>
            </a:fld>
            <a:endParaRPr lang="en-GB"/>
          </a:p>
        </p:txBody>
      </p:sp>
    </p:spTree>
    <p:extLst>
      <p:ext uri="{BB962C8B-B14F-4D97-AF65-F5344CB8AC3E}">
        <p14:creationId xmlns:p14="http://schemas.microsoft.com/office/powerpoint/2010/main" val="27482730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name things based on physiology, so differences in metabolism or trophic modes for example</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26</a:t>
            </a:fld>
            <a:endParaRPr lang="en-GB"/>
          </a:p>
        </p:txBody>
      </p:sp>
    </p:spTree>
    <p:extLst>
      <p:ext uri="{BB962C8B-B14F-4D97-AF65-F5344CB8AC3E}">
        <p14:creationId xmlns:p14="http://schemas.microsoft.com/office/powerpoint/2010/main" val="14496802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more recently we name things based on molecular characteristics</a:t>
            </a:r>
          </a:p>
          <a:p>
            <a:endParaRPr lang="en-GB" dirty="0"/>
          </a:p>
          <a:p>
            <a:r>
              <a:rPr lang="en-GB" dirty="0"/>
              <a:t>So if you ever find yourself becoming a mycologist, which is what you’ll call yourself if you study fungi, what you’ll find is that the names of the organisms you’re studying keep changing and they will be moved around between taxonomic groups really rather regularly</a:t>
            </a:r>
          </a:p>
          <a:p>
            <a:r>
              <a:rPr lang="en-GB" dirty="0"/>
              <a:t>Because the old names and classifications were based on morphological and physiological differences that we were able to observe and test</a:t>
            </a:r>
          </a:p>
          <a:p>
            <a:endParaRPr lang="en-GB" dirty="0"/>
          </a:p>
          <a:p>
            <a:r>
              <a:rPr lang="en-GB" dirty="0"/>
              <a:t>However fungi are one group of organisms that we spend a lot of resources on sequencing and studying their genes, their proteins and other molecular differences because they are very useful to us in terms of biotechnology, understanding and mitigating crop disease and in developing human medicines</a:t>
            </a:r>
          </a:p>
          <a:p>
            <a:endParaRPr lang="en-GB" dirty="0"/>
          </a:p>
          <a:p>
            <a:r>
              <a:rPr lang="en-GB" dirty="0"/>
              <a:t>And as we compile all of this data it becomes clear that things we thought were closely related are in fact not, and things that look and behave very differently from one another are in fact close relatives</a:t>
            </a:r>
          </a:p>
        </p:txBody>
      </p:sp>
      <p:sp>
        <p:nvSpPr>
          <p:cNvPr id="4" name="Slide Number Placeholder 3"/>
          <p:cNvSpPr>
            <a:spLocks noGrp="1"/>
          </p:cNvSpPr>
          <p:nvPr>
            <p:ph type="sldNum" sz="quarter" idx="10"/>
          </p:nvPr>
        </p:nvSpPr>
        <p:spPr/>
        <p:txBody>
          <a:bodyPr/>
          <a:lstStyle/>
          <a:p>
            <a:fld id="{DE9C0EC2-FF31-42E8-82FB-369C708C7377}" type="slidenum">
              <a:rPr lang="en-GB" smtClean="0"/>
              <a:t>27</a:t>
            </a:fld>
            <a:endParaRPr lang="en-GB"/>
          </a:p>
        </p:txBody>
      </p:sp>
    </p:spTree>
    <p:extLst>
      <p:ext uri="{BB962C8B-B14F-4D97-AF65-F5344CB8AC3E}">
        <p14:creationId xmlns:p14="http://schemas.microsoft.com/office/powerpoint/2010/main" val="34692437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also use behavioural characteristics</a:t>
            </a:r>
          </a:p>
        </p:txBody>
      </p:sp>
      <p:sp>
        <p:nvSpPr>
          <p:cNvPr id="4" name="Slide Number Placeholder 3"/>
          <p:cNvSpPr>
            <a:spLocks noGrp="1"/>
          </p:cNvSpPr>
          <p:nvPr>
            <p:ph type="sldNum" sz="quarter" idx="10"/>
          </p:nvPr>
        </p:nvSpPr>
        <p:spPr/>
        <p:txBody>
          <a:bodyPr/>
          <a:lstStyle/>
          <a:p>
            <a:fld id="{DE9C0EC2-FF31-42E8-82FB-369C708C7377}" type="slidenum">
              <a:rPr lang="en-GB" smtClean="0"/>
              <a:t>28</a:t>
            </a:fld>
            <a:endParaRPr lang="en-GB"/>
          </a:p>
        </p:txBody>
      </p:sp>
    </p:spTree>
    <p:extLst>
      <p:ext uri="{BB962C8B-B14F-4D97-AF65-F5344CB8AC3E}">
        <p14:creationId xmlns:p14="http://schemas.microsoft.com/office/powerpoint/2010/main" val="3767898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a whole range of ecological characteristics, not only of macro habitats but also taking into consideration the many examples of co-speciation</a:t>
            </a:r>
          </a:p>
          <a:p>
            <a:endParaRPr lang="en-GB" dirty="0"/>
          </a:p>
          <a:p>
            <a:r>
              <a:rPr lang="en-GB" dirty="0"/>
              <a:t>For example there are many </a:t>
            </a:r>
            <a:r>
              <a:rPr lang="en-GB" dirty="0" err="1"/>
              <a:t>many</a:t>
            </a:r>
            <a:r>
              <a:rPr lang="en-GB" dirty="0"/>
              <a:t> instances where parasite or pathogen and host, hunter and prey, consumer and plant have speciated in concert, an ecological war if you will waged over thousands of years </a:t>
            </a:r>
          </a:p>
        </p:txBody>
      </p:sp>
      <p:sp>
        <p:nvSpPr>
          <p:cNvPr id="4" name="Slide Number Placeholder 3"/>
          <p:cNvSpPr>
            <a:spLocks noGrp="1"/>
          </p:cNvSpPr>
          <p:nvPr>
            <p:ph type="sldNum" sz="quarter" idx="10"/>
          </p:nvPr>
        </p:nvSpPr>
        <p:spPr/>
        <p:txBody>
          <a:bodyPr/>
          <a:lstStyle/>
          <a:p>
            <a:fld id="{DE9C0EC2-FF31-42E8-82FB-369C708C7377}" type="slidenum">
              <a:rPr lang="en-GB" smtClean="0"/>
              <a:t>29</a:t>
            </a:fld>
            <a:endParaRPr lang="en-GB"/>
          </a:p>
        </p:txBody>
      </p:sp>
    </p:spTree>
    <p:extLst>
      <p:ext uri="{BB962C8B-B14F-4D97-AF65-F5344CB8AC3E}">
        <p14:creationId xmlns:p14="http://schemas.microsoft.com/office/powerpoint/2010/main" val="34272435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understanding of the similarities and differences in characteristics between organisms helps us not only to name them but to identify them in the field</a:t>
            </a:r>
          </a:p>
          <a:p>
            <a:endParaRPr lang="en-GB" dirty="0"/>
          </a:p>
          <a:p>
            <a:r>
              <a:rPr lang="en-GB" dirty="0"/>
              <a:t>To help in this taxonomists create dichotomous keys, rather like adventure </a:t>
            </a:r>
            <a:r>
              <a:rPr lang="en-GB" dirty="0" err="1"/>
              <a:t>storky</a:t>
            </a:r>
            <a:r>
              <a:rPr lang="en-GB" dirty="0"/>
              <a:t> books where at the end of each page you have to make a choice as to how the story will proceed and turn to the page relevant to your choice and read on</a:t>
            </a:r>
          </a:p>
          <a:p>
            <a:endParaRPr lang="en-GB" dirty="0"/>
          </a:p>
          <a:p>
            <a:r>
              <a:rPr lang="en-GB" dirty="0"/>
              <a:t>So I want you now to work again in pairs on exercise 2</a:t>
            </a:r>
          </a:p>
          <a:p>
            <a:endParaRPr lang="en-GB" dirty="0"/>
          </a:p>
          <a:p>
            <a:r>
              <a:rPr lang="en-GB" dirty="0"/>
              <a:t>You can read the text on page 6 if you don’t fully understand what a dichotomous key is</a:t>
            </a:r>
          </a:p>
          <a:p>
            <a:endParaRPr lang="en-GB" dirty="0"/>
          </a:p>
          <a:p>
            <a:r>
              <a:rPr lang="en-GB" dirty="0"/>
              <a:t>I want you to follow the procedure on page 7 and, using the hand outs of cartoon animals and dichotomous key fill in the table </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30</a:t>
            </a:fld>
            <a:endParaRPr lang="en-GB"/>
          </a:p>
        </p:txBody>
      </p:sp>
    </p:spTree>
    <p:extLst>
      <p:ext uri="{BB962C8B-B14F-4D97-AF65-F5344CB8AC3E}">
        <p14:creationId xmlns:p14="http://schemas.microsoft.com/office/powerpoint/2010/main" val="26945167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31</a:t>
            </a:fld>
            <a:endParaRPr lang="en-GB"/>
          </a:p>
        </p:txBody>
      </p:sp>
    </p:spTree>
    <p:extLst>
      <p:ext uri="{BB962C8B-B14F-4D97-AF65-F5344CB8AC3E}">
        <p14:creationId xmlns:p14="http://schemas.microsoft.com/office/powerpoint/2010/main" val="4624875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you’ve seen so far is that we have huge biodiversity and lots of aspects to consider when describing and naming life on Earth</a:t>
            </a:r>
          </a:p>
          <a:p>
            <a:endParaRPr lang="en-GB" dirty="0"/>
          </a:p>
          <a:p>
            <a:r>
              <a:rPr lang="en-GB" dirty="0"/>
              <a:t>And that grouping organisms together based on these characteristics isn’t always easy or straight forward</a:t>
            </a:r>
            <a:br>
              <a:rPr lang="en-GB" dirty="0"/>
            </a:br>
            <a:br>
              <a:rPr lang="en-GB" dirty="0"/>
            </a:br>
            <a:r>
              <a:rPr lang="en-GB" dirty="0"/>
              <a:t>So how do our classification systems work and what are the levels of the hierarchies?</a:t>
            </a:r>
          </a:p>
        </p:txBody>
      </p:sp>
      <p:sp>
        <p:nvSpPr>
          <p:cNvPr id="4" name="Slide Number Placeholder 3"/>
          <p:cNvSpPr>
            <a:spLocks noGrp="1"/>
          </p:cNvSpPr>
          <p:nvPr>
            <p:ph type="sldNum" sz="quarter" idx="10"/>
          </p:nvPr>
        </p:nvSpPr>
        <p:spPr/>
        <p:txBody>
          <a:bodyPr/>
          <a:lstStyle/>
          <a:p>
            <a:fld id="{DE9C0EC2-FF31-42E8-82FB-369C708C7377}" type="slidenum">
              <a:rPr lang="en-GB" smtClean="0"/>
              <a:t>32</a:t>
            </a:fld>
            <a:endParaRPr lang="en-GB"/>
          </a:p>
        </p:txBody>
      </p:sp>
    </p:spTree>
    <p:extLst>
      <p:ext uri="{BB962C8B-B14F-4D97-AF65-F5344CB8AC3E}">
        <p14:creationId xmlns:p14="http://schemas.microsoft.com/office/powerpoint/2010/main" val="11826519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Well Linnaeus came up with a 3 domain system</a:t>
            </a:r>
          </a:p>
          <a:p>
            <a:endParaRPr lang="en-GB" dirty="0"/>
          </a:p>
          <a:p>
            <a:r>
              <a:rPr lang="en-GB" dirty="0"/>
              <a:t>He classed everything as being either alive which he classified as animals or plants or not alive which he classified as minerals</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33</a:t>
            </a:fld>
            <a:endParaRPr lang="en-GB"/>
          </a:p>
        </p:txBody>
      </p:sp>
    </p:spTree>
    <p:extLst>
      <p:ext uri="{BB962C8B-B14F-4D97-AF65-F5344CB8AC3E}">
        <p14:creationId xmlns:p14="http://schemas.microsoft.com/office/powerpoint/2010/main" val="34347533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 then had 6 classes of animals and I’ve listed these because many of these groups are still in use today. Linnaeus got a lot of this stuff right!</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34</a:t>
            </a:fld>
            <a:endParaRPr lang="en-GB"/>
          </a:p>
        </p:txBody>
      </p:sp>
    </p:spTree>
    <p:extLst>
      <p:ext uri="{BB962C8B-B14F-4D97-AF65-F5344CB8AC3E}">
        <p14:creationId xmlns:p14="http://schemas.microsoft.com/office/powerpoint/2010/main" val="31975246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a:t>
            </a:r>
          </a:p>
          <a:p>
            <a:endParaRPr lang="en-GB" dirty="0"/>
          </a:p>
          <a:p>
            <a:r>
              <a:rPr lang="en-GB" dirty="0"/>
              <a:t>This is where it kind of fell apart, </a:t>
            </a:r>
          </a:p>
          <a:p>
            <a:endParaRPr lang="en-GB" dirty="0"/>
          </a:p>
          <a:p>
            <a:r>
              <a:rPr lang="en-GB" dirty="0"/>
              <a:t>He classified insects and then vermes and that’s a term that is not in use any more. These were basically soft-bodied creatures with </a:t>
            </a:r>
            <a:r>
              <a:rPr lang="en-GB" dirty="0" err="1"/>
              <a:t>tenticles</a:t>
            </a:r>
            <a:r>
              <a:rPr lang="en-GB" dirty="0"/>
              <a:t> </a:t>
            </a:r>
          </a:p>
          <a:p>
            <a:r>
              <a:rPr lang="en-GB" dirty="0"/>
              <a:t>And into this group he put the nudibranchs and the sea corals and </a:t>
            </a:r>
            <a:r>
              <a:rPr lang="en-GB" dirty="0" err="1"/>
              <a:t>anemonies</a:t>
            </a:r>
            <a:r>
              <a:rPr lang="en-GB" dirty="0"/>
              <a:t> and of course we don’t classify these together in one group any more as they are not closely related to each other</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35</a:t>
            </a:fld>
            <a:endParaRPr lang="en-GB"/>
          </a:p>
        </p:txBody>
      </p:sp>
    </p:spTree>
    <p:extLst>
      <p:ext uri="{BB962C8B-B14F-4D97-AF65-F5344CB8AC3E}">
        <p14:creationId xmlns:p14="http://schemas.microsoft.com/office/powerpoint/2010/main" val="8212322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Linnaeus really influenced all the work that was to come. The idea that we would build hierarchies of similarities to determine different </a:t>
            </a:r>
            <a:r>
              <a:rPr lang="en-GB" dirty="0" err="1"/>
              <a:t>catergories</a:t>
            </a:r>
            <a:r>
              <a:rPr lang="en-GB" dirty="0"/>
              <a:t> and levels of relatedness</a:t>
            </a:r>
          </a:p>
          <a:p>
            <a:r>
              <a:rPr lang="en-GB" dirty="0"/>
              <a:t>These are phylogenetic trees from </a:t>
            </a:r>
            <a:r>
              <a:rPr lang="en-GB" dirty="0" err="1"/>
              <a:t>Haekel’s</a:t>
            </a:r>
            <a:r>
              <a:rPr lang="en-GB" dirty="0"/>
              <a:t> 1866 work </a:t>
            </a:r>
            <a:r>
              <a:rPr lang="en-GB" dirty="0" err="1"/>
              <a:t>Generelle</a:t>
            </a:r>
            <a:r>
              <a:rPr lang="en-GB" dirty="0"/>
              <a:t> </a:t>
            </a:r>
            <a:r>
              <a:rPr lang="en-GB" dirty="0" err="1"/>
              <a:t>Morphologie</a:t>
            </a:r>
            <a:r>
              <a:rPr lang="en-GB" dirty="0"/>
              <a:t> der </a:t>
            </a:r>
            <a:r>
              <a:rPr lang="en-GB" dirty="0" err="1"/>
              <a:t>Organismen</a:t>
            </a:r>
            <a:endParaRPr lang="en-GB" dirty="0"/>
          </a:p>
          <a:p>
            <a:r>
              <a:rPr lang="en-GB" dirty="0"/>
              <a:t>They attempt to show who was related to whom and where all of the ancestors were</a:t>
            </a:r>
          </a:p>
          <a:p>
            <a:r>
              <a:rPr lang="en-GB" dirty="0"/>
              <a:t>And we use the same ideas today</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36</a:t>
            </a:fld>
            <a:endParaRPr lang="en-GB"/>
          </a:p>
        </p:txBody>
      </p:sp>
    </p:spTree>
    <p:extLst>
      <p:ext uri="{BB962C8B-B14F-4D97-AF65-F5344CB8AC3E}">
        <p14:creationId xmlns:p14="http://schemas.microsoft.com/office/powerpoint/2010/main" val="18839851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of them are very obvious so for example a penguin and a sparrow should obviously be grouped together because they share a lot of characteristics: beaks, feathers etc. </a:t>
            </a:r>
          </a:p>
          <a:p>
            <a:r>
              <a:rPr lang="en-GB" dirty="0"/>
              <a:t>So we classify them, together. </a:t>
            </a:r>
          </a:p>
          <a:p>
            <a:endParaRPr lang="en-GB" dirty="0"/>
          </a:p>
          <a:p>
            <a:r>
              <a:rPr lang="en-GB" dirty="0"/>
              <a:t>They are more similar to each other as either of the two are to herring for example. </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37</a:t>
            </a:fld>
            <a:endParaRPr lang="en-GB"/>
          </a:p>
        </p:txBody>
      </p:sp>
    </p:spTree>
    <p:extLst>
      <p:ext uri="{BB962C8B-B14F-4D97-AF65-F5344CB8AC3E}">
        <p14:creationId xmlns:p14="http://schemas.microsoft.com/office/powerpoint/2010/main" val="42205157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if you want to compare these three organisms to something like a mushroom then you would want to put the penguin, sparrow and herring into one group together because these organisms are all animals whereas the mushroom clearly is not and belongs to the kingdom fungi</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38</a:t>
            </a:fld>
            <a:endParaRPr lang="en-GB"/>
          </a:p>
        </p:txBody>
      </p:sp>
    </p:spTree>
    <p:extLst>
      <p:ext uri="{BB962C8B-B14F-4D97-AF65-F5344CB8AC3E}">
        <p14:creationId xmlns:p14="http://schemas.microsoft.com/office/powerpoint/2010/main" val="32853130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we group things based on levels of similarities</a:t>
            </a:r>
          </a:p>
          <a:p>
            <a:endParaRPr lang="en-GB" dirty="0"/>
          </a:p>
          <a:p>
            <a:r>
              <a:rPr lang="en-GB" dirty="0"/>
              <a:t>Today we have a three domain system which differs significantly from Linnaeus’s system</a:t>
            </a:r>
          </a:p>
          <a:p>
            <a:endParaRPr lang="en-GB" dirty="0"/>
          </a:p>
          <a:p>
            <a:r>
              <a:rPr lang="en-GB" dirty="0"/>
              <a:t>The prokaryotes which are the bacteria, and </a:t>
            </a:r>
            <a:r>
              <a:rPr lang="en-GB" dirty="0" err="1"/>
              <a:t>archea</a:t>
            </a:r>
            <a:r>
              <a:rPr lang="en-GB" dirty="0"/>
              <a:t> or ancient bacteria which are the oldest living things on the planet</a:t>
            </a:r>
          </a:p>
          <a:p>
            <a:endParaRPr lang="en-GB" dirty="0"/>
          </a:p>
          <a:p>
            <a:r>
              <a:rPr lang="en-GB" dirty="0"/>
              <a:t>And then the Eukaryotes. These are organisms that have a nucleus and other organelles in their cells and gained multi-cellularity although they aren’t all multi-cellular</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39</a:t>
            </a:fld>
            <a:endParaRPr lang="en-GB"/>
          </a:p>
        </p:txBody>
      </p:sp>
    </p:spTree>
    <p:extLst>
      <p:ext uri="{BB962C8B-B14F-4D97-AF65-F5344CB8AC3E}">
        <p14:creationId xmlns:p14="http://schemas.microsoft.com/office/powerpoint/2010/main" val="37609715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way we organise levels of relatedness going from domain to kingdom phylum class order family genus species</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40</a:t>
            </a:fld>
            <a:endParaRPr lang="en-GB"/>
          </a:p>
        </p:txBody>
      </p:sp>
    </p:spTree>
    <p:extLst>
      <p:ext uri="{BB962C8B-B14F-4D97-AF65-F5344CB8AC3E}">
        <p14:creationId xmlns:p14="http://schemas.microsoft.com/office/powerpoint/2010/main" val="40022342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to show you how this taxonomic system works I’m going to use the family dog as an example</a:t>
            </a:r>
          </a:p>
          <a:p>
            <a:endParaRPr lang="en-GB" dirty="0"/>
          </a:p>
          <a:p>
            <a:r>
              <a:rPr lang="en-GB" dirty="0"/>
              <a:t>Partly because this gives me an excuse to put up a picture of one of my beloved family dogs! His name is Bran</a:t>
            </a:r>
          </a:p>
        </p:txBody>
      </p:sp>
      <p:sp>
        <p:nvSpPr>
          <p:cNvPr id="4" name="Slide Number Placeholder 3"/>
          <p:cNvSpPr>
            <a:spLocks noGrp="1"/>
          </p:cNvSpPr>
          <p:nvPr>
            <p:ph type="sldNum" sz="quarter" idx="10"/>
          </p:nvPr>
        </p:nvSpPr>
        <p:spPr/>
        <p:txBody>
          <a:bodyPr/>
          <a:lstStyle/>
          <a:p>
            <a:fld id="{DE9C0EC2-FF31-42E8-82FB-369C708C7377}" type="slidenum">
              <a:rPr lang="en-GB" smtClean="0"/>
              <a:t>41</a:t>
            </a:fld>
            <a:endParaRPr lang="en-GB"/>
          </a:p>
        </p:txBody>
      </p:sp>
    </p:spTree>
    <p:extLst>
      <p:ext uri="{BB962C8B-B14F-4D97-AF65-F5344CB8AC3E}">
        <p14:creationId xmlns:p14="http://schemas.microsoft.com/office/powerpoint/2010/main" val="14044453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the Domain the dog is in, Eukarya, it shares with all other living things on the planet with the exception of the bacteria</a:t>
            </a:r>
          </a:p>
          <a:p>
            <a:endParaRPr lang="en-GB" dirty="0"/>
          </a:p>
          <a:p>
            <a:r>
              <a:rPr lang="en-GB" dirty="0"/>
              <a:t>The kingdom the dog is in is the kingdom animal so now we’ve excluded things like plants, fungi and protists</a:t>
            </a:r>
          </a:p>
          <a:p>
            <a:endParaRPr lang="en-GB" dirty="0"/>
          </a:p>
          <a:p>
            <a:r>
              <a:rPr lang="en-GB" dirty="0"/>
              <a:t>The phylum is called the </a:t>
            </a:r>
            <a:r>
              <a:rPr lang="en-GB" dirty="0" err="1"/>
              <a:t>chordata</a:t>
            </a:r>
            <a:r>
              <a:rPr lang="en-GB" dirty="0"/>
              <a:t> and the chordates have a dorsal nerve that runs down or along the back and pharyngeal gill slits</a:t>
            </a:r>
          </a:p>
          <a:p>
            <a:r>
              <a:rPr lang="en-GB" dirty="0"/>
              <a:t>And we share this phylum along with the dog</a:t>
            </a:r>
          </a:p>
          <a:p>
            <a:endParaRPr lang="en-GB" dirty="0"/>
          </a:p>
          <a:p>
            <a:r>
              <a:rPr lang="en-GB" dirty="0"/>
              <a:t>The class is the last level we share with the dog</a:t>
            </a:r>
          </a:p>
          <a:p>
            <a:r>
              <a:rPr lang="en-GB" dirty="0"/>
              <a:t>We are both mammals which means we have sweat glands and produce milk for our offspring</a:t>
            </a:r>
          </a:p>
          <a:p>
            <a:endParaRPr lang="en-GB" dirty="0"/>
          </a:p>
          <a:p>
            <a:r>
              <a:rPr lang="en-GB" dirty="0"/>
              <a:t>The order is </a:t>
            </a:r>
            <a:r>
              <a:rPr lang="en-GB" dirty="0" err="1"/>
              <a:t>carnivoera</a:t>
            </a:r>
            <a:r>
              <a:rPr lang="en-GB" dirty="0"/>
              <a:t>, these are mostly meat eating animals so you can see we are no longer present</a:t>
            </a:r>
          </a:p>
          <a:p>
            <a:endParaRPr lang="en-GB" dirty="0"/>
          </a:p>
          <a:p>
            <a:r>
              <a:rPr lang="en-GB" dirty="0"/>
              <a:t>The family is Canidae which includes dogs, wolves, </a:t>
            </a:r>
            <a:r>
              <a:rPr lang="en-GB" dirty="0" err="1"/>
              <a:t>cyotes</a:t>
            </a:r>
            <a:r>
              <a:rPr lang="en-GB" dirty="0"/>
              <a:t> and jackals and foxes</a:t>
            </a:r>
          </a:p>
          <a:p>
            <a:endParaRPr lang="en-GB" dirty="0"/>
          </a:p>
          <a:p>
            <a:r>
              <a:rPr lang="en-GB" dirty="0"/>
              <a:t>The genus is </a:t>
            </a:r>
            <a:r>
              <a:rPr lang="en-GB" dirty="0" err="1"/>
              <a:t>canis</a:t>
            </a:r>
            <a:r>
              <a:rPr lang="en-GB" dirty="0"/>
              <a:t>: dogs, wolves, </a:t>
            </a:r>
            <a:r>
              <a:rPr lang="en-GB" dirty="0" err="1"/>
              <a:t>cyotes</a:t>
            </a:r>
            <a:r>
              <a:rPr lang="en-GB" dirty="0"/>
              <a:t> and jackals</a:t>
            </a:r>
          </a:p>
          <a:p>
            <a:endParaRPr lang="en-GB" dirty="0"/>
          </a:p>
          <a:p>
            <a:r>
              <a:rPr lang="en-GB" dirty="0"/>
              <a:t>And finally the species </a:t>
            </a:r>
            <a:r>
              <a:rPr lang="en-GB" dirty="0" err="1"/>
              <a:t>Canis</a:t>
            </a:r>
            <a:r>
              <a:rPr lang="en-GB" dirty="0"/>
              <a:t> lupus which only includes the dog and the grey wolf</a:t>
            </a:r>
          </a:p>
          <a:p>
            <a:r>
              <a:rPr lang="en-GB" dirty="0"/>
              <a:t>But because we’ve domesticated the dog from the grey wolf it’s full name actually </a:t>
            </a:r>
            <a:r>
              <a:rPr lang="en-GB" dirty="0" err="1"/>
              <a:t>hasd</a:t>
            </a:r>
            <a:r>
              <a:rPr lang="en-GB" dirty="0"/>
              <a:t> a third component because it is a sub-species, </a:t>
            </a:r>
            <a:r>
              <a:rPr lang="en-GB" dirty="0" err="1"/>
              <a:t>Canis</a:t>
            </a:r>
            <a:r>
              <a:rPr lang="en-GB" dirty="0"/>
              <a:t> lupus </a:t>
            </a:r>
            <a:r>
              <a:rPr lang="en-GB" dirty="0" err="1"/>
              <a:t>familiaris</a:t>
            </a:r>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42</a:t>
            </a:fld>
            <a:endParaRPr lang="en-GB"/>
          </a:p>
        </p:txBody>
      </p:sp>
    </p:spTree>
    <p:extLst>
      <p:ext uri="{BB962C8B-B14F-4D97-AF65-F5344CB8AC3E}">
        <p14:creationId xmlns:p14="http://schemas.microsoft.com/office/powerpoint/2010/main" val="24360067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hopefully what you should have realised is that as you go up you have a decrease in the number of traits that individuals have in common with the other members of the group but you have more organisms in each group</a:t>
            </a:r>
          </a:p>
          <a:p>
            <a:endParaRPr lang="en-GB" dirty="0"/>
          </a:p>
          <a:p>
            <a:r>
              <a:rPr lang="en-GB" dirty="0"/>
              <a:t>And conversely as you go down you have less relative in each group but they have more in common with each other</a:t>
            </a:r>
          </a:p>
          <a:p>
            <a:endParaRPr lang="en-GB" dirty="0"/>
          </a:p>
          <a:p>
            <a:r>
              <a:rPr lang="en-GB" dirty="0"/>
              <a:t>Now while this may seem very clear and clean, as I mentioned earlier regarding fungi, the picture really isn’t as clear and clean as it would seem</a:t>
            </a:r>
          </a:p>
          <a:p>
            <a:r>
              <a:rPr lang="en-GB" dirty="0"/>
              <a:t>Taxonomists still argue constantly over how organisms should be classified and as we gather more and more data things move around a lot</a:t>
            </a:r>
          </a:p>
          <a:p>
            <a:endParaRPr lang="en-GB" dirty="0"/>
          </a:p>
          <a:p>
            <a:r>
              <a:rPr lang="en-GB" dirty="0"/>
              <a:t>And the most confusion actually comes at the very level we use and identify with the most, at the genus and species level</a:t>
            </a:r>
          </a:p>
        </p:txBody>
      </p:sp>
      <p:sp>
        <p:nvSpPr>
          <p:cNvPr id="4" name="Slide Number Placeholder 3"/>
          <p:cNvSpPr>
            <a:spLocks noGrp="1"/>
          </p:cNvSpPr>
          <p:nvPr>
            <p:ph type="sldNum" sz="quarter" idx="10"/>
          </p:nvPr>
        </p:nvSpPr>
        <p:spPr/>
        <p:txBody>
          <a:bodyPr/>
          <a:lstStyle/>
          <a:p>
            <a:fld id="{DE9C0EC2-FF31-42E8-82FB-369C708C7377}" type="slidenum">
              <a:rPr lang="en-GB" smtClean="0"/>
              <a:t>44</a:t>
            </a:fld>
            <a:endParaRPr lang="en-GB"/>
          </a:p>
        </p:txBody>
      </p:sp>
    </p:spTree>
    <p:extLst>
      <p:ext uri="{BB962C8B-B14F-4D97-AF65-F5344CB8AC3E}">
        <p14:creationId xmlns:p14="http://schemas.microsoft.com/office/powerpoint/2010/main" val="200288201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has really always been the case</a:t>
            </a:r>
          </a:p>
          <a:p>
            <a:r>
              <a:rPr lang="en-GB" dirty="0"/>
              <a:t>Even in the past before the age of enlightenment, scientists predicted that there would be problems</a:t>
            </a:r>
          </a:p>
          <a:p>
            <a:endParaRPr lang="en-GB" dirty="0"/>
          </a:p>
          <a:p>
            <a:r>
              <a:rPr lang="en-GB" dirty="0"/>
              <a:t>Linnaeus and his peers talked about where species came from and how to properly define what a species is and this is a question and a concept that is still not universally agreed today</a:t>
            </a:r>
          </a:p>
          <a:p>
            <a:r>
              <a:rPr lang="en-GB" dirty="0"/>
              <a:t>He treated </a:t>
            </a:r>
            <a:r>
              <a:rPr lang="en-GB" dirty="0" err="1"/>
              <a:t>spesies</a:t>
            </a:r>
            <a:r>
              <a:rPr lang="en-GB" dirty="0"/>
              <a:t> as immutable,. Not capable or susceptible to change</a:t>
            </a:r>
          </a:p>
          <a:p>
            <a:r>
              <a:rPr lang="en-GB" dirty="0"/>
              <a:t>This came from the bible and that was the popular thinking of the day</a:t>
            </a:r>
          </a:p>
        </p:txBody>
      </p:sp>
      <p:sp>
        <p:nvSpPr>
          <p:cNvPr id="4" name="Slide Number Placeholder 3"/>
          <p:cNvSpPr>
            <a:spLocks noGrp="1"/>
          </p:cNvSpPr>
          <p:nvPr>
            <p:ph type="sldNum" sz="quarter" idx="10"/>
          </p:nvPr>
        </p:nvSpPr>
        <p:spPr/>
        <p:txBody>
          <a:bodyPr/>
          <a:lstStyle/>
          <a:p>
            <a:fld id="{DE9C0EC2-FF31-42E8-82FB-369C708C7377}" type="slidenum">
              <a:rPr lang="en-GB" smtClean="0"/>
              <a:t>45</a:t>
            </a:fld>
            <a:endParaRPr lang="en-GB"/>
          </a:p>
        </p:txBody>
      </p:sp>
    </p:spTree>
    <p:extLst>
      <p:ext uri="{BB962C8B-B14F-4D97-AF65-F5344CB8AC3E}">
        <p14:creationId xmlns:p14="http://schemas.microsoft.com/office/powerpoint/2010/main" val="15881696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person to openly question some of these ideas was a French naturalist called the Comte de Buffon</a:t>
            </a:r>
          </a:p>
          <a:p>
            <a:endParaRPr lang="en-GB" dirty="0"/>
          </a:p>
          <a:p>
            <a:r>
              <a:rPr lang="en-GB" dirty="0"/>
              <a:t>He was interested in looking at fossil mammals. He loved elephants and mammoths especially and he had issues with how old the earth was supposed to be</a:t>
            </a:r>
          </a:p>
          <a:p>
            <a:r>
              <a:rPr lang="en-GB" dirty="0"/>
              <a:t>He couldn’t understand how organisms could cross </a:t>
            </a:r>
            <a:r>
              <a:rPr lang="en-GB" dirty="0" err="1"/>
              <a:t>inhosbitable</a:t>
            </a:r>
            <a:r>
              <a:rPr lang="en-GB" dirty="0"/>
              <a:t> barriers to reach suitable environments and he travelled a lot and found different animals and plants in similar environments that were completely isolated from each other</a:t>
            </a:r>
          </a:p>
          <a:p>
            <a:endParaRPr lang="en-GB" dirty="0"/>
          </a:p>
          <a:p>
            <a:r>
              <a:rPr lang="en-GB" dirty="0"/>
              <a:t>This is now called Buffon’s Law, or the first principle of biogeography</a:t>
            </a:r>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46</a:t>
            </a:fld>
            <a:endParaRPr lang="en-GB"/>
          </a:p>
        </p:txBody>
      </p:sp>
    </p:spTree>
    <p:extLst>
      <p:ext uri="{BB962C8B-B14F-4D97-AF65-F5344CB8AC3E}">
        <p14:creationId xmlns:p14="http://schemas.microsoft.com/office/powerpoint/2010/main" val="37425851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Then the Age of Enlightenment came along with the development of palaeontology </a:t>
            </a:r>
          </a:p>
          <a:p>
            <a:endParaRPr lang="en-GB" dirty="0"/>
          </a:p>
          <a:p>
            <a:r>
              <a:rPr lang="en-GB" dirty="0"/>
              <a:t>And the discovery of more and more fossils in the fossil record which really challenged the biblical view of nature</a:t>
            </a:r>
          </a:p>
        </p:txBody>
      </p:sp>
      <p:sp>
        <p:nvSpPr>
          <p:cNvPr id="4" name="Slide Number Placeholder 3"/>
          <p:cNvSpPr>
            <a:spLocks noGrp="1"/>
          </p:cNvSpPr>
          <p:nvPr>
            <p:ph type="sldNum" sz="quarter" idx="10"/>
          </p:nvPr>
        </p:nvSpPr>
        <p:spPr/>
        <p:txBody>
          <a:bodyPr/>
          <a:lstStyle/>
          <a:p>
            <a:fld id="{DE9C0EC2-FF31-42E8-82FB-369C708C7377}" type="slidenum">
              <a:rPr lang="en-GB" smtClean="0"/>
              <a:t>47</a:t>
            </a:fld>
            <a:endParaRPr lang="en-GB"/>
          </a:p>
        </p:txBody>
      </p:sp>
    </p:spTree>
    <p:extLst>
      <p:ext uri="{BB962C8B-B14F-4D97-AF65-F5344CB8AC3E}">
        <p14:creationId xmlns:p14="http://schemas.microsoft.com/office/powerpoint/2010/main" val="289491377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now of course we know that species are not fixed entities, that they change </a:t>
            </a:r>
          </a:p>
          <a:p>
            <a:endParaRPr lang="en-GB" dirty="0"/>
          </a:p>
          <a:p>
            <a:r>
              <a:rPr lang="en-GB" dirty="0"/>
              <a:t>And we can see this in lots of examples, in birds and plants especially, individuals of different species will mate and produce fertile offspring which we call hybrids</a:t>
            </a:r>
          </a:p>
        </p:txBody>
      </p:sp>
      <p:sp>
        <p:nvSpPr>
          <p:cNvPr id="4" name="Slide Number Placeholder 3"/>
          <p:cNvSpPr>
            <a:spLocks noGrp="1"/>
          </p:cNvSpPr>
          <p:nvPr>
            <p:ph type="sldNum" sz="quarter" idx="10"/>
          </p:nvPr>
        </p:nvSpPr>
        <p:spPr/>
        <p:txBody>
          <a:bodyPr/>
          <a:lstStyle/>
          <a:p>
            <a:fld id="{DE9C0EC2-FF31-42E8-82FB-369C708C7377}" type="slidenum">
              <a:rPr lang="en-GB" smtClean="0"/>
              <a:t>48</a:t>
            </a:fld>
            <a:endParaRPr lang="en-GB"/>
          </a:p>
        </p:txBody>
      </p:sp>
    </p:spTree>
    <p:extLst>
      <p:ext uri="{BB962C8B-B14F-4D97-AF65-F5344CB8AC3E}">
        <p14:creationId xmlns:p14="http://schemas.microsoft.com/office/powerpoint/2010/main" val="30891101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of course one of the most notable examples of the recording of species changing over time is that of the finches of the Galapagos Islands</a:t>
            </a:r>
          </a:p>
          <a:p>
            <a:endParaRPr lang="en-GB" dirty="0"/>
          </a:p>
          <a:p>
            <a:r>
              <a:rPr lang="en-GB" dirty="0"/>
              <a:t>They have been traced back to a common ancestor from the South American continent. As the finches moved out onto different islands they were able to exploit and specialise on different food items and their beaks changed over time as a result</a:t>
            </a:r>
          </a:p>
          <a:p>
            <a:endParaRPr lang="en-GB" dirty="0"/>
          </a:p>
          <a:p>
            <a:r>
              <a:rPr lang="en-GB" dirty="0"/>
              <a:t>Can anyone tell me who the author of this work was?</a:t>
            </a:r>
          </a:p>
          <a:p>
            <a:endParaRPr lang="en-GB" dirty="0"/>
          </a:p>
          <a:p>
            <a:r>
              <a:rPr lang="en-GB" dirty="0"/>
              <a:t>It was of course Charles Darwin</a:t>
            </a:r>
          </a:p>
          <a:p>
            <a:endParaRPr lang="en-GB" dirty="0"/>
          </a:p>
          <a:p>
            <a:r>
              <a:rPr lang="en-GB" dirty="0"/>
              <a:t>And his work is so incredibly pivotal and forms a large part of our understanding of adaptation and speciation which is part of what we will cover next week so more on Darwin then</a:t>
            </a:r>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49</a:t>
            </a:fld>
            <a:endParaRPr lang="en-GB"/>
          </a:p>
        </p:txBody>
      </p:sp>
    </p:spTree>
    <p:extLst>
      <p:ext uri="{BB962C8B-B14F-4D97-AF65-F5344CB8AC3E}">
        <p14:creationId xmlns:p14="http://schemas.microsoft.com/office/powerpoint/2010/main" val="82334628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OK were going to do one last activity,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Sometimes there might not be a dichotomous key for a group of organisms we’re interested in describing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Or those that exist might be outdated, inaccurate or difficult to use</a:t>
            </a:r>
          </a:p>
          <a:p>
            <a:endParaRPr lang="en-GB" dirty="0"/>
          </a:p>
          <a:p>
            <a:endParaRPr lang="en-GB" dirty="0"/>
          </a:p>
          <a:p>
            <a:r>
              <a:rPr lang="en-GB" dirty="0"/>
              <a:t>I’d like you to turn to page 9 of your workbooks</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50</a:t>
            </a:fld>
            <a:endParaRPr lang="en-GB"/>
          </a:p>
        </p:txBody>
      </p:sp>
    </p:spTree>
    <p:extLst>
      <p:ext uri="{BB962C8B-B14F-4D97-AF65-F5344CB8AC3E}">
        <p14:creationId xmlns:p14="http://schemas.microsoft.com/office/powerpoint/2010/main" val="391671334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9C0EC2-FF31-42E8-82FB-369C708C7377}" type="slidenum">
              <a:rPr lang="en-GB" smtClean="0"/>
              <a:t>51</a:t>
            </a:fld>
            <a:endParaRPr lang="en-GB"/>
          </a:p>
        </p:txBody>
      </p:sp>
    </p:spTree>
    <p:extLst>
      <p:ext uri="{BB962C8B-B14F-4D97-AF65-F5344CB8AC3E}">
        <p14:creationId xmlns:p14="http://schemas.microsoft.com/office/powerpoint/2010/main" val="1920385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859A84-3371-41B8-811A-3820B1E522A3}"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3684980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59A84-3371-41B8-811A-3820B1E522A3}"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4212370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859A84-3371-41B8-811A-3820B1E522A3}"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1578517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859A84-3371-41B8-811A-3820B1E522A3}"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4177037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859A84-3371-41B8-811A-3820B1E522A3}"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3095350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859A84-3371-41B8-811A-3820B1E522A3}"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4055039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859A84-3371-41B8-811A-3820B1E522A3}"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1311816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859A84-3371-41B8-811A-3820B1E522A3}"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1346774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859A84-3371-41B8-811A-3820B1E522A3}"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2781294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859A84-3371-41B8-811A-3820B1E522A3}"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3276124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859A84-3371-41B8-811A-3820B1E522A3}"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768C394-C1B0-4BF9-956A-F16A5F340CE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90604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5859A84-3371-41B8-811A-3820B1E522A3}"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8898825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5859A84-3371-41B8-811A-3820B1E522A3}"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768C394-C1B0-4BF9-956A-F16A5F340CE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406045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5859A84-3371-41B8-811A-3820B1E522A3}"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10115000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59A84-3371-41B8-811A-3820B1E522A3}"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30749809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59A84-3371-41B8-811A-3820B1E522A3}"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768C394-C1B0-4BF9-956A-F16A5F340CEE}" type="slidenum">
              <a:rPr lang="en-GB" smtClean="0"/>
              <a:t>‹#›</a:t>
            </a:fld>
            <a:endParaRPr lang="en-GB"/>
          </a:p>
        </p:txBody>
      </p:sp>
    </p:spTree>
    <p:extLst>
      <p:ext uri="{BB962C8B-B14F-4D97-AF65-F5344CB8AC3E}">
        <p14:creationId xmlns:p14="http://schemas.microsoft.com/office/powerpoint/2010/main" val="577118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A5859A84-3371-41B8-811A-3820B1E522A3}" type="datetimeFigureOut">
              <a:rPr lang="en-GB" smtClean="0"/>
              <a:t>25/03/2019</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0768C394-C1B0-4BF9-956A-F16A5F340CEE}" type="slidenum">
              <a:rPr lang="en-GB" smtClean="0"/>
              <a:t>‹#›</a:t>
            </a:fld>
            <a:endParaRPr lang="en-GB"/>
          </a:p>
        </p:txBody>
      </p:sp>
    </p:spTree>
    <p:extLst>
      <p:ext uri="{BB962C8B-B14F-4D97-AF65-F5344CB8AC3E}">
        <p14:creationId xmlns:p14="http://schemas.microsoft.com/office/powerpoint/2010/main" val="175367284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knowingneurons.com/52-brain-facts/"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media.bcm.edu/images/2014/60/tcmc-microbial-ecology-diagram-01f-970-444-20141106093251.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27.jp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29.jp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1.jpg"/></Relationships>
</file>

<file path=ppt/slides/_rels/slide1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3.jp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5.jpg"/></Relationships>
</file>

<file path=ppt/slides/_rels/slide2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41.JP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hyperlink" Target="http://darwin.biology.utah.edu/ProjectsHTML/Ecology.html" TargetMode="External"/><Relationship Id="rId5" Type="http://schemas.openxmlformats.org/officeDocument/2006/relationships/image" Target="../media/image44.jpeg"/><Relationship Id="rId4" Type="http://schemas.openxmlformats.org/officeDocument/2006/relationships/hyperlink" Target="https://www.dkfindout.com/uk/animals-and-nature/habitats-and-ecosystems/land-habitats/"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image" Target="../media/image49.gif"/></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54.svg"/></Relationships>
</file>

<file path=ppt/slides/_rels/slide4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 Id="rId9" Type="http://schemas.openxmlformats.org/officeDocument/2006/relationships/image" Target="../media/image62.png"/></Relationships>
</file>

<file path=ppt/slides/_rels/slide4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65.png"/><Relationship Id="rId4" Type="http://schemas.openxmlformats.org/officeDocument/2006/relationships/image" Target="../media/image64.png"/></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67.jpg"/></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4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hyperlink" Target="http://www.phschool.com/science/biology_place/labbench/lab8/intro.html" TargetMode="External"/><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86" name="Rectangle 85">
            <a:extLst>
              <a:ext uri="{FF2B5EF4-FFF2-40B4-BE49-F238E27FC236}">
                <a16:creationId xmlns:a16="http://schemas.microsoft.com/office/drawing/2014/main" id="{25F129D9-8F3D-4302-AB5D-DE987A6B127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screenshot of a cell phone&#10;&#10;Description generated with high confidence">
            <a:extLst>
              <a:ext uri="{FF2B5EF4-FFF2-40B4-BE49-F238E27FC236}">
                <a16:creationId xmlns:a16="http://schemas.microsoft.com/office/drawing/2014/main" id="{9D8ECB51-3E3F-420C-80AE-D63C768312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1169" y="598494"/>
            <a:ext cx="4627877" cy="5661012"/>
          </a:xfrm>
          <a:prstGeom prst="rect">
            <a:avLst/>
          </a:prstGeom>
        </p:spPr>
      </p:pic>
      <p:sp>
        <p:nvSpPr>
          <p:cNvPr id="88" name="Rectangle 87">
            <a:extLst>
              <a:ext uri="{FF2B5EF4-FFF2-40B4-BE49-F238E27FC236}">
                <a16:creationId xmlns:a16="http://schemas.microsoft.com/office/drawing/2014/main" id="{1F4A57F6-BEF1-4CA6-A0F1-3A01F6AB48E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3479799" cy="6858000"/>
          </a:xfrm>
          <a:prstGeom prst="rect">
            <a:avLst/>
          </a:prstGeom>
          <a:solidFill>
            <a:schemeClr val="tx2">
              <a:lumMod val="50000"/>
              <a:alpha val="9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Freeform 5">
            <a:extLst>
              <a:ext uri="{FF2B5EF4-FFF2-40B4-BE49-F238E27FC236}">
                <a16:creationId xmlns:a16="http://schemas.microsoft.com/office/drawing/2014/main" id="{E3336A73-1C9B-4BAA-A893-AD3C79E6660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4053016" cy="857047"/>
          </a:xfrm>
          <a:custGeom>
            <a:avLst/>
            <a:gdLst>
              <a:gd name="T0" fmla="*/ 1114 w 1117"/>
              <a:gd name="T1" fmla="*/ 77 h 163"/>
              <a:gd name="T2" fmla="*/ 1040 w 1117"/>
              <a:gd name="T3" fmla="*/ 3 h 163"/>
              <a:gd name="T4" fmla="*/ 1039 w 1117"/>
              <a:gd name="T5" fmla="*/ 2 h 163"/>
              <a:gd name="T6" fmla="*/ 1034 w 1117"/>
              <a:gd name="T7" fmla="*/ 0 h 163"/>
              <a:gd name="T8" fmla="*/ 578 w 1117"/>
              <a:gd name="T9" fmla="*/ 0 h 163"/>
              <a:gd name="T10" fmla="*/ 562 w 1117"/>
              <a:gd name="T11" fmla="*/ 0 h 163"/>
              <a:gd name="T12" fmla="*/ 440 w 1117"/>
              <a:gd name="T13" fmla="*/ 0 h 163"/>
              <a:gd name="T14" fmla="*/ 106 w 1117"/>
              <a:gd name="T15" fmla="*/ 0 h 163"/>
              <a:gd name="T16" fmla="*/ 0 w 1117"/>
              <a:gd name="T17" fmla="*/ 0 h 163"/>
              <a:gd name="T18" fmla="*/ 0 w 1117"/>
              <a:gd name="T19" fmla="*/ 163 h 163"/>
              <a:gd name="T20" fmla="*/ 106 w 1117"/>
              <a:gd name="T21" fmla="*/ 163 h 163"/>
              <a:gd name="T22" fmla="*/ 440 w 1117"/>
              <a:gd name="T23" fmla="*/ 163 h 163"/>
              <a:gd name="T24" fmla="*/ 562 w 1117"/>
              <a:gd name="T25" fmla="*/ 163 h 163"/>
              <a:gd name="T26" fmla="*/ 578 w 1117"/>
              <a:gd name="T27" fmla="*/ 163 h 163"/>
              <a:gd name="T28" fmla="*/ 1034 w 1117"/>
              <a:gd name="T29" fmla="*/ 163 h 163"/>
              <a:gd name="T30" fmla="*/ 1039 w 1117"/>
              <a:gd name="T31" fmla="*/ 161 h 163"/>
              <a:gd name="T32" fmla="*/ 1040 w 1117"/>
              <a:gd name="T33" fmla="*/ 160 h 163"/>
              <a:gd name="T34" fmla="*/ 1114 w 1117"/>
              <a:gd name="T35" fmla="*/ 86 h 163"/>
              <a:gd name="T36" fmla="*/ 1114 w 1117"/>
              <a:gd name="T37"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7" h="163">
                <a:moveTo>
                  <a:pt x="1114" y="77"/>
                </a:moveTo>
                <a:cubicBezTo>
                  <a:pt x="1040" y="3"/>
                  <a:pt x="1040" y="3"/>
                  <a:pt x="1040" y="3"/>
                </a:cubicBezTo>
                <a:cubicBezTo>
                  <a:pt x="1040" y="2"/>
                  <a:pt x="1039" y="2"/>
                  <a:pt x="1039" y="2"/>
                </a:cubicBezTo>
                <a:cubicBezTo>
                  <a:pt x="1038" y="1"/>
                  <a:pt x="1036" y="0"/>
                  <a:pt x="1034" y="0"/>
                </a:cubicBezTo>
                <a:cubicBezTo>
                  <a:pt x="578" y="0"/>
                  <a:pt x="578" y="0"/>
                  <a:pt x="578" y="0"/>
                </a:cubicBezTo>
                <a:cubicBezTo>
                  <a:pt x="562" y="0"/>
                  <a:pt x="562" y="0"/>
                  <a:pt x="562" y="0"/>
                </a:cubicBezTo>
                <a:cubicBezTo>
                  <a:pt x="440" y="0"/>
                  <a:pt x="440" y="0"/>
                  <a:pt x="440" y="0"/>
                </a:cubicBezTo>
                <a:cubicBezTo>
                  <a:pt x="106" y="0"/>
                  <a:pt x="106" y="0"/>
                  <a:pt x="106" y="0"/>
                </a:cubicBezTo>
                <a:cubicBezTo>
                  <a:pt x="0" y="0"/>
                  <a:pt x="0" y="0"/>
                  <a:pt x="0" y="0"/>
                </a:cubicBezTo>
                <a:cubicBezTo>
                  <a:pt x="0" y="163"/>
                  <a:pt x="0" y="163"/>
                  <a:pt x="0" y="163"/>
                </a:cubicBezTo>
                <a:cubicBezTo>
                  <a:pt x="106" y="163"/>
                  <a:pt x="106" y="163"/>
                  <a:pt x="106" y="163"/>
                </a:cubicBezTo>
                <a:cubicBezTo>
                  <a:pt x="440" y="163"/>
                  <a:pt x="440" y="163"/>
                  <a:pt x="440" y="163"/>
                </a:cubicBezTo>
                <a:cubicBezTo>
                  <a:pt x="562" y="163"/>
                  <a:pt x="562" y="163"/>
                  <a:pt x="562" y="163"/>
                </a:cubicBezTo>
                <a:cubicBezTo>
                  <a:pt x="578" y="163"/>
                  <a:pt x="578" y="163"/>
                  <a:pt x="578" y="163"/>
                </a:cubicBezTo>
                <a:cubicBezTo>
                  <a:pt x="1034" y="163"/>
                  <a:pt x="1034" y="163"/>
                  <a:pt x="1034" y="163"/>
                </a:cubicBezTo>
                <a:cubicBezTo>
                  <a:pt x="1036" y="163"/>
                  <a:pt x="1038" y="162"/>
                  <a:pt x="1039" y="161"/>
                </a:cubicBezTo>
                <a:cubicBezTo>
                  <a:pt x="1039" y="160"/>
                  <a:pt x="1040" y="160"/>
                  <a:pt x="1040" y="160"/>
                </a:cubicBezTo>
                <a:cubicBezTo>
                  <a:pt x="1114" y="86"/>
                  <a:pt x="1114" y="86"/>
                  <a:pt x="1114" y="86"/>
                </a:cubicBezTo>
                <a:cubicBezTo>
                  <a:pt x="1117" y="83"/>
                  <a:pt x="1117" y="79"/>
                  <a:pt x="1114" y="77"/>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872FD7F0-4B1F-41D8-8992-74F20318171A}"/>
              </a:ext>
            </a:extLst>
          </p:cNvPr>
          <p:cNvSpPr>
            <a:spLocks noGrp="1"/>
          </p:cNvSpPr>
          <p:nvPr>
            <p:ph type="ctrTitle"/>
          </p:nvPr>
        </p:nvSpPr>
        <p:spPr>
          <a:xfrm>
            <a:off x="405209" y="967417"/>
            <a:ext cx="2834152" cy="3943250"/>
          </a:xfrm>
        </p:spPr>
        <p:txBody>
          <a:bodyPr>
            <a:normAutofit/>
          </a:bodyPr>
          <a:lstStyle/>
          <a:p>
            <a:r>
              <a:rPr lang="en-GB" sz="3200">
                <a:solidFill>
                  <a:srgbClr val="FEFFFF"/>
                </a:solidFill>
              </a:rPr>
              <a:t>Taxonomy &amp; Classification</a:t>
            </a:r>
          </a:p>
        </p:txBody>
      </p:sp>
      <p:sp>
        <p:nvSpPr>
          <p:cNvPr id="3" name="Subtitle 2">
            <a:extLst>
              <a:ext uri="{FF2B5EF4-FFF2-40B4-BE49-F238E27FC236}">
                <a16:creationId xmlns:a16="http://schemas.microsoft.com/office/drawing/2014/main" id="{2F1431EA-C0E6-456E-BAB5-82CA65ADA9B6}"/>
              </a:ext>
            </a:extLst>
          </p:cNvPr>
          <p:cNvSpPr>
            <a:spLocks noGrp="1"/>
          </p:cNvSpPr>
          <p:nvPr>
            <p:ph type="subTitle" idx="1"/>
          </p:nvPr>
        </p:nvSpPr>
        <p:spPr>
          <a:xfrm>
            <a:off x="405209" y="5189400"/>
            <a:ext cx="2834152" cy="544260"/>
          </a:xfrm>
        </p:spPr>
        <p:txBody>
          <a:bodyPr anchor="ctr">
            <a:normAutofit/>
          </a:bodyPr>
          <a:lstStyle/>
          <a:p>
            <a:r>
              <a:rPr lang="en-GB" sz="1400">
                <a:solidFill>
                  <a:srgbClr val="FEFFFF"/>
                </a:solidFill>
              </a:rPr>
              <a:t>Environmental Biology</a:t>
            </a:r>
          </a:p>
        </p:txBody>
      </p:sp>
      <p:sp>
        <p:nvSpPr>
          <p:cNvPr id="8" name="Rectangle 7">
            <a:extLst>
              <a:ext uri="{FF2B5EF4-FFF2-40B4-BE49-F238E27FC236}">
                <a16:creationId xmlns:a16="http://schemas.microsoft.com/office/drawing/2014/main" id="{32263672-8829-4FBB-A0C8-68800DEBAE92}"/>
              </a:ext>
            </a:extLst>
          </p:cNvPr>
          <p:cNvSpPr/>
          <p:nvPr/>
        </p:nvSpPr>
        <p:spPr>
          <a:xfrm>
            <a:off x="4327046" y="6427948"/>
            <a:ext cx="4572000" cy="261610"/>
          </a:xfrm>
          <a:prstGeom prst="rect">
            <a:avLst/>
          </a:prstGeom>
        </p:spPr>
        <p:txBody>
          <a:bodyPr>
            <a:spAutoFit/>
          </a:bodyPr>
          <a:lstStyle/>
          <a:p>
            <a:pPr algn="r"/>
            <a:r>
              <a:rPr lang="en-GB" sz="1100" dirty="0">
                <a:hlinkClick r:id="rId4"/>
              </a:rPr>
              <a:t>https://knowingneurons.com/52-brain-facts/</a:t>
            </a:r>
            <a:endParaRPr lang="en-GB" sz="1100" dirty="0"/>
          </a:p>
        </p:txBody>
      </p:sp>
    </p:spTree>
    <p:extLst>
      <p:ext uri="{BB962C8B-B14F-4D97-AF65-F5344CB8AC3E}">
        <p14:creationId xmlns:p14="http://schemas.microsoft.com/office/powerpoint/2010/main" val="575182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08879-DBEA-471D-92E7-8BABF2A83A91}"/>
              </a:ext>
            </a:extLst>
          </p:cNvPr>
          <p:cNvSpPr>
            <a:spLocks noGrp="1"/>
          </p:cNvSpPr>
          <p:nvPr>
            <p:ph type="title"/>
          </p:nvPr>
        </p:nvSpPr>
        <p:spPr/>
        <p:txBody>
          <a:bodyPr>
            <a:normAutofit/>
          </a:bodyPr>
          <a:lstStyle/>
          <a:p>
            <a:r>
              <a:rPr lang="en-GB" dirty="0"/>
              <a:t>First….Who am I?</a:t>
            </a:r>
          </a:p>
        </p:txBody>
      </p:sp>
      <p:sp>
        <p:nvSpPr>
          <p:cNvPr id="5" name="Content Placeholder 4">
            <a:extLst>
              <a:ext uri="{FF2B5EF4-FFF2-40B4-BE49-F238E27FC236}">
                <a16:creationId xmlns:a16="http://schemas.microsoft.com/office/drawing/2014/main" id="{0D2CF78F-3FEE-49E0-8A83-97A0395C093C}"/>
              </a:ext>
            </a:extLst>
          </p:cNvPr>
          <p:cNvSpPr>
            <a:spLocks noGrp="1"/>
          </p:cNvSpPr>
          <p:nvPr>
            <p:ph sz="half" idx="1"/>
          </p:nvPr>
        </p:nvSpPr>
        <p:spPr>
          <a:xfrm>
            <a:off x="906180" y="5263658"/>
            <a:ext cx="3197531" cy="1280890"/>
          </a:xfrm>
        </p:spPr>
        <p:txBody>
          <a:bodyPr>
            <a:normAutofit fontScale="92500" lnSpcReduction="10000"/>
          </a:bodyPr>
          <a:lstStyle/>
          <a:p>
            <a:pPr marL="0" indent="0" algn="ctr">
              <a:buNone/>
            </a:pPr>
            <a:r>
              <a:rPr lang="en-GB" dirty="0">
                <a:solidFill>
                  <a:schemeClr val="tx1"/>
                </a:solidFill>
              </a:rPr>
              <a:t>Anna Rawlings (1980 - )</a:t>
            </a:r>
          </a:p>
          <a:p>
            <a:pPr marL="0" indent="0" algn="ctr">
              <a:buNone/>
            </a:pPr>
            <a:r>
              <a:rPr lang="en-GB" dirty="0">
                <a:solidFill>
                  <a:schemeClr val="tx1"/>
                </a:solidFill>
              </a:rPr>
              <a:t>Microbiologist &amp; Molecular Microbial Ecologist </a:t>
            </a:r>
          </a:p>
          <a:p>
            <a:pPr marL="0" indent="0" algn="ctr">
              <a:buNone/>
            </a:pPr>
            <a:r>
              <a:rPr lang="en-GB" dirty="0">
                <a:solidFill>
                  <a:schemeClr val="tx1"/>
                </a:solidFill>
              </a:rPr>
              <a:t>612964@Swansea.ac.uk</a:t>
            </a:r>
          </a:p>
        </p:txBody>
      </p:sp>
      <p:pic>
        <p:nvPicPr>
          <p:cNvPr id="8" name="Content Placeholder 7" descr="A close up of a branch&#10;&#10;Description generated with very high confidence">
            <a:extLst>
              <a:ext uri="{FF2B5EF4-FFF2-40B4-BE49-F238E27FC236}">
                <a16:creationId xmlns:a16="http://schemas.microsoft.com/office/drawing/2014/main" id="{4D2DED2F-C3F9-4E53-A896-722B94C4E5BD}"/>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3497" r="21257"/>
          <a:stretch/>
        </p:blipFill>
        <p:spPr>
          <a:xfrm rot="16200000">
            <a:off x="4126857" y="1663271"/>
            <a:ext cx="2126411" cy="2172703"/>
          </a:xfrm>
        </p:spPr>
      </p:pic>
      <p:pic>
        <p:nvPicPr>
          <p:cNvPr id="4" name="Picture 3">
            <a:extLst>
              <a:ext uri="{FF2B5EF4-FFF2-40B4-BE49-F238E27FC236}">
                <a16:creationId xmlns:a16="http://schemas.microsoft.com/office/drawing/2014/main" id="{C339AF80-95A1-4DCB-8479-BD86F3B41235}"/>
              </a:ext>
            </a:extLst>
          </p:cNvPr>
          <p:cNvPicPr>
            <a:picLocks noChangeAspect="1"/>
          </p:cNvPicPr>
          <p:nvPr/>
        </p:nvPicPr>
        <p:blipFill>
          <a:blip r:embed="rId4"/>
          <a:stretch>
            <a:fillRect/>
          </a:stretch>
        </p:blipFill>
        <p:spPr>
          <a:xfrm>
            <a:off x="1247790" y="1699488"/>
            <a:ext cx="2514312" cy="3459024"/>
          </a:xfrm>
          <a:prstGeom prst="rect">
            <a:avLst/>
          </a:prstGeom>
        </p:spPr>
      </p:pic>
      <p:pic>
        <p:nvPicPr>
          <p:cNvPr id="16" name="Picture 15" descr="A close up of a piece of broccoli&#10;&#10;Description generated with high confidence">
            <a:extLst>
              <a:ext uri="{FF2B5EF4-FFF2-40B4-BE49-F238E27FC236}">
                <a16:creationId xmlns:a16="http://schemas.microsoft.com/office/drawing/2014/main" id="{D93603E9-E27F-44CA-9DDD-4051E43D72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4347" y="3960404"/>
            <a:ext cx="3633537" cy="2422358"/>
          </a:xfrm>
          <a:prstGeom prst="rect">
            <a:avLst/>
          </a:prstGeom>
        </p:spPr>
      </p:pic>
      <p:pic>
        <p:nvPicPr>
          <p:cNvPr id="18" name="Picture 17" descr="A picture containing tree, outdoor&#10;&#10;Description generated with very high confidence">
            <a:extLst>
              <a:ext uri="{FF2B5EF4-FFF2-40B4-BE49-F238E27FC236}">
                <a16:creationId xmlns:a16="http://schemas.microsoft.com/office/drawing/2014/main" id="{337CF0D8-F102-4424-97DF-13930BC26349}"/>
              </a:ext>
            </a:extLst>
          </p:cNvPr>
          <p:cNvPicPr>
            <a:picLocks noChangeAspect="1"/>
          </p:cNvPicPr>
          <p:nvPr/>
        </p:nvPicPr>
        <p:blipFill rotWithShape="1">
          <a:blip r:embed="rId6">
            <a:extLst>
              <a:ext uri="{28A0092B-C50C-407E-A947-70E740481C1C}">
                <a14:useLocalDpi xmlns:a14="http://schemas.microsoft.com/office/drawing/2010/main" val="0"/>
              </a:ext>
            </a:extLst>
          </a:blip>
          <a:srcRect l="27940" r="7895"/>
          <a:stretch/>
        </p:blipFill>
        <p:spPr>
          <a:xfrm>
            <a:off x="6374298" y="1686417"/>
            <a:ext cx="2060628" cy="2140947"/>
          </a:xfrm>
          <a:prstGeom prst="rect">
            <a:avLst/>
          </a:prstGeom>
        </p:spPr>
      </p:pic>
      <p:pic>
        <p:nvPicPr>
          <p:cNvPr id="20" name="Picture 19" descr="A close up of a logo&#10;&#10;Description generated with high confidence">
            <a:extLst>
              <a:ext uri="{FF2B5EF4-FFF2-40B4-BE49-F238E27FC236}">
                <a16:creationId xmlns:a16="http://schemas.microsoft.com/office/drawing/2014/main" id="{0E163368-C76B-4DB2-8107-D1379552C68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47888" y="2384172"/>
            <a:ext cx="4362450" cy="3019425"/>
          </a:xfrm>
          <a:prstGeom prst="rect">
            <a:avLst/>
          </a:prstGeom>
        </p:spPr>
      </p:pic>
    </p:spTree>
    <p:extLst>
      <p:ext uri="{BB962C8B-B14F-4D97-AF65-F5344CB8AC3E}">
        <p14:creationId xmlns:p14="http://schemas.microsoft.com/office/powerpoint/2010/main" val="2646696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18"/>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16"/>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38B2342-0EB7-483E-9F63-61469BE3557F}"/>
              </a:ext>
            </a:extLst>
          </p:cNvPr>
          <p:cNvSpPr/>
          <p:nvPr/>
        </p:nvSpPr>
        <p:spPr>
          <a:xfrm>
            <a:off x="217362" y="1214846"/>
            <a:ext cx="8926638" cy="56431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64390BA-84E5-45D7-BEED-4A84910C4027}"/>
              </a:ext>
            </a:extLst>
          </p:cNvPr>
          <p:cNvSpPr>
            <a:spLocks noGrp="1"/>
          </p:cNvSpPr>
          <p:nvPr>
            <p:ph type="title"/>
          </p:nvPr>
        </p:nvSpPr>
        <p:spPr>
          <a:xfrm>
            <a:off x="1476103" y="624110"/>
            <a:ext cx="7058297" cy="1280890"/>
          </a:xfrm>
        </p:spPr>
        <p:txBody>
          <a:bodyPr/>
          <a:lstStyle/>
          <a:p>
            <a:pPr algn="ctr"/>
            <a:r>
              <a:rPr lang="en-GB" dirty="0"/>
              <a:t>Why study the ecology of microorganisms?</a:t>
            </a:r>
          </a:p>
        </p:txBody>
      </p:sp>
      <p:pic>
        <p:nvPicPr>
          <p:cNvPr id="5" name="Content Placeholder 4" descr="A close up of a card&#10;&#10;Description generated with high confidence">
            <a:extLst>
              <a:ext uri="{FF2B5EF4-FFF2-40B4-BE49-F238E27FC236}">
                <a16:creationId xmlns:a16="http://schemas.microsoft.com/office/drawing/2014/main" id="{01C35D07-5904-49D9-B62C-5E8D9061471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7362" y="2106027"/>
            <a:ext cx="8835198" cy="4634407"/>
          </a:xfrm>
        </p:spPr>
      </p:pic>
      <p:sp>
        <p:nvSpPr>
          <p:cNvPr id="6" name="Rectangle 5">
            <a:extLst>
              <a:ext uri="{FF2B5EF4-FFF2-40B4-BE49-F238E27FC236}">
                <a16:creationId xmlns:a16="http://schemas.microsoft.com/office/drawing/2014/main" id="{2CA432B2-F7D8-413D-B99D-0C63D220CF25}"/>
              </a:ext>
            </a:extLst>
          </p:cNvPr>
          <p:cNvSpPr/>
          <p:nvPr/>
        </p:nvSpPr>
        <p:spPr>
          <a:xfrm>
            <a:off x="7149736" y="6233890"/>
            <a:ext cx="1907178" cy="461665"/>
          </a:xfrm>
          <a:prstGeom prst="rect">
            <a:avLst/>
          </a:prstGeom>
        </p:spPr>
        <p:txBody>
          <a:bodyPr wrap="square">
            <a:spAutoFit/>
          </a:bodyPr>
          <a:lstStyle/>
          <a:p>
            <a:pPr algn="r"/>
            <a:r>
              <a:rPr lang="en-US" sz="1200" dirty="0">
                <a:solidFill>
                  <a:srgbClr val="FF0000"/>
                </a:solidFill>
                <a:hlinkClick r:id="rId4"/>
              </a:rPr>
              <a:t>Baylor College of Medicine (2018)</a:t>
            </a:r>
            <a:endParaRPr lang="en-GB" sz="1200" dirty="0">
              <a:solidFill>
                <a:srgbClr val="FF0000"/>
              </a:solidFill>
            </a:endParaRPr>
          </a:p>
        </p:txBody>
      </p:sp>
    </p:spTree>
    <p:extLst>
      <p:ext uri="{BB962C8B-B14F-4D97-AF65-F5344CB8AC3E}">
        <p14:creationId xmlns:p14="http://schemas.microsoft.com/office/powerpoint/2010/main" val="3148547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35D4E89A-FB31-48F2-8536-927026B1D745}"/>
              </a:ext>
            </a:extLst>
          </p:cNvPr>
          <p:cNvSpPr>
            <a:spLocks noGrp="1"/>
          </p:cNvSpPr>
          <p:nvPr>
            <p:ph type="title"/>
          </p:nvPr>
        </p:nvSpPr>
        <p:spPr>
          <a:xfrm>
            <a:off x="1315398" y="433025"/>
            <a:ext cx="2629584" cy="976312"/>
          </a:xfrm>
        </p:spPr>
        <p:txBody>
          <a:bodyPr anchor="ctr">
            <a:normAutofit/>
          </a:bodyPr>
          <a:lstStyle/>
          <a:p>
            <a:r>
              <a:rPr lang="en-GB" sz="2800" dirty="0"/>
              <a:t>Tree of Life</a:t>
            </a:r>
          </a:p>
        </p:txBody>
      </p:sp>
      <p:pic>
        <p:nvPicPr>
          <p:cNvPr id="9" name="Content Placeholder 8">
            <a:extLst>
              <a:ext uri="{FF2B5EF4-FFF2-40B4-BE49-F238E27FC236}">
                <a16:creationId xmlns:a16="http://schemas.microsoft.com/office/drawing/2014/main" id="{AD998BA9-5609-46BE-8F23-7D4B24EFF7E4}"/>
              </a:ext>
            </a:extLst>
          </p:cNvPr>
          <p:cNvPicPr>
            <a:picLocks noGrp="1" noChangeAspect="1"/>
          </p:cNvPicPr>
          <p:nvPr>
            <p:ph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90502" y="108678"/>
            <a:ext cx="6653233" cy="6653233"/>
          </a:xfrm>
        </p:spPr>
      </p:pic>
      <p:sp>
        <p:nvSpPr>
          <p:cNvPr id="12" name="Text Placeholder 11">
            <a:extLst>
              <a:ext uri="{FF2B5EF4-FFF2-40B4-BE49-F238E27FC236}">
                <a16:creationId xmlns:a16="http://schemas.microsoft.com/office/drawing/2014/main" id="{9E3834D2-63DF-42F0-8FBD-159EF82F12AF}"/>
              </a:ext>
            </a:extLst>
          </p:cNvPr>
          <p:cNvSpPr>
            <a:spLocks noGrp="1"/>
          </p:cNvSpPr>
          <p:nvPr>
            <p:ph type="body" sz="half" idx="2"/>
          </p:nvPr>
        </p:nvSpPr>
        <p:spPr>
          <a:xfrm>
            <a:off x="845134" y="6488179"/>
            <a:ext cx="3570111" cy="261143"/>
          </a:xfrm>
        </p:spPr>
        <p:txBody>
          <a:bodyPr>
            <a:normAutofit/>
          </a:bodyPr>
          <a:lstStyle/>
          <a:p>
            <a:pPr algn="r"/>
            <a:r>
              <a:rPr lang="en-GB" sz="1100" dirty="0" err="1"/>
              <a:t>Letunic</a:t>
            </a:r>
            <a:r>
              <a:rPr lang="en-GB" sz="1100" dirty="0"/>
              <a:t>, I (2007) </a:t>
            </a:r>
            <a:r>
              <a:rPr lang="en-US" sz="1100" i="1" dirty="0"/>
              <a:t>Bioinformatics, </a:t>
            </a:r>
            <a:r>
              <a:rPr lang="en-US" sz="1100" dirty="0"/>
              <a:t>23(1), 127 - 128</a:t>
            </a:r>
            <a:endParaRPr lang="en-GB" sz="1100" dirty="0"/>
          </a:p>
        </p:txBody>
      </p:sp>
    </p:spTree>
    <p:extLst>
      <p:ext uri="{BB962C8B-B14F-4D97-AF65-F5344CB8AC3E}">
        <p14:creationId xmlns:p14="http://schemas.microsoft.com/office/powerpoint/2010/main" val="3098541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AD0DAB9-2F32-4FEE-8E1D-4ABF2237F56F}"/>
              </a:ext>
            </a:extLst>
          </p:cNvPr>
          <p:cNvSpPr>
            <a:spLocks noGrp="1"/>
          </p:cNvSpPr>
          <p:nvPr>
            <p:ph type="title"/>
          </p:nvPr>
        </p:nvSpPr>
        <p:spPr/>
        <p:txBody>
          <a:bodyPr>
            <a:normAutofit/>
          </a:bodyPr>
          <a:lstStyle/>
          <a:p>
            <a:r>
              <a:rPr lang="en-GB" sz="3200" dirty="0"/>
              <a:t>What’s with all the microbes?</a:t>
            </a:r>
          </a:p>
        </p:txBody>
      </p:sp>
      <p:sp>
        <p:nvSpPr>
          <p:cNvPr id="6" name="Content Placeholder 5">
            <a:extLst>
              <a:ext uri="{FF2B5EF4-FFF2-40B4-BE49-F238E27FC236}">
                <a16:creationId xmlns:a16="http://schemas.microsoft.com/office/drawing/2014/main" id="{CB7FE30A-DF51-4872-8338-773FF4EDC423}"/>
              </a:ext>
            </a:extLst>
          </p:cNvPr>
          <p:cNvSpPr>
            <a:spLocks noGrp="1"/>
          </p:cNvSpPr>
          <p:nvPr>
            <p:ph idx="1"/>
          </p:nvPr>
        </p:nvSpPr>
        <p:spPr/>
        <p:txBody>
          <a:bodyPr/>
          <a:lstStyle/>
          <a:p>
            <a:r>
              <a:rPr lang="en-GB" dirty="0"/>
              <a:t>They are very difficult to study, some impossible to study, any other way</a:t>
            </a:r>
          </a:p>
          <a:p>
            <a:r>
              <a:rPr lang="en-GB" dirty="0"/>
              <a:t>There are simply so many more of them than there are of us! </a:t>
            </a:r>
          </a:p>
          <a:p>
            <a:r>
              <a:rPr lang="en-GB" dirty="0"/>
              <a:t>Disease: us and our food</a:t>
            </a:r>
          </a:p>
          <a:p>
            <a:r>
              <a:rPr lang="en-GB" dirty="0"/>
              <a:t>Biotechnology: waste, energy, pest control etc.</a:t>
            </a:r>
          </a:p>
          <a:p>
            <a:r>
              <a:rPr lang="en-GB" dirty="0"/>
              <a:t>Model organisms for understanding ecological principles</a:t>
            </a:r>
          </a:p>
          <a:p>
            <a:r>
              <a:rPr lang="en-GB" dirty="0"/>
              <a:t>Model organisms for understanding genetic functions</a:t>
            </a:r>
          </a:p>
        </p:txBody>
      </p:sp>
      <p:sp>
        <p:nvSpPr>
          <p:cNvPr id="2" name="TextBox 1">
            <a:extLst>
              <a:ext uri="{FF2B5EF4-FFF2-40B4-BE49-F238E27FC236}">
                <a16:creationId xmlns:a16="http://schemas.microsoft.com/office/drawing/2014/main" id="{3F455481-1B74-46C9-A2FB-A6974476CAA3}"/>
              </a:ext>
            </a:extLst>
          </p:cNvPr>
          <p:cNvSpPr txBox="1"/>
          <p:nvPr/>
        </p:nvSpPr>
        <p:spPr>
          <a:xfrm>
            <a:off x="6573328" y="1535502"/>
            <a:ext cx="1961072" cy="369498"/>
          </a:xfrm>
          <a:prstGeom prst="rect">
            <a:avLst/>
          </a:prstGeom>
          <a:noFill/>
        </p:spPr>
        <p:txBody>
          <a:bodyPr wrap="square" rtlCol="0">
            <a:spAutoFit/>
          </a:bodyPr>
          <a:lstStyle/>
          <a:p>
            <a:r>
              <a:rPr lang="en-GB" b="1" dirty="0">
                <a:solidFill>
                  <a:srgbClr val="FF0000"/>
                </a:solidFill>
              </a:rPr>
              <a:t>Key concept!</a:t>
            </a:r>
          </a:p>
        </p:txBody>
      </p:sp>
    </p:spTree>
    <p:extLst>
      <p:ext uri="{BB962C8B-B14F-4D97-AF65-F5344CB8AC3E}">
        <p14:creationId xmlns:p14="http://schemas.microsoft.com/office/powerpoint/2010/main" val="3465766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B2734E8-0BED-44FF-ADA0-CEE50AC81905}"/>
              </a:ext>
            </a:extLst>
          </p:cNvPr>
          <p:cNvSpPr>
            <a:spLocks noGrp="1"/>
          </p:cNvSpPr>
          <p:nvPr>
            <p:ph type="title"/>
          </p:nvPr>
        </p:nvSpPr>
        <p:spPr/>
        <p:txBody>
          <a:bodyPr/>
          <a:lstStyle/>
          <a:p>
            <a:pPr algn="ctr"/>
            <a:r>
              <a:rPr lang="en-GB" dirty="0"/>
              <a:t>Taxonomy</a:t>
            </a:r>
          </a:p>
        </p:txBody>
      </p:sp>
      <p:sp>
        <p:nvSpPr>
          <p:cNvPr id="6" name="Content Placeholder 5">
            <a:extLst>
              <a:ext uri="{FF2B5EF4-FFF2-40B4-BE49-F238E27FC236}">
                <a16:creationId xmlns:a16="http://schemas.microsoft.com/office/drawing/2014/main" id="{6F130EC3-0515-45D6-9D6E-C6B0403B7491}"/>
              </a:ext>
            </a:extLst>
          </p:cNvPr>
          <p:cNvSpPr>
            <a:spLocks noGrp="1"/>
          </p:cNvSpPr>
          <p:nvPr>
            <p:ph idx="1"/>
          </p:nvPr>
        </p:nvSpPr>
        <p:spPr/>
        <p:txBody>
          <a:bodyPr/>
          <a:lstStyle/>
          <a:p>
            <a:pPr>
              <a:lnSpc>
                <a:spcPct val="150000"/>
              </a:lnSpc>
            </a:pPr>
            <a:r>
              <a:rPr lang="en-GB" dirty="0"/>
              <a:t>From the Greek: </a:t>
            </a:r>
            <a:r>
              <a:rPr lang="en-GB" i="1" dirty="0"/>
              <a:t>taxis: </a:t>
            </a:r>
            <a:r>
              <a:rPr lang="en-GB" dirty="0"/>
              <a:t>arrangement; </a:t>
            </a:r>
            <a:r>
              <a:rPr lang="en-GB" i="1" dirty="0" err="1"/>
              <a:t>nomia</a:t>
            </a:r>
            <a:r>
              <a:rPr lang="en-GB" dirty="0"/>
              <a:t>: method</a:t>
            </a:r>
          </a:p>
          <a:p>
            <a:pPr>
              <a:lnSpc>
                <a:spcPct val="150000"/>
              </a:lnSpc>
            </a:pPr>
            <a:r>
              <a:rPr lang="en-GB" dirty="0"/>
              <a:t>Discipline of </a:t>
            </a:r>
            <a:r>
              <a:rPr lang="en-GB" b="1" dirty="0"/>
              <a:t>defining groups of biological organisms on the basis of shared characteristics</a:t>
            </a:r>
          </a:p>
          <a:p>
            <a:pPr>
              <a:lnSpc>
                <a:spcPct val="150000"/>
              </a:lnSpc>
            </a:pPr>
            <a:r>
              <a:rPr lang="en-GB" dirty="0"/>
              <a:t>Hierarchical groups help us to</a:t>
            </a:r>
          </a:p>
          <a:p>
            <a:pPr lvl="1"/>
            <a:r>
              <a:rPr lang="en-GB" dirty="0"/>
              <a:t>Identify related organisms</a:t>
            </a:r>
          </a:p>
          <a:p>
            <a:pPr lvl="1">
              <a:lnSpc>
                <a:spcPct val="150000"/>
              </a:lnSpc>
            </a:pPr>
            <a:r>
              <a:rPr lang="en-GB" dirty="0"/>
              <a:t>Describe evolutionary relationships</a:t>
            </a:r>
          </a:p>
          <a:p>
            <a:pPr>
              <a:lnSpc>
                <a:spcPct val="150000"/>
              </a:lnSpc>
            </a:pPr>
            <a:r>
              <a:rPr lang="en-GB" dirty="0"/>
              <a:t>Probably the world’s oldest profession!</a:t>
            </a:r>
          </a:p>
        </p:txBody>
      </p:sp>
    </p:spTree>
    <p:extLst>
      <p:ext uri="{BB962C8B-B14F-4D97-AF65-F5344CB8AC3E}">
        <p14:creationId xmlns:p14="http://schemas.microsoft.com/office/powerpoint/2010/main" val="4240660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90500-1741-49BF-9CCE-20E81E269DB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907242-6920-43CC-8324-92C89D08C4DE}"/>
              </a:ext>
            </a:extLst>
          </p:cNvPr>
          <p:cNvSpPr>
            <a:spLocks noGrp="1"/>
          </p:cNvSpPr>
          <p:nvPr>
            <p:ph idx="1"/>
          </p:nvPr>
        </p:nvSpPr>
        <p:spPr/>
        <p:txBody>
          <a:bodyPr/>
          <a:lstStyle/>
          <a:p>
            <a:endParaRPr lang="en-GB"/>
          </a:p>
        </p:txBody>
      </p:sp>
      <p:sp>
        <p:nvSpPr>
          <p:cNvPr id="4" name="Text Placeholder 3">
            <a:extLst>
              <a:ext uri="{FF2B5EF4-FFF2-40B4-BE49-F238E27FC236}">
                <a16:creationId xmlns:a16="http://schemas.microsoft.com/office/drawing/2014/main" id="{4F3BF472-F184-4749-BEB7-5D23BDA541BA}"/>
              </a:ext>
            </a:extLst>
          </p:cNvPr>
          <p:cNvSpPr>
            <a:spLocks noGrp="1"/>
          </p:cNvSpPr>
          <p:nvPr>
            <p:ph type="body" sz="half" idx="2"/>
          </p:nvPr>
        </p:nvSpPr>
        <p:spPr>
          <a:xfrm>
            <a:off x="1942415" y="1598613"/>
            <a:ext cx="3152098" cy="4262436"/>
          </a:xfrm>
        </p:spPr>
        <p:txBody>
          <a:bodyPr anchor="ctr">
            <a:normAutofit/>
          </a:bodyPr>
          <a:lstStyle/>
          <a:p>
            <a:r>
              <a:rPr lang="en-GB" sz="1800" dirty="0"/>
              <a:t>Humans have always named things, especially things that were important to us</a:t>
            </a:r>
          </a:p>
        </p:txBody>
      </p:sp>
      <p:pic>
        <p:nvPicPr>
          <p:cNvPr id="5" name="Picture 4">
            <a:extLst>
              <a:ext uri="{FF2B5EF4-FFF2-40B4-BE49-F238E27FC236}">
                <a16:creationId xmlns:a16="http://schemas.microsoft.com/office/drawing/2014/main" id="{B502A06E-7A1A-4A7A-A5FD-8FA73947B6A5}"/>
              </a:ext>
            </a:extLst>
          </p:cNvPr>
          <p:cNvPicPr>
            <a:picLocks noChangeAspect="1"/>
          </p:cNvPicPr>
          <p:nvPr/>
        </p:nvPicPr>
        <p:blipFill rotWithShape="1">
          <a:blip r:embed="rId3"/>
          <a:srcRect l="9627"/>
          <a:stretch/>
        </p:blipFill>
        <p:spPr>
          <a:xfrm>
            <a:off x="5094513" y="1039472"/>
            <a:ext cx="3457151" cy="4779055"/>
          </a:xfrm>
          <a:prstGeom prst="rect">
            <a:avLst/>
          </a:prstGeom>
        </p:spPr>
      </p:pic>
    </p:spTree>
    <p:extLst>
      <p:ext uri="{BB962C8B-B14F-4D97-AF65-F5344CB8AC3E}">
        <p14:creationId xmlns:p14="http://schemas.microsoft.com/office/powerpoint/2010/main" val="2052115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90500-1741-49BF-9CCE-20E81E269DB3}"/>
              </a:ext>
            </a:extLst>
          </p:cNvPr>
          <p:cNvSpPr>
            <a:spLocks noGrp="1"/>
          </p:cNvSpPr>
          <p:nvPr>
            <p:ph type="title"/>
          </p:nvPr>
        </p:nvSpPr>
        <p:spPr/>
        <p:txBody>
          <a:bodyPr/>
          <a:lstStyle/>
          <a:p>
            <a:endParaRPr lang="en-GB"/>
          </a:p>
        </p:txBody>
      </p:sp>
      <p:pic>
        <p:nvPicPr>
          <p:cNvPr id="10" name="Content Placeholder 9" descr="A black sign with white text&#10;&#10;Description generated with very high confidence">
            <a:extLst>
              <a:ext uri="{FF2B5EF4-FFF2-40B4-BE49-F238E27FC236}">
                <a16:creationId xmlns:a16="http://schemas.microsoft.com/office/drawing/2014/main" id="{7DB715B1-3A92-41DF-98FD-457785DA9FD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33119" y="446088"/>
            <a:ext cx="3611612" cy="5414962"/>
          </a:xfrm>
        </p:spPr>
      </p:pic>
      <p:sp>
        <p:nvSpPr>
          <p:cNvPr id="7" name="Text Placeholder 6">
            <a:extLst>
              <a:ext uri="{FF2B5EF4-FFF2-40B4-BE49-F238E27FC236}">
                <a16:creationId xmlns:a16="http://schemas.microsoft.com/office/drawing/2014/main" id="{8EC6B61F-8B5A-4EFA-8712-100258EFEE6B}"/>
              </a:ext>
            </a:extLst>
          </p:cNvPr>
          <p:cNvSpPr>
            <a:spLocks noGrp="1"/>
          </p:cNvSpPr>
          <p:nvPr>
            <p:ph type="body" sz="half" idx="2"/>
          </p:nvPr>
        </p:nvSpPr>
        <p:spPr/>
        <p:txBody>
          <a:bodyPr/>
          <a:lstStyle/>
          <a:p>
            <a:endParaRPr lang="en-GB"/>
          </a:p>
        </p:txBody>
      </p:sp>
      <p:pic>
        <p:nvPicPr>
          <p:cNvPr id="8" name="Picture 7">
            <a:extLst>
              <a:ext uri="{FF2B5EF4-FFF2-40B4-BE49-F238E27FC236}">
                <a16:creationId xmlns:a16="http://schemas.microsoft.com/office/drawing/2014/main" id="{83B90347-77A0-42ED-9927-668AF1DA4A00}"/>
              </a:ext>
            </a:extLst>
          </p:cNvPr>
          <p:cNvPicPr>
            <a:picLocks noChangeAspect="1"/>
          </p:cNvPicPr>
          <p:nvPr/>
        </p:nvPicPr>
        <p:blipFill rotWithShape="1">
          <a:blip r:embed="rId4"/>
          <a:srcRect l="45835"/>
          <a:stretch/>
        </p:blipFill>
        <p:spPr>
          <a:xfrm>
            <a:off x="1343220" y="765243"/>
            <a:ext cx="3359339" cy="4494144"/>
          </a:xfrm>
          <a:prstGeom prst="rect">
            <a:avLst/>
          </a:prstGeom>
        </p:spPr>
      </p:pic>
    </p:spTree>
    <p:extLst>
      <p:ext uri="{BB962C8B-B14F-4D97-AF65-F5344CB8AC3E}">
        <p14:creationId xmlns:p14="http://schemas.microsoft.com/office/powerpoint/2010/main" val="1978962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D52AE-3781-409F-B150-FD0C4FCEA879}"/>
              </a:ext>
            </a:extLst>
          </p:cNvPr>
          <p:cNvSpPr>
            <a:spLocks noGrp="1"/>
          </p:cNvSpPr>
          <p:nvPr>
            <p:ph type="title"/>
          </p:nvPr>
        </p:nvSpPr>
        <p:spPr/>
        <p:txBody>
          <a:bodyPr/>
          <a:lstStyle/>
          <a:p>
            <a:pPr algn="ctr"/>
            <a:r>
              <a:rPr lang="en-GB" dirty="0"/>
              <a:t>Aristotle</a:t>
            </a:r>
          </a:p>
        </p:txBody>
      </p:sp>
      <p:pic>
        <p:nvPicPr>
          <p:cNvPr id="5" name="Content Placeholder 4" descr="A person looking at the camera&#10;&#10;Description generated with high confidence">
            <a:extLst>
              <a:ext uri="{FF2B5EF4-FFF2-40B4-BE49-F238E27FC236}">
                <a16:creationId xmlns:a16="http://schemas.microsoft.com/office/drawing/2014/main" id="{FEC401A8-BF00-4DA9-B283-DFC8E282BC15}"/>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Lst>
          </a:blip>
          <a:srcRect l="24209" r="16958"/>
          <a:stretch/>
        </p:blipFill>
        <p:spPr>
          <a:xfrm>
            <a:off x="5167203" y="1614200"/>
            <a:ext cx="3537299" cy="3092065"/>
          </a:xfrm>
        </p:spPr>
      </p:pic>
      <p:sp>
        <p:nvSpPr>
          <p:cNvPr id="6" name="Content Placeholder 5">
            <a:extLst>
              <a:ext uri="{FF2B5EF4-FFF2-40B4-BE49-F238E27FC236}">
                <a16:creationId xmlns:a16="http://schemas.microsoft.com/office/drawing/2014/main" id="{6FE7666B-756F-47B2-A31D-5001670A4EA2}"/>
              </a:ext>
            </a:extLst>
          </p:cNvPr>
          <p:cNvSpPr>
            <a:spLocks noGrp="1"/>
          </p:cNvSpPr>
          <p:nvPr>
            <p:ph sz="half" idx="2"/>
          </p:nvPr>
        </p:nvSpPr>
        <p:spPr>
          <a:xfrm>
            <a:off x="5337307" y="4770849"/>
            <a:ext cx="3197093" cy="1463041"/>
          </a:xfrm>
        </p:spPr>
        <p:txBody>
          <a:bodyPr>
            <a:normAutofit/>
          </a:bodyPr>
          <a:lstStyle/>
          <a:p>
            <a:pPr marL="0" indent="0" algn="ctr">
              <a:buNone/>
            </a:pPr>
            <a:r>
              <a:rPr lang="en-GB" sz="1600" dirty="0"/>
              <a:t>Aristotle</a:t>
            </a:r>
          </a:p>
          <a:p>
            <a:pPr marL="0" indent="0" algn="ctr">
              <a:buNone/>
            </a:pPr>
            <a:r>
              <a:rPr lang="en-GB" sz="1600" dirty="0"/>
              <a:t>Greek Philosopher and Polymath</a:t>
            </a:r>
          </a:p>
          <a:p>
            <a:pPr marL="0" indent="0" algn="ctr">
              <a:buNone/>
            </a:pPr>
            <a:r>
              <a:rPr lang="en-GB" sz="1600" dirty="0"/>
              <a:t>384 – 322 BC</a:t>
            </a:r>
          </a:p>
        </p:txBody>
      </p:sp>
      <p:sp>
        <p:nvSpPr>
          <p:cNvPr id="9" name="Content Placeholder 5">
            <a:extLst>
              <a:ext uri="{FF2B5EF4-FFF2-40B4-BE49-F238E27FC236}">
                <a16:creationId xmlns:a16="http://schemas.microsoft.com/office/drawing/2014/main" id="{3EE72C81-BC51-44CA-9653-6A95A211C276}"/>
              </a:ext>
            </a:extLst>
          </p:cNvPr>
          <p:cNvSpPr txBox="1">
            <a:spLocks/>
          </p:cNvSpPr>
          <p:nvPr/>
        </p:nvSpPr>
        <p:spPr>
          <a:xfrm>
            <a:off x="1583913" y="2011680"/>
            <a:ext cx="3197093" cy="422221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1600" dirty="0"/>
              <a:t>“</a:t>
            </a:r>
            <a:r>
              <a:rPr lang="en-GB" sz="1600" i="1" dirty="0"/>
              <a:t>To understand anything, one must classify it according to it’s parts</a:t>
            </a:r>
            <a:r>
              <a:rPr lang="en-GB" sz="1600" dirty="0"/>
              <a:t>”</a:t>
            </a:r>
          </a:p>
          <a:p>
            <a:pPr marL="0" indent="0">
              <a:buNone/>
            </a:pPr>
            <a:endParaRPr lang="en-GB" sz="1600" dirty="0"/>
          </a:p>
          <a:p>
            <a:r>
              <a:rPr lang="en-GB" sz="1600" dirty="0"/>
              <a:t>Classified all animals into two groups: blooded and bloodless</a:t>
            </a:r>
          </a:p>
          <a:p>
            <a:endParaRPr lang="en-GB" sz="1600" dirty="0"/>
          </a:p>
        </p:txBody>
      </p:sp>
      <p:pic>
        <p:nvPicPr>
          <p:cNvPr id="4" name="Picture 3">
            <a:extLst>
              <a:ext uri="{FF2B5EF4-FFF2-40B4-BE49-F238E27FC236}">
                <a16:creationId xmlns:a16="http://schemas.microsoft.com/office/drawing/2014/main" id="{AD0194EF-2303-4331-ABE6-B21C849568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36577" y="4102769"/>
            <a:ext cx="3035423" cy="2634916"/>
          </a:xfrm>
          <a:prstGeom prst="rect">
            <a:avLst/>
          </a:prstGeom>
        </p:spPr>
      </p:pic>
    </p:spTree>
    <p:extLst>
      <p:ext uri="{BB962C8B-B14F-4D97-AF65-F5344CB8AC3E}">
        <p14:creationId xmlns:p14="http://schemas.microsoft.com/office/powerpoint/2010/main" val="1890543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D52AE-3781-409F-B150-FD0C4FCEA879}"/>
              </a:ext>
            </a:extLst>
          </p:cNvPr>
          <p:cNvSpPr>
            <a:spLocks noGrp="1"/>
          </p:cNvSpPr>
          <p:nvPr>
            <p:ph type="title"/>
          </p:nvPr>
        </p:nvSpPr>
        <p:spPr/>
        <p:txBody>
          <a:bodyPr/>
          <a:lstStyle/>
          <a:p>
            <a:pPr algn="ctr"/>
            <a:r>
              <a:rPr lang="en-GB" dirty="0"/>
              <a:t>Pliny the Elder</a:t>
            </a:r>
          </a:p>
        </p:txBody>
      </p:sp>
      <p:sp>
        <p:nvSpPr>
          <p:cNvPr id="6" name="Content Placeholder 5">
            <a:extLst>
              <a:ext uri="{FF2B5EF4-FFF2-40B4-BE49-F238E27FC236}">
                <a16:creationId xmlns:a16="http://schemas.microsoft.com/office/drawing/2014/main" id="{6FE7666B-756F-47B2-A31D-5001670A4EA2}"/>
              </a:ext>
            </a:extLst>
          </p:cNvPr>
          <p:cNvSpPr>
            <a:spLocks noGrp="1"/>
          </p:cNvSpPr>
          <p:nvPr>
            <p:ph sz="half" idx="2"/>
          </p:nvPr>
        </p:nvSpPr>
        <p:spPr>
          <a:xfrm>
            <a:off x="5337307" y="4770849"/>
            <a:ext cx="3197093" cy="1463041"/>
          </a:xfrm>
        </p:spPr>
        <p:txBody>
          <a:bodyPr>
            <a:normAutofit/>
          </a:bodyPr>
          <a:lstStyle/>
          <a:p>
            <a:pPr marL="0" indent="0" algn="ctr">
              <a:buNone/>
            </a:pPr>
            <a:r>
              <a:rPr lang="en-GB" sz="1600" dirty="0"/>
              <a:t>Gaius </a:t>
            </a:r>
            <a:r>
              <a:rPr lang="en-GB" sz="1600" dirty="0" err="1"/>
              <a:t>Plinius</a:t>
            </a:r>
            <a:r>
              <a:rPr lang="en-GB" sz="1600" dirty="0"/>
              <a:t> </a:t>
            </a:r>
            <a:r>
              <a:rPr lang="en-GB" sz="1600" dirty="0" err="1"/>
              <a:t>Secundus</a:t>
            </a:r>
            <a:endParaRPr lang="en-GB" sz="1600" dirty="0"/>
          </a:p>
          <a:p>
            <a:pPr marL="0" indent="0" algn="ctr">
              <a:buNone/>
            </a:pPr>
            <a:r>
              <a:rPr lang="en-GB" sz="1600" dirty="0"/>
              <a:t>Italian Naturalist and Philosopher</a:t>
            </a:r>
          </a:p>
          <a:p>
            <a:pPr marL="0" indent="0" algn="ctr">
              <a:buNone/>
            </a:pPr>
            <a:r>
              <a:rPr lang="en-GB" sz="1600" dirty="0"/>
              <a:t>23 – 79 AD</a:t>
            </a:r>
          </a:p>
        </p:txBody>
      </p:sp>
      <p:sp>
        <p:nvSpPr>
          <p:cNvPr id="9" name="Content Placeholder 5">
            <a:extLst>
              <a:ext uri="{FF2B5EF4-FFF2-40B4-BE49-F238E27FC236}">
                <a16:creationId xmlns:a16="http://schemas.microsoft.com/office/drawing/2014/main" id="{3EE72C81-BC51-44CA-9653-6A95A211C276}"/>
              </a:ext>
            </a:extLst>
          </p:cNvPr>
          <p:cNvSpPr txBox="1">
            <a:spLocks/>
          </p:cNvSpPr>
          <p:nvPr/>
        </p:nvSpPr>
        <p:spPr>
          <a:xfrm>
            <a:off x="1583913" y="2011680"/>
            <a:ext cx="3197093" cy="422221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sz="1600" dirty="0"/>
              <a:t>Roman author, naturalist, natural philosopher and naval army commander of the early Roman Empire</a:t>
            </a:r>
          </a:p>
          <a:p>
            <a:endParaRPr lang="en-GB" sz="1600" dirty="0"/>
          </a:p>
          <a:p>
            <a:endParaRPr lang="en-GB" sz="1600" dirty="0"/>
          </a:p>
          <a:p>
            <a:r>
              <a:rPr lang="en-GB" sz="1600" dirty="0"/>
              <a:t>Wrote 160 volumes of </a:t>
            </a:r>
            <a:r>
              <a:rPr lang="en-GB" sz="1600" i="1" dirty="0"/>
              <a:t>Naturalis Historia</a:t>
            </a:r>
            <a:endParaRPr lang="en-GB" sz="1600" dirty="0"/>
          </a:p>
          <a:p>
            <a:endParaRPr lang="en-GB" sz="1600" dirty="0"/>
          </a:p>
        </p:txBody>
      </p:sp>
      <p:pic>
        <p:nvPicPr>
          <p:cNvPr id="8" name="Content Placeholder 7" descr="A close up of a mans face&#10;&#10;Description generated with very high confidence">
            <a:extLst>
              <a:ext uri="{FF2B5EF4-FFF2-40B4-BE49-F238E27FC236}">
                <a16:creationId xmlns:a16="http://schemas.microsoft.com/office/drawing/2014/main" id="{BF9777EF-17FB-4E4F-A185-10BAEC8CAEBD}"/>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5239800" y="1734578"/>
            <a:ext cx="3197225" cy="2664354"/>
          </a:xfrm>
        </p:spPr>
      </p:pic>
    </p:spTree>
    <p:extLst>
      <p:ext uri="{BB962C8B-B14F-4D97-AF65-F5344CB8AC3E}">
        <p14:creationId xmlns:p14="http://schemas.microsoft.com/office/powerpoint/2010/main" val="1997497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D35DC-8017-4132-87B1-408D97C1F906}"/>
              </a:ext>
            </a:extLst>
          </p:cNvPr>
          <p:cNvSpPr>
            <a:spLocks noGrp="1"/>
          </p:cNvSpPr>
          <p:nvPr>
            <p:ph type="title"/>
          </p:nvPr>
        </p:nvSpPr>
        <p:spPr/>
        <p:txBody>
          <a:bodyPr/>
          <a:lstStyle/>
          <a:p>
            <a:r>
              <a:rPr lang="en-GB" dirty="0"/>
              <a:t>“Names” were really descriptions</a:t>
            </a:r>
          </a:p>
        </p:txBody>
      </p:sp>
      <p:sp>
        <p:nvSpPr>
          <p:cNvPr id="3" name="Content Placeholder 2">
            <a:extLst>
              <a:ext uri="{FF2B5EF4-FFF2-40B4-BE49-F238E27FC236}">
                <a16:creationId xmlns:a16="http://schemas.microsoft.com/office/drawing/2014/main" id="{E2BFF57D-8414-44A4-B17B-E6E8C184E5CB}"/>
              </a:ext>
            </a:extLst>
          </p:cNvPr>
          <p:cNvSpPr>
            <a:spLocks noGrp="1"/>
          </p:cNvSpPr>
          <p:nvPr>
            <p:ph sz="half" idx="1"/>
          </p:nvPr>
        </p:nvSpPr>
        <p:spPr>
          <a:xfrm>
            <a:off x="1436913" y="4390725"/>
            <a:ext cx="7302137" cy="2102812"/>
          </a:xfrm>
        </p:spPr>
        <p:txBody>
          <a:bodyPr>
            <a:normAutofit/>
          </a:bodyPr>
          <a:lstStyle/>
          <a:p>
            <a:pPr marL="0" indent="0">
              <a:buNone/>
            </a:pPr>
            <a:r>
              <a:rPr lang="en-GB" i="1" dirty="0" err="1"/>
              <a:t>Apis</a:t>
            </a:r>
            <a:r>
              <a:rPr lang="en-GB" i="1" dirty="0"/>
              <a:t> </a:t>
            </a:r>
            <a:r>
              <a:rPr lang="en-GB" i="1" dirty="0" err="1"/>
              <a:t>pubescens</a:t>
            </a:r>
            <a:r>
              <a:rPr lang="en-GB" i="1" dirty="0"/>
              <a:t>, </a:t>
            </a:r>
            <a:r>
              <a:rPr lang="en-GB" i="1" dirty="0" err="1"/>
              <a:t>thorace</a:t>
            </a:r>
            <a:r>
              <a:rPr lang="en-GB" i="1" dirty="0"/>
              <a:t> </a:t>
            </a:r>
            <a:r>
              <a:rPr lang="en-GB" i="1" dirty="0" err="1"/>
              <a:t>subgriseo</a:t>
            </a:r>
            <a:r>
              <a:rPr lang="en-GB" i="1" dirty="0"/>
              <a:t>, </a:t>
            </a:r>
            <a:r>
              <a:rPr lang="en-GB" i="1" dirty="0" err="1"/>
              <a:t>abdomine</a:t>
            </a:r>
            <a:r>
              <a:rPr lang="en-GB" i="1" dirty="0"/>
              <a:t> </a:t>
            </a:r>
            <a:r>
              <a:rPr lang="en-GB" i="1" dirty="0" err="1"/>
              <a:t>fusco</a:t>
            </a:r>
            <a:r>
              <a:rPr lang="en-GB" i="1" dirty="0"/>
              <a:t>, </a:t>
            </a:r>
            <a:r>
              <a:rPr lang="en-GB" i="1" dirty="0" err="1"/>
              <a:t>pedibus</a:t>
            </a:r>
            <a:r>
              <a:rPr lang="en-GB" i="1" dirty="0"/>
              <a:t> </a:t>
            </a:r>
            <a:r>
              <a:rPr lang="en-GB" i="1" dirty="0" err="1"/>
              <a:t>posticis</a:t>
            </a:r>
            <a:r>
              <a:rPr lang="en-GB" i="1" dirty="0"/>
              <a:t> </a:t>
            </a:r>
            <a:r>
              <a:rPr lang="en-GB" i="1" dirty="0" err="1"/>
              <a:t>glabris</a:t>
            </a:r>
            <a:r>
              <a:rPr lang="en-GB" i="1" dirty="0"/>
              <a:t> </a:t>
            </a:r>
            <a:r>
              <a:rPr lang="en-GB" i="1" dirty="0" err="1"/>
              <a:t>utringque</a:t>
            </a:r>
            <a:r>
              <a:rPr lang="en-GB" i="1" dirty="0"/>
              <a:t> </a:t>
            </a:r>
            <a:r>
              <a:rPr lang="en-GB" i="1" dirty="0" err="1"/>
              <a:t>margine</a:t>
            </a:r>
            <a:r>
              <a:rPr lang="en-GB" i="1" dirty="0"/>
              <a:t> </a:t>
            </a:r>
            <a:r>
              <a:rPr lang="en-GB" i="1" dirty="0" err="1"/>
              <a:t>ciliatis</a:t>
            </a:r>
            <a:endParaRPr lang="en-GB" i="1" dirty="0"/>
          </a:p>
          <a:p>
            <a:pPr marL="0" indent="0">
              <a:buNone/>
            </a:pPr>
            <a:endParaRPr lang="en-GB" i="1" dirty="0"/>
          </a:p>
          <a:p>
            <a:pPr marL="0" indent="0">
              <a:buNone/>
            </a:pPr>
            <a:r>
              <a:rPr lang="en-GB" dirty="0"/>
              <a:t>Hairy bee, underside of the thorax grey, feet positioned to the rear smooth with outer areas on both sides having fine hairs</a:t>
            </a:r>
          </a:p>
        </p:txBody>
      </p:sp>
      <p:pic>
        <p:nvPicPr>
          <p:cNvPr id="6" name="Content Placeholder 5" descr="A insect on the ground&#10;&#10;Description generated with very high confidence">
            <a:extLst>
              <a:ext uri="{FF2B5EF4-FFF2-40B4-BE49-F238E27FC236}">
                <a16:creationId xmlns:a16="http://schemas.microsoft.com/office/drawing/2014/main" id="{582FF52D-45A6-4CF8-A3EE-7F3F39B871FB}"/>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flipH="1">
            <a:off x="3089199" y="1264555"/>
            <a:ext cx="4617888" cy="3183337"/>
          </a:xfrm>
        </p:spPr>
      </p:pic>
    </p:spTree>
    <p:extLst>
      <p:ext uri="{BB962C8B-B14F-4D97-AF65-F5344CB8AC3E}">
        <p14:creationId xmlns:p14="http://schemas.microsoft.com/office/powerpoint/2010/main" val="1395350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8FA76E-2772-4E4F-A2ED-4E5B6EB7A2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7566" y="476254"/>
            <a:ext cx="4530495" cy="3020330"/>
          </a:xfrm>
          <a:prstGeom prst="rect">
            <a:avLst/>
          </a:prstGeom>
        </p:spPr>
      </p:pic>
      <p:pic>
        <p:nvPicPr>
          <p:cNvPr id="5" name="Picture 4" descr="A picture containing wall, indoor, many, group&#10;&#10;Description generated with high confidence">
            <a:extLst>
              <a:ext uri="{FF2B5EF4-FFF2-40B4-BE49-F238E27FC236}">
                <a16:creationId xmlns:a16="http://schemas.microsoft.com/office/drawing/2014/main" id="{1DF0FDC5-8C7F-4C02-86FA-A08C43D995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42" y="408671"/>
            <a:ext cx="2019257" cy="3020329"/>
          </a:xfrm>
          <a:prstGeom prst="rect">
            <a:avLst/>
          </a:prstGeom>
        </p:spPr>
      </p:pic>
      <p:pic>
        <p:nvPicPr>
          <p:cNvPr id="7" name="Picture 6" descr="A close up of a piece of paper&#10;&#10;Description generated with high confidence">
            <a:extLst>
              <a:ext uri="{FF2B5EF4-FFF2-40B4-BE49-F238E27FC236}">
                <a16:creationId xmlns:a16="http://schemas.microsoft.com/office/drawing/2014/main" id="{40D233FC-4625-4E9B-9882-E6DB4A85A11B}"/>
              </a:ext>
            </a:extLst>
          </p:cNvPr>
          <p:cNvPicPr>
            <a:picLocks noChangeAspect="1"/>
          </p:cNvPicPr>
          <p:nvPr/>
        </p:nvPicPr>
        <p:blipFill rotWithShape="1">
          <a:blip r:embed="rId5">
            <a:extLst>
              <a:ext uri="{28A0092B-C50C-407E-A947-70E740481C1C}">
                <a14:useLocalDpi xmlns:a14="http://schemas.microsoft.com/office/drawing/2010/main" val="0"/>
              </a:ext>
            </a:extLst>
          </a:blip>
          <a:srcRect l="21524" t="8724" r="20762" b="8419"/>
          <a:stretch/>
        </p:blipFill>
        <p:spPr>
          <a:xfrm>
            <a:off x="2503020" y="3636553"/>
            <a:ext cx="2103815" cy="3020329"/>
          </a:xfrm>
          <a:prstGeom prst="rect">
            <a:avLst/>
          </a:prstGeom>
        </p:spPr>
      </p:pic>
      <p:pic>
        <p:nvPicPr>
          <p:cNvPr id="9" name="Picture 8" descr="A bunch of different types of food&#10;&#10;Description generated with high confidence">
            <a:extLst>
              <a:ext uri="{FF2B5EF4-FFF2-40B4-BE49-F238E27FC236}">
                <a16:creationId xmlns:a16="http://schemas.microsoft.com/office/drawing/2014/main" id="{ACAE5E49-AA76-4562-AC2A-F9AC60136A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09387" y="3636553"/>
            <a:ext cx="3010989" cy="3010989"/>
          </a:xfrm>
          <a:prstGeom prst="rect">
            <a:avLst/>
          </a:prstGeom>
        </p:spPr>
      </p:pic>
    </p:spTree>
    <p:extLst>
      <p:ext uri="{BB962C8B-B14F-4D97-AF65-F5344CB8AC3E}">
        <p14:creationId xmlns:p14="http://schemas.microsoft.com/office/powerpoint/2010/main" val="4054008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F2AAA-485F-4A9B-BE0D-05708A2D7AB3}"/>
              </a:ext>
            </a:extLst>
          </p:cNvPr>
          <p:cNvSpPr>
            <a:spLocks noGrp="1"/>
          </p:cNvSpPr>
          <p:nvPr>
            <p:ph type="title"/>
          </p:nvPr>
        </p:nvSpPr>
        <p:spPr>
          <a:xfrm>
            <a:off x="1502229" y="624110"/>
            <a:ext cx="7289074" cy="1280890"/>
          </a:xfrm>
        </p:spPr>
        <p:txBody>
          <a:bodyPr>
            <a:normAutofit/>
          </a:bodyPr>
          <a:lstStyle/>
          <a:p>
            <a:r>
              <a:rPr lang="en-GB" sz="2800" dirty="0"/>
              <a:t>Carl Linnaeus – </a:t>
            </a:r>
            <a:r>
              <a:rPr lang="en-GB" sz="2800" dirty="0" err="1"/>
              <a:t>bionomial</a:t>
            </a:r>
            <a:r>
              <a:rPr lang="en-GB" sz="2800" dirty="0"/>
              <a:t> </a:t>
            </a:r>
            <a:r>
              <a:rPr lang="en-GB" sz="2800" dirty="0" err="1"/>
              <a:t>nomentclature</a:t>
            </a:r>
            <a:endParaRPr lang="en-GB" sz="2800" dirty="0"/>
          </a:p>
        </p:txBody>
      </p:sp>
      <p:pic>
        <p:nvPicPr>
          <p:cNvPr id="6" name="Content Placeholder 5">
            <a:extLst>
              <a:ext uri="{FF2B5EF4-FFF2-40B4-BE49-F238E27FC236}">
                <a16:creationId xmlns:a16="http://schemas.microsoft.com/office/drawing/2014/main" id="{104D73BB-DF57-460F-9B7E-5AE5F86BB12A}"/>
              </a:ext>
            </a:extLst>
          </p:cNvPr>
          <p:cNvPicPr>
            <a:picLocks noGrp="1" noChangeAspect="1"/>
          </p:cNvPicPr>
          <p:nvPr>
            <p:ph sz="half" idx="1"/>
          </p:nvPr>
        </p:nvPicPr>
        <p:blipFill>
          <a:blip r:embed="rId3"/>
          <a:stretch>
            <a:fillRect/>
          </a:stretch>
        </p:blipFill>
        <p:spPr>
          <a:xfrm>
            <a:off x="814742" y="1619794"/>
            <a:ext cx="4325584" cy="3807807"/>
          </a:xfrm>
          <a:prstGeom prst="rect">
            <a:avLst/>
          </a:prstGeom>
        </p:spPr>
      </p:pic>
      <p:pic>
        <p:nvPicPr>
          <p:cNvPr id="5" name="Content Placeholder 4">
            <a:extLst>
              <a:ext uri="{FF2B5EF4-FFF2-40B4-BE49-F238E27FC236}">
                <a16:creationId xmlns:a16="http://schemas.microsoft.com/office/drawing/2014/main" id="{62555C58-12EF-4148-A148-FFBA6212AC1D}"/>
              </a:ext>
            </a:extLst>
          </p:cNvPr>
          <p:cNvPicPr>
            <a:picLocks noGrp="1" noChangeAspect="1"/>
          </p:cNvPicPr>
          <p:nvPr>
            <p:ph sz="half" idx="2"/>
          </p:nvPr>
        </p:nvPicPr>
        <p:blipFill>
          <a:blip r:embed="rId4"/>
          <a:stretch>
            <a:fillRect/>
          </a:stretch>
        </p:blipFill>
        <p:spPr>
          <a:xfrm>
            <a:off x="5337175" y="2154345"/>
            <a:ext cx="3197225" cy="2549310"/>
          </a:xfrm>
          <a:prstGeom prst="rect">
            <a:avLst/>
          </a:prstGeom>
        </p:spPr>
      </p:pic>
    </p:spTree>
    <p:extLst>
      <p:ext uri="{BB962C8B-B14F-4D97-AF65-F5344CB8AC3E}">
        <p14:creationId xmlns:p14="http://schemas.microsoft.com/office/powerpoint/2010/main" val="136135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3377A-7AEE-4EAB-9B5A-7D422C1938A1}"/>
              </a:ext>
            </a:extLst>
          </p:cNvPr>
          <p:cNvSpPr>
            <a:spLocks noGrp="1"/>
          </p:cNvSpPr>
          <p:nvPr>
            <p:ph type="title"/>
          </p:nvPr>
        </p:nvSpPr>
        <p:spPr/>
        <p:txBody>
          <a:bodyPr/>
          <a:lstStyle/>
          <a:p>
            <a:r>
              <a:rPr lang="en-GB" dirty="0"/>
              <a:t>Binomial nomenclature</a:t>
            </a:r>
          </a:p>
        </p:txBody>
      </p:sp>
      <p:sp>
        <p:nvSpPr>
          <p:cNvPr id="4" name="Text Placeholder 3">
            <a:extLst>
              <a:ext uri="{FF2B5EF4-FFF2-40B4-BE49-F238E27FC236}">
                <a16:creationId xmlns:a16="http://schemas.microsoft.com/office/drawing/2014/main" id="{64262AD5-BE67-4E68-8849-BB33D070E5D8}"/>
              </a:ext>
            </a:extLst>
          </p:cNvPr>
          <p:cNvSpPr>
            <a:spLocks noGrp="1"/>
          </p:cNvSpPr>
          <p:nvPr>
            <p:ph type="body" idx="1"/>
          </p:nvPr>
        </p:nvSpPr>
        <p:spPr>
          <a:xfrm>
            <a:off x="1945200" y="3346645"/>
            <a:ext cx="2874596" cy="576262"/>
          </a:xfrm>
        </p:spPr>
        <p:txBody>
          <a:bodyPr anchor="t"/>
          <a:lstStyle/>
          <a:p>
            <a:pPr algn="ctr"/>
            <a:r>
              <a:rPr lang="en-GB" sz="1800" i="1" dirty="0" err="1"/>
              <a:t>Apis</a:t>
            </a:r>
            <a:r>
              <a:rPr lang="en-GB" sz="1800" i="1" dirty="0"/>
              <a:t> mellifera</a:t>
            </a:r>
          </a:p>
        </p:txBody>
      </p:sp>
      <p:pic>
        <p:nvPicPr>
          <p:cNvPr id="8" name="Content Placeholder 5" descr="A insect on the ground&#10;&#10;Description generated with very high confidence">
            <a:extLst>
              <a:ext uri="{FF2B5EF4-FFF2-40B4-BE49-F238E27FC236}">
                <a16:creationId xmlns:a16="http://schemas.microsoft.com/office/drawing/2014/main" id="{FEB67E6F-93C3-440A-8249-DA234C60A99D}"/>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flipH="1">
            <a:off x="1642463" y="1409527"/>
            <a:ext cx="2929536" cy="2019473"/>
          </a:xfrm>
        </p:spPr>
      </p:pic>
      <p:pic>
        <p:nvPicPr>
          <p:cNvPr id="10" name="Picture 9" descr="A close up of a bird&#10;&#10;Description generated with very high confidence">
            <a:extLst>
              <a:ext uri="{FF2B5EF4-FFF2-40B4-BE49-F238E27FC236}">
                <a16:creationId xmlns:a16="http://schemas.microsoft.com/office/drawing/2014/main" id="{B1E3091F-EC40-447C-BD2B-F06C4B190160}"/>
              </a:ext>
            </a:extLst>
          </p:cNvPr>
          <p:cNvPicPr>
            <a:picLocks noChangeAspect="1"/>
          </p:cNvPicPr>
          <p:nvPr/>
        </p:nvPicPr>
        <p:blipFill rotWithShape="1">
          <a:blip r:embed="rId4">
            <a:extLst>
              <a:ext uri="{28A0092B-C50C-407E-A947-70E740481C1C}">
                <a14:useLocalDpi xmlns:a14="http://schemas.microsoft.com/office/drawing/2010/main" val="0"/>
              </a:ext>
            </a:extLst>
          </a:blip>
          <a:srcRect l="25537" t="12963" r="24464" b="12963"/>
          <a:stretch/>
        </p:blipFill>
        <p:spPr>
          <a:xfrm>
            <a:off x="5313851" y="1363473"/>
            <a:ext cx="2528643" cy="2107202"/>
          </a:xfrm>
          <a:prstGeom prst="rect">
            <a:avLst/>
          </a:prstGeom>
        </p:spPr>
      </p:pic>
      <p:sp>
        <p:nvSpPr>
          <p:cNvPr id="12" name="Text Placeholder 3">
            <a:extLst>
              <a:ext uri="{FF2B5EF4-FFF2-40B4-BE49-F238E27FC236}">
                <a16:creationId xmlns:a16="http://schemas.microsoft.com/office/drawing/2014/main" id="{72B7472E-C455-4407-BF65-5BC23E056CB5}"/>
              </a:ext>
            </a:extLst>
          </p:cNvPr>
          <p:cNvSpPr txBox="1">
            <a:spLocks/>
          </p:cNvSpPr>
          <p:nvPr/>
        </p:nvSpPr>
        <p:spPr>
          <a:xfrm>
            <a:off x="5313851" y="3346645"/>
            <a:ext cx="2874596" cy="57626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9pPr>
          </a:lstStyle>
          <a:p>
            <a:pPr algn="ctr"/>
            <a:r>
              <a:rPr lang="en-GB" sz="1800" i="1" dirty="0"/>
              <a:t>Passer </a:t>
            </a:r>
            <a:r>
              <a:rPr lang="en-GB" sz="1800" i="1" dirty="0" err="1"/>
              <a:t>domesticus</a:t>
            </a:r>
            <a:endParaRPr lang="en-GB" sz="1800" i="1" dirty="0"/>
          </a:p>
        </p:txBody>
      </p:sp>
      <p:pic>
        <p:nvPicPr>
          <p:cNvPr id="14" name="Picture 13" descr="A wolf in the snow&#10;&#10;Description generated with very high confidence">
            <a:extLst>
              <a:ext uri="{FF2B5EF4-FFF2-40B4-BE49-F238E27FC236}">
                <a16:creationId xmlns:a16="http://schemas.microsoft.com/office/drawing/2014/main" id="{59A88B9F-7ECC-4E7F-911C-5515EB96A5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4776" y="3922907"/>
            <a:ext cx="2215443" cy="2189596"/>
          </a:xfrm>
          <a:prstGeom prst="rect">
            <a:avLst/>
          </a:prstGeom>
        </p:spPr>
      </p:pic>
      <p:sp>
        <p:nvSpPr>
          <p:cNvPr id="15" name="Text Placeholder 3">
            <a:extLst>
              <a:ext uri="{FF2B5EF4-FFF2-40B4-BE49-F238E27FC236}">
                <a16:creationId xmlns:a16="http://schemas.microsoft.com/office/drawing/2014/main" id="{80A787DB-CDF2-4D94-BF3E-8CAAC673B9C9}"/>
              </a:ext>
            </a:extLst>
          </p:cNvPr>
          <p:cNvSpPr txBox="1">
            <a:spLocks/>
          </p:cNvSpPr>
          <p:nvPr/>
        </p:nvSpPr>
        <p:spPr>
          <a:xfrm>
            <a:off x="1945199" y="6233890"/>
            <a:ext cx="2874596" cy="57626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9pPr>
          </a:lstStyle>
          <a:p>
            <a:pPr algn="ctr"/>
            <a:r>
              <a:rPr lang="en-GB" sz="1800" i="1" dirty="0" err="1"/>
              <a:t>Canis</a:t>
            </a:r>
            <a:r>
              <a:rPr lang="en-GB" sz="1800" i="1" dirty="0"/>
              <a:t> lupus</a:t>
            </a:r>
          </a:p>
        </p:txBody>
      </p:sp>
      <p:pic>
        <p:nvPicPr>
          <p:cNvPr id="17" name="Picture 16" descr="A close up of a rock&#10;&#10;Description generated with very high confidence">
            <a:extLst>
              <a:ext uri="{FF2B5EF4-FFF2-40B4-BE49-F238E27FC236}">
                <a16:creationId xmlns:a16="http://schemas.microsoft.com/office/drawing/2014/main" id="{3BD8EE16-751D-4DF9-A26A-4BDF629D2E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49371" y="3922906"/>
            <a:ext cx="3466475" cy="2310983"/>
          </a:xfrm>
          <a:prstGeom prst="rect">
            <a:avLst/>
          </a:prstGeom>
        </p:spPr>
      </p:pic>
      <p:sp>
        <p:nvSpPr>
          <p:cNvPr id="18" name="Text Placeholder 3">
            <a:extLst>
              <a:ext uri="{FF2B5EF4-FFF2-40B4-BE49-F238E27FC236}">
                <a16:creationId xmlns:a16="http://schemas.microsoft.com/office/drawing/2014/main" id="{990603DF-EACB-47C2-B8D3-8B15EBA86C08}"/>
              </a:ext>
            </a:extLst>
          </p:cNvPr>
          <p:cNvSpPr txBox="1">
            <a:spLocks/>
          </p:cNvSpPr>
          <p:nvPr/>
        </p:nvSpPr>
        <p:spPr>
          <a:xfrm>
            <a:off x="5445310" y="6281738"/>
            <a:ext cx="2874596" cy="57626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9pPr>
          </a:lstStyle>
          <a:p>
            <a:pPr algn="ctr"/>
            <a:r>
              <a:rPr lang="en-GB" sz="1800" i="1" dirty="0" err="1"/>
              <a:t>Trametes</a:t>
            </a:r>
            <a:r>
              <a:rPr lang="en-GB" sz="1800" i="1" dirty="0"/>
              <a:t> versicolor</a:t>
            </a:r>
          </a:p>
        </p:txBody>
      </p:sp>
    </p:spTree>
    <p:extLst>
      <p:ext uri="{BB962C8B-B14F-4D97-AF65-F5344CB8AC3E}">
        <p14:creationId xmlns:p14="http://schemas.microsoft.com/office/powerpoint/2010/main" val="4112632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0FEA84CA-D7E4-44F5-AD7F-524E8E3F06F8}"/>
              </a:ext>
            </a:extLst>
          </p:cNvPr>
          <p:cNvSpPr/>
          <p:nvPr/>
        </p:nvSpPr>
        <p:spPr>
          <a:xfrm>
            <a:off x="679269" y="1264555"/>
            <a:ext cx="8242662" cy="55934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A85577E-802A-40EA-B1B1-2A11B90AB708}"/>
              </a:ext>
            </a:extLst>
          </p:cNvPr>
          <p:cNvSpPr>
            <a:spLocks noGrp="1"/>
          </p:cNvSpPr>
          <p:nvPr>
            <p:ph type="title"/>
          </p:nvPr>
        </p:nvSpPr>
        <p:spPr/>
        <p:txBody>
          <a:bodyPr/>
          <a:lstStyle/>
          <a:p>
            <a:r>
              <a:rPr lang="en-GB" dirty="0"/>
              <a:t>Binomial nomenclature</a:t>
            </a:r>
          </a:p>
        </p:txBody>
      </p:sp>
      <p:pic>
        <p:nvPicPr>
          <p:cNvPr id="8" name="Picture 7">
            <a:extLst>
              <a:ext uri="{FF2B5EF4-FFF2-40B4-BE49-F238E27FC236}">
                <a16:creationId xmlns:a16="http://schemas.microsoft.com/office/drawing/2014/main" id="{7EAFC2E2-6AB2-4721-8BD0-C74B31FEBE01}"/>
              </a:ext>
            </a:extLst>
          </p:cNvPr>
          <p:cNvPicPr>
            <a:picLocks noChangeAspect="1"/>
          </p:cNvPicPr>
          <p:nvPr/>
        </p:nvPicPr>
        <p:blipFill>
          <a:blip r:embed="rId3"/>
          <a:stretch>
            <a:fillRect/>
          </a:stretch>
        </p:blipFill>
        <p:spPr>
          <a:xfrm>
            <a:off x="862147" y="1531791"/>
            <a:ext cx="5085875" cy="2504632"/>
          </a:xfrm>
          <a:prstGeom prst="rect">
            <a:avLst/>
          </a:prstGeom>
        </p:spPr>
      </p:pic>
      <p:sp>
        <p:nvSpPr>
          <p:cNvPr id="33" name="Content Placeholder 32">
            <a:extLst>
              <a:ext uri="{FF2B5EF4-FFF2-40B4-BE49-F238E27FC236}">
                <a16:creationId xmlns:a16="http://schemas.microsoft.com/office/drawing/2014/main" id="{D9F86DAD-8676-4B54-B88E-2398B0D73A67}"/>
              </a:ext>
            </a:extLst>
          </p:cNvPr>
          <p:cNvSpPr>
            <a:spLocks noGrp="1"/>
          </p:cNvSpPr>
          <p:nvPr>
            <p:ph sz="quarter" idx="4"/>
          </p:nvPr>
        </p:nvSpPr>
        <p:spPr/>
        <p:txBody>
          <a:bodyPr/>
          <a:lstStyle/>
          <a:p>
            <a:endParaRPr lang="en-GB"/>
          </a:p>
        </p:txBody>
      </p:sp>
      <p:sp>
        <p:nvSpPr>
          <p:cNvPr id="35" name="Text Placeholder 34">
            <a:extLst>
              <a:ext uri="{FF2B5EF4-FFF2-40B4-BE49-F238E27FC236}">
                <a16:creationId xmlns:a16="http://schemas.microsoft.com/office/drawing/2014/main" id="{A6BCB4E6-6044-4466-B272-F1CD098A98AC}"/>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356545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0FEA84CA-D7E4-44F5-AD7F-524E8E3F06F8}"/>
              </a:ext>
            </a:extLst>
          </p:cNvPr>
          <p:cNvSpPr/>
          <p:nvPr/>
        </p:nvSpPr>
        <p:spPr>
          <a:xfrm>
            <a:off x="679269" y="1264555"/>
            <a:ext cx="8242662" cy="55934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A85577E-802A-40EA-B1B1-2A11B90AB708}"/>
              </a:ext>
            </a:extLst>
          </p:cNvPr>
          <p:cNvSpPr>
            <a:spLocks noGrp="1"/>
          </p:cNvSpPr>
          <p:nvPr>
            <p:ph type="title"/>
          </p:nvPr>
        </p:nvSpPr>
        <p:spPr/>
        <p:txBody>
          <a:bodyPr/>
          <a:lstStyle/>
          <a:p>
            <a:r>
              <a:rPr lang="en-GB" dirty="0"/>
              <a:t>Binomial nomenclature</a:t>
            </a:r>
          </a:p>
        </p:txBody>
      </p:sp>
      <p:sp>
        <p:nvSpPr>
          <p:cNvPr id="15" name="Text Placeholder 14">
            <a:extLst>
              <a:ext uri="{FF2B5EF4-FFF2-40B4-BE49-F238E27FC236}">
                <a16:creationId xmlns:a16="http://schemas.microsoft.com/office/drawing/2014/main" id="{4C4B673A-5BB2-4C32-B2E6-481CCA2F8ECD}"/>
              </a:ext>
            </a:extLst>
          </p:cNvPr>
          <p:cNvSpPr>
            <a:spLocks noGrp="1"/>
          </p:cNvSpPr>
          <p:nvPr>
            <p:ph type="body" sz="quarter" idx="3"/>
          </p:nvPr>
        </p:nvSpPr>
        <p:spPr>
          <a:xfrm>
            <a:off x="1223381" y="5105088"/>
            <a:ext cx="1794139" cy="1484436"/>
          </a:xfrm>
          <a:solidFill>
            <a:srgbClr val="FFC000"/>
          </a:solidFill>
          <a:ln>
            <a:solidFill>
              <a:schemeClr val="tx1"/>
            </a:solidFill>
          </a:ln>
        </p:spPr>
        <p:txBody>
          <a:bodyPr anchor="t"/>
          <a:lstStyle/>
          <a:p>
            <a:pPr algn="ctr"/>
            <a:r>
              <a:rPr lang="en-GB" sz="2000" dirty="0"/>
              <a:t>Genus names are </a:t>
            </a:r>
            <a:r>
              <a:rPr lang="en-GB" sz="2000" b="1" dirty="0"/>
              <a:t>always</a:t>
            </a:r>
            <a:r>
              <a:rPr lang="en-GB" sz="2000" dirty="0"/>
              <a:t> capitalised</a:t>
            </a:r>
          </a:p>
        </p:txBody>
      </p:sp>
      <p:pic>
        <p:nvPicPr>
          <p:cNvPr id="8" name="Picture 7">
            <a:extLst>
              <a:ext uri="{FF2B5EF4-FFF2-40B4-BE49-F238E27FC236}">
                <a16:creationId xmlns:a16="http://schemas.microsoft.com/office/drawing/2014/main" id="{7EAFC2E2-6AB2-4721-8BD0-C74B31FEBE01}"/>
              </a:ext>
            </a:extLst>
          </p:cNvPr>
          <p:cNvPicPr>
            <a:picLocks noChangeAspect="1"/>
          </p:cNvPicPr>
          <p:nvPr/>
        </p:nvPicPr>
        <p:blipFill>
          <a:blip r:embed="rId3"/>
          <a:stretch>
            <a:fillRect/>
          </a:stretch>
        </p:blipFill>
        <p:spPr>
          <a:xfrm>
            <a:off x="862147" y="1531791"/>
            <a:ext cx="5085875" cy="2504632"/>
          </a:xfrm>
          <a:prstGeom prst="rect">
            <a:avLst/>
          </a:prstGeom>
        </p:spPr>
      </p:pic>
      <p:pic>
        <p:nvPicPr>
          <p:cNvPr id="18" name="Content Placeholder 17" descr="A rodent looking at the camera&#10;&#10;Description generated with very high confidence">
            <a:extLst>
              <a:ext uri="{FF2B5EF4-FFF2-40B4-BE49-F238E27FC236}">
                <a16:creationId xmlns:a16="http://schemas.microsoft.com/office/drawing/2014/main" id="{1E455C05-9182-432F-AFB2-3C989767ED16}"/>
              </a:ext>
            </a:extLst>
          </p:cNvPr>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5311674" y="2740040"/>
            <a:ext cx="3251476" cy="1974390"/>
          </a:xfrm>
        </p:spPr>
      </p:pic>
      <p:sp>
        <p:nvSpPr>
          <p:cNvPr id="20" name="Text Placeholder 14">
            <a:extLst>
              <a:ext uri="{FF2B5EF4-FFF2-40B4-BE49-F238E27FC236}">
                <a16:creationId xmlns:a16="http://schemas.microsoft.com/office/drawing/2014/main" id="{567D465A-4DD0-421D-BA48-666ECE91E14C}"/>
              </a:ext>
            </a:extLst>
          </p:cNvPr>
          <p:cNvSpPr txBox="1">
            <a:spLocks/>
          </p:cNvSpPr>
          <p:nvPr/>
        </p:nvSpPr>
        <p:spPr>
          <a:xfrm>
            <a:off x="3674930" y="5105088"/>
            <a:ext cx="1794139" cy="1484436"/>
          </a:xfrm>
          <a:prstGeom prst="rect">
            <a:avLst/>
          </a:prstGeom>
          <a:solidFill>
            <a:srgbClr val="FFC000"/>
          </a:solidFill>
          <a:ln>
            <a:solidFill>
              <a:schemeClr val="tx1"/>
            </a:solidFill>
          </a:ln>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9pPr>
          </a:lstStyle>
          <a:p>
            <a:pPr algn="ctr"/>
            <a:r>
              <a:rPr lang="en-GB" sz="2000" dirty="0"/>
              <a:t>Species names are </a:t>
            </a:r>
            <a:r>
              <a:rPr lang="en-GB" sz="2000" b="1" dirty="0"/>
              <a:t>never</a:t>
            </a:r>
            <a:r>
              <a:rPr lang="en-GB" sz="2000" dirty="0"/>
              <a:t> capitalised</a:t>
            </a:r>
          </a:p>
        </p:txBody>
      </p:sp>
      <p:cxnSp>
        <p:nvCxnSpPr>
          <p:cNvPr id="22" name="Straight Arrow Connector 21">
            <a:extLst>
              <a:ext uri="{FF2B5EF4-FFF2-40B4-BE49-F238E27FC236}">
                <a16:creationId xmlns:a16="http://schemas.microsoft.com/office/drawing/2014/main" id="{E6294E0D-3755-4DAA-82C7-3CF6FA93217C}"/>
              </a:ext>
            </a:extLst>
          </p:cNvPr>
          <p:cNvCxnSpPr>
            <a:cxnSpLocks/>
          </p:cNvCxnSpPr>
          <p:nvPr/>
        </p:nvCxnSpPr>
        <p:spPr>
          <a:xfrm flipH="1">
            <a:off x="2120452" y="4303659"/>
            <a:ext cx="531308" cy="722825"/>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a:extLst>
              <a:ext uri="{FF2B5EF4-FFF2-40B4-BE49-F238E27FC236}">
                <a16:creationId xmlns:a16="http://schemas.microsoft.com/office/drawing/2014/main" id="{D13F14DC-73C9-45C8-BF56-0CEF2CF62D6B}"/>
              </a:ext>
            </a:extLst>
          </p:cNvPr>
          <p:cNvCxnSpPr>
            <a:cxnSpLocks/>
          </p:cNvCxnSpPr>
          <p:nvPr/>
        </p:nvCxnSpPr>
        <p:spPr>
          <a:xfrm>
            <a:off x="4245429" y="4303659"/>
            <a:ext cx="444137" cy="722825"/>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13" name="Text Placeholder 12">
            <a:extLst>
              <a:ext uri="{FF2B5EF4-FFF2-40B4-BE49-F238E27FC236}">
                <a16:creationId xmlns:a16="http://schemas.microsoft.com/office/drawing/2014/main" id="{F6A705EB-8018-4CD3-8B01-D2481EFE11E6}"/>
              </a:ext>
            </a:extLst>
          </p:cNvPr>
          <p:cNvSpPr>
            <a:spLocks noGrp="1"/>
          </p:cNvSpPr>
          <p:nvPr>
            <p:ph type="body" idx="1"/>
          </p:nvPr>
        </p:nvSpPr>
        <p:spPr>
          <a:xfrm>
            <a:off x="1967786" y="3667471"/>
            <a:ext cx="2874596" cy="576262"/>
          </a:xfrm>
        </p:spPr>
        <p:txBody>
          <a:bodyPr/>
          <a:lstStyle/>
          <a:p>
            <a:pPr algn="ctr"/>
            <a:r>
              <a:rPr lang="en-GB" b="1" i="1" dirty="0"/>
              <a:t>Rattus </a:t>
            </a:r>
            <a:r>
              <a:rPr lang="en-GB" b="1" i="1" dirty="0" err="1"/>
              <a:t>rattus</a:t>
            </a:r>
            <a:endParaRPr lang="en-GB" b="1" i="1" dirty="0"/>
          </a:p>
        </p:txBody>
      </p:sp>
    </p:spTree>
    <p:extLst>
      <p:ext uri="{BB962C8B-B14F-4D97-AF65-F5344CB8AC3E}">
        <p14:creationId xmlns:p14="http://schemas.microsoft.com/office/powerpoint/2010/main" val="3182496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D2CC1B-E113-43E3-9DF9-2F0BAA732229}"/>
              </a:ext>
            </a:extLst>
          </p:cNvPr>
          <p:cNvSpPr>
            <a:spLocks noGrp="1"/>
          </p:cNvSpPr>
          <p:nvPr>
            <p:ph type="title"/>
          </p:nvPr>
        </p:nvSpPr>
        <p:spPr/>
        <p:txBody>
          <a:bodyPr/>
          <a:lstStyle/>
          <a:p>
            <a:r>
              <a:rPr lang="en-GB" dirty="0"/>
              <a:t>Latin and Greek names</a:t>
            </a:r>
          </a:p>
        </p:txBody>
      </p:sp>
      <p:sp>
        <p:nvSpPr>
          <p:cNvPr id="5" name="Text Placeholder 4">
            <a:extLst>
              <a:ext uri="{FF2B5EF4-FFF2-40B4-BE49-F238E27FC236}">
                <a16:creationId xmlns:a16="http://schemas.microsoft.com/office/drawing/2014/main" id="{7A51F351-8574-4207-90D6-E6019F98669C}"/>
              </a:ext>
            </a:extLst>
          </p:cNvPr>
          <p:cNvSpPr>
            <a:spLocks noGrp="1"/>
          </p:cNvSpPr>
          <p:nvPr>
            <p:ph type="body" idx="1"/>
          </p:nvPr>
        </p:nvSpPr>
        <p:spPr>
          <a:xfrm>
            <a:off x="1371601" y="5151121"/>
            <a:ext cx="3383280" cy="1370900"/>
          </a:xfrm>
        </p:spPr>
        <p:txBody>
          <a:bodyPr anchor="t"/>
          <a:lstStyle/>
          <a:p>
            <a:pPr algn="ctr"/>
            <a:r>
              <a:rPr lang="en-GB" sz="1800" i="1" dirty="0"/>
              <a:t>Homo sapiens</a:t>
            </a:r>
          </a:p>
          <a:p>
            <a:pPr algn="ctr"/>
            <a:r>
              <a:rPr lang="en-GB" sz="1800" dirty="0"/>
              <a:t>Latin: homo = man</a:t>
            </a:r>
          </a:p>
          <a:p>
            <a:pPr algn="ctr"/>
            <a:r>
              <a:rPr lang="en-GB" sz="1800" dirty="0"/>
              <a:t>            sapiens = wise</a:t>
            </a:r>
          </a:p>
        </p:txBody>
      </p:sp>
      <p:pic>
        <p:nvPicPr>
          <p:cNvPr id="12" name="Content Placeholder 11" descr="A pink flower on a plant&#10;&#10;Description generated with very high confidence">
            <a:extLst>
              <a:ext uri="{FF2B5EF4-FFF2-40B4-BE49-F238E27FC236}">
                <a16:creationId xmlns:a16="http://schemas.microsoft.com/office/drawing/2014/main" id="{535C327B-D885-478B-9020-0FD4E5CCBA7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600700" y="2437859"/>
            <a:ext cx="3197225" cy="1982279"/>
          </a:xfrm>
        </p:spPr>
      </p:pic>
      <p:pic>
        <p:nvPicPr>
          <p:cNvPr id="10" name="Content Placeholder 9" descr="A picture containing primate, animal, mammal&#10;&#10;Description generated with very high confidence">
            <a:extLst>
              <a:ext uri="{FF2B5EF4-FFF2-40B4-BE49-F238E27FC236}">
                <a16:creationId xmlns:a16="http://schemas.microsoft.com/office/drawing/2014/main" id="{CE267257-3A6E-42E8-9F6E-FA4CCE971CBB}"/>
              </a:ext>
            </a:extLst>
          </p:cNvPr>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1045116" y="2303413"/>
            <a:ext cx="4449819" cy="2251173"/>
          </a:xfrm>
        </p:spPr>
      </p:pic>
      <p:sp>
        <p:nvSpPr>
          <p:cNvPr id="13" name="Text Placeholder 4">
            <a:extLst>
              <a:ext uri="{FF2B5EF4-FFF2-40B4-BE49-F238E27FC236}">
                <a16:creationId xmlns:a16="http://schemas.microsoft.com/office/drawing/2014/main" id="{A45C913D-391A-4792-AFD4-C2B4DB4CFDA9}"/>
              </a:ext>
            </a:extLst>
          </p:cNvPr>
          <p:cNvSpPr txBox="1">
            <a:spLocks/>
          </p:cNvSpPr>
          <p:nvPr/>
        </p:nvSpPr>
        <p:spPr>
          <a:xfrm>
            <a:off x="5239914" y="5151121"/>
            <a:ext cx="3383280" cy="1370900"/>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9pPr>
          </a:lstStyle>
          <a:p>
            <a:pPr algn="ctr"/>
            <a:r>
              <a:rPr lang="en-GB" sz="1800" i="1" dirty="0"/>
              <a:t>Rhododendron spp.</a:t>
            </a:r>
          </a:p>
          <a:p>
            <a:pPr algn="ctr"/>
            <a:r>
              <a:rPr lang="en-GB" sz="1800" dirty="0"/>
              <a:t>Greek: </a:t>
            </a:r>
            <a:r>
              <a:rPr lang="en-GB" sz="1800" dirty="0" err="1"/>
              <a:t>rhodos</a:t>
            </a:r>
            <a:r>
              <a:rPr lang="en-GB" sz="1800" dirty="0"/>
              <a:t> = rose</a:t>
            </a:r>
          </a:p>
          <a:p>
            <a:pPr algn="ctr"/>
            <a:r>
              <a:rPr lang="en-GB" sz="1800" dirty="0"/>
              <a:t>               dendron = tree</a:t>
            </a:r>
          </a:p>
        </p:txBody>
      </p:sp>
    </p:spTree>
    <p:extLst>
      <p:ext uri="{BB962C8B-B14F-4D97-AF65-F5344CB8AC3E}">
        <p14:creationId xmlns:p14="http://schemas.microsoft.com/office/powerpoint/2010/main" val="22227929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5E528-D0C6-48A8-A2E7-33B7314B3CB8}"/>
              </a:ext>
            </a:extLst>
          </p:cNvPr>
          <p:cNvSpPr>
            <a:spLocks noGrp="1"/>
          </p:cNvSpPr>
          <p:nvPr>
            <p:ph type="title"/>
          </p:nvPr>
        </p:nvSpPr>
        <p:spPr/>
        <p:txBody>
          <a:bodyPr/>
          <a:lstStyle/>
          <a:p>
            <a:r>
              <a:rPr lang="en-GB" dirty="0"/>
              <a:t>Honorary names</a:t>
            </a:r>
          </a:p>
        </p:txBody>
      </p:sp>
      <p:pic>
        <p:nvPicPr>
          <p:cNvPr id="8" name="Content Placeholder 7">
            <a:extLst>
              <a:ext uri="{FF2B5EF4-FFF2-40B4-BE49-F238E27FC236}">
                <a16:creationId xmlns:a16="http://schemas.microsoft.com/office/drawing/2014/main" id="{909A19B6-4104-4119-A702-76831F5B0254}"/>
              </a:ext>
            </a:extLst>
          </p:cNvPr>
          <p:cNvPicPr>
            <a:picLocks noGrp="1" noChangeAspect="1"/>
          </p:cNvPicPr>
          <p:nvPr>
            <p:ph idx="1"/>
          </p:nvPr>
        </p:nvPicPr>
        <p:blipFill rotWithShape="1">
          <a:blip r:embed="rId3"/>
          <a:srcRect r="42916" b="25655"/>
          <a:stretch/>
        </p:blipFill>
        <p:spPr>
          <a:xfrm>
            <a:off x="914688" y="1998618"/>
            <a:ext cx="4349643" cy="2651760"/>
          </a:xfrm>
          <a:prstGeom prst="rect">
            <a:avLst/>
          </a:prstGeom>
        </p:spPr>
      </p:pic>
      <p:pic>
        <p:nvPicPr>
          <p:cNvPr id="10" name="Picture 9" descr="A close up of a flower&#10;&#10;Description generated with very high confidence">
            <a:extLst>
              <a:ext uri="{FF2B5EF4-FFF2-40B4-BE49-F238E27FC236}">
                <a16:creationId xmlns:a16="http://schemas.microsoft.com/office/drawing/2014/main" id="{36A72A09-B7E3-4861-A302-5CC6129077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4625" y="1905000"/>
            <a:ext cx="3357192" cy="4284617"/>
          </a:xfrm>
          <a:prstGeom prst="rect">
            <a:avLst/>
          </a:prstGeom>
        </p:spPr>
      </p:pic>
      <p:sp>
        <p:nvSpPr>
          <p:cNvPr id="11" name="Text Placeholder 4">
            <a:extLst>
              <a:ext uri="{FF2B5EF4-FFF2-40B4-BE49-F238E27FC236}">
                <a16:creationId xmlns:a16="http://schemas.microsoft.com/office/drawing/2014/main" id="{32E0BD4F-BE60-41FC-8C1F-90C8F14BD75D}"/>
              </a:ext>
            </a:extLst>
          </p:cNvPr>
          <p:cNvSpPr txBox="1">
            <a:spLocks/>
          </p:cNvSpPr>
          <p:nvPr/>
        </p:nvSpPr>
        <p:spPr>
          <a:xfrm>
            <a:off x="3089509" y="4650378"/>
            <a:ext cx="2312127" cy="1370900"/>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sz="1200" b="1" dirty="0" err="1">
                <a:latin typeface="Arial" panose="020B0604020202020204" pitchFamily="34" charset="0"/>
                <a:cs typeface="Arial" panose="020B0604020202020204" pitchFamily="34" charset="0"/>
              </a:rPr>
              <a:t>Dr.</a:t>
            </a:r>
            <a:r>
              <a:rPr lang="en-GB" sz="1200" b="1" dirty="0">
                <a:latin typeface="Arial" panose="020B0604020202020204" pitchFamily="34" charset="0"/>
                <a:cs typeface="Arial" panose="020B0604020202020204" pitchFamily="34" charset="0"/>
              </a:rPr>
              <a:t> Archibald Campbell</a:t>
            </a:r>
          </a:p>
          <a:p>
            <a:pPr marL="0" indent="0" algn="ctr">
              <a:buNone/>
            </a:pPr>
            <a:r>
              <a:rPr lang="en-GB" sz="1200" b="1" dirty="0">
                <a:latin typeface="Arial" panose="020B0604020202020204" pitchFamily="34" charset="0"/>
                <a:cs typeface="Arial" panose="020B0604020202020204" pitchFamily="34" charset="0"/>
              </a:rPr>
              <a:t>Scottish physician and botanist lived and working in Darjeeling</a:t>
            </a:r>
          </a:p>
          <a:p>
            <a:pPr marL="0" indent="0" algn="ctr">
              <a:buNone/>
            </a:pPr>
            <a:r>
              <a:rPr lang="en-GB" sz="1200" b="1" dirty="0">
                <a:latin typeface="Arial" panose="020B0604020202020204" pitchFamily="34" charset="0"/>
                <a:cs typeface="Arial" panose="020B0604020202020204" pitchFamily="34" charset="0"/>
              </a:rPr>
              <a:t>(1805 – 1874)</a:t>
            </a:r>
          </a:p>
        </p:txBody>
      </p:sp>
    </p:spTree>
    <p:extLst>
      <p:ext uri="{BB962C8B-B14F-4D97-AF65-F5344CB8AC3E}">
        <p14:creationId xmlns:p14="http://schemas.microsoft.com/office/powerpoint/2010/main" val="1068575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7276A-2A5A-42E4-A127-D4BD6BBB8B88}"/>
              </a:ext>
            </a:extLst>
          </p:cNvPr>
          <p:cNvSpPr>
            <a:spLocks noGrp="1"/>
          </p:cNvSpPr>
          <p:nvPr>
            <p:ph type="title"/>
          </p:nvPr>
        </p:nvSpPr>
        <p:spPr/>
        <p:txBody>
          <a:bodyPr/>
          <a:lstStyle/>
          <a:p>
            <a:r>
              <a:rPr lang="en-GB" dirty="0"/>
              <a:t>Honorary names</a:t>
            </a:r>
          </a:p>
        </p:txBody>
      </p:sp>
      <p:sp>
        <p:nvSpPr>
          <p:cNvPr id="3" name="Content Placeholder 2">
            <a:extLst>
              <a:ext uri="{FF2B5EF4-FFF2-40B4-BE49-F238E27FC236}">
                <a16:creationId xmlns:a16="http://schemas.microsoft.com/office/drawing/2014/main" id="{E0A92CCC-95CD-40ED-A889-F7414EF36569}"/>
              </a:ext>
            </a:extLst>
          </p:cNvPr>
          <p:cNvSpPr>
            <a:spLocks noGrp="1"/>
          </p:cNvSpPr>
          <p:nvPr>
            <p:ph idx="1"/>
          </p:nvPr>
        </p:nvSpPr>
        <p:spPr>
          <a:xfrm>
            <a:off x="1668095" y="5245467"/>
            <a:ext cx="2629585" cy="988423"/>
          </a:xfrm>
        </p:spPr>
        <p:txBody>
          <a:bodyPr>
            <a:normAutofit fontScale="92500" lnSpcReduction="20000"/>
          </a:bodyPr>
          <a:lstStyle/>
          <a:p>
            <a:pPr marL="0" indent="0" algn="ctr">
              <a:buNone/>
            </a:pPr>
            <a:r>
              <a:rPr lang="en-GB" dirty="0"/>
              <a:t>Mick Jagger</a:t>
            </a:r>
          </a:p>
          <a:p>
            <a:pPr marL="0" indent="0" algn="ctr">
              <a:buNone/>
            </a:pPr>
            <a:r>
              <a:rPr lang="en-GB" dirty="0"/>
              <a:t>Musician</a:t>
            </a:r>
          </a:p>
          <a:p>
            <a:pPr marL="0" indent="0" algn="ctr">
              <a:buNone/>
            </a:pPr>
            <a:r>
              <a:rPr lang="en-GB" dirty="0"/>
              <a:t>(1943 - )</a:t>
            </a:r>
          </a:p>
        </p:txBody>
      </p:sp>
      <p:sp>
        <p:nvSpPr>
          <p:cNvPr id="4" name="Content Placeholder 2">
            <a:extLst>
              <a:ext uri="{FF2B5EF4-FFF2-40B4-BE49-F238E27FC236}">
                <a16:creationId xmlns:a16="http://schemas.microsoft.com/office/drawing/2014/main" id="{4FD57BCA-17EB-4CE8-BA28-2F52F70151A7}"/>
              </a:ext>
            </a:extLst>
          </p:cNvPr>
          <p:cNvSpPr txBox="1">
            <a:spLocks/>
          </p:cNvSpPr>
          <p:nvPr/>
        </p:nvSpPr>
        <p:spPr>
          <a:xfrm>
            <a:off x="4846322" y="5245466"/>
            <a:ext cx="3135084" cy="98842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i="1" dirty="0" err="1"/>
              <a:t>Aegrotocatellus</a:t>
            </a:r>
            <a:r>
              <a:rPr lang="en-GB" i="1" dirty="0"/>
              <a:t> </a:t>
            </a:r>
            <a:r>
              <a:rPr lang="en-GB" i="1" dirty="0" err="1"/>
              <a:t>jaggeri</a:t>
            </a:r>
            <a:endParaRPr lang="en-GB" i="1" dirty="0"/>
          </a:p>
        </p:txBody>
      </p:sp>
      <p:pic>
        <p:nvPicPr>
          <p:cNvPr id="6" name="Picture 5" descr="A person looking at the camera&#10;&#10;Description generated with very high confidence">
            <a:extLst>
              <a:ext uri="{FF2B5EF4-FFF2-40B4-BE49-F238E27FC236}">
                <a16:creationId xmlns:a16="http://schemas.microsoft.com/office/drawing/2014/main" id="{D2834C98-EBF6-4168-9190-4C5FCA36A8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5109" y="1905000"/>
            <a:ext cx="2612571" cy="2612571"/>
          </a:xfrm>
          <a:prstGeom prst="rect">
            <a:avLst/>
          </a:prstGeom>
        </p:spPr>
      </p:pic>
      <p:pic>
        <p:nvPicPr>
          <p:cNvPr id="8" name="Picture 7" descr="A picture containing arthropod, invertebrate, animal, trilobite&#10;&#10;Description generated with very high confidence">
            <a:extLst>
              <a:ext uri="{FF2B5EF4-FFF2-40B4-BE49-F238E27FC236}">
                <a16:creationId xmlns:a16="http://schemas.microsoft.com/office/drawing/2014/main" id="{B7C6843D-B01E-422B-8C6A-7F019AFD96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1750117"/>
            <a:ext cx="3892459" cy="2922338"/>
          </a:xfrm>
          <a:prstGeom prst="rect">
            <a:avLst/>
          </a:prstGeom>
        </p:spPr>
      </p:pic>
    </p:spTree>
    <p:extLst>
      <p:ext uri="{BB962C8B-B14F-4D97-AF65-F5344CB8AC3E}">
        <p14:creationId xmlns:p14="http://schemas.microsoft.com/office/powerpoint/2010/main" val="2729447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7276A-2A5A-42E4-A127-D4BD6BBB8B88}"/>
              </a:ext>
            </a:extLst>
          </p:cNvPr>
          <p:cNvSpPr>
            <a:spLocks noGrp="1"/>
          </p:cNvSpPr>
          <p:nvPr>
            <p:ph type="title"/>
          </p:nvPr>
        </p:nvSpPr>
        <p:spPr/>
        <p:txBody>
          <a:bodyPr/>
          <a:lstStyle/>
          <a:p>
            <a:r>
              <a:rPr lang="en-GB" dirty="0"/>
              <a:t>Names of places</a:t>
            </a:r>
          </a:p>
        </p:txBody>
      </p:sp>
      <p:sp>
        <p:nvSpPr>
          <p:cNvPr id="3" name="Content Placeholder 2">
            <a:extLst>
              <a:ext uri="{FF2B5EF4-FFF2-40B4-BE49-F238E27FC236}">
                <a16:creationId xmlns:a16="http://schemas.microsoft.com/office/drawing/2014/main" id="{E0A92CCC-95CD-40ED-A889-F7414EF36569}"/>
              </a:ext>
            </a:extLst>
          </p:cNvPr>
          <p:cNvSpPr>
            <a:spLocks noGrp="1"/>
          </p:cNvSpPr>
          <p:nvPr>
            <p:ph idx="1"/>
          </p:nvPr>
        </p:nvSpPr>
        <p:spPr>
          <a:xfrm>
            <a:off x="1668095" y="5245467"/>
            <a:ext cx="2629585" cy="988423"/>
          </a:xfrm>
        </p:spPr>
        <p:txBody>
          <a:bodyPr>
            <a:normAutofit/>
          </a:bodyPr>
          <a:lstStyle/>
          <a:p>
            <a:pPr marL="0" indent="0" algn="ctr">
              <a:buNone/>
            </a:pPr>
            <a:r>
              <a:rPr lang="en-GB" dirty="0"/>
              <a:t>King George Island, Antarctica</a:t>
            </a:r>
          </a:p>
        </p:txBody>
      </p:sp>
      <p:sp>
        <p:nvSpPr>
          <p:cNvPr id="4" name="Content Placeholder 2">
            <a:extLst>
              <a:ext uri="{FF2B5EF4-FFF2-40B4-BE49-F238E27FC236}">
                <a16:creationId xmlns:a16="http://schemas.microsoft.com/office/drawing/2014/main" id="{4FD57BCA-17EB-4CE8-BA28-2F52F70151A7}"/>
              </a:ext>
            </a:extLst>
          </p:cNvPr>
          <p:cNvSpPr txBox="1">
            <a:spLocks/>
          </p:cNvSpPr>
          <p:nvPr/>
        </p:nvSpPr>
        <p:spPr>
          <a:xfrm>
            <a:off x="4846322" y="5245466"/>
            <a:ext cx="3135084" cy="98842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i="1" dirty="0" err="1"/>
              <a:t>Haliclystus</a:t>
            </a:r>
            <a:r>
              <a:rPr lang="en-GB" i="1" dirty="0"/>
              <a:t> </a:t>
            </a:r>
            <a:r>
              <a:rPr lang="en-GB" i="1" dirty="0" err="1"/>
              <a:t>antarcticus</a:t>
            </a:r>
            <a:endParaRPr lang="en-GB" i="1" dirty="0"/>
          </a:p>
        </p:txBody>
      </p:sp>
      <p:pic>
        <p:nvPicPr>
          <p:cNvPr id="7" name="Picture 6" descr="A close up of a map&#10;&#10;Description generated with very high confidence">
            <a:extLst>
              <a:ext uri="{FF2B5EF4-FFF2-40B4-BE49-F238E27FC236}">
                <a16:creationId xmlns:a16="http://schemas.microsoft.com/office/drawing/2014/main" id="{ED93AB81-F854-43D9-9BEE-C96A717BE8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3259" y="2336983"/>
            <a:ext cx="3810000" cy="2476500"/>
          </a:xfrm>
          <a:prstGeom prst="rect">
            <a:avLst/>
          </a:prstGeom>
        </p:spPr>
      </p:pic>
      <p:pic>
        <p:nvPicPr>
          <p:cNvPr id="10" name="Picture 9">
            <a:extLst>
              <a:ext uri="{FF2B5EF4-FFF2-40B4-BE49-F238E27FC236}">
                <a16:creationId xmlns:a16="http://schemas.microsoft.com/office/drawing/2014/main" id="{E230AD02-D70A-491A-A64B-961373D443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6322" y="2360443"/>
            <a:ext cx="3931919" cy="2468969"/>
          </a:xfrm>
          <a:prstGeom prst="rect">
            <a:avLst/>
          </a:prstGeom>
        </p:spPr>
      </p:pic>
    </p:spTree>
    <p:extLst>
      <p:ext uri="{BB962C8B-B14F-4D97-AF65-F5344CB8AC3E}">
        <p14:creationId xmlns:p14="http://schemas.microsoft.com/office/powerpoint/2010/main" val="796991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DA611-D7A6-44A9-88A3-0E23BC299C55}"/>
              </a:ext>
            </a:extLst>
          </p:cNvPr>
          <p:cNvSpPr>
            <a:spLocks noGrp="1"/>
          </p:cNvSpPr>
          <p:nvPr>
            <p:ph type="title"/>
          </p:nvPr>
        </p:nvSpPr>
        <p:spPr/>
        <p:txBody>
          <a:bodyPr/>
          <a:lstStyle/>
          <a:p>
            <a:r>
              <a:rPr lang="en-GB" dirty="0"/>
              <a:t>Other languages</a:t>
            </a:r>
          </a:p>
        </p:txBody>
      </p:sp>
      <p:sp>
        <p:nvSpPr>
          <p:cNvPr id="3" name="Content Placeholder 2">
            <a:extLst>
              <a:ext uri="{FF2B5EF4-FFF2-40B4-BE49-F238E27FC236}">
                <a16:creationId xmlns:a16="http://schemas.microsoft.com/office/drawing/2014/main" id="{1954EE0E-2002-4D25-B43A-FE692F6A0563}"/>
              </a:ext>
            </a:extLst>
          </p:cNvPr>
          <p:cNvSpPr>
            <a:spLocks noGrp="1"/>
          </p:cNvSpPr>
          <p:nvPr>
            <p:ph idx="1"/>
          </p:nvPr>
        </p:nvSpPr>
        <p:spPr>
          <a:xfrm>
            <a:off x="1928887" y="1905000"/>
            <a:ext cx="2629585" cy="622663"/>
          </a:xfrm>
        </p:spPr>
        <p:txBody>
          <a:bodyPr/>
          <a:lstStyle/>
          <a:p>
            <a:pPr marL="0" indent="0">
              <a:buNone/>
            </a:pPr>
            <a:r>
              <a:rPr lang="en-GB" i="1" dirty="0" err="1"/>
              <a:t>Erythroxylum</a:t>
            </a:r>
            <a:r>
              <a:rPr lang="en-GB" i="1" dirty="0"/>
              <a:t> coca</a:t>
            </a:r>
          </a:p>
        </p:txBody>
      </p:sp>
      <p:pic>
        <p:nvPicPr>
          <p:cNvPr id="5" name="Picture 4" descr="A close up of a flower&#10;&#10;Description generated with very high confidence">
            <a:extLst>
              <a:ext uri="{FF2B5EF4-FFF2-40B4-BE49-F238E27FC236}">
                <a16:creationId xmlns:a16="http://schemas.microsoft.com/office/drawing/2014/main" id="{0CF52404-2B4B-4119-85FE-8766996C12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8443" y="1689826"/>
            <a:ext cx="3768585" cy="4436653"/>
          </a:xfrm>
          <a:prstGeom prst="rect">
            <a:avLst/>
          </a:prstGeom>
        </p:spPr>
      </p:pic>
      <p:sp>
        <p:nvSpPr>
          <p:cNvPr id="6" name="Content Placeholder 2">
            <a:extLst>
              <a:ext uri="{FF2B5EF4-FFF2-40B4-BE49-F238E27FC236}">
                <a16:creationId xmlns:a16="http://schemas.microsoft.com/office/drawing/2014/main" id="{7AE003BF-78FB-4FC4-AFF8-E271FBC4925E}"/>
              </a:ext>
            </a:extLst>
          </p:cNvPr>
          <p:cNvSpPr txBox="1">
            <a:spLocks/>
          </p:cNvSpPr>
          <p:nvPr/>
        </p:nvSpPr>
        <p:spPr>
          <a:xfrm>
            <a:off x="2408933" y="2652490"/>
            <a:ext cx="2629585" cy="296453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t>Greek:</a:t>
            </a:r>
          </a:p>
          <a:p>
            <a:pPr marL="0" indent="0">
              <a:buFont typeface="Wingdings 3" charset="2"/>
              <a:buNone/>
            </a:pPr>
            <a:r>
              <a:rPr lang="en-GB" dirty="0" err="1"/>
              <a:t>Erythros</a:t>
            </a:r>
            <a:r>
              <a:rPr lang="en-GB" dirty="0"/>
              <a:t> = red</a:t>
            </a:r>
          </a:p>
          <a:p>
            <a:pPr marL="0" indent="0">
              <a:buFont typeface="Wingdings 3" charset="2"/>
              <a:buNone/>
            </a:pPr>
            <a:r>
              <a:rPr lang="en-GB" dirty="0" err="1"/>
              <a:t>Xylon</a:t>
            </a:r>
            <a:r>
              <a:rPr lang="en-GB" dirty="0"/>
              <a:t> = wood</a:t>
            </a:r>
          </a:p>
          <a:p>
            <a:pPr marL="0" indent="0">
              <a:buFont typeface="Wingdings 3" charset="2"/>
              <a:buNone/>
            </a:pPr>
            <a:endParaRPr lang="en-GB" dirty="0"/>
          </a:p>
          <a:p>
            <a:pPr marL="0" indent="0">
              <a:buFont typeface="Wingdings 3" charset="2"/>
              <a:buNone/>
            </a:pPr>
            <a:r>
              <a:rPr lang="en-GB" dirty="0"/>
              <a:t>Quechua:</a:t>
            </a:r>
          </a:p>
          <a:p>
            <a:pPr marL="0" indent="0">
              <a:buFont typeface="Wingdings 3" charset="2"/>
              <a:buNone/>
            </a:pPr>
            <a:r>
              <a:rPr lang="en-GB" dirty="0"/>
              <a:t>Coca </a:t>
            </a:r>
          </a:p>
        </p:txBody>
      </p:sp>
    </p:spTree>
    <p:extLst>
      <p:ext uri="{BB962C8B-B14F-4D97-AF65-F5344CB8AC3E}">
        <p14:creationId xmlns:p14="http://schemas.microsoft.com/office/powerpoint/2010/main" val="2563414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5909E-711E-4C2F-91A1-8FD133947D18}"/>
              </a:ext>
            </a:extLst>
          </p:cNvPr>
          <p:cNvSpPr>
            <a:spLocks noGrp="1"/>
          </p:cNvSpPr>
          <p:nvPr>
            <p:ph type="title"/>
          </p:nvPr>
        </p:nvSpPr>
        <p:spPr/>
        <p:txBody>
          <a:bodyPr/>
          <a:lstStyle/>
          <a:p>
            <a:r>
              <a:rPr lang="en-GB" dirty="0"/>
              <a:t>What’s in a name?</a:t>
            </a:r>
          </a:p>
        </p:txBody>
      </p:sp>
      <p:pic>
        <p:nvPicPr>
          <p:cNvPr id="5" name="Content Placeholder 4" descr="A close up of text on a white background&#10;&#10;Description generated with very high confidence">
            <a:extLst>
              <a:ext uri="{FF2B5EF4-FFF2-40B4-BE49-F238E27FC236}">
                <a16:creationId xmlns:a16="http://schemas.microsoft.com/office/drawing/2014/main" id="{4D6590D9-26E3-4446-89AD-35BF4EE5B5FF}"/>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2725" t="54339" r="21" b="3826"/>
          <a:stretch/>
        </p:blipFill>
        <p:spPr>
          <a:xfrm>
            <a:off x="384633" y="2182227"/>
            <a:ext cx="8655839" cy="2795451"/>
          </a:xfrm>
        </p:spPr>
      </p:pic>
      <p:sp>
        <p:nvSpPr>
          <p:cNvPr id="6" name="Content Placeholder 2">
            <a:extLst>
              <a:ext uri="{FF2B5EF4-FFF2-40B4-BE49-F238E27FC236}">
                <a16:creationId xmlns:a16="http://schemas.microsoft.com/office/drawing/2014/main" id="{4284E40F-80FC-4E62-A90B-13A27357241D}"/>
              </a:ext>
            </a:extLst>
          </p:cNvPr>
          <p:cNvSpPr txBox="1">
            <a:spLocks/>
          </p:cNvSpPr>
          <p:nvPr/>
        </p:nvSpPr>
        <p:spPr>
          <a:xfrm>
            <a:off x="1476104" y="5381897"/>
            <a:ext cx="6818810" cy="1149532"/>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2800" b="1" dirty="0"/>
              <a:t>Phylogeny</a:t>
            </a:r>
            <a:r>
              <a:rPr lang="en-GB" sz="2800" dirty="0"/>
              <a:t> = relatedness</a:t>
            </a:r>
          </a:p>
          <a:p>
            <a:pPr marL="0" indent="0">
              <a:buFont typeface="Wingdings 3" charset="2"/>
              <a:buNone/>
            </a:pPr>
            <a:r>
              <a:rPr lang="en-GB" sz="2800" b="1" dirty="0"/>
              <a:t>Taxa</a:t>
            </a:r>
            <a:r>
              <a:rPr lang="en-GB" sz="2800" dirty="0"/>
              <a:t> = groups of organisms that are related</a:t>
            </a:r>
          </a:p>
        </p:txBody>
      </p:sp>
      <p:sp>
        <p:nvSpPr>
          <p:cNvPr id="7" name="Content Placeholder 2">
            <a:extLst>
              <a:ext uri="{FF2B5EF4-FFF2-40B4-BE49-F238E27FC236}">
                <a16:creationId xmlns:a16="http://schemas.microsoft.com/office/drawing/2014/main" id="{2F90D63E-8E2E-4943-A3FE-6457F7D30C08}"/>
              </a:ext>
            </a:extLst>
          </p:cNvPr>
          <p:cNvSpPr txBox="1">
            <a:spLocks/>
          </p:cNvSpPr>
          <p:nvPr/>
        </p:nvSpPr>
        <p:spPr>
          <a:xfrm>
            <a:off x="1928887" y="1905000"/>
            <a:ext cx="2629585" cy="62266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i="1"/>
              <a:t>Erythroxylum coca</a:t>
            </a:r>
            <a:endParaRPr lang="en-GB" i="1" dirty="0"/>
          </a:p>
        </p:txBody>
      </p:sp>
    </p:spTree>
    <p:extLst>
      <p:ext uri="{BB962C8B-B14F-4D97-AF65-F5344CB8AC3E}">
        <p14:creationId xmlns:p14="http://schemas.microsoft.com/office/powerpoint/2010/main" val="30250637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EA32B1-5F36-455E-A431-037AFABF5AD7}"/>
              </a:ext>
            </a:extLst>
          </p:cNvPr>
          <p:cNvSpPr>
            <a:spLocks noGrp="1"/>
          </p:cNvSpPr>
          <p:nvPr>
            <p:ph type="title"/>
          </p:nvPr>
        </p:nvSpPr>
        <p:spPr>
          <a:xfrm>
            <a:off x="1502230" y="1303853"/>
            <a:ext cx="7210696" cy="799267"/>
          </a:xfrm>
        </p:spPr>
        <p:txBody>
          <a:bodyPr anchor="t">
            <a:normAutofit/>
          </a:bodyPr>
          <a:lstStyle/>
          <a:p>
            <a:r>
              <a:rPr lang="en-GB" sz="3200" dirty="0"/>
              <a:t>Exercise 1 – Grouping organisms</a:t>
            </a:r>
          </a:p>
        </p:txBody>
      </p:sp>
      <p:sp>
        <p:nvSpPr>
          <p:cNvPr id="5" name="Text Placeholder 4">
            <a:extLst>
              <a:ext uri="{FF2B5EF4-FFF2-40B4-BE49-F238E27FC236}">
                <a16:creationId xmlns:a16="http://schemas.microsoft.com/office/drawing/2014/main" id="{1A760C8D-8614-459E-8EBB-F975F0C8910A}"/>
              </a:ext>
            </a:extLst>
          </p:cNvPr>
          <p:cNvSpPr>
            <a:spLocks noGrp="1"/>
          </p:cNvSpPr>
          <p:nvPr>
            <p:ph type="body" idx="1"/>
          </p:nvPr>
        </p:nvSpPr>
        <p:spPr>
          <a:xfrm>
            <a:off x="1502230" y="2103121"/>
            <a:ext cx="6591985" cy="3696788"/>
          </a:xfrm>
        </p:spPr>
        <p:txBody>
          <a:bodyPr>
            <a:normAutofit lnSpcReduction="10000"/>
          </a:bodyPr>
          <a:lstStyle/>
          <a:p>
            <a:r>
              <a:rPr lang="en-GB" dirty="0"/>
              <a:t>Working in pairs, arrange the set of cards depicting different organisms in groups depending on their visual characteristics</a:t>
            </a:r>
          </a:p>
          <a:p>
            <a:endParaRPr lang="en-GB" dirty="0"/>
          </a:p>
          <a:p>
            <a:r>
              <a:rPr lang="en-GB" dirty="0"/>
              <a:t>Which do you think belong together / are closely related?</a:t>
            </a:r>
          </a:p>
          <a:p>
            <a:endParaRPr lang="en-GB" dirty="0"/>
          </a:p>
          <a:p>
            <a:r>
              <a:rPr lang="en-GB" dirty="0"/>
              <a:t>Which do you think are distantly related?</a:t>
            </a:r>
          </a:p>
          <a:p>
            <a:endParaRPr lang="en-GB" dirty="0"/>
          </a:p>
          <a:p>
            <a:r>
              <a:rPr lang="en-GB" dirty="0"/>
              <a:t>15 minutes followed by discussion points</a:t>
            </a:r>
          </a:p>
          <a:p>
            <a:endParaRPr lang="en-GB" dirty="0"/>
          </a:p>
          <a:p>
            <a:endParaRPr lang="en-GB" dirty="0"/>
          </a:p>
        </p:txBody>
      </p:sp>
    </p:spTree>
    <p:extLst>
      <p:ext uri="{BB962C8B-B14F-4D97-AF65-F5344CB8AC3E}">
        <p14:creationId xmlns:p14="http://schemas.microsoft.com/office/powerpoint/2010/main" val="5240920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11A44-433A-4C2F-98BA-B2B824838F96}"/>
              </a:ext>
            </a:extLst>
          </p:cNvPr>
          <p:cNvSpPr>
            <a:spLocks noGrp="1"/>
          </p:cNvSpPr>
          <p:nvPr>
            <p:ph type="title"/>
          </p:nvPr>
        </p:nvSpPr>
        <p:spPr/>
        <p:txBody>
          <a:bodyPr/>
          <a:lstStyle/>
          <a:p>
            <a:r>
              <a:rPr lang="en-GB" dirty="0"/>
              <a:t>10 Minute Break</a:t>
            </a:r>
          </a:p>
        </p:txBody>
      </p:sp>
      <p:sp>
        <p:nvSpPr>
          <p:cNvPr id="3" name="Text Placeholder 2">
            <a:extLst>
              <a:ext uri="{FF2B5EF4-FFF2-40B4-BE49-F238E27FC236}">
                <a16:creationId xmlns:a16="http://schemas.microsoft.com/office/drawing/2014/main" id="{1572B361-9E66-4166-99A1-9C2FBD005CFE}"/>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48812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B7EFD05-5F12-420E-8AEF-74D5EF9D58BC}"/>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 y="228600"/>
            <a:ext cx="2138628" cy="6638625"/>
            <a:chOff x="2487613" y="285750"/>
            <a:chExt cx="2428875" cy="5654676"/>
          </a:xfrm>
        </p:grpSpPr>
        <p:sp>
          <p:nvSpPr>
            <p:cNvPr id="12" name="Freeform 11">
              <a:extLst>
                <a:ext uri="{FF2B5EF4-FFF2-40B4-BE49-F238E27FC236}">
                  <a16:creationId xmlns:a16="http://schemas.microsoft.com/office/drawing/2014/main" id="{6B6786B7-9BA0-488B-8C6B-1C5BB4E2A5A4}"/>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3" name="Freeform 12">
              <a:extLst>
                <a:ext uri="{FF2B5EF4-FFF2-40B4-BE49-F238E27FC236}">
                  <a16:creationId xmlns:a16="http://schemas.microsoft.com/office/drawing/2014/main" id="{ACF6C842-D596-43D3-B584-5672E0D33134}"/>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4" name="Freeform 13">
              <a:extLst>
                <a:ext uri="{FF2B5EF4-FFF2-40B4-BE49-F238E27FC236}">
                  <a16:creationId xmlns:a16="http://schemas.microsoft.com/office/drawing/2014/main" id="{6DF84F3E-35FA-497B-B6FA-F453E82F325D}"/>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5" name="Freeform 14">
              <a:extLst>
                <a:ext uri="{FF2B5EF4-FFF2-40B4-BE49-F238E27FC236}">
                  <a16:creationId xmlns:a16="http://schemas.microsoft.com/office/drawing/2014/main" id="{2846D7FA-E05C-448E-B156-F77C205A14B4}"/>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6" name="Freeform 15">
              <a:extLst>
                <a:ext uri="{FF2B5EF4-FFF2-40B4-BE49-F238E27FC236}">
                  <a16:creationId xmlns:a16="http://schemas.microsoft.com/office/drawing/2014/main" id="{E269AD3A-E6B6-4322-A013-276CBC1B084D}"/>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7" name="Freeform 16">
              <a:extLst>
                <a:ext uri="{FF2B5EF4-FFF2-40B4-BE49-F238E27FC236}">
                  <a16:creationId xmlns:a16="http://schemas.microsoft.com/office/drawing/2014/main" id="{CEFB9F00-6239-4BF6-B439-D16231B240A9}"/>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8" name="Freeform 17">
              <a:extLst>
                <a:ext uri="{FF2B5EF4-FFF2-40B4-BE49-F238E27FC236}">
                  <a16:creationId xmlns:a16="http://schemas.microsoft.com/office/drawing/2014/main" id="{74D1DDDB-FC85-40C5-9225-06312C4515FA}"/>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9" name="Freeform 18">
              <a:extLst>
                <a:ext uri="{FF2B5EF4-FFF2-40B4-BE49-F238E27FC236}">
                  <a16:creationId xmlns:a16="http://schemas.microsoft.com/office/drawing/2014/main" id="{E9217709-40C1-4F4A-AB69-8A693608ABA3}"/>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0" name="Freeform 19">
              <a:extLst>
                <a:ext uri="{FF2B5EF4-FFF2-40B4-BE49-F238E27FC236}">
                  <a16:creationId xmlns:a16="http://schemas.microsoft.com/office/drawing/2014/main" id="{ACCD26D6-BC97-43F5-B803-5838985FCCEF}"/>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1" name="Freeform 20">
              <a:extLst>
                <a:ext uri="{FF2B5EF4-FFF2-40B4-BE49-F238E27FC236}">
                  <a16:creationId xmlns:a16="http://schemas.microsoft.com/office/drawing/2014/main" id="{8136022F-2988-42E2-90E1-617D189FF18C}"/>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2" name="Freeform 21">
              <a:extLst>
                <a:ext uri="{FF2B5EF4-FFF2-40B4-BE49-F238E27FC236}">
                  <a16:creationId xmlns:a16="http://schemas.microsoft.com/office/drawing/2014/main" id="{03859925-85FA-4D69-A0AB-6F827E3B5CBB}"/>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3" name="Freeform 22">
              <a:extLst>
                <a:ext uri="{FF2B5EF4-FFF2-40B4-BE49-F238E27FC236}">
                  <a16:creationId xmlns:a16="http://schemas.microsoft.com/office/drawing/2014/main" id="{BAE65FC7-970A-4DCC-9FB4-CF0F7496A9E8}"/>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5" name="Group 24">
            <a:extLst>
              <a:ext uri="{FF2B5EF4-FFF2-40B4-BE49-F238E27FC236}">
                <a16:creationId xmlns:a16="http://schemas.microsoft.com/office/drawing/2014/main" id="{B64F33C7-E158-4057-87E7-6F42AA6D034A}"/>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412" y="157"/>
            <a:ext cx="1767505" cy="6853096"/>
            <a:chOff x="6627813" y="195610"/>
            <a:chExt cx="1952625" cy="5678141"/>
          </a:xfrm>
        </p:grpSpPr>
        <p:sp>
          <p:nvSpPr>
            <p:cNvPr id="26" name="Freeform 27">
              <a:extLst>
                <a:ext uri="{FF2B5EF4-FFF2-40B4-BE49-F238E27FC236}">
                  <a16:creationId xmlns:a16="http://schemas.microsoft.com/office/drawing/2014/main" id="{26714E66-FCC0-42F6-B127-0F91203BC527}"/>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7" name="Freeform 28">
              <a:extLst>
                <a:ext uri="{FF2B5EF4-FFF2-40B4-BE49-F238E27FC236}">
                  <a16:creationId xmlns:a16="http://schemas.microsoft.com/office/drawing/2014/main" id="{7E0BD3C9-F0D9-4A53-87DF-71D17D328DA8}"/>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8" name="Freeform 29">
              <a:extLst>
                <a:ext uri="{FF2B5EF4-FFF2-40B4-BE49-F238E27FC236}">
                  <a16:creationId xmlns:a16="http://schemas.microsoft.com/office/drawing/2014/main" id="{DFA9FE4C-FCED-4A9A-9E43-358EB75011ED}"/>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9" name="Freeform 30">
              <a:extLst>
                <a:ext uri="{FF2B5EF4-FFF2-40B4-BE49-F238E27FC236}">
                  <a16:creationId xmlns:a16="http://schemas.microsoft.com/office/drawing/2014/main" id="{E5D5BB28-15EC-4D32-9C05-C2206AF9E28C}"/>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0" name="Freeform 31">
              <a:extLst>
                <a:ext uri="{FF2B5EF4-FFF2-40B4-BE49-F238E27FC236}">
                  <a16:creationId xmlns:a16="http://schemas.microsoft.com/office/drawing/2014/main" id="{06210E9D-4080-4566-B32A-3A8BE356F899}"/>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1" name="Freeform 32">
              <a:extLst>
                <a:ext uri="{FF2B5EF4-FFF2-40B4-BE49-F238E27FC236}">
                  <a16:creationId xmlns:a16="http://schemas.microsoft.com/office/drawing/2014/main" id="{894D3505-0982-40B2-8131-1B6BFF2736C8}"/>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2" name="Freeform 33">
              <a:extLst>
                <a:ext uri="{FF2B5EF4-FFF2-40B4-BE49-F238E27FC236}">
                  <a16:creationId xmlns:a16="http://schemas.microsoft.com/office/drawing/2014/main" id="{11598CAB-0965-48D6-999C-91450C50DEB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3" name="Freeform 34">
              <a:extLst>
                <a:ext uri="{FF2B5EF4-FFF2-40B4-BE49-F238E27FC236}">
                  <a16:creationId xmlns:a16="http://schemas.microsoft.com/office/drawing/2014/main" id="{29E94126-468A-4060-BCBC-DC3806A46F9D}"/>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4" name="Freeform 35">
              <a:extLst>
                <a:ext uri="{FF2B5EF4-FFF2-40B4-BE49-F238E27FC236}">
                  <a16:creationId xmlns:a16="http://schemas.microsoft.com/office/drawing/2014/main" id="{438F3422-C112-405B-B955-7B169072142D}"/>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5" name="Freeform 36">
              <a:extLst>
                <a:ext uri="{FF2B5EF4-FFF2-40B4-BE49-F238E27FC236}">
                  <a16:creationId xmlns:a16="http://schemas.microsoft.com/office/drawing/2014/main" id="{C99C65FC-23C1-4B1D-A385-29B46619D204}"/>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6" name="Freeform 37">
              <a:extLst>
                <a:ext uri="{FF2B5EF4-FFF2-40B4-BE49-F238E27FC236}">
                  <a16:creationId xmlns:a16="http://schemas.microsoft.com/office/drawing/2014/main" id="{53D192C3-5E79-4B85-98D0-8F6C681CDC17}"/>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7" name="Freeform 38">
              <a:extLst>
                <a:ext uri="{FF2B5EF4-FFF2-40B4-BE49-F238E27FC236}">
                  <a16:creationId xmlns:a16="http://schemas.microsoft.com/office/drawing/2014/main" id="{8709C0CF-D42A-4EE0-9C30-B0B72C69AD45}"/>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9" name="Rectangle 38">
            <a:extLst>
              <a:ext uri="{FF2B5EF4-FFF2-40B4-BE49-F238E27FC236}">
                <a16:creationId xmlns:a16="http://schemas.microsoft.com/office/drawing/2014/main" id="{B8FE8EF1-7AF2-4864-A8DE-7EE3481DA1D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 name="Freeform 11">
            <a:extLst>
              <a:ext uri="{FF2B5EF4-FFF2-40B4-BE49-F238E27FC236}">
                <a16:creationId xmlns:a16="http://schemas.microsoft.com/office/drawing/2014/main" id="{5B3CCFC9-E82D-444E-9621-FE5F95E679E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141" y="714375"/>
            <a:ext cx="1191394"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3" name="Rectangle 42">
            <a:extLst>
              <a:ext uri="{FF2B5EF4-FFF2-40B4-BE49-F238E27FC236}">
                <a16:creationId xmlns:a16="http://schemas.microsoft.com/office/drawing/2014/main" id="{E9D11FD5-487C-4A6B-836F-3831DC830FB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5" name="Rectangle 44">
            <a:extLst>
              <a:ext uri="{FF2B5EF4-FFF2-40B4-BE49-F238E27FC236}">
                <a16:creationId xmlns:a16="http://schemas.microsoft.com/office/drawing/2014/main" id="{99765169-F70D-4841-BE65-62E10CBED84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pic>
        <p:nvPicPr>
          <p:cNvPr id="6" name="Content Placeholder 5">
            <a:extLst>
              <a:ext uri="{FF2B5EF4-FFF2-40B4-BE49-F238E27FC236}">
                <a16:creationId xmlns:a16="http://schemas.microsoft.com/office/drawing/2014/main" id="{27702169-55D8-4C72-B78F-BE030FE4A9AD}"/>
              </a:ext>
            </a:extLst>
          </p:cNvPr>
          <p:cNvPicPr>
            <a:picLocks noGrp="1" noChangeAspect="1"/>
          </p:cNvPicPr>
          <p:nvPr>
            <p:ph sz="half" idx="2"/>
          </p:nvPr>
        </p:nvPicPr>
        <p:blipFill>
          <a:blip r:embed="rId3"/>
          <a:stretch>
            <a:fillRect/>
          </a:stretch>
        </p:blipFill>
        <p:spPr>
          <a:xfrm>
            <a:off x="3744212" y="1470872"/>
            <a:ext cx="5215183" cy="4458981"/>
          </a:xfrm>
          <a:prstGeom prst="rect">
            <a:avLst/>
          </a:prstGeom>
        </p:spPr>
      </p:pic>
      <p:sp>
        <p:nvSpPr>
          <p:cNvPr id="47" name="Freeform 14">
            <a:extLst>
              <a:ext uri="{FF2B5EF4-FFF2-40B4-BE49-F238E27FC236}">
                <a16:creationId xmlns:a16="http://schemas.microsoft.com/office/drawing/2014/main" id="{2A2CC818-8106-45C0-93D5-7051F99F2C8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61223"/>
            <a:ext cx="77852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49BFEA-E0AC-4DCE-99A4-B8D711999CC8}"/>
              </a:ext>
            </a:extLst>
          </p:cNvPr>
          <p:cNvSpPr>
            <a:spLocks noGrp="1"/>
          </p:cNvSpPr>
          <p:nvPr>
            <p:ph type="title"/>
          </p:nvPr>
        </p:nvSpPr>
        <p:spPr>
          <a:xfrm>
            <a:off x="1707838" y="407028"/>
            <a:ext cx="6449459" cy="1259894"/>
          </a:xfrm>
        </p:spPr>
        <p:txBody>
          <a:bodyPr vert="horz" lIns="91440" tIns="45720" rIns="91440" bIns="45720" rtlCol="0" anchor="t">
            <a:normAutofit/>
          </a:bodyPr>
          <a:lstStyle/>
          <a:p>
            <a:pPr>
              <a:lnSpc>
                <a:spcPct val="90000"/>
              </a:lnSpc>
            </a:pPr>
            <a:r>
              <a:rPr lang="en-US" dirty="0"/>
              <a:t>Morphologic characteristics</a:t>
            </a:r>
          </a:p>
        </p:txBody>
      </p:sp>
      <p:sp>
        <p:nvSpPr>
          <p:cNvPr id="4" name="Content Placeholder 3">
            <a:extLst>
              <a:ext uri="{FF2B5EF4-FFF2-40B4-BE49-F238E27FC236}">
                <a16:creationId xmlns:a16="http://schemas.microsoft.com/office/drawing/2014/main" id="{8ACAAA36-CCE2-4221-8407-2CBF755ABDEC}"/>
              </a:ext>
            </a:extLst>
          </p:cNvPr>
          <p:cNvSpPr>
            <a:spLocks noGrp="1"/>
          </p:cNvSpPr>
          <p:nvPr>
            <p:ph sz="half" idx="1"/>
          </p:nvPr>
        </p:nvSpPr>
        <p:spPr>
          <a:xfrm>
            <a:off x="486918" y="2133600"/>
            <a:ext cx="3074975" cy="3759253"/>
          </a:xfrm>
        </p:spPr>
        <p:txBody>
          <a:bodyPr vert="horz" lIns="91440" tIns="45720" rIns="91440" bIns="45720" rtlCol="0">
            <a:normAutofit lnSpcReduction="10000"/>
          </a:bodyPr>
          <a:lstStyle/>
          <a:p>
            <a:r>
              <a:rPr lang="en-US" b="1" dirty="0"/>
              <a:t>General morphology</a:t>
            </a:r>
          </a:p>
          <a:p>
            <a:r>
              <a:rPr lang="en-US" b="1" dirty="0"/>
              <a:t>Special structures</a:t>
            </a:r>
          </a:p>
          <a:p>
            <a:r>
              <a:rPr lang="en-US" b="1" dirty="0"/>
              <a:t>Internal morphology</a:t>
            </a:r>
          </a:p>
          <a:p>
            <a:r>
              <a:rPr lang="en-US" b="1" dirty="0"/>
              <a:t>Embryology</a:t>
            </a:r>
            <a:r>
              <a:rPr lang="en-US" dirty="0"/>
              <a:t> – </a:t>
            </a:r>
            <a:r>
              <a:rPr lang="en-US" sz="1500" dirty="0"/>
              <a:t>how the sex cells develop and </a:t>
            </a:r>
            <a:r>
              <a:rPr lang="en-US" sz="1500" dirty="0" err="1"/>
              <a:t>fertilise</a:t>
            </a:r>
            <a:r>
              <a:rPr lang="en-US" sz="1500" dirty="0"/>
              <a:t> and how the embryo and </a:t>
            </a:r>
            <a:r>
              <a:rPr lang="en-US" sz="1500" dirty="0" err="1"/>
              <a:t>foetus</a:t>
            </a:r>
            <a:r>
              <a:rPr lang="en-US" sz="1500" dirty="0"/>
              <a:t> develop</a:t>
            </a:r>
          </a:p>
          <a:p>
            <a:r>
              <a:rPr lang="en-US" b="1" dirty="0"/>
              <a:t>Karyology</a:t>
            </a:r>
            <a:r>
              <a:rPr lang="en-US" dirty="0"/>
              <a:t> and other </a:t>
            </a:r>
            <a:r>
              <a:rPr lang="en-US" b="1" dirty="0"/>
              <a:t>cytological</a:t>
            </a:r>
            <a:r>
              <a:rPr lang="en-US" dirty="0"/>
              <a:t> factors – </a:t>
            </a:r>
            <a:r>
              <a:rPr lang="en-US" sz="1500" dirty="0"/>
              <a:t>characteristics of the nucleus, chromosomes and other cellular features  </a:t>
            </a:r>
            <a:endParaRPr lang="en-US" dirty="0"/>
          </a:p>
        </p:txBody>
      </p:sp>
    </p:spTree>
    <p:extLst>
      <p:ext uri="{BB962C8B-B14F-4D97-AF65-F5344CB8AC3E}">
        <p14:creationId xmlns:p14="http://schemas.microsoft.com/office/powerpoint/2010/main" val="1538168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B7EFD05-5F12-420E-8AEF-74D5EF9D58BC}"/>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 y="228600"/>
            <a:ext cx="2138628" cy="6638625"/>
            <a:chOff x="2487613" y="285750"/>
            <a:chExt cx="2428875" cy="5654676"/>
          </a:xfrm>
        </p:grpSpPr>
        <p:sp>
          <p:nvSpPr>
            <p:cNvPr id="12" name="Freeform 11">
              <a:extLst>
                <a:ext uri="{FF2B5EF4-FFF2-40B4-BE49-F238E27FC236}">
                  <a16:creationId xmlns:a16="http://schemas.microsoft.com/office/drawing/2014/main" id="{6B6786B7-9BA0-488B-8C6B-1C5BB4E2A5A4}"/>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3" name="Freeform 12">
              <a:extLst>
                <a:ext uri="{FF2B5EF4-FFF2-40B4-BE49-F238E27FC236}">
                  <a16:creationId xmlns:a16="http://schemas.microsoft.com/office/drawing/2014/main" id="{ACF6C842-D596-43D3-B584-5672E0D33134}"/>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4" name="Freeform 13">
              <a:extLst>
                <a:ext uri="{FF2B5EF4-FFF2-40B4-BE49-F238E27FC236}">
                  <a16:creationId xmlns:a16="http://schemas.microsoft.com/office/drawing/2014/main" id="{6DF84F3E-35FA-497B-B6FA-F453E82F325D}"/>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5" name="Freeform 14">
              <a:extLst>
                <a:ext uri="{FF2B5EF4-FFF2-40B4-BE49-F238E27FC236}">
                  <a16:creationId xmlns:a16="http://schemas.microsoft.com/office/drawing/2014/main" id="{2846D7FA-E05C-448E-B156-F77C205A14B4}"/>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6" name="Freeform 15">
              <a:extLst>
                <a:ext uri="{FF2B5EF4-FFF2-40B4-BE49-F238E27FC236}">
                  <a16:creationId xmlns:a16="http://schemas.microsoft.com/office/drawing/2014/main" id="{E269AD3A-E6B6-4322-A013-276CBC1B084D}"/>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7" name="Freeform 16">
              <a:extLst>
                <a:ext uri="{FF2B5EF4-FFF2-40B4-BE49-F238E27FC236}">
                  <a16:creationId xmlns:a16="http://schemas.microsoft.com/office/drawing/2014/main" id="{CEFB9F00-6239-4BF6-B439-D16231B240A9}"/>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8" name="Freeform 17">
              <a:extLst>
                <a:ext uri="{FF2B5EF4-FFF2-40B4-BE49-F238E27FC236}">
                  <a16:creationId xmlns:a16="http://schemas.microsoft.com/office/drawing/2014/main" id="{74D1DDDB-FC85-40C5-9225-06312C4515FA}"/>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9" name="Freeform 18">
              <a:extLst>
                <a:ext uri="{FF2B5EF4-FFF2-40B4-BE49-F238E27FC236}">
                  <a16:creationId xmlns:a16="http://schemas.microsoft.com/office/drawing/2014/main" id="{E9217709-40C1-4F4A-AB69-8A693608ABA3}"/>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0" name="Freeform 19">
              <a:extLst>
                <a:ext uri="{FF2B5EF4-FFF2-40B4-BE49-F238E27FC236}">
                  <a16:creationId xmlns:a16="http://schemas.microsoft.com/office/drawing/2014/main" id="{ACCD26D6-BC97-43F5-B803-5838985FCCEF}"/>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1" name="Freeform 20">
              <a:extLst>
                <a:ext uri="{FF2B5EF4-FFF2-40B4-BE49-F238E27FC236}">
                  <a16:creationId xmlns:a16="http://schemas.microsoft.com/office/drawing/2014/main" id="{8136022F-2988-42E2-90E1-617D189FF18C}"/>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2" name="Freeform 21">
              <a:extLst>
                <a:ext uri="{FF2B5EF4-FFF2-40B4-BE49-F238E27FC236}">
                  <a16:creationId xmlns:a16="http://schemas.microsoft.com/office/drawing/2014/main" id="{03859925-85FA-4D69-A0AB-6F827E3B5CBB}"/>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3" name="Freeform 22">
              <a:extLst>
                <a:ext uri="{FF2B5EF4-FFF2-40B4-BE49-F238E27FC236}">
                  <a16:creationId xmlns:a16="http://schemas.microsoft.com/office/drawing/2014/main" id="{BAE65FC7-970A-4DCC-9FB4-CF0F7496A9E8}"/>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5" name="Group 24">
            <a:extLst>
              <a:ext uri="{FF2B5EF4-FFF2-40B4-BE49-F238E27FC236}">
                <a16:creationId xmlns:a16="http://schemas.microsoft.com/office/drawing/2014/main" id="{B64F33C7-E158-4057-87E7-6F42AA6D034A}"/>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412" y="157"/>
            <a:ext cx="1767505" cy="6853096"/>
            <a:chOff x="6627813" y="195610"/>
            <a:chExt cx="1952625" cy="5678141"/>
          </a:xfrm>
        </p:grpSpPr>
        <p:sp>
          <p:nvSpPr>
            <p:cNvPr id="26" name="Freeform 27">
              <a:extLst>
                <a:ext uri="{FF2B5EF4-FFF2-40B4-BE49-F238E27FC236}">
                  <a16:creationId xmlns:a16="http://schemas.microsoft.com/office/drawing/2014/main" id="{26714E66-FCC0-42F6-B127-0F91203BC527}"/>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7" name="Freeform 28">
              <a:extLst>
                <a:ext uri="{FF2B5EF4-FFF2-40B4-BE49-F238E27FC236}">
                  <a16:creationId xmlns:a16="http://schemas.microsoft.com/office/drawing/2014/main" id="{7E0BD3C9-F0D9-4A53-87DF-71D17D328DA8}"/>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8" name="Freeform 29">
              <a:extLst>
                <a:ext uri="{FF2B5EF4-FFF2-40B4-BE49-F238E27FC236}">
                  <a16:creationId xmlns:a16="http://schemas.microsoft.com/office/drawing/2014/main" id="{DFA9FE4C-FCED-4A9A-9E43-358EB75011ED}"/>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9" name="Freeform 30">
              <a:extLst>
                <a:ext uri="{FF2B5EF4-FFF2-40B4-BE49-F238E27FC236}">
                  <a16:creationId xmlns:a16="http://schemas.microsoft.com/office/drawing/2014/main" id="{E5D5BB28-15EC-4D32-9C05-C2206AF9E28C}"/>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0" name="Freeform 31">
              <a:extLst>
                <a:ext uri="{FF2B5EF4-FFF2-40B4-BE49-F238E27FC236}">
                  <a16:creationId xmlns:a16="http://schemas.microsoft.com/office/drawing/2014/main" id="{06210E9D-4080-4566-B32A-3A8BE356F899}"/>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1" name="Freeform 32">
              <a:extLst>
                <a:ext uri="{FF2B5EF4-FFF2-40B4-BE49-F238E27FC236}">
                  <a16:creationId xmlns:a16="http://schemas.microsoft.com/office/drawing/2014/main" id="{894D3505-0982-40B2-8131-1B6BFF2736C8}"/>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2" name="Freeform 33">
              <a:extLst>
                <a:ext uri="{FF2B5EF4-FFF2-40B4-BE49-F238E27FC236}">
                  <a16:creationId xmlns:a16="http://schemas.microsoft.com/office/drawing/2014/main" id="{11598CAB-0965-48D6-999C-91450C50DEB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3" name="Freeform 34">
              <a:extLst>
                <a:ext uri="{FF2B5EF4-FFF2-40B4-BE49-F238E27FC236}">
                  <a16:creationId xmlns:a16="http://schemas.microsoft.com/office/drawing/2014/main" id="{29E94126-468A-4060-BCBC-DC3806A46F9D}"/>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4" name="Freeform 35">
              <a:extLst>
                <a:ext uri="{FF2B5EF4-FFF2-40B4-BE49-F238E27FC236}">
                  <a16:creationId xmlns:a16="http://schemas.microsoft.com/office/drawing/2014/main" id="{438F3422-C112-405B-B955-7B169072142D}"/>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5" name="Freeform 36">
              <a:extLst>
                <a:ext uri="{FF2B5EF4-FFF2-40B4-BE49-F238E27FC236}">
                  <a16:creationId xmlns:a16="http://schemas.microsoft.com/office/drawing/2014/main" id="{C99C65FC-23C1-4B1D-A385-29B46619D204}"/>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6" name="Freeform 37">
              <a:extLst>
                <a:ext uri="{FF2B5EF4-FFF2-40B4-BE49-F238E27FC236}">
                  <a16:creationId xmlns:a16="http://schemas.microsoft.com/office/drawing/2014/main" id="{53D192C3-5E79-4B85-98D0-8F6C681CDC17}"/>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7" name="Freeform 38">
              <a:extLst>
                <a:ext uri="{FF2B5EF4-FFF2-40B4-BE49-F238E27FC236}">
                  <a16:creationId xmlns:a16="http://schemas.microsoft.com/office/drawing/2014/main" id="{8709C0CF-D42A-4EE0-9C30-B0B72C69AD45}"/>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9" name="Rectangle 38">
            <a:extLst>
              <a:ext uri="{FF2B5EF4-FFF2-40B4-BE49-F238E27FC236}">
                <a16:creationId xmlns:a16="http://schemas.microsoft.com/office/drawing/2014/main" id="{B8FE8EF1-7AF2-4864-A8DE-7EE3481DA1D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 name="Freeform 11">
            <a:extLst>
              <a:ext uri="{FF2B5EF4-FFF2-40B4-BE49-F238E27FC236}">
                <a16:creationId xmlns:a16="http://schemas.microsoft.com/office/drawing/2014/main" id="{5B3CCFC9-E82D-444E-9621-FE5F95E679E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141" y="714375"/>
            <a:ext cx="1191394"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3" name="Rectangle 42">
            <a:extLst>
              <a:ext uri="{FF2B5EF4-FFF2-40B4-BE49-F238E27FC236}">
                <a16:creationId xmlns:a16="http://schemas.microsoft.com/office/drawing/2014/main" id="{E9D11FD5-487C-4A6B-836F-3831DC830FB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5" name="Rectangle 44">
            <a:extLst>
              <a:ext uri="{FF2B5EF4-FFF2-40B4-BE49-F238E27FC236}">
                <a16:creationId xmlns:a16="http://schemas.microsoft.com/office/drawing/2014/main" id="{99765169-F70D-4841-BE65-62E10CBED84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7" name="Freeform 14">
            <a:extLst>
              <a:ext uri="{FF2B5EF4-FFF2-40B4-BE49-F238E27FC236}">
                <a16:creationId xmlns:a16="http://schemas.microsoft.com/office/drawing/2014/main" id="{2A2CC818-8106-45C0-93D5-7051F99F2C8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61223"/>
            <a:ext cx="77852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49BFEA-E0AC-4DCE-99A4-B8D711999CC8}"/>
              </a:ext>
            </a:extLst>
          </p:cNvPr>
          <p:cNvSpPr>
            <a:spLocks noGrp="1"/>
          </p:cNvSpPr>
          <p:nvPr>
            <p:ph type="title"/>
          </p:nvPr>
        </p:nvSpPr>
        <p:spPr>
          <a:xfrm>
            <a:off x="1707838" y="407028"/>
            <a:ext cx="6449459" cy="1259894"/>
          </a:xfrm>
        </p:spPr>
        <p:txBody>
          <a:bodyPr vert="horz" lIns="91440" tIns="45720" rIns="91440" bIns="45720" rtlCol="0" anchor="t">
            <a:normAutofit/>
          </a:bodyPr>
          <a:lstStyle/>
          <a:p>
            <a:pPr>
              <a:lnSpc>
                <a:spcPct val="90000"/>
              </a:lnSpc>
            </a:pPr>
            <a:r>
              <a:rPr lang="en-US" dirty="0"/>
              <a:t>Physiologic factors</a:t>
            </a:r>
          </a:p>
        </p:txBody>
      </p:sp>
      <p:sp>
        <p:nvSpPr>
          <p:cNvPr id="5" name="Content Placeholder 4">
            <a:extLst>
              <a:ext uri="{FF2B5EF4-FFF2-40B4-BE49-F238E27FC236}">
                <a16:creationId xmlns:a16="http://schemas.microsoft.com/office/drawing/2014/main" id="{4EDDB30F-2316-45B8-88BA-13D3F61E8001}"/>
              </a:ext>
            </a:extLst>
          </p:cNvPr>
          <p:cNvSpPr>
            <a:spLocks noGrp="1"/>
          </p:cNvSpPr>
          <p:nvPr>
            <p:ph sz="half" idx="2"/>
          </p:nvPr>
        </p:nvSpPr>
        <p:spPr/>
        <p:txBody>
          <a:bodyPr/>
          <a:lstStyle/>
          <a:p>
            <a:endParaRPr lang="en-GB"/>
          </a:p>
        </p:txBody>
      </p:sp>
      <p:pic>
        <p:nvPicPr>
          <p:cNvPr id="7" name="Picture 6">
            <a:extLst>
              <a:ext uri="{FF2B5EF4-FFF2-40B4-BE49-F238E27FC236}">
                <a16:creationId xmlns:a16="http://schemas.microsoft.com/office/drawing/2014/main" id="{2C483571-54CA-44C4-84E2-60B6B6263397}"/>
              </a:ext>
            </a:extLst>
          </p:cNvPr>
          <p:cNvPicPr>
            <a:picLocks noChangeAspect="1"/>
          </p:cNvPicPr>
          <p:nvPr/>
        </p:nvPicPr>
        <p:blipFill>
          <a:blip r:embed="rId3"/>
          <a:stretch>
            <a:fillRect/>
          </a:stretch>
        </p:blipFill>
        <p:spPr>
          <a:xfrm>
            <a:off x="1145156" y="1242996"/>
            <a:ext cx="7076618" cy="5207976"/>
          </a:xfrm>
          <a:prstGeom prst="rect">
            <a:avLst/>
          </a:prstGeom>
        </p:spPr>
      </p:pic>
    </p:spTree>
    <p:extLst>
      <p:ext uri="{BB962C8B-B14F-4D97-AF65-F5344CB8AC3E}">
        <p14:creationId xmlns:p14="http://schemas.microsoft.com/office/powerpoint/2010/main" val="40782583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6CB17-D565-4835-BEC5-C849377108E9}"/>
              </a:ext>
            </a:extLst>
          </p:cNvPr>
          <p:cNvSpPr>
            <a:spLocks noGrp="1"/>
          </p:cNvSpPr>
          <p:nvPr>
            <p:ph type="title"/>
          </p:nvPr>
        </p:nvSpPr>
        <p:spPr>
          <a:xfrm>
            <a:off x="1461874" y="391057"/>
            <a:ext cx="3264703" cy="1280890"/>
          </a:xfrm>
        </p:spPr>
        <p:txBody>
          <a:bodyPr>
            <a:normAutofit fontScale="90000"/>
          </a:bodyPr>
          <a:lstStyle/>
          <a:p>
            <a:r>
              <a:rPr lang="en-GB" dirty="0"/>
              <a:t>Molecular characteristics</a:t>
            </a:r>
          </a:p>
        </p:txBody>
      </p:sp>
      <p:sp>
        <p:nvSpPr>
          <p:cNvPr id="3" name="Content Placeholder 2">
            <a:extLst>
              <a:ext uri="{FF2B5EF4-FFF2-40B4-BE49-F238E27FC236}">
                <a16:creationId xmlns:a16="http://schemas.microsoft.com/office/drawing/2014/main" id="{490DE55A-35A9-47F7-BA56-CC829ED4B593}"/>
              </a:ext>
            </a:extLst>
          </p:cNvPr>
          <p:cNvSpPr>
            <a:spLocks noGrp="1"/>
          </p:cNvSpPr>
          <p:nvPr>
            <p:ph sz="half" idx="1"/>
          </p:nvPr>
        </p:nvSpPr>
        <p:spPr>
          <a:xfrm>
            <a:off x="1843297" y="4228165"/>
            <a:ext cx="3197531" cy="1449669"/>
          </a:xfrm>
        </p:spPr>
        <p:txBody>
          <a:bodyPr/>
          <a:lstStyle/>
          <a:p>
            <a:pPr marL="0" indent="0" algn="ctr">
              <a:buNone/>
            </a:pPr>
            <a:r>
              <a:rPr lang="en-GB" i="1" dirty="0" err="1"/>
              <a:t>Russula</a:t>
            </a:r>
            <a:r>
              <a:rPr lang="en-GB" i="1" dirty="0"/>
              <a:t> </a:t>
            </a:r>
            <a:r>
              <a:rPr lang="en-GB" i="1" dirty="0" err="1"/>
              <a:t>rosea</a:t>
            </a:r>
            <a:endParaRPr lang="en-GB" i="1" dirty="0"/>
          </a:p>
          <a:p>
            <a:pPr marL="0" indent="0" algn="ctr">
              <a:buNone/>
            </a:pPr>
            <a:r>
              <a:rPr lang="en-GB" dirty="0"/>
              <a:t>Rosy brittlegill</a:t>
            </a:r>
          </a:p>
          <a:p>
            <a:pPr marL="0" indent="0" algn="ctr">
              <a:buNone/>
            </a:pPr>
            <a:r>
              <a:rPr lang="en-GB" dirty="0"/>
              <a:t>Ectomycorrhizal grassland fungus</a:t>
            </a:r>
          </a:p>
        </p:txBody>
      </p:sp>
      <p:sp>
        <p:nvSpPr>
          <p:cNvPr id="4" name="Content Placeholder 3">
            <a:extLst>
              <a:ext uri="{FF2B5EF4-FFF2-40B4-BE49-F238E27FC236}">
                <a16:creationId xmlns:a16="http://schemas.microsoft.com/office/drawing/2014/main" id="{7A962E18-35F6-4376-8401-8724D0249FD0}"/>
              </a:ext>
            </a:extLst>
          </p:cNvPr>
          <p:cNvSpPr>
            <a:spLocks noGrp="1"/>
          </p:cNvSpPr>
          <p:nvPr>
            <p:ph sz="half" idx="2"/>
          </p:nvPr>
        </p:nvSpPr>
        <p:spPr>
          <a:xfrm>
            <a:off x="5337307" y="4228166"/>
            <a:ext cx="3197093" cy="1449669"/>
          </a:xfrm>
        </p:spPr>
        <p:txBody>
          <a:bodyPr/>
          <a:lstStyle/>
          <a:p>
            <a:pPr marL="0" indent="0" algn="ctr">
              <a:buNone/>
            </a:pPr>
            <a:r>
              <a:rPr lang="en-GB" i="1" dirty="0" err="1"/>
              <a:t>Stereum</a:t>
            </a:r>
            <a:r>
              <a:rPr lang="en-GB" i="1" dirty="0"/>
              <a:t> </a:t>
            </a:r>
            <a:r>
              <a:rPr lang="en-GB" i="1" dirty="0" err="1"/>
              <a:t>rugosum</a:t>
            </a:r>
            <a:endParaRPr lang="en-GB" i="1" dirty="0"/>
          </a:p>
          <a:p>
            <a:pPr marL="0" indent="0" algn="ctr">
              <a:buNone/>
            </a:pPr>
            <a:r>
              <a:rPr lang="en-GB" dirty="0"/>
              <a:t>Bleeding broadleaf crust</a:t>
            </a:r>
          </a:p>
          <a:p>
            <a:pPr marL="0" indent="0" algn="ctr">
              <a:buNone/>
            </a:pPr>
            <a:r>
              <a:rPr lang="en-GB" dirty="0"/>
              <a:t>Wood </a:t>
            </a:r>
            <a:r>
              <a:rPr lang="en-GB" dirty="0" err="1"/>
              <a:t>decayer</a:t>
            </a:r>
            <a:r>
              <a:rPr lang="en-GB" dirty="0"/>
              <a:t>, constrained to the canopy</a:t>
            </a:r>
          </a:p>
        </p:txBody>
      </p:sp>
      <p:sp>
        <p:nvSpPr>
          <p:cNvPr id="5" name="Content Placeholder 3">
            <a:extLst>
              <a:ext uri="{FF2B5EF4-FFF2-40B4-BE49-F238E27FC236}">
                <a16:creationId xmlns:a16="http://schemas.microsoft.com/office/drawing/2014/main" id="{D03A18DE-E35E-4A95-98C0-92B8266182CC}"/>
              </a:ext>
            </a:extLst>
          </p:cNvPr>
          <p:cNvSpPr txBox="1">
            <a:spLocks/>
          </p:cNvSpPr>
          <p:nvPr/>
        </p:nvSpPr>
        <p:spPr>
          <a:xfrm>
            <a:off x="2808514" y="5982789"/>
            <a:ext cx="4885509" cy="6139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2800" b="1" dirty="0"/>
              <a:t>Family = </a:t>
            </a:r>
            <a:r>
              <a:rPr lang="en-GB" sz="2800" b="1" dirty="0" err="1"/>
              <a:t>Russulales</a:t>
            </a:r>
            <a:endParaRPr lang="en-GB" sz="2800" b="1" dirty="0"/>
          </a:p>
        </p:txBody>
      </p:sp>
      <p:sp>
        <p:nvSpPr>
          <p:cNvPr id="6" name="Right Brace 5">
            <a:extLst>
              <a:ext uri="{FF2B5EF4-FFF2-40B4-BE49-F238E27FC236}">
                <a16:creationId xmlns:a16="http://schemas.microsoft.com/office/drawing/2014/main" id="{1B87D00C-98F5-4976-8296-92E5D954BACE}"/>
              </a:ext>
            </a:extLst>
          </p:cNvPr>
          <p:cNvSpPr/>
          <p:nvPr/>
        </p:nvSpPr>
        <p:spPr>
          <a:xfrm rot="5400000">
            <a:off x="5303520" y="3816378"/>
            <a:ext cx="378823" cy="4101737"/>
          </a:xfrm>
          <a:prstGeom prst="righ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en-GB"/>
          </a:p>
        </p:txBody>
      </p:sp>
      <p:pic>
        <p:nvPicPr>
          <p:cNvPr id="8" name="Picture 7" descr="A pile of green grass&#10;&#10;Description generated with very high confidence">
            <a:extLst>
              <a:ext uri="{FF2B5EF4-FFF2-40B4-BE49-F238E27FC236}">
                <a16:creationId xmlns:a16="http://schemas.microsoft.com/office/drawing/2014/main" id="{64C99098-BCD2-4E6E-81EB-719B9F4F98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4223" y="1489577"/>
            <a:ext cx="3535680" cy="2280514"/>
          </a:xfrm>
          <a:prstGeom prst="rect">
            <a:avLst/>
          </a:prstGeom>
        </p:spPr>
      </p:pic>
      <p:pic>
        <p:nvPicPr>
          <p:cNvPr id="12" name="Picture 11" descr="A close up of a desert&#10;&#10;Description generated with high confidence">
            <a:extLst>
              <a:ext uri="{FF2B5EF4-FFF2-40B4-BE49-F238E27FC236}">
                <a16:creationId xmlns:a16="http://schemas.microsoft.com/office/drawing/2014/main" id="{177A193A-1B47-4CD7-9EF6-87CAFA99D5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140407" y="904603"/>
            <a:ext cx="3860074" cy="2573382"/>
          </a:xfrm>
          <a:prstGeom prst="rect">
            <a:avLst/>
          </a:prstGeom>
        </p:spPr>
      </p:pic>
    </p:spTree>
    <p:extLst>
      <p:ext uri="{BB962C8B-B14F-4D97-AF65-F5344CB8AC3E}">
        <p14:creationId xmlns:p14="http://schemas.microsoft.com/office/powerpoint/2010/main" val="3831157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60D44-B20D-44DF-AB00-4DEB12BE91AE}"/>
              </a:ext>
            </a:extLst>
          </p:cNvPr>
          <p:cNvSpPr>
            <a:spLocks noGrp="1"/>
          </p:cNvSpPr>
          <p:nvPr>
            <p:ph type="title"/>
          </p:nvPr>
        </p:nvSpPr>
        <p:spPr>
          <a:xfrm>
            <a:off x="1945200" y="624110"/>
            <a:ext cx="6589200" cy="1280890"/>
          </a:xfrm>
        </p:spPr>
        <p:txBody>
          <a:bodyPr/>
          <a:lstStyle/>
          <a:p>
            <a:r>
              <a:rPr lang="en-GB"/>
              <a:t>Behavioural characteristics</a:t>
            </a:r>
            <a:endParaRPr lang="en-GB" dirty="0"/>
          </a:p>
        </p:txBody>
      </p:sp>
      <p:sp>
        <p:nvSpPr>
          <p:cNvPr id="3" name="Content Placeholder 2">
            <a:extLst>
              <a:ext uri="{FF2B5EF4-FFF2-40B4-BE49-F238E27FC236}">
                <a16:creationId xmlns:a16="http://schemas.microsoft.com/office/drawing/2014/main" id="{80C36C90-7D0D-4940-807B-F6919D305231}"/>
              </a:ext>
            </a:extLst>
          </p:cNvPr>
          <p:cNvSpPr>
            <a:spLocks noGrp="1"/>
          </p:cNvSpPr>
          <p:nvPr>
            <p:ph sz="half" idx="1"/>
          </p:nvPr>
        </p:nvSpPr>
        <p:spPr>
          <a:xfrm>
            <a:off x="821107" y="1905000"/>
            <a:ext cx="3197531" cy="3767397"/>
          </a:xfrm>
        </p:spPr>
        <p:txBody>
          <a:bodyPr/>
          <a:lstStyle/>
          <a:p>
            <a:r>
              <a:rPr lang="en-GB"/>
              <a:t>Courtship and other ethological isolating mechanisms</a:t>
            </a:r>
          </a:p>
          <a:p>
            <a:r>
              <a:rPr lang="en-GB"/>
              <a:t>Other behaviour patterns</a:t>
            </a:r>
            <a:endParaRPr lang="en-GB" dirty="0"/>
          </a:p>
        </p:txBody>
      </p:sp>
      <p:pic>
        <p:nvPicPr>
          <p:cNvPr id="5" name="Content Placeholder 4">
            <a:extLst>
              <a:ext uri="{FF2B5EF4-FFF2-40B4-BE49-F238E27FC236}">
                <a16:creationId xmlns:a16="http://schemas.microsoft.com/office/drawing/2014/main" id="{B0B8B624-3F81-4CF8-8BB9-87D9EF9C800B}"/>
              </a:ext>
            </a:extLst>
          </p:cNvPr>
          <p:cNvPicPr>
            <a:picLocks noGrp="1" noChangeAspect="1"/>
          </p:cNvPicPr>
          <p:nvPr>
            <p:ph sz="half" idx="2"/>
          </p:nvPr>
        </p:nvPicPr>
        <p:blipFill>
          <a:blip r:embed="rId3"/>
          <a:stretch>
            <a:fillRect/>
          </a:stretch>
        </p:blipFill>
        <p:spPr>
          <a:xfrm>
            <a:off x="4018638" y="2015255"/>
            <a:ext cx="4926937" cy="4010297"/>
          </a:xfrm>
          <a:prstGeom prst="rect">
            <a:avLst/>
          </a:prstGeom>
        </p:spPr>
      </p:pic>
    </p:spTree>
    <p:extLst>
      <p:ext uri="{BB962C8B-B14F-4D97-AF65-F5344CB8AC3E}">
        <p14:creationId xmlns:p14="http://schemas.microsoft.com/office/powerpoint/2010/main" val="36013138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B7EFD05-5F12-420E-8AEF-74D5EF9D58BC}"/>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 y="228600"/>
            <a:ext cx="2138628" cy="6638625"/>
            <a:chOff x="2487613" y="285750"/>
            <a:chExt cx="2428875" cy="5654676"/>
          </a:xfrm>
        </p:grpSpPr>
        <p:sp>
          <p:nvSpPr>
            <p:cNvPr id="12" name="Freeform 11">
              <a:extLst>
                <a:ext uri="{FF2B5EF4-FFF2-40B4-BE49-F238E27FC236}">
                  <a16:creationId xmlns:a16="http://schemas.microsoft.com/office/drawing/2014/main" id="{6B6786B7-9BA0-488B-8C6B-1C5BB4E2A5A4}"/>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3" name="Freeform 12">
              <a:extLst>
                <a:ext uri="{FF2B5EF4-FFF2-40B4-BE49-F238E27FC236}">
                  <a16:creationId xmlns:a16="http://schemas.microsoft.com/office/drawing/2014/main" id="{ACF6C842-D596-43D3-B584-5672E0D33134}"/>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4" name="Freeform 13">
              <a:extLst>
                <a:ext uri="{FF2B5EF4-FFF2-40B4-BE49-F238E27FC236}">
                  <a16:creationId xmlns:a16="http://schemas.microsoft.com/office/drawing/2014/main" id="{6DF84F3E-35FA-497B-B6FA-F453E82F325D}"/>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5" name="Freeform 14">
              <a:extLst>
                <a:ext uri="{FF2B5EF4-FFF2-40B4-BE49-F238E27FC236}">
                  <a16:creationId xmlns:a16="http://schemas.microsoft.com/office/drawing/2014/main" id="{2846D7FA-E05C-448E-B156-F77C205A14B4}"/>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6" name="Freeform 15">
              <a:extLst>
                <a:ext uri="{FF2B5EF4-FFF2-40B4-BE49-F238E27FC236}">
                  <a16:creationId xmlns:a16="http://schemas.microsoft.com/office/drawing/2014/main" id="{E269AD3A-E6B6-4322-A013-276CBC1B084D}"/>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7" name="Freeform 16">
              <a:extLst>
                <a:ext uri="{FF2B5EF4-FFF2-40B4-BE49-F238E27FC236}">
                  <a16:creationId xmlns:a16="http://schemas.microsoft.com/office/drawing/2014/main" id="{CEFB9F00-6239-4BF6-B439-D16231B240A9}"/>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8" name="Freeform 17">
              <a:extLst>
                <a:ext uri="{FF2B5EF4-FFF2-40B4-BE49-F238E27FC236}">
                  <a16:creationId xmlns:a16="http://schemas.microsoft.com/office/drawing/2014/main" id="{74D1DDDB-FC85-40C5-9225-06312C4515FA}"/>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9" name="Freeform 18">
              <a:extLst>
                <a:ext uri="{FF2B5EF4-FFF2-40B4-BE49-F238E27FC236}">
                  <a16:creationId xmlns:a16="http://schemas.microsoft.com/office/drawing/2014/main" id="{E9217709-40C1-4F4A-AB69-8A693608ABA3}"/>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0" name="Freeform 19">
              <a:extLst>
                <a:ext uri="{FF2B5EF4-FFF2-40B4-BE49-F238E27FC236}">
                  <a16:creationId xmlns:a16="http://schemas.microsoft.com/office/drawing/2014/main" id="{ACCD26D6-BC97-43F5-B803-5838985FCCEF}"/>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1" name="Freeform 20">
              <a:extLst>
                <a:ext uri="{FF2B5EF4-FFF2-40B4-BE49-F238E27FC236}">
                  <a16:creationId xmlns:a16="http://schemas.microsoft.com/office/drawing/2014/main" id="{8136022F-2988-42E2-90E1-617D189FF18C}"/>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2" name="Freeform 21">
              <a:extLst>
                <a:ext uri="{FF2B5EF4-FFF2-40B4-BE49-F238E27FC236}">
                  <a16:creationId xmlns:a16="http://schemas.microsoft.com/office/drawing/2014/main" id="{03859925-85FA-4D69-A0AB-6F827E3B5CBB}"/>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3" name="Freeform 22">
              <a:extLst>
                <a:ext uri="{FF2B5EF4-FFF2-40B4-BE49-F238E27FC236}">
                  <a16:creationId xmlns:a16="http://schemas.microsoft.com/office/drawing/2014/main" id="{BAE65FC7-970A-4DCC-9FB4-CF0F7496A9E8}"/>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5" name="Group 24">
            <a:extLst>
              <a:ext uri="{FF2B5EF4-FFF2-40B4-BE49-F238E27FC236}">
                <a16:creationId xmlns:a16="http://schemas.microsoft.com/office/drawing/2014/main" id="{B64F33C7-E158-4057-87E7-6F42AA6D034A}"/>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412" y="157"/>
            <a:ext cx="1767505" cy="6853096"/>
            <a:chOff x="6627813" y="195610"/>
            <a:chExt cx="1952625" cy="5678141"/>
          </a:xfrm>
        </p:grpSpPr>
        <p:sp>
          <p:nvSpPr>
            <p:cNvPr id="26" name="Freeform 27">
              <a:extLst>
                <a:ext uri="{FF2B5EF4-FFF2-40B4-BE49-F238E27FC236}">
                  <a16:creationId xmlns:a16="http://schemas.microsoft.com/office/drawing/2014/main" id="{26714E66-FCC0-42F6-B127-0F91203BC527}"/>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7" name="Freeform 28">
              <a:extLst>
                <a:ext uri="{FF2B5EF4-FFF2-40B4-BE49-F238E27FC236}">
                  <a16:creationId xmlns:a16="http://schemas.microsoft.com/office/drawing/2014/main" id="{7E0BD3C9-F0D9-4A53-87DF-71D17D328DA8}"/>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8" name="Freeform 29">
              <a:extLst>
                <a:ext uri="{FF2B5EF4-FFF2-40B4-BE49-F238E27FC236}">
                  <a16:creationId xmlns:a16="http://schemas.microsoft.com/office/drawing/2014/main" id="{DFA9FE4C-FCED-4A9A-9E43-358EB75011ED}"/>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9" name="Freeform 30">
              <a:extLst>
                <a:ext uri="{FF2B5EF4-FFF2-40B4-BE49-F238E27FC236}">
                  <a16:creationId xmlns:a16="http://schemas.microsoft.com/office/drawing/2014/main" id="{E5D5BB28-15EC-4D32-9C05-C2206AF9E28C}"/>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0" name="Freeform 31">
              <a:extLst>
                <a:ext uri="{FF2B5EF4-FFF2-40B4-BE49-F238E27FC236}">
                  <a16:creationId xmlns:a16="http://schemas.microsoft.com/office/drawing/2014/main" id="{06210E9D-4080-4566-B32A-3A8BE356F899}"/>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1" name="Freeform 32">
              <a:extLst>
                <a:ext uri="{FF2B5EF4-FFF2-40B4-BE49-F238E27FC236}">
                  <a16:creationId xmlns:a16="http://schemas.microsoft.com/office/drawing/2014/main" id="{894D3505-0982-40B2-8131-1B6BFF2736C8}"/>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2" name="Freeform 33">
              <a:extLst>
                <a:ext uri="{FF2B5EF4-FFF2-40B4-BE49-F238E27FC236}">
                  <a16:creationId xmlns:a16="http://schemas.microsoft.com/office/drawing/2014/main" id="{11598CAB-0965-48D6-999C-91450C50DEB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3" name="Freeform 34">
              <a:extLst>
                <a:ext uri="{FF2B5EF4-FFF2-40B4-BE49-F238E27FC236}">
                  <a16:creationId xmlns:a16="http://schemas.microsoft.com/office/drawing/2014/main" id="{29E94126-468A-4060-BCBC-DC3806A46F9D}"/>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4" name="Freeform 35">
              <a:extLst>
                <a:ext uri="{FF2B5EF4-FFF2-40B4-BE49-F238E27FC236}">
                  <a16:creationId xmlns:a16="http://schemas.microsoft.com/office/drawing/2014/main" id="{438F3422-C112-405B-B955-7B169072142D}"/>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5" name="Freeform 36">
              <a:extLst>
                <a:ext uri="{FF2B5EF4-FFF2-40B4-BE49-F238E27FC236}">
                  <a16:creationId xmlns:a16="http://schemas.microsoft.com/office/drawing/2014/main" id="{C99C65FC-23C1-4B1D-A385-29B46619D204}"/>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6" name="Freeform 37">
              <a:extLst>
                <a:ext uri="{FF2B5EF4-FFF2-40B4-BE49-F238E27FC236}">
                  <a16:creationId xmlns:a16="http://schemas.microsoft.com/office/drawing/2014/main" id="{53D192C3-5E79-4B85-98D0-8F6C681CDC17}"/>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7" name="Freeform 38">
              <a:extLst>
                <a:ext uri="{FF2B5EF4-FFF2-40B4-BE49-F238E27FC236}">
                  <a16:creationId xmlns:a16="http://schemas.microsoft.com/office/drawing/2014/main" id="{8709C0CF-D42A-4EE0-9C30-B0B72C69AD45}"/>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9" name="Rectangle 38">
            <a:extLst>
              <a:ext uri="{FF2B5EF4-FFF2-40B4-BE49-F238E27FC236}">
                <a16:creationId xmlns:a16="http://schemas.microsoft.com/office/drawing/2014/main" id="{B8FE8EF1-7AF2-4864-A8DE-7EE3481DA1D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 name="Freeform 11">
            <a:extLst>
              <a:ext uri="{FF2B5EF4-FFF2-40B4-BE49-F238E27FC236}">
                <a16:creationId xmlns:a16="http://schemas.microsoft.com/office/drawing/2014/main" id="{5B3CCFC9-E82D-444E-9621-FE5F95E679E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141" y="714375"/>
            <a:ext cx="1191394"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3" name="Rectangle 42">
            <a:extLst>
              <a:ext uri="{FF2B5EF4-FFF2-40B4-BE49-F238E27FC236}">
                <a16:creationId xmlns:a16="http://schemas.microsoft.com/office/drawing/2014/main" id="{E9D11FD5-487C-4A6B-836F-3831DC830FB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5" name="Rectangle 44">
            <a:extLst>
              <a:ext uri="{FF2B5EF4-FFF2-40B4-BE49-F238E27FC236}">
                <a16:creationId xmlns:a16="http://schemas.microsoft.com/office/drawing/2014/main" id="{99765169-F70D-4841-BE65-62E10CBED84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pic>
        <p:nvPicPr>
          <p:cNvPr id="6" name="Content Placeholder 5">
            <a:extLst>
              <a:ext uri="{FF2B5EF4-FFF2-40B4-BE49-F238E27FC236}">
                <a16:creationId xmlns:a16="http://schemas.microsoft.com/office/drawing/2014/main" id="{FAED3FA4-4B22-45A8-A002-0F324338508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39296" y="350600"/>
            <a:ext cx="3585844" cy="3119684"/>
          </a:xfrm>
          <a:prstGeom prst="rect">
            <a:avLst/>
          </a:prstGeom>
        </p:spPr>
      </p:pic>
      <p:sp>
        <p:nvSpPr>
          <p:cNvPr id="47" name="Freeform 14">
            <a:extLst>
              <a:ext uri="{FF2B5EF4-FFF2-40B4-BE49-F238E27FC236}">
                <a16:creationId xmlns:a16="http://schemas.microsoft.com/office/drawing/2014/main" id="{2A2CC818-8106-45C0-93D5-7051F99F2C8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61223"/>
            <a:ext cx="77852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507820-C58E-40A4-8B9C-D1F60E846462}"/>
              </a:ext>
            </a:extLst>
          </p:cNvPr>
          <p:cNvSpPr>
            <a:spLocks noGrp="1"/>
          </p:cNvSpPr>
          <p:nvPr>
            <p:ph type="title"/>
          </p:nvPr>
        </p:nvSpPr>
        <p:spPr>
          <a:xfrm>
            <a:off x="486918" y="645106"/>
            <a:ext cx="2737709" cy="1259894"/>
          </a:xfrm>
        </p:spPr>
        <p:txBody>
          <a:bodyPr vert="horz" lIns="91440" tIns="45720" rIns="91440" bIns="45720" rtlCol="0" anchor="t">
            <a:normAutofit/>
          </a:bodyPr>
          <a:lstStyle/>
          <a:p>
            <a:pPr>
              <a:lnSpc>
                <a:spcPct val="90000"/>
              </a:lnSpc>
            </a:pPr>
            <a:r>
              <a:rPr lang="en-US" sz="2800"/>
              <a:t>Ecological characteristics</a:t>
            </a:r>
          </a:p>
        </p:txBody>
      </p:sp>
      <p:sp>
        <p:nvSpPr>
          <p:cNvPr id="3" name="Content Placeholder 2">
            <a:extLst>
              <a:ext uri="{FF2B5EF4-FFF2-40B4-BE49-F238E27FC236}">
                <a16:creationId xmlns:a16="http://schemas.microsoft.com/office/drawing/2014/main" id="{D8CCC5F1-3787-4684-9309-2C611B95FAC5}"/>
              </a:ext>
            </a:extLst>
          </p:cNvPr>
          <p:cNvSpPr>
            <a:spLocks noGrp="1"/>
          </p:cNvSpPr>
          <p:nvPr>
            <p:ph sz="half" idx="1"/>
          </p:nvPr>
        </p:nvSpPr>
        <p:spPr>
          <a:xfrm>
            <a:off x="486918" y="2133600"/>
            <a:ext cx="2737709" cy="3759253"/>
          </a:xfrm>
        </p:spPr>
        <p:txBody>
          <a:bodyPr vert="horz" lIns="91440" tIns="45720" rIns="91440" bIns="45720" rtlCol="0">
            <a:normAutofit/>
          </a:bodyPr>
          <a:lstStyle/>
          <a:p>
            <a:r>
              <a:rPr lang="en-US" dirty="0"/>
              <a:t>Habitats and hosts</a:t>
            </a:r>
          </a:p>
          <a:p>
            <a:r>
              <a:rPr lang="en-US" dirty="0"/>
              <a:t>Diets</a:t>
            </a:r>
          </a:p>
          <a:p>
            <a:r>
              <a:rPr lang="en-US" dirty="0"/>
              <a:t>Seasonal variations</a:t>
            </a:r>
          </a:p>
          <a:p>
            <a:r>
              <a:rPr lang="en-US" dirty="0"/>
              <a:t>Parasites</a:t>
            </a:r>
          </a:p>
          <a:p>
            <a:r>
              <a:rPr lang="en-US" dirty="0"/>
              <a:t>Host reactions</a:t>
            </a:r>
          </a:p>
        </p:txBody>
      </p:sp>
      <p:sp>
        <p:nvSpPr>
          <p:cNvPr id="38" name="Text Placeholder 11">
            <a:extLst>
              <a:ext uri="{FF2B5EF4-FFF2-40B4-BE49-F238E27FC236}">
                <a16:creationId xmlns:a16="http://schemas.microsoft.com/office/drawing/2014/main" id="{BE335EEA-8E8B-4328-9076-CA78A5828163}"/>
              </a:ext>
            </a:extLst>
          </p:cNvPr>
          <p:cNvSpPr txBox="1">
            <a:spLocks/>
          </p:cNvSpPr>
          <p:nvPr/>
        </p:nvSpPr>
        <p:spPr>
          <a:xfrm>
            <a:off x="3471128" y="3383040"/>
            <a:ext cx="5572842" cy="43784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r">
              <a:buNone/>
            </a:pPr>
            <a:r>
              <a:rPr lang="en-GB" sz="900" dirty="0">
                <a:hlinkClick r:id="rId4"/>
              </a:rPr>
              <a:t>https://www.dkfindout.com/uk/animals-and-nature/habitats-and-ecosystems/land-habitats/</a:t>
            </a:r>
            <a:endParaRPr lang="en-GB" sz="900" dirty="0"/>
          </a:p>
        </p:txBody>
      </p:sp>
      <p:pic>
        <p:nvPicPr>
          <p:cNvPr id="1026" name="Picture 2" descr="http://darwin.biology.utah.edu/Images/Projects/EcologyFig1.jpg">
            <a:extLst>
              <a:ext uri="{FF2B5EF4-FFF2-40B4-BE49-F238E27FC236}">
                <a16:creationId xmlns:a16="http://schemas.microsoft.com/office/drawing/2014/main" id="{EEC74BE5-4F51-41AE-821B-08C084EFEC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7837" y="3783234"/>
            <a:ext cx="3591446" cy="2539288"/>
          </a:xfrm>
          <a:prstGeom prst="rect">
            <a:avLst/>
          </a:prstGeom>
          <a:noFill/>
          <a:extLst>
            <a:ext uri="{909E8E84-426E-40DD-AFC4-6F175D3DCCD1}">
              <a14:hiddenFill xmlns:a14="http://schemas.microsoft.com/office/drawing/2010/main">
                <a:solidFill>
                  <a:srgbClr val="FFFFFF"/>
                </a:solidFill>
              </a14:hiddenFill>
            </a:ext>
          </a:extLst>
        </p:spPr>
      </p:pic>
      <p:sp>
        <p:nvSpPr>
          <p:cNvPr id="40" name="Text Placeholder 11">
            <a:extLst>
              <a:ext uri="{FF2B5EF4-FFF2-40B4-BE49-F238E27FC236}">
                <a16:creationId xmlns:a16="http://schemas.microsoft.com/office/drawing/2014/main" id="{1553310A-3CE9-4A7F-9DE6-53EBBFABB631}"/>
              </a:ext>
            </a:extLst>
          </p:cNvPr>
          <p:cNvSpPr txBox="1">
            <a:spLocks/>
          </p:cNvSpPr>
          <p:nvPr/>
        </p:nvSpPr>
        <p:spPr>
          <a:xfrm>
            <a:off x="3816874" y="6404446"/>
            <a:ext cx="5230688" cy="250884"/>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r">
              <a:buNone/>
            </a:pPr>
            <a:r>
              <a:rPr lang="en-GB" sz="1100" dirty="0">
                <a:hlinkClick r:id="rId6"/>
              </a:rPr>
              <a:t>http://darwin.biology.utah.edu/ProjectsHTML/Ecology.html</a:t>
            </a:r>
            <a:endParaRPr lang="en-GB" sz="1100" dirty="0"/>
          </a:p>
        </p:txBody>
      </p:sp>
    </p:spTree>
    <p:extLst>
      <p:ext uri="{BB962C8B-B14F-4D97-AF65-F5344CB8AC3E}">
        <p14:creationId xmlns:p14="http://schemas.microsoft.com/office/powerpoint/2010/main" val="994809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EA32B1-5F36-455E-A431-037AFABF5AD7}"/>
              </a:ext>
            </a:extLst>
          </p:cNvPr>
          <p:cNvSpPr>
            <a:spLocks noGrp="1"/>
          </p:cNvSpPr>
          <p:nvPr>
            <p:ph type="title"/>
          </p:nvPr>
        </p:nvSpPr>
        <p:spPr>
          <a:xfrm>
            <a:off x="1502230" y="1303853"/>
            <a:ext cx="7210696" cy="799267"/>
          </a:xfrm>
        </p:spPr>
        <p:txBody>
          <a:bodyPr anchor="t">
            <a:normAutofit fontScale="90000"/>
          </a:bodyPr>
          <a:lstStyle/>
          <a:p>
            <a:r>
              <a:rPr lang="en-GB" sz="3200" dirty="0"/>
              <a:t>Exercise 2 – Using a dichotomous key</a:t>
            </a:r>
          </a:p>
        </p:txBody>
      </p:sp>
      <p:sp>
        <p:nvSpPr>
          <p:cNvPr id="5" name="Text Placeholder 4">
            <a:extLst>
              <a:ext uri="{FF2B5EF4-FFF2-40B4-BE49-F238E27FC236}">
                <a16:creationId xmlns:a16="http://schemas.microsoft.com/office/drawing/2014/main" id="{1A760C8D-8614-459E-8EBB-F975F0C8910A}"/>
              </a:ext>
            </a:extLst>
          </p:cNvPr>
          <p:cNvSpPr>
            <a:spLocks noGrp="1"/>
          </p:cNvSpPr>
          <p:nvPr>
            <p:ph type="body" idx="1"/>
          </p:nvPr>
        </p:nvSpPr>
        <p:spPr>
          <a:xfrm>
            <a:off x="1502230" y="2103121"/>
            <a:ext cx="6591985" cy="3696788"/>
          </a:xfrm>
        </p:spPr>
        <p:txBody>
          <a:bodyPr>
            <a:normAutofit/>
          </a:bodyPr>
          <a:lstStyle/>
          <a:p>
            <a:r>
              <a:rPr lang="en-GB" dirty="0"/>
              <a:t>Characteristics help us to name organisms but also to identify them</a:t>
            </a:r>
          </a:p>
          <a:p>
            <a:endParaRPr lang="en-GB" dirty="0"/>
          </a:p>
          <a:p>
            <a:r>
              <a:rPr lang="en-GB" dirty="0"/>
              <a:t>A dichotomous key helps us to do this</a:t>
            </a:r>
          </a:p>
          <a:p>
            <a:endParaRPr lang="en-GB" dirty="0"/>
          </a:p>
          <a:p>
            <a:r>
              <a:rPr lang="en-GB" dirty="0"/>
              <a:t>Identify the cartoon animals (Set A) using the key</a:t>
            </a:r>
          </a:p>
          <a:p>
            <a:endParaRPr lang="en-GB" dirty="0"/>
          </a:p>
          <a:p>
            <a:r>
              <a:rPr lang="en-GB" dirty="0"/>
              <a:t>15 minutes followed by discussion points</a:t>
            </a:r>
          </a:p>
        </p:txBody>
      </p:sp>
    </p:spTree>
    <p:extLst>
      <p:ext uri="{BB962C8B-B14F-4D97-AF65-F5344CB8AC3E}">
        <p14:creationId xmlns:p14="http://schemas.microsoft.com/office/powerpoint/2010/main" val="3811327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11A44-433A-4C2F-98BA-B2B824838F96}"/>
              </a:ext>
            </a:extLst>
          </p:cNvPr>
          <p:cNvSpPr>
            <a:spLocks noGrp="1"/>
          </p:cNvSpPr>
          <p:nvPr>
            <p:ph type="title"/>
          </p:nvPr>
        </p:nvSpPr>
        <p:spPr/>
        <p:txBody>
          <a:bodyPr/>
          <a:lstStyle/>
          <a:p>
            <a:r>
              <a:rPr lang="en-GB" dirty="0"/>
              <a:t>10 Minute Break</a:t>
            </a:r>
          </a:p>
        </p:txBody>
      </p:sp>
      <p:sp>
        <p:nvSpPr>
          <p:cNvPr id="3" name="Text Placeholder 2">
            <a:extLst>
              <a:ext uri="{FF2B5EF4-FFF2-40B4-BE49-F238E27FC236}">
                <a16:creationId xmlns:a16="http://schemas.microsoft.com/office/drawing/2014/main" id="{1572B361-9E66-4166-99A1-9C2FBD005CFE}"/>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1335180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BCB87-B89E-44B1-BC1B-CE905AE2B19F}"/>
              </a:ext>
            </a:extLst>
          </p:cNvPr>
          <p:cNvSpPr>
            <a:spLocks noGrp="1"/>
          </p:cNvSpPr>
          <p:nvPr>
            <p:ph type="title"/>
          </p:nvPr>
        </p:nvSpPr>
        <p:spPr/>
        <p:txBody>
          <a:bodyPr/>
          <a:lstStyle/>
          <a:p>
            <a:r>
              <a:rPr lang="en-GB" dirty="0"/>
              <a:t>Classification</a:t>
            </a:r>
          </a:p>
        </p:txBody>
      </p:sp>
      <p:pic>
        <p:nvPicPr>
          <p:cNvPr id="6" name="Content Placeholder 5">
            <a:extLst>
              <a:ext uri="{FF2B5EF4-FFF2-40B4-BE49-F238E27FC236}">
                <a16:creationId xmlns:a16="http://schemas.microsoft.com/office/drawing/2014/main" id="{18FFD338-CF4F-4871-A55E-7E569F1CCAAF}"/>
              </a:ext>
            </a:extLst>
          </p:cNvPr>
          <p:cNvPicPr>
            <a:picLocks noGrp="1" noChangeAspect="1"/>
          </p:cNvPicPr>
          <p:nvPr>
            <p:ph idx="1"/>
          </p:nvPr>
        </p:nvPicPr>
        <p:blipFill>
          <a:blip r:embed="rId3"/>
          <a:stretch>
            <a:fillRect/>
          </a:stretch>
        </p:blipFill>
        <p:spPr>
          <a:xfrm>
            <a:off x="2978331" y="1422393"/>
            <a:ext cx="4338989" cy="4991469"/>
          </a:xfrm>
          <a:prstGeom prst="rect">
            <a:avLst/>
          </a:prstGeom>
        </p:spPr>
      </p:pic>
    </p:spTree>
    <p:extLst>
      <p:ext uri="{BB962C8B-B14F-4D97-AF65-F5344CB8AC3E}">
        <p14:creationId xmlns:p14="http://schemas.microsoft.com/office/powerpoint/2010/main" val="7584850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792EA-AB5D-41B6-B90C-3F25FFB4D9A0}"/>
              </a:ext>
            </a:extLst>
          </p:cNvPr>
          <p:cNvSpPr>
            <a:spLocks noGrp="1"/>
          </p:cNvSpPr>
          <p:nvPr>
            <p:ph type="title"/>
          </p:nvPr>
        </p:nvSpPr>
        <p:spPr/>
        <p:txBody>
          <a:bodyPr/>
          <a:lstStyle/>
          <a:p>
            <a:r>
              <a:rPr lang="en-GB" dirty="0"/>
              <a:t>Linnaeus’ domains</a:t>
            </a:r>
          </a:p>
        </p:txBody>
      </p:sp>
      <p:pic>
        <p:nvPicPr>
          <p:cNvPr id="4" name="Content Placeholder 3">
            <a:extLst>
              <a:ext uri="{FF2B5EF4-FFF2-40B4-BE49-F238E27FC236}">
                <a16:creationId xmlns:a16="http://schemas.microsoft.com/office/drawing/2014/main" id="{515A29A0-6D2B-41E2-A87E-19A2ECD4728F}"/>
              </a:ext>
            </a:extLst>
          </p:cNvPr>
          <p:cNvPicPr>
            <a:picLocks noGrp="1" noChangeAspect="1"/>
          </p:cNvPicPr>
          <p:nvPr>
            <p:ph idx="1"/>
          </p:nvPr>
        </p:nvPicPr>
        <p:blipFill>
          <a:blip r:embed="rId3"/>
          <a:stretch>
            <a:fillRect/>
          </a:stretch>
        </p:blipFill>
        <p:spPr>
          <a:xfrm>
            <a:off x="993557" y="2101949"/>
            <a:ext cx="7658408" cy="2039708"/>
          </a:xfrm>
          <a:prstGeom prst="rect">
            <a:avLst/>
          </a:prstGeom>
        </p:spPr>
      </p:pic>
      <p:sp>
        <p:nvSpPr>
          <p:cNvPr id="5" name="Content Placeholder 3">
            <a:extLst>
              <a:ext uri="{FF2B5EF4-FFF2-40B4-BE49-F238E27FC236}">
                <a16:creationId xmlns:a16="http://schemas.microsoft.com/office/drawing/2014/main" id="{2BAFB50A-50E9-4062-B333-5B7AF8AE3DFE}"/>
              </a:ext>
            </a:extLst>
          </p:cNvPr>
          <p:cNvSpPr txBox="1">
            <a:spLocks/>
          </p:cNvSpPr>
          <p:nvPr/>
        </p:nvSpPr>
        <p:spPr>
          <a:xfrm>
            <a:off x="1676859" y="4520481"/>
            <a:ext cx="3377678" cy="6139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2800" b="1" dirty="0"/>
              <a:t>Alive</a:t>
            </a:r>
          </a:p>
        </p:txBody>
      </p:sp>
      <p:sp>
        <p:nvSpPr>
          <p:cNvPr id="6" name="Right Brace 5">
            <a:extLst>
              <a:ext uri="{FF2B5EF4-FFF2-40B4-BE49-F238E27FC236}">
                <a16:creationId xmlns:a16="http://schemas.microsoft.com/office/drawing/2014/main" id="{C49B1B01-C983-4B0F-8500-7E655BFA0AC1}"/>
              </a:ext>
            </a:extLst>
          </p:cNvPr>
          <p:cNvSpPr/>
          <p:nvPr/>
        </p:nvSpPr>
        <p:spPr>
          <a:xfrm rot="5400000">
            <a:off x="3173690" y="2913167"/>
            <a:ext cx="378823" cy="2835804"/>
          </a:xfrm>
          <a:prstGeom prst="righ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4979752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4674A-66BE-4A51-B590-19E4F939A94C}"/>
              </a:ext>
            </a:extLst>
          </p:cNvPr>
          <p:cNvSpPr>
            <a:spLocks noGrp="1"/>
          </p:cNvSpPr>
          <p:nvPr>
            <p:ph type="title"/>
          </p:nvPr>
        </p:nvSpPr>
        <p:spPr/>
        <p:txBody>
          <a:bodyPr/>
          <a:lstStyle/>
          <a:p>
            <a:r>
              <a:rPr lang="en-GB" dirty="0"/>
              <a:t>Linnaeus described six classes of animals</a:t>
            </a:r>
          </a:p>
        </p:txBody>
      </p:sp>
      <p:sp>
        <p:nvSpPr>
          <p:cNvPr id="4" name="Content Placeholder 3">
            <a:extLst>
              <a:ext uri="{FF2B5EF4-FFF2-40B4-BE49-F238E27FC236}">
                <a16:creationId xmlns:a16="http://schemas.microsoft.com/office/drawing/2014/main" id="{D642F0C1-4CDE-41A4-A4DD-52E628E9D80E}"/>
              </a:ext>
            </a:extLst>
          </p:cNvPr>
          <p:cNvSpPr>
            <a:spLocks noGrp="1"/>
          </p:cNvSpPr>
          <p:nvPr>
            <p:ph sz="half" idx="1"/>
          </p:nvPr>
        </p:nvSpPr>
        <p:spPr>
          <a:xfrm>
            <a:off x="1554481" y="2136706"/>
            <a:ext cx="3197094" cy="3767397"/>
          </a:xfrm>
        </p:spPr>
        <p:txBody>
          <a:bodyPr/>
          <a:lstStyle/>
          <a:p>
            <a:pPr>
              <a:spcAft>
                <a:spcPts val="2400"/>
              </a:spcAft>
              <a:buAutoNum type="arabicPeriod"/>
            </a:pPr>
            <a:r>
              <a:rPr lang="en-GB" dirty="0"/>
              <a:t>Heart with 2 auricles, 2 ventricles. Warm, red blood</a:t>
            </a:r>
          </a:p>
          <a:p>
            <a:pPr marL="457200" lvl="1" indent="0">
              <a:spcAft>
                <a:spcPts val="2400"/>
              </a:spcAft>
              <a:buNone/>
            </a:pPr>
            <a:r>
              <a:rPr lang="en-GB" dirty="0"/>
              <a:t>1.1 Viviparous: </a:t>
            </a:r>
            <a:r>
              <a:rPr lang="en-GB" dirty="0">
                <a:solidFill>
                  <a:schemeClr val="accent5">
                    <a:lumMod val="50000"/>
                  </a:schemeClr>
                </a:solidFill>
              </a:rPr>
              <a:t>Mammalia</a:t>
            </a:r>
          </a:p>
          <a:p>
            <a:pPr marL="457200" lvl="1" indent="0">
              <a:spcAft>
                <a:spcPts val="2400"/>
              </a:spcAft>
              <a:buNone/>
            </a:pPr>
            <a:r>
              <a:rPr lang="en-GB" dirty="0"/>
              <a:t>1.2 Oviparous: </a:t>
            </a:r>
            <a:r>
              <a:rPr lang="en-GB" dirty="0">
                <a:solidFill>
                  <a:schemeClr val="accent5">
                    <a:lumMod val="50000"/>
                  </a:schemeClr>
                </a:solidFill>
              </a:rPr>
              <a:t>Aves</a:t>
            </a:r>
          </a:p>
        </p:txBody>
      </p:sp>
      <p:sp>
        <p:nvSpPr>
          <p:cNvPr id="5" name="Content Placeholder 4">
            <a:extLst>
              <a:ext uri="{FF2B5EF4-FFF2-40B4-BE49-F238E27FC236}">
                <a16:creationId xmlns:a16="http://schemas.microsoft.com/office/drawing/2014/main" id="{11F8788F-6601-4F58-823A-064E75B6A539}"/>
              </a:ext>
            </a:extLst>
          </p:cNvPr>
          <p:cNvSpPr>
            <a:spLocks noGrp="1"/>
          </p:cNvSpPr>
          <p:nvPr>
            <p:ph sz="half" idx="2"/>
          </p:nvPr>
        </p:nvSpPr>
        <p:spPr>
          <a:xfrm>
            <a:off x="4751575" y="2136706"/>
            <a:ext cx="4065854" cy="3767397"/>
          </a:xfrm>
        </p:spPr>
        <p:txBody>
          <a:bodyPr/>
          <a:lstStyle/>
          <a:p>
            <a:pPr marL="0" indent="0">
              <a:spcAft>
                <a:spcPts val="2400"/>
              </a:spcAft>
              <a:buNone/>
            </a:pPr>
            <a:r>
              <a:rPr lang="en-GB" dirty="0"/>
              <a:t>2. Heart with 1 auricle, 1 ventricle. Cold, red blood</a:t>
            </a:r>
          </a:p>
          <a:p>
            <a:pPr marL="0" indent="0">
              <a:spcAft>
                <a:spcPts val="2400"/>
              </a:spcAft>
              <a:buNone/>
            </a:pPr>
            <a:r>
              <a:rPr lang="en-GB" dirty="0"/>
              <a:t>	2.1 Lungs voluntary: </a:t>
            </a:r>
            <a:r>
              <a:rPr lang="en-GB" dirty="0">
                <a:solidFill>
                  <a:schemeClr val="accent5">
                    <a:lumMod val="50000"/>
                  </a:schemeClr>
                </a:solidFill>
              </a:rPr>
              <a:t>Amphibia</a:t>
            </a:r>
          </a:p>
          <a:p>
            <a:pPr marL="0" indent="0">
              <a:spcAft>
                <a:spcPts val="2400"/>
              </a:spcAft>
              <a:buNone/>
            </a:pPr>
            <a:r>
              <a:rPr lang="en-GB" dirty="0"/>
              <a:t>	2.2 External gills: </a:t>
            </a:r>
            <a:r>
              <a:rPr lang="en-GB" dirty="0">
                <a:solidFill>
                  <a:schemeClr val="accent5">
                    <a:lumMod val="50000"/>
                  </a:schemeClr>
                </a:solidFill>
              </a:rPr>
              <a:t>Pisces</a:t>
            </a:r>
          </a:p>
        </p:txBody>
      </p:sp>
    </p:spTree>
    <p:extLst>
      <p:ext uri="{BB962C8B-B14F-4D97-AF65-F5344CB8AC3E}">
        <p14:creationId xmlns:p14="http://schemas.microsoft.com/office/powerpoint/2010/main" val="936734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4674A-66BE-4A51-B590-19E4F939A94C}"/>
              </a:ext>
            </a:extLst>
          </p:cNvPr>
          <p:cNvSpPr>
            <a:spLocks noGrp="1"/>
          </p:cNvSpPr>
          <p:nvPr>
            <p:ph type="title"/>
          </p:nvPr>
        </p:nvSpPr>
        <p:spPr/>
        <p:txBody>
          <a:bodyPr/>
          <a:lstStyle/>
          <a:p>
            <a:r>
              <a:rPr lang="en-GB" dirty="0"/>
              <a:t>Linnaeus described six classes of animals</a:t>
            </a:r>
          </a:p>
        </p:txBody>
      </p:sp>
      <p:sp>
        <p:nvSpPr>
          <p:cNvPr id="4" name="Content Placeholder 3">
            <a:extLst>
              <a:ext uri="{FF2B5EF4-FFF2-40B4-BE49-F238E27FC236}">
                <a16:creationId xmlns:a16="http://schemas.microsoft.com/office/drawing/2014/main" id="{D642F0C1-4CDE-41A4-A4DD-52E628E9D80E}"/>
              </a:ext>
            </a:extLst>
          </p:cNvPr>
          <p:cNvSpPr>
            <a:spLocks noGrp="1"/>
          </p:cNvSpPr>
          <p:nvPr>
            <p:ph sz="half" idx="1"/>
          </p:nvPr>
        </p:nvSpPr>
        <p:spPr>
          <a:xfrm>
            <a:off x="1554481" y="2136706"/>
            <a:ext cx="3474719" cy="3767397"/>
          </a:xfrm>
        </p:spPr>
        <p:txBody>
          <a:bodyPr>
            <a:normAutofit lnSpcReduction="10000"/>
          </a:bodyPr>
          <a:lstStyle/>
          <a:p>
            <a:pPr>
              <a:spcAft>
                <a:spcPts val="2400"/>
              </a:spcAft>
              <a:buFont typeface="+mj-lt"/>
              <a:buAutoNum type="arabicPeriod" startAt="3"/>
            </a:pPr>
            <a:r>
              <a:rPr lang="en-GB" dirty="0"/>
              <a:t>Heart with 1 auricle, 0 ventricles. Cold, puss-like blood</a:t>
            </a:r>
          </a:p>
          <a:p>
            <a:pPr marL="457200" lvl="1" indent="0">
              <a:spcAft>
                <a:spcPts val="2400"/>
              </a:spcAft>
              <a:buNone/>
            </a:pPr>
            <a:r>
              <a:rPr lang="en-GB" dirty="0"/>
              <a:t>3.1 Have antennae: </a:t>
            </a:r>
            <a:r>
              <a:rPr lang="en-GB" dirty="0" err="1">
                <a:solidFill>
                  <a:schemeClr val="accent5">
                    <a:lumMod val="50000"/>
                  </a:schemeClr>
                </a:solidFill>
              </a:rPr>
              <a:t>Insecta</a:t>
            </a:r>
            <a:endParaRPr lang="en-GB" dirty="0">
              <a:solidFill>
                <a:schemeClr val="accent5">
                  <a:lumMod val="50000"/>
                </a:schemeClr>
              </a:solidFill>
            </a:endParaRPr>
          </a:p>
          <a:p>
            <a:pPr marL="457200" lvl="1" indent="0">
              <a:spcAft>
                <a:spcPts val="2400"/>
              </a:spcAft>
              <a:buNone/>
            </a:pPr>
            <a:r>
              <a:rPr lang="en-GB" dirty="0"/>
              <a:t>3.2 Have tentacles: </a:t>
            </a:r>
            <a:r>
              <a:rPr lang="en-GB" dirty="0">
                <a:solidFill>
                  <a:schemeClr val="accent5">
                    <a:lumMod val="50000"/>
                  </a:schemeClr>
                </a:solidFill>
              </a:rPr>
              <a:t>Vermes</a:t>
            </a:r>
          </a:p>
        </p:txBody>
      </p:sp>
      <p:sp>
        <p:nvSpPr>
          <p:cNvPr id="5" name="Content Placeholder 4">
            <a:extLst>
              <a:ext uri="{FF2B5EF4-FFF2-40B4-BE49-F238E27FC236}">
                <a16:creationId xmlns:a16="http://schemas.microsoft.com/office/drawing/2014/main" id="{11F8788F-6601-4F58-823A-064E75B6A539}"/>
              </a:ext>
            </a:extLst>
          </p:cNvPr>
          <p:cNvSpPr>
            <a:spLocks noGrp="1"/>
          </p:cNvSpPr>
          <p:nvPr>
            <p:ph sz="half" idx="2"/>
          </p:nvPr>
        </p:nvSpPr>
        <p:spPr>
          <a:xfrm>
            <a:off x="2534194" y="4480560"/>
            <a:ext cx="6283235" cy="1423543"/>
          </a:xfrm>
        </p:spPr>
        <p:txBody>
          <a:bodyPr>
            <a:normAutofit lnSpcReduction="10000"/>
          </a:bodyPr>
          <a:lstStyle/>
          <a:p>
            <a:pPr marL="0" indent="0">
              <a:spcAft>
                <a:spcPts val="2400"/>
              </a:spcAft>
              <a:buNone/>
            </a:pPr>
            <a:r>
              <a:rPr lang="en-GB" dirty="0">
                <a:solidFill>
                  <a:schemeClr val="accent3">
                    <a:lumMod val="75000"/>
                  </a:schemeClr>
                </a:solidFill>
              </a:rPr>
              <a:t>“</a:t>
            </a:r>
            <a:r>
              <a:rPr lang="en-GB" i="1" dirty="0">
                <a:solidFill>
                  <a:schemeClr val="accent3">
                    <a:lumMod val="75000"/>
                  </a:schemeClr>
                </a:solidFill>
              </a:rPr>
              <a:t>Animals of slow motion, soft substance…extremely tenacious of life and the inhabitants of moist places. Many of them are without a distinct head and most of them without feet. They are principally distinguished by their tentacles.”</a:t>
            </a:r>
            <a:endParaRPr lang="en-GB" dirty="0">
              <a:solidFill>
                <a:schemeClr val="accent3">
                  <a:lumMod val="75000"/>
                </a:schemeClr>
              </a:solidFill>
            </a:endParaRPr>
          </a:p>
        </p:txBody>
      </p:sp>
      <p:pic>
        <p:nvPicPr>
          <p:cNvPr id="3" name="Picture 2">
            <a:extLst>
              <a:ext uri="{FF2B5EF4-FFF2-40B4-BE49-F238E27FC236}">
                <a16:creationId xmlns:a16="http://schemas.microsoft.com/office/drawing/2014/main" id="{AAF52BF8-78DA-4411-B4E3-BC9C24AC2820}"/>
              </a:ext>
            </a:extLst>
          </p:cNvPr>
          <p:cNvPicPr>
            <a:picLocks noChangeAspect="1"/>
          </p:cNvPicPr>
          <p:nvPr/>
        </p:nvPicPr>
        <p:blipFill>
          <a:blip r:embed="rId3"/>
          <a:stretch>
            <a:fillRect/>
          </a:stretch>
        </p:blipFill>
        <p:spPr>
          <a:xfrm>
            <a:off x="4887103" y="2136706"/>
            <a:ext cx="4023726" cy="1860528"/>
          </a:xfrm>
          <a:prstGeom prst="rect">
            <a:avLst/>
          </a:prstGeom>
        </p:spPr>
      </p:pic>
      <p:cxnSp>
        <p:nvCxnSpPr>
          <p:cNvPr id="7" name="Straight Arrow Connector 6">
            <a:extLst>
              <a:ext uri="{FF2B5EF4-FFF2-40B4-BE49-F238E27FC236}">
                <a16:creationId xmlns:a16="http://schemas.microsoft.com/office/drawing/2014/main" id="{47BBFA5D-83CE-46BA-98EB-2B6F38F9A4EA}"/>
              </a:ext>
            </a:extLst>
          </p:cNvPr>
          <p:cNvCxnSpPr/>
          <p:nvPr/>
        </p:nvCxnSpPr>
        <p:spPr>
          <a:xfrm flipV="1">
            <a:off x="4887103" y="3618411"/>
            <a:ext cx="1134874" cy="522515"/>
          </a:xfrm>
          <a:prstGeom prst="straightConnector1">
            <a:avLst/>
          </a:prstGeom>
          <a:ln w="38100">
            <a:tailEnd type="triangle"/>
          </a:ln>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39863958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7B8C358-6B2E-4AC7-AD2D-22B8CD850ECA}"/>
              </a:ext>
            </a:extLst>
          </p:cNvPr>
          <p:cNvSpPr>
            <a:spLocks noGrp="1"/>
          </p:cNvSpPr>
          <p:nvPr>
            <p:ph type="title"/>
          </p:nvPr>
        </p:nvSpPr>
        <p:spPr>
          <a:xfrm>
            <a:off x="1658983" y="624110"/>
            <a:ext cx="7254239" cy="1280890"/>
          </a:xfrm>
        </p:spPr>
        <p:txBody>
          <a:bodyPr>
            <a:normAutofit fontScale="90000"/>
          </a:bodyPr>
          <a:lstStyle/>
          <a:p>
            <a:pPr marL="0" indent="0"/>
            <a:r>
              <a:rPr lang="en-GB" dirty="0"/>
              <a:t>Haeckel (1866) - Phylogenetic tree</a:t>
            </a:r>
            <a:br>
              <a:rPr lang="en-GB" i="1" dirty="0"/>
            </a:br>
            <a:endParaRPr lang="en-GB" dirty="0"/>
          </a:p>
        </p:txBody>
      </p:sp>
      <p:pic>
        <p:nvPicPr>
          <p:cNvPr id="8" name="Picture 7" descr="A picture containing text, map&#10;&#10;Description generated with very high confidence">
            <a:extLst>
              <a:ext uri="{FF2B5EF4-FFF2-40B4-BE49-F238E27FC236}">
                <a16:creationId xmlns:a16="http://schemas.microsoft.com/office/drawing/2014/main" id="{B31C79A4-4C48-42AD-BB5E-0121568188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1918" y="1315265"/>
            <a:ext cx="3261359" cy="5069930"/>
          </a:xfrm>
          <a:prstGeom prst="rect">
            <a:avLst/>
          </a:prstGeom>
        </p:spPr>
      </p:pic>
      <p:pic>
        <p:nvPicPr>
          <p:cNvPr id="10" name="Picture 9" descr="A picture containing text, map&#10;&#10;Description generated with very high confidence">
            <a:extLst>
              <a:ext uri="{FF2B5EF4-FFF2-40B4-BE49-F238E27FC236}">
                <a16:creationId xmlns:a16="http://schemas.microsoft.com/office/drawing/2014/main" id="{68433BCF-73F0-4F4E-9837-84DCEEC30E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86102" y="1264555"/>
            <a:ext cx="3124295" cy="5120640"/>
          </a:xfrm>
          <a:prstGeom prst="rect">
            <a:avLst/>
          </a:prstGeom>
        </p:spPr>
      </p:pic>
    </p:spTree>
    <p:extLst>
      <p:ext uri="{BB962C8B-B14F-4D97-AF65-F5344CB8AC3E}">
        <p14:creationId xmlns:p14="http://schemas.microsoft.com/office/powerpoint/2010/main" val="2946592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1D3FDF-6785-4920-81EF-EC93B09BF923}"/>
              </a:ext>
            </a:extLst>
          </p:cNvPr>
          <p:cNvPicPr>
            <a:picLocks noChangeAspect="1"/>
          </p:cNvPicPr>
          <p:nvPr/>
        </p:nvPicPr>
        <p:blipFill rotWithShape="1">
          <a:blip r:embed="rId3"/>
          <a:srcRect r="7197"/>
          <a:stretch/>
        </p:blipFill>
        <p:spPr>
          <a:xfrm>
            <a:off x="195943" y="1254034"/>
            <a:ext cx="8948057" cy="5603966"/>
          </a:xfrm>
          <a:prstGeom prst="rect">
            <a:avLst/>
          </a:prstGeom>
        </p:spPr>
      </p:pic>
      <p:sp>
        <p:nvSpPr>
          <p:cNvPr id="4" name="Text Placeholder 3">
            <a:extLst>
              <a:ext uri="{FF2B5EF4-FFF2-40B4-BE49-F238E27FC236}">
                <a16:creationId xmlns:a16="http://schemas.microsoft.com/office/drawing/2014/main" id="{9425231C-4EF2-4261-8152-0CE7E3DCCCCA}"/>
              </a:ext>
            </a:extLst>
          </p:cNvPr>
          <p:cNvSpPr txBox="1">
            <a:spLocks/>
          </p:cNvSpPr>
          <p:nvPr/>
        </p:nvSpPr>
        <p:spPr>
          <a:xfrm>
            <a:off x="2544525" y="5027704"/>
            <a:ext cx="2874596" cy="57626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600" b="1" kern="1200">
                <a:solidFill>
                  <a:schemeClr val="tx1">
                    <a:lumMod val="75000"/>
                    <a:lumOff val="25000"/>
                  </a:schemeClr>
                </a:solidFill>
                <a:latin typeface="+mn-lt"/>
                <a:ea typeface="+mn-ea"/>
                <a:cs typeface="+mn-cs"/>
              </a:defRPr>
            </a:lvl9pPr>
          </a:lstStyle>
          <a:p>
            <a:pPr algn="ctr"/>
            <a:r>
              <a:rPr lang="en-GB" sz="2800" b="1" dirty="0"/>
              <a:t>Class Aves</a:t>
            </a:r>
          </a:p>
        </p:txBody>
      </p:sp>
    </p:spTree>
    <p:extLst>
      <p:ext uri="{BB962C8B-B14F-4D97-AF65-F5344CB8AC3E}">
        <p14:creationId xmlns:p14="http://schemas.microsoft.com/office/powerpoint/2010/main" val="29075923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D29305E-61E0-47FA-BEB3-30C9EF25D2E8}"/>
              </a:ext>
            </a:extLst>
          </p:cNvPr>
          <p:cNvPicPr>
            <a:picLocks noChangeAspect="1"/>
          </p:cNvPicPr>
          <p:nvPr/>
        </p:nvPicPr>
        <p:blipFill>
          <a:blip r:embed="rId3"/>
          <a:stretch>
            <a:fillRect/>
          </a:stretch>
        </p:blipFill>
        <p:spPr>
          <a:xfrm>
            <a:off x="182880" y="1241657"/>
            <a:ext cx="8961120" cy="5616343"/>
          </a:xfrm>
          <a:prstGeom prst="rect">
            <a:avLst/>
          </a:prstGeom>
        </p:spPr>
      </p:pic>
    </p:spTree>
    <p:extLst>
      <p:ext uri="{BB962C8B-B14F-4D97-AF65-F5344CB8AC3E}">
        <p14:creationId xmlns:p14="http://schemas.microsoft.com/office/powerpoint/2010/main" val="18175292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E4E104-5206-4D38-8F26-B9F9561E1EF2}"/>
              </a:ext>
            </a:extLst>
          </p:cNvPr>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picture containing text&#10;&#10;Description generated with very high confidence">
            <a:extLst>
              <a:ext uri="{FF2B5EF4-FFF2-40B4-BE49-F238E27FC236}">
                <a16:creationId xmlns:a16="http://schemas.microsoft.com/office/drawing/2014/main" id="{F1C6ECE9-EB1C-4AB3-8B87-32D173124395}"/>
              </a:ext>
            </a:extLst>
          </p:cNvPr>
          <p:cNvPicPr>
            <a:picLocks noChangeAspect="1"/>
          </p:cNvPicPr>
          <p:nvPr/>
        </p:nvPicPr>
        <p:blipFill rotWithShape="1">
          <a:blip r:embed="rId3">
            <a:extLst>
              <a:ext uri="{28A0092B-C50C-407E-A947-70E740481C1C}">
                <a14:useLocalDpi xmlns:a14="http://schemas.microsoft.com/office/drawing/2010/main" val="0"/>
              </a:ext>
            </a:extLst>
          </a:blip>
          <a:srcRect l="1774" t="13705" r="10418"/>
          <a:stretch/>
        </p:blipFill>
        <p:spPr>
          <a:xfrm>
            <a:off x="822960" y="1119527"/>
            <a:ext cx="7785463" cy="5738473"/>
          </a:xfrm>
          <a:prstGeom prst="rect">
            <a:avLst/>
          </a:prstGeom>
        </p:spPr>
      </p:pic>
      <p:sp>
        <p:nvSpPr>
          <p:cNvPr id="5" name="Content Placeholder 3">
            <a:extLst>
              <a:ext uri="{FF2B5EF4-FFF2-40B4-BE49-F238E27FC236}">
                <a16:creationId xmlns:a16="http://schemas.microsoft.com/office/drawing/2014/main" id="{7EE53970-9066-4C7C-9514-BC41827511A2}"/>
              </a:ext>
            </a:extLst>
          </p:cNvPr>
          <p:cNvSpPr txBox="1">
            <a:spLocks/>
          </p:cNvSpPr>
          <p:nvPr/>
        </p:nvSpPr>
        <p:spPr>
          <a:xfrm>
            <a:off x="1338013" y="126749"/>
            <a:ext cx="3377678" cy="6139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2800" b="1" dirty="0"/>
              <a:t>Prokaryotes</a:t>
            </a:r>
          </a:p>
        </p:txBody>
      </p:sp>
      <p:sp>
        <p:nvSpPr>
          <p:cNvPr id="6" name="Right Brace 5">
            <a:extLst>
              <a:ext uri="{FF2B5EF4-FFF2-40B4-BE49-F238E27FC236}">
                <a16:creationId xmlns:a16="http://schemas.microsoft.com/office/drawing/2014/main" id="{F8E6EE5E-196F-4F0E-8D2C-E61A5D7B56B3}"/>
              </a:ext>
            </a:extLst>
          </p:cNvPr>
          <p:cNvSpPr/>
          <p:nvPr/>
        </p:nvSpPr>
        <p:spPr>
          <a:xfrm rot="16200000">
            <a:off x="2807930" y="-487787"/>
            <a:ext cx="378823" cy="2835804"/>
          </a:xfrm>
          <a:prstGeom prst="rightBrace">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en-GB"/>
          </a:p>
        </p:txBody>
      </p:sp>
      <p:sp>
        <p:nvSpPr>
          <p:cNvPr id="7" name="Content Placeholder 3">
            <a:extLst>
              <a:ext uri="{FF2B5EF4-FFF2-40B4-BE49-F238E27FC236}">
                <a16:creationId xmlns:a16="http://schemas.microsoft.com/office/drawing/2014/main" id="{908B64F6-2583-4515-B245-D5D0C19A74E9}"/>
              </a:ext>
            </a:extLst>
          </p:cNvPr>
          <p:cNvSpPr txBox="1">
            <a:spLocks/>
          </p:cNvSpPr>
          <p:nvPr/>
        </p:nvSpPr>
        <p:spPr>
          <a:xfrm>
            <a:off x="5472170" y="126749"/>
            <a:ext cx="3377678" cy="6139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2800" b="1" dirty="0"/>
              <a:t>Eukaryotes</a:t>
            </a:r>
          </a:p>
        </p:txBody>
      </p:sp>
    </p:spTree>
    <p:extLst>
      <p:ext uri="{BB962C8B-B14F-4D97-AF65-F5344CB8AC3E}">
        <p14:creationId xmlns:p14="http://schemas.microsoft.com/office/powerpoint/2010/main" val="3205428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F7F67-8C49-400B-9D80-9F59F9EA83F8}"/>
              </a:ext>
            </a:extLst>
          </p:cNvPr>
          <p:cNvSpPr>
            <a:spLocks noGrp="1"/>
          </p:cNvSpPr>
          <p:nvPr>
            <p:ph type="title"/>
          </p:nvPr>
        </p:nvSpPr>
        <p:spPr/>
        <p:txBody>
          <a:bodyPr/>
          <a:lstStyle/>
          <a:p>
            <a:r>
              <a:rPr lang="en-GB" dirty="0"/>
              <a:t>Modern 3-Domain System</a:t>
            </a:r>
          </a:p>
        </p:txBody>
      </p:sp>
      <p:pic>
        <p:nvPicPr>
          <p:cNvPr id="5" name="Content Placeholder 4">
            <a:extLst>
              <a:ext uri="{FF2B5EF4-FFF2-40B4-BE49-F238E27FC236}">
                <a16:creationId xmlns:a16="http://schemas.microsoft.com/office/drawing/2014/main" id="{A772ED09-C862-4924-AB79-4AF42CF3BAB9}"/>
              </a:ext>
            </a:extLst>
          </p:cNvPr>
          <p:cNvPicPr>
            <a:picLocks noGrp="1" noChangeAspect="1"/>
          </p:cNvPicPr>
          <p:nvPr>
            <p:ph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27908" y="1676108"/>
            <a:ext cx="7714217" cy="4953585"/>
          </a:xfrm>
        </p:spPr>
      </p:pic>
    </p:spTree>
    <p:extLst>
      <p:ext uri="{BB962C8B-B14F-4D97-AF65-F5344CB8AC3E}">
        <p14:creationId xmlns:p14="http://schemas.microsoft.com/office/powerpoint/2010/main" val="9595429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69ACA-0241-49E0-B4E2-33134E2951A1}"/>
              </a:ext>
            </a:extLst>
          </p:cNvPr>
          <p:cNvSpPr>
            <a:spLocks noGrp="1"/>
          </p:cNvSpPr>
          <p:nvPr>
            <p:ph type="title"/>
          </p:nvPr>
        </p:nvSpPr>
        <p:spPr>
          <a:xfrm>
            <a:off x="1724298" y="624110"/>
            <a:ext cx="6981687" cy="1280890"/>
          </a:xfrm>
        </p:spPr>
        <p:txBody>
          <a:bodyPr/>
          <a:lstStyle/>
          <a:p>
            <a:r>
              <a:rPr lang="en-GB" dirty="0"/>
              <a:t>Example: </a:t>
            </a:r>
            <a:r>
              <a:rPr lang="en-GB" dirty="0" err="1"/>
              <a:t>Canis</a:t>
            </a:r>
            <a:r>
              <a:rPr lang="en-GB" dirty="0"/>
              <a:t> lupus </a:t>
            </a:r>
            <a:r>
              <a:rPr lang="en-GB" dirty="0" err="1"/>
              <a:t>familiaris</a:t>
            </a:r>
            <a:endParaRPr lang="en-GB" dirty="0"/>
          </a:p>
        </p:txBody>
      </p:sp>
      <p:pic>
        <p:nvPicPr>
          <p:cNvPr id="5" name="Content Placeholder 4" descr="A brown and black dog standing on grass&#10;&#10;Description generated with very high confidence">
            <a:extLst>
              <a:ext uri="{FF2B5EF4-FFF2-40B4-BE49-F238E27FC236}">
                <a16:creationId xmlns:a16="http://schemas.microsoft.com/office/drawing/2014/main" id="{DD83A794-0741-4C05-BBEF-FCD9B2F29A5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24298" y="1711235"/>
            <a:ext cx="6981688" cy="4654458"/>
          </a:xfrm>
        </p:spPr>
      </p:pic>
    </p:spTree>
    <p:extLst>
      <p:ext uri="{BB962C8B-B14F-4D97-AF65-F5344CB8AC3E}">
        <p14:creationId xmlns:p14="http://schemas.microsoft.com/office/powerpoint/2010/main" val="11576572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3C0234-63B9-4931-AD39-1FEECA504712}"/>
              </a:ext>
            </a:extLst>
          </p:cNvPr>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E0E40AE7-5A00-4783-A077-156E6C86D30F}"/>
              </a:ext>
            </a:extLst>
          </p:cNvPr>
          <p:cNvPicPr>
            <a:picLocks noChangeAspect="1"/>
          </p:cNvPicPr>
          <p:nvPr/>
        </p:nvPicPr>
        <p:blipFill>
          <a:blip r:embed="rId3"/>
          <a:stretch>
            <a:fillRect/>
          </a:stretch>
        </p:blipFill>
        <p:spPr>
          <a:xfrm>
            <a:off x="0" y="148838"/>
            <a:ext cx="8725989" cy="1124556"/>
          </a:xfrm>
          <a:prstGeom prst="rect">
            <a:avLst/>
          </a:prstGeom>
        </p:spPr>
      </p:pic>
      <p:pic>
        <p:nvPicPr>
          <p:cNvPr id="4" name="Picture 3">
            <a:extLst>
              <a:ext uri="{FF2B5EF4-FFF2-40B4-BE49-F238E27FC236}">
                <a16:creationId xmlns:a16="http://schemas.microsoft.com/office/drawing/2014/main" id="{980C37E8-CD44-4545-85EC-60BA7BAE4EB1}"/>
              </a:ext>
            </a:extLst>
          </p:cNvPr>
          <p:cNvPicPr>
            <a:picLocks noChangeAspect="1"/>
          </p:cNvPicPr>
          <p:nvPr/>
        </p:nvPicPr>
        <p:blipFill>
          <a:blip r:embed="rId4"/>
          <a:stretch>
            <a:fillRect/>
          </a:stretch>
        </p:blipFill>
        <p:spPr>
          <a:xfrm>
            <a:off x="0" y="1197358"/>
            <a:ext cx="8725989" cy="1272240"/>
          </a:xfrm>
          <a:prstGeom prst="rect">
            <a:avLst/>
          </a:prstGeom>
        </p:spPr>
      </p:pic>
      <p:pic>
        <p:nvPicPr>
          <p:cNvPr id="5" name="Picture 4">
            <a:extLst>
              <a:ext uri="{FF2B5EF4-FFF2-40B4-BE49-F238E27FC236}">
                <a16:creationId xmlns:a16="http://schemas.microsoft.com/office/drawing/2014/main" id="{E1C168DF-FDE2-41CD-8FF7-4A6111B86CE7}"/>
              </a:ext>
            </a:extLst>
          </p:cNvPr>
          <p:cNvPicPr>
            <a:picLocks noChangeAspect="1"/>
          </p:cNvPicPr>
          <p:nvPr/>
        </p:nvPicPr>
        <p:blipFill>
          <a:blip r:embed="rId5"/>
          <a:stretch>
            <a:fillRect/>
          </a:stretch>
        </p:blipFill>
        <p:spPr>
          <a:xfrm>
            <a:off x="104503" y="2270736"/>
            <a:ext cx="8530046" cy="1087619"/>
          </a:xfrm>
          <a:prstGeom prst="rect">
            <a:avLst/>
          </a:prstGeom>
        </p:spPr>
      </p:pic>
      <p:pic>
        <p:nvPicPr>
          <p:cNvPr id="6" name="Picture 5">
            <a:extLst>
              <a:ext uri="{FF2B5EF4-FFF2-40B4-BE49-F238E27FC236}">
                <a16:creationId xmlns:a16="http://schemas.microsoft.com/office/drawing/2014/main" id="{6B41E59E-A3B4-494B-87F9-CA7FB2211F50}"/>
              </a:ext>
            </a:extLst>
          </p:cNvPr>
          <p:cNvPicPr>
            <a:picLocks noChangeAspect="1"/>
          </p:cNvPicPr>
          <p:nvPr/>
        </p:nvPicPr>
        <p:blipFill>
          <a:blip r:embed="rId6"/>
          <a:stretch>
            <a:fillRect/>
          </a:stretch>
        </p:blipFill>
        <p:spPr>
          <a:xfrm>
            <a:off x="25144" y="3806001"/>
            <a:ext cx="9089463" cy="2803806"/>
          </a:xfrm>
          <a:prstGeom prst="rect">
            <a:avLst/>
          </a:prstGeom>
        </p:spPr>
      </p:pic>
      <p:pic>
        <p:nvPicPr>
          <p:cNvPr id="7" name="Picture 6">
            <a:extLst>
              <a:ext uri="{FF2B5EF4-FFF2-40B4-BE49-F238E27FC236}">
                <a16:creationId xmlns:a16="http://schemas.microsoft.com/office/drawing/2014/main" id="{9E10524F-E791-46EC-9AB1-C4D827247FFE}"/>
              </a:ext>
            </a:extLst>
          </p:cNvPr>
          <p:cNvPicPr>
            <a:picLocks noChangeAspect="1"/>
          </p:cNvPicPr>
          <p:nvPr/>
        </p:nvPicPr>
        <p:blipFill>
          <a:blip r:embed="rId7"/>
          <a:stretch>
            <a:fillRect/>
          </a:stretch>
        </p:blipFill>
        <p:spPr>
          <a:xfrm>
            <a:off x="104504" y="3356249"/>
            <a:ext cx="6492240" cy="1071397"/>
          </a:xfrm>
          <a:prstGeom prst="rect">
            <a:avLst/>
          </a:prstGeom>
        </p:spPr>
      </p:pic>
      <p:pic>
        <p:nvPicPr>
          <p:cNvPr id="8" name="Picture 7">
            <a:extLst>
              <a:ext uri="{FF2B5EF4-FFF2-40B4-BE49-F238E27FC236}">
                <a16:creationId xmlns:a16="http://schemas.microsoft.com/office/drawing/2014/main" id="{2376876E-B2CB-4242-8650-0DA435701F05}"/>
              </a:ext>
            </a:extLst>
          </p:cNvPr>
          <p:cNvPicPr>
            <a:picLocks noChangeAspect="1"/>
          </p:cNvPicPr>
          <p:nvPr/>
        </p:nvPicPr>
        <p:blipFill>
          <a:blip r:embed="rId8"/>
          <a:stretch>
            <a:fillRect/>
          </a:stretch>
        </p:blipFill>
        <p:spPr>
          <a:xfrm>
            <a:off x="104504" y="4397926"/>
            <a:ext cx="8778239" cy="1017462"/>
          </a:xfrm>
          <a:prstGeom prst="rect">
            <a:avLst/>
          </a:prstGeom>
        </p:spPr>
      </p:pic>
      <p:pic>
        <p:nvPicPr>
          <p:cNvPr id="9" name="Picture 8">
            <a:extLst>
              <a:ext uri="{FF2B5EF4-FFF2-40B4-BE49-F238E27FC236}">
                <a16:creationId xmlns:a16="http://schemas.microsoft.com/office/drawing/2014/main" id="{FBCD528A-58C2-48BC-B3F1-671091141227}"/>
              </a:ext>
            </a:extLst>
          </p:cNvPr>
          <p:cNvPicPr>
            <a:picLocks noChangeAspect="1"/>
          </p:cNvPicPr>
          <p:nvPr/>
        </p:nvPicPr>
        <p:blipFill>
          <a:blip r:embed="rId9"/>
          <a:stretch>
            <a:fillRect/>
          </a:stretch>
        </p:blipFill>
        <p:spPr>
          <a:xfrm>
            <a:off x="125731" y="5415388"/>
            <a:ext cx="6449845" cy="1293774"/>
          </a:xfrm>
          <a:prstGeom prst="rect">
            <a:avLst/>
          </a:prstGeom>
        </p:spPr>
      </p:pic>
    </p:spTree>
    <p:extLst>
      <p:ext uri="{BB962C8B-B14F-4D97-AF65-F5344CB8AC3E}">
        <p14:creationId xmlns:p14="http://schemas.microsoft.com/office/powerpoint/2010/main" val="2138828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793727-FDA1-4E55-A75A-27FB7F1B3658}"/>
              </a:ext>
            </a:extLst>
          </p:cNvPr>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51892D4-7031-4B0F-A7E4-D9F0DFD9C3F3}"/>
              </a:ext>
            </a:extLst>
          </p:cNvPr>
          <p:cNvPicPr>
            <a:picLocks noChangeAspect="1"/>
          </p:cNvPicPr>
          <p:nvPr/>
        </p:nvPicPr>
        <p:blipFill>
          <a:blip r:embed="rId2"/>
          <a:stretch>
            <a:fillRect/>
          </a:stretch>
        </p:blipFill>
        <p:spPr>
          <a:xfrm>
            <a:off x="177982" y="164119"/>
            <a:ext cx="6449845" cy="1293774"/>
          </a:xfrm>
          <a:prstGeom prst="rect">
            <a:avLst/>
          </a:prstGeom>
        </p:spPr>
      </p:pic>
      <p:pic>
        <p:nvPicPr>
          <p:cNvPr id="4" name="Picture 3">
            <a:extLst>
              <a:ext uri="{FF2B5EF4-FFF2-40B4-BE49-F238E27FC236}">
                <a16:creationId xmlns:a16="http://schemas.microsoft.com/office/drawing/2014/main" id="{B49A9519-5FDE-495C-9A28-4651B49F0B35}"/>
              </a:ext>
            </a:extLst>
          </p:cNvPr>
          <p:cNvPicPr>
            <a:picLocks noChangeAspect="1"/>
          </p:cNvPicPr>
          <p:nvPr/>
        </p:nvPicPr>
        <p:blipFill>
          <a:blip r:embed="rId3"/>
          <a:stretch>
            <a:fillRect/>
          </a:stretch>
        </p:blipFill>
        <p:spPr>
          <a:xfrm>
            <a:off x="177982" y="1457893"/>
            <a:ext cx="5216162" cy="1268622"/>
          </a:xfrm>
          <a:prstGeom prst="rect">
            <a:avLst/>
          </a:prstGeom>
        </p:spPr>
      </p:pic>
      <p:pic>
        <p:nvPicPr>
          <p:cNvPr id="5" name="Picture 4">
            <a:extLst>
              <a:ext uri="{FF2B5EF4-FFF2-40B4-BE49-F238E27FC236}">
                <a16:creationId xmlns:a16="http://schemas.microsoft.com/office/drawing/2014/main" id="{8A0DA94D-E9BA-4C25-90AC-3774875ACF06}"/>
              </a:ext>
            </a:extLst>
          </p:cNvPr>
          <p:cNvPicPr>
            <a:picLocks noChangeAspect="1"/>
          </p:cNvPicPr>
          <p:nvPr/>
        </p:nvPicPr>
        <p:blipFill>
          <a:blip r:embed="rId4"/>
          <a:stretch>
            <a:fillRect/>
          </a:stretch>
        </p:blipFill>
        <p:spPr>
          <a:xfrm>
            <a:off x="177982" y="2751667"/>
            <a:ext cx="5216162" cy="1307261"/>
          </a:xfrm>
          <a:prstGeom prst="rect">
            <a:avLst/>
          </a:prstGeom>
        </p:spPr>
      </p:pic>
      <p:pic>
        <p:nvPicPr>
          <p:cNvPr id="6" name="Picture 5">
            <a:extLst>
              <a:ext uri="{FF2B5EF4-FFF2-40B4-BE49-F238E27FC236}">
                <a16:creationId xmlns:a16="http://schemas.microsoft.com/office/drawing/2014/main" id="{7D744258-73B7-483B-9A86-C48CB22EEC09}"/>
              </a:ext>
            </a:extLst>
          </p:cNvPr>
          <p:cNvPicPr>
            <a:picLocks noChangeAspect="1"/>
          </p:cNvPicPr>
          <p:nvPr/>
        </p:nvPicPr>
        <p:blipFill>
          <a:blip r:embed="rId5"/>
          <a:stretch>
            <a:fillRect/>
          </a:stretch>
        </p:blipFill>
        <p:spPr>
          <a:xfrm>
            <a:off x="177982" y="4116738"/>
            <a:ext cx="4302578" cy="1072434"/>
          </a:xfrm>
          <a:prstGeom prst="rect">
            <a:avLst/>
          </a:prstGeom>
        </p:spPr>
      </p:pic>
      <p:pic>
        <p:nvPicPr>
          <p:cNvPr id="7" name="Content Placeholder 4" descr="A brown and black dog standing on grass&#10;&#10;Description generated with very high confidence">
            <a:extLst>
              <a:ext uri="{FF2B5EF4-FFF2-40B4-BE49-F238E27FC236}">
                <a16:creationId xmlns:a16="http://schemas.microsoft.com/office/drawing/2014/main" id="{90B6D84D-ED3B-437C-8971-8BFE25FDBB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06760" y="4084080"/>
            <a:ext cx="3337921" cy="2225280"/>
          </a:xfrm>
          <a:prstGeom prst="rect">
            <a:avLst/>
          </a:prstGeom>
        </p:spPr>
      </p:pic>
    </p:spTree>
    <p:extLst>
      <p:ext uri="{BB962C8B-B14F-4D97-AF65-F5344CB8AC3E}">
        <p14:creationId xmlns:p14="http://schemas.microsoft.com/office/powerpoint/2010/main" val="357010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D4669CD-1255-4D2C-9F82-7F51FA22AF3D}"/>
              </a:ext>
            </a:extLst>
          </p:cNvPr>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168CEB40-7F6B-4B26-873E-A9FDA73F696E}"/>
              </a:ext>
            </a:extLst>
          </p:cNvPr>
          <p:cNvPicPr>
            <a:picLocks noChangeAspect="1"/>
          </p:cNvPicPr>
          <p:nvPr/>
        </p:nvPicPr>
        <p:blipFill>
          <a:blip r:embed="rId3"/>
          <a:stretch>
            <a:fillRect/>
          </a:stretch>
        </p:blipFill>
        <p:spPr>
          <a:xfrm>
            <a:off x="0" y="865199"/>
            <a:ext cx="9144000" cy="5127602"/>
          </a:xfrm>
          <a:prstGeom prst="rect">
            <a:avLst/>
          </a:prstGeom>
        </p:spPr>
      </p:pic>
      <p:sp>
        <p:nvSpPr>
          <p:cNvPr id="4" name="Oval 3">
            <a:extLst>
              <a:ext uri="{FF2B5EF4-FFF2-40B4-BE49-F238E27FC236}">
                <a16:creationId xmlns:a16="http://schemas.microsoft.com/office/drawing/2014/main" id="{7E48365F-4E9E-4B51-86FF-79112E0C0049}"/>
              </a:ext>
            </a:extLst>
          </p:cNvPr>
          <p:cNvSpPr/>
          <p:nvPr/>
        </p:nvSpPr>
        <p:spPr>
          <a:xfrm>
            <a:off x="2351314" y="4898572"/>
            <a:ext cx="3370217" cy="118872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red and white stop sign on a pole&#10;&#10;Description generated with high confidence">
            <a:extLst>
              <a:ext uri="{FF2B5EF4-FFF2-40B4-BE49-F238E27FC236}">
                <a16:creationId xmlns:a16="http://schemas.microsoft.com/office/drawing/2014/main" id="{088CC166-6EA9-4D5D-BF94-A4F631DD9E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5975" y="5210390"/>
            <a:ext cx="1575323" cy="1564821"/>
          </a:xfrm>
          <a:prstGeom prst="rect">
            <a:avLst/>
          </a:prstGeom>
        </p:spPr>
      </p:pic>
    </p:spTree>
    <p:extLst>
      <p:ext uri="{BB962C8B-B14F-4D97-AF65-F5344CB8AC3E}">
        <p14:creationId xmlns:p14="http://schemas.microsoft.com/office/powerpoint/2010/main" val="314829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9658A-56F0-4487-BDB8-6D7A194929A1}"/>
              </a:ext>
            </a:extLst>
          </p:cNvPr>
          <p:cNvSpPr>
            <a:spLocks noGrp="1"/>
          </p:cNvSpPr>
          <p:nvPr>
            <p:ph type="title"/>
          </p:nvPr>
        </p:nvSpPr>
        <p:spPr/>
        <p:txBody>
          <a:bodyPr/>
          <a:lstStyle/>
          <a:p>
            <a:r>
              <a:rPr lang="en-GB" dirty="0"/>
              <a:t>Problems…</a:t>
            </a:r>
          </a:p>
        </p:txBody>
      </p:sp>
      <p:sp>
        <p:nvSpPr>
          <p:cNvPr id="3" name="Content Placeholder 2">
            <a:extLst>
              <a:ext uri="{FF2B5EF4-FFF2-40B4-BE49-F238E27FC236}">
                <a16:creationId xmlns:a16="http://schemas.microsoft.com/office/drawing/2014/main" id="{53687E15-931E-4414-A012-80646EF7F722}"/>
              </a:ext>
            </a:extLst>
          </p:cNvPr>
          <p:cNvSpPr>
            <a:spLocks noGrp="1"/>
          </p:cNvSpPr>
          <p:nvPr>
            <p:ph sz="half" idx="1"/>
          </p:nvPr>
        </p:nvSpPr>
        <p:spPr/>
        <p:txBody>
          <a:bodyPr/>
          <a:lstStyle/>
          <a:p>
            <a:r>
              <a:rPr lang="en-GB" dirty="0"/>
              <a:t>Linnaeus (and everyone else) wondered about where these species came from and how to define a species</a:t>
            </a:r>
          </a:p>
          <a:p>
            <a:r>
              <a:rPr lang="en-GB" dirty="0"/>
              <a:t>Linnaeus treated species as </a:t>
            </a:r>
            <a:r>
              <a:rPr lang="en-GB" dirty="0">
                <a:solidFill>
                  <a:srgbClr val="FF0000"/>
                </a:solidFill>
              </a:rPr>
              <a:t>immutable</a:t>
            </a:r>
          </a:p>
        </p:txBody>
      </p:sp>
      <p:sp>
        <p:nvSpPr>
          <p:cNvPr id="4" name="Content Placeholder 3">
            <a:extLst>
              <a:ext uri="{FF2B5EF4-FFF2-40B4-BE49-F238E27FC236}">
                <a16:creationId xmlns:a16="http://schemas.microsoft.com/office/drawing/2014/main" id="{B6066DB0-F308-44B6-B5B4-8487D31813B3}"/>
              </a:ext>
            </a:extLst>
          </p:cNvPr>
          <p:cNvSpPr>
            <a:spLocks noGrp="1"/>
          </p:cNvSpPr>
          <p:nvPr>
            <p:ph sz="half" idx="2"/>
          </p:nvPr>
        </p:nvSpPr>
        <p:spPr/>
        <p:txBody>
          <a:bodyPr/>
          <a:lstStyle/>
          <a:p>
            <a:endParaRPr lang="en-GB" dirty="0"/>
          </a:p>
        </p:txBody>
      </p:sp>
      <p:pic>
        <p:nvPicPr>
          <p:cNvPr id="5" name="Content Placeholder 4">
            <a:extLst>
              <a:ext uri="{FF2B5EF4-FFF2-40B4-BE49-F238E27FC236}">
                <a16:creationId xmlns:a16="http://schemas.microsoft.com/office/drawing/2014/main" id="{385ED166-C26F-44C1-A01E-F7F56C6A4B70}"/>
              </a:ext>
            </a:extLst>
          </p:cNvPr>
          <p:cNvPicPr>
            <a:picLocks noChangeAspect="1"/>
          </p:cNvPicPr>
          <p:nvPr/>
        </p:nvPicPr>
        <p:blipFill rotWithShape="1">
          <a:blip r:embed="rId3"/>
          <a:srcRect r="37724" b="8395"/>
          <a:stretch/>
        </p:blipFill>
        <p:spPr>
          <a:xfrm>
            <a:off x="5337308" y="1697145"/>
            <a:ext cx="3197092" cy="3749758"/>
          </a:xfrm>
          <a:prstGeom prst="rect">
            <a:avLst/>
          </a:prstGeom>
        </p:spPr>
      </p:pic>
    </p:spTree>
    <p:extLst>
      <p:ext uri="{BB962C8B-B14F-4D97-AF65-F5344CB8AC3E}">
        <p14:creationId xmlns:p14="http://schemas.microsoft.com/office/powerpoint/2010/main" val="31206162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AA7BA-625F-456D-AFFD-B01B9418AFAF}"/>
              </a:ext>
            </a:extLst>
          </p:cNvPr>
          <p:cNvSpPr>
            <a:spLocks noGrp="1"/>
          </p:cNvSpPr>
          <p:nvPr>
            <p:ph type="title"/>
          </p:nvPr>
        </p:nvSpPr>
        <p:spPr/>
        <p:txBody>
          <a:bodyPr/>
          <a:lstStyle/>
          <a:p>
            <a:r>
              <a:rPr lang="en-GB" dirty="0"/>
              <a:t>Problems…</a:t>
            </a:r>
          </a:p>
        </p:txBody>
      </p:sp>
      <p:sp>
        <p:nvSpPr>
          <p:cNvPr id="3" name="Content Placeholder 2">
            <a:extLst>
              <a:ext uri="{FF2B5EF4-FFF2-40B4-BE49-F238E27FC236}">
                <a16:creationId xmlns:a16="http://schemas.microsoft.com/office/drawing/2014/main" id="{0401E460-FD4A-4985-AF34-3053669F38EB}"/>
              </a:ext>
            </a:extLst>
          </p:cNvPr>
          <p:cNvSpPr>
            <a:spLocks noGrp="1"/>
          </p:cNvSpPr>
          <p:nvPr>
            <p:ph sz="half" idx="1"/>
          </p:nvPr>
        </p:nvSpPr>
        <p:spPr/>
        <p:txBody>
          <a:bodyPr/>
          <a:lstStyle/>
          <a:p>
            <a:r>
              <a:rPr lang="en-GB" dirty="0"/>
              <a:t>Compared living and fossil mammals – elephants and mammoths</a:t>
            </a:r>
          </a:p>
          <a:p>
            <a:r>
              <a:rPr lang="en-GB" dirty="0"/>
              <a:t>Found different kinds of animals and plants in very similar but completely isolated environments</a:t>
            </a:r>
          </a:p>
          <a:p>
            <a:r>
              <a:rPr lang="en-GB" dirty="0"/>
              <a:t>Buffon’s Law – the first principle of biogeography</a:t>
            </a:r>
          </a:p>
        </p:txBody>
      </p:sp>
      <p:pic>
        <p:nvPicPr>
          <p:cNvPr id="5" name="Content Placeholder 4">
            <a:extLst>
              <a:ext uri="{FF2B5EF4-FFF2-40B4-BE49-F238E27FC236}">
                <a16:creationId xmlns:a16="http://schemas.microsoft.com/office/drawing/2014/main" id="{338A7170-F67D-489B-AAF5-EC629EFE1A04}"/>
              </a:ext>
            </a:extLst>
          </p:cNvPr>
          <p:cNvPicPr>
            <a:picLocks noGrp="1" noChangeAspect="1"/>
          </p:cNvPicPr>
          <p:nvPr>
            <p:ph sz="half" idx="2"/>
          </p:nvPr>
        </p:nvPicPr>
        <p:blipFill>
          <a:blip r:embed="rId3"/>
          <a:stretch>
            <a:fillRect/>
          </a:stretch>
        </p:blipFill>
        <p:spPr>
          <a:xfrm>
            <a:off x="5337175" y="2213217"/>
            <a:ext cx="3197225" cy="3614254"/>
          </a:xfrm>
          <a:prstGeom prst="rect">
            <a:avLst/>
          </a:prstGeom>
        </p:spPr>
      </p:pic>
    </p:spTree>
    <p:extLst>
      <p:ext uri="{BB962C8B-B14F-4D97-AF65-F5344CB8AC3E}">
        <p14:creationId xmlns:p14="http://schemas.microsoft.com/office/powerpoint/2010/main" val="15900473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E3930-FA03-410A-B16F-95CF8F8BCBEE}"/>
              </a:ext>
            </a:extLst>
          </p:cNvPr>
          <p:cNvSpPr>
            <a:spLocks noGrp="1"/>
          </p:cNvSpPr>
          <p:nvPr>
            <p:ph type="title"/>
          </p:nvPr>
        </p:nvSpPr>
        <p:spPr/>
        <p:txBody>
          <a:bodyPr/>
          <a:lstStyle/>
          <a:p>
            <a:r>
              <a:rPr lang="en-GB" dirty="0"/>
              <a:t>Age of Enlightenment</a:t>
            </a:r>
          </a:p>
        </p:txBody>
      </p:sp>
      <p:sp>
        <p:nvSpPr>
          <p:cNvPr id="3" name="Content Placeholder 2">
            <a:extLst>
              <a:ext uri="{FF2B5EF4-FFF2-40B4-BE49-F238E27FC236}">
                <a16:creationId xmlns:a16="http://schemas.microsoft.com/office/drawing/2014/main" id="{21693695-88BC-4CD3-B8F0-94A5E64956FF}"/>
              </a:ext>
            </a:extLst>
          </p:cNvPr>
          <p:cNvSpPr>
            <a:spLocks noGrp="1"/>
          </p:cNvSpPr>
          <p:nvPr>
            <p:ph sz="half" idx="1"/>
          </p:nvPr>
        </p:nvSpPr>
        <p:spPr>
          <a:xfrm>
            <a:off x="1374469" y="2136645"/>
            <a:ext cx="3197531" cy="3767397"/>
          </a:xfrm>
        </p:spPr>
        <p:txBody>
          <a:bodyPr/>
          <a:lstStyle/>
          <a:p>
            <a:r>
              <a:rPr lang="en-GB" dirty="0"/>
              <a:t>Palaeontology and the discovery of extinct species in the fossil record began to undermine the static view of nature which had persisted since Aristotle</a:t>
            </a:r>
          </a:p>
          <a:p>
            <a:endParaRPr lang="en-GB" dirty="0"/>
          </a:p>
        </p:txBody>
      </p:sp>
      <p:pic>
        <p:nvPicPr>
          <p:cNvPr id="6" name="Content Placeholder 5" descr="A close up of a piece of paper&#10;&#10;Description generated with high confidence">
            <a:extLst>
              <a:ext uri="{FF2B5EF4-FFF2-40B4-BE49-F238E27FC236}">
                <a16:creationId xmlns:a16="http://schemas.microsoft.com/office/drawing/2014/main" id="{B2DB9E83-6638-418E-94E7-3BCD4E6C082B}"/>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394896" y="1674223"/>
            <a:ext cx="4453014" cy="4561844"/>
          </a:xfrm>
        </p:spPr>
      </p:pic>
    </p:spTree>
    <p:extLst>
      <p:ext uri="{BB962C8B-B14F-4D97-AF65-F5344CB8AC3E}">
        <p14:creationId xmlns:p14="http://schemas.microsoft.com/office/powerpoint/2010/main" val="11020236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98F2C-B9E2-46A2-A1CF-B4F43964130B}"/>
              </a:ext>
            </a:extLst>
          </p:cNvPr>
          <p:cNvSpPr>
            <a:spLocks noGrp="1"/>
          </p:cNvSpPr>
          <p:nvPr>
            <p:ph type="title"/>
          </p:nvPr>
        </p:nvSpPr>
        <p:spPr>
          <a:xfrm>
            <a:off x="1645921" y="624110"/>
            <a:ext cx="7080068" cy="1280890"/>
          </a:xfrm>
        </p:spPr>
        <p:txBody>
          <a:bodyPr/>
          <a:lstStyle/>
          <a:p>
            <a:r>
              <a:rPr lang="en-GB" dirty="0"/>
              <a:t>Species are NOT fixed entities</a:t>
            </a:r>
          </a:p>
        </p:txBody>
      </p:sp>
      <p:pic>
        <p:nvPicPr>
          <p:cNvPr id="6" name="Content Placeholder 5">
            <a:extLst>
              <a:ext uri="{FF2B5EF4-FFF2-40B4-BE49-F238E27FC236}">
                <a16:creationId xmlns:a16="http://schemas.microsoft.com/office/drawing/2014/main" id="{F60FC4AC-2A0F-4002-ADC2-E609F677251B}"/>
              </a:ext>
            </a:extLst>
          </p:cNvPr>
          <p:cNvPicPr>
            <a:picLocks noGrp="1" noChangeAspect="1"/>
          </p:cNvPicPr>
          <p:nvPr>
            <p:ph idx="1"/>
          </p:nvPr>
        </p:nvPicPr>
        <p:blipFill>
          <a:blip r:embed="rId3"/>
          <a:stretch>
            <a:fillRect/>
          </a:stretch>
        </p:blipFill>
        <p:spPr>
          <a:xfrm>
            <a:off x="2093322" y="1914525"/>
            <a:ext cx="5994927" cy="2108835"/>
          </a:xfrm>
          <a:prstGeom prst="rect">
            <a:avLst/>
          </a:prstGeom>
        </p:spPr>
      </p:pic>
      <p:pic>
        <p:nvPicPr>
          <p:cNvPr id="8" name="Picture 7">
            <a:extLst>
              <a:ext uri="{FF2B5EF4-FFF2-40B4-BE49-F238E27FC236}">
                <a16:creationId xmlns:a16="http://schemas.microsoft.com/office/drawing/2014/main" id="{A567F406-2965-47FC-9874-5016E99E3274}"/>
              </a:ext>
            </a:extLst>
          </p:cNvPr>
          <p:cNvPicPr>
            <a:picLocks noChangeAspect="1"/>
          </p:cNvPicPr>
          <p:nvPr/>
        </p:nvPicPr>
        <p:blipFill>
          <a:blip r:embed="rId4"/>
          <a:stretch>
            <a:fillRect/>
          </a:stretch>
        </p:blipFill>
        <p:spPr>
          <a:xfrm>
            <a:off x="1544411" y="3853555"/>
            <a:ext cx="7080068" cy="2223172"/>
          </a:xfrm>
          <a:prstGeom prst="rect">
            <a:avLst/>
          </a:prstGeom>
        </p:spPr>
      </p:pic>
    </p:spTree>
    <p:extLst>
      <p:ext uri="{BB962C8B-B14F-4D97-AF65-F5344CB8AC3E}">
        <p14:creationId xmlns:p14="http://schemas.microsoft.com/office/powerpoint/2010/main" val="35818023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9864048-2A3C-4F51-9339-913D87177ED5}"/>
              </a:ext>
            </a:extLst>
          </p:cNvPr>
          <p:cNvPicPr>
            <a:picLocks noGrp="1" noChangeAspect="1"/>
          </p:cNvPicPr>
          <p:nvPr>
            <p:ph idx="1"/>
          </p:nvPr>
        </p:nvPicPr>
        <p:blipFill>
          <a:blip r:embed="rId3"/>
          <a:stretch>
            <a:fillRect/>
          </a:stretch>
        </p:blipFill>
        <p:spPr>
          <a:xfrm>
            <a:off x="3981450" y="4972050"/>
            <a:ext cx="5162550" cy="1885950"/>
          </a:xfrm>
          <a:prstGeom prst="rect">
            <a:avLst/>
          </a:prstGeom>
        </p:spPr>
      </p:pic>
      <p:pic>
        <p:nvPicPr>
          <p:cNvPr id="7" name="Picture 6">
            <a:extLst>
              <a:ext uri="{FF2B5EF4-FFF2-40B4-BE49-F238E27FC236}">
                <a16:creationId xmlns:a16="http://schemas.microsoft.com/office/drawing/2014/main" id="{93D92E88-62B3-458A-ABB6-8CF41C752113}"/>
              </a:ext>
            </a:extLst>
          </p:cNvPr>
          <p:cNvPicPr>
            <a:picLocks noChangeAspect="1"/>
          </p:cNvPicPr>
          <p:nvPr/>
        </p:nvPicPr>
        <p:blipFill>
          <a:blip r:embed="rId4"/>
          <a:stretch>
            <a:fillRect/>
          </a:stretch>
        </p:blipFill>
        <p:spPr>
          <a:xfrm>
            <a:off x="1024128" y="130629"/>
            <a:ext cx="8119872" cy="6858000"/>
          </a:xfrm>
          <a:prstGeom prst="rect">
            <a:avLst/>
          </a:prstGeom>
        </p:spPr>
      </p:pic>
    </p:spTree>
    <p:extLst>
      <p:ext uri="{BB962C8B-B14F-4D97-AF65-F5344CB8AC3E}">
        <p14:creationId xmlns:p14="http://schemas.microsoft.com/office/powerpoint/2010/main" val="2938557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EA32B1-5F36-455E-A431-037AFABF5AD7}"/>
              </a:ext>
            </a:extLst>
          </p:cNvPr>
          <p:cNvSpPr>
            <a:spLocks noGrp="1"/>
          </p:cNvSpPr>
          <p:nvPr>
            <p:ph type="title"/>
          </p:nvPr>
        </p:nvSpPr>
        <p:spPr>
          <a:xfrm>
            <a:off x="1502230" y="1303854"/>
            <a:ext cx="7509768" cy="799267"/>
          </a:xfrm>
        </p:spPr>
        <p:txBody>
          <a:bodyPr anchor="t">
            <a:normAutofit fontScale="90000"/>
          </a:bodyPr>
          <a:lstStyle/>
          <a:p>
            <a:r>
              <a:rPr lang="en-GB" sz="3200" dirty="0"/>
              <a:t>Exercise 3 – Creating a dichotomous key</a:t>
            </a:r>
          </a:p>
        </p:txBody>
      </p:sp>
      <p:sp>
        <p:nvSpPr>
          <p:cNvPr id="5" name="Text Placeholder 4">
            <a:extLst>
              <a:ext uri="{FF2B5EF4-FFF2-40B4-BE49-F238E27FC236}">
                <a16:creationId xmlns:a16="http://schemas.microsoft.com/office/drawing/2014/main" id="{1A760C8D-8614-459E-8EBB-F975F0C8910A}"/>
              </a:ext>
            </a:extLst>
          </p:cNvPr>
          <p:cNvSpPr>
            <a:spLocks noGrp="1"/>
          </p:cNvSpPr>
          <p:nvPr>
            <p:ph type="body" idx="1"/>
          </p:nvPr>
        </p:nvSpPr>
        <p:spPr>
          <a:xfrm>
            <a:off x="1502230" y="2103121"/>
            <a:ext cx="6591985" cy="3696788"/>
          </a:xfrm>
        </p:spPr>
        <p:txBody>
          <a:bodyPr>
            <a:normAutofit/>
          </a:bodyPr>
          <a:lstStyle/>
          <a:p>
            <a:r>
              <a:rPr lang="en-GB" dirty="0"/>
              <a:t>Dichotomous keys might be outdated, incorrect or poor quality</a:t>
            </a:r>
          </a:p>
          <a:p>
            <a:endParaRPr lang="en-GB" dirty="0"/>
          </a:p>
          <a:p>
            <a:r>
              <a:rPr lang="en-GB" dirty="0"/>
              <a:t>Create your own dichotomous key of the cartoon aliens (Set B) in your notebooks or on plain paper</a:t>
            </a:r>
          </a:p>
          <a:p>
            <a:endParaRPr lang="en-GB" dirty="0"/>
          </a:p>
          <a:p>
            <a:r>
              <a:rPr lang="en-GB" dirty="0"/>
              <a:t>15 minutes followed by discussion points</a:t>
            </a:r>
          </a:p>
        </p:txBody>
      </p:sp>
    </p:spTree>
    <p:extLst>
      <p:ext uri="{BB962C8B-B14F-4D97-AF65-F5344CB8AC3E}">
        <p14:creationId xmlns:p14="http://schemas.microsoft.com/office/powerpoint/2010/main" val="28146620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11A44-433A-4C2F-98BA-B2B824838F96}"/>
              </a:ext>
            </a:extLst>
          </p:cNvPr>
          <p:cNvSpPr>
            <a:spLocks noGrp="1"/>
          </p:cNvSpPr>
          <p:nvPr>
            <p:ph type="title"/>
          </p:nvPr>
        </p:nvSpPr>
        <p:spPr>
          <a:xfrm>
            <a:off x="1576138" y="570614"/>
            <a:ext cx="6958262" cy="813018"/>
          </a:xfrm>
        </p:spPr>
        <p:txBody>
          <a:bodyPr/>
          <a:lstStyle/>
          <a:p>
            <a:r>
              <a:rPr lang="en-GB" dirty="0"/>
              <a:t>Self study for next week…</a:t>
            </a:r>
          </a:p>
        </p:txBody>
      </p:sp>
      <p:sp>
        <p:nvSpPr>
          <p:cNvPr id="3" name="Text Placeholder 2">
            <a:extLst>
              <a:ext uri="{FF2B5EF4-FFF2-40B4-BE49-F238E27FC236}">
                <a16:creationId xmlns:a16="http://schemas.microsoft.com/office/drawing/2014/main" id="{1572B361-9E66-4166-99A1-9C2FBD005CFE}"/>
              </a:ext>
            </a:extLst>
          </p:cNvPr>
          <p:cNvSpPr>
            <a:spLocks noGrp="1"/>
          </p:cNvSpPr>
          <p:nvPr>
            <p:ph type="body" idx="1"/>
          </p:nvPr>
        </p:nvSpPr>
        <p:spPr>
          <a:xfrm>
            <a:off x="1491917" y="1720516"/>
            <a:ext cx="7042484" cy="4566870"/>
          </a:xfrm>
        </p:spPr>
        <p:txBody>
          <a:bodyPr>
            <a:normAutofit lnSpcReduction="10000"/>
          </a:bodyPr>
          <a:lstStyle/>
          <a:p>
            <a:r>
              <a:rPr lang="en-GB" sz="1600" dirty="0"/>
              <a:t>Next week we will be discussing genetics and genetic techniques in conservation</a:t>
            </a:r>
          </a:p>
          <a:p>
            <a:endParaRPr lang="en-GB" sz="1600" dirty="0"/>
          </a:p>
          <a:p>
            <a:r>
              <a:rPr lang="en-GB" sz="1600" dirty="0"/>
              <a:t>You need to complete the Key Concepts exercises (1 – 11) , looking up terms you don’t understand, which you will find at : </a:t>
            </a:r>
            <a:br>
              <a:rPr lang="en-GB" sz="1600" dirty="0"/>
            </a:br>
            <a:r>
              <a:rPr lang="en-GB" sz="1600" dirty="0">
                <a:hlinkClick r:id="rId3"/>
              </a:rPr>
              <a:t>http://www.phschool.com/science/biology_place/labbench/lab8/intro.html</a:t>
            </a:r>
            <a:r>
              <a:rPr lang="en-GB" sz="1600" dirty="0"/>
              <a:t> </a:t>
            </a:r>
          </a:p>
          <a:p>
            <a:endParaRPr lang="en-GB" sz="1600" dirty="0"/>
          </a:p>
          <a:p>
            <a:r>
              <a:rPr lang="en-GB" sz="1600" dirty="0"/>
              <a:t>At the beginning of next week you will give two, 5 to 10 minute lectures on some of the terms used in the exercises, giving an illustrative example of each one</a:t>
            </a:r>
          </a:p>
          <a:p>
            <a:endParaRPr lang="en-GB" sz="1600" dirty="0"/>
          </a:p>
          <a:p>
            <a:r>
              <a:rPr lang="en-GB" sz="1600" b="1" dirty="0"/>
              <a:t>Group A:   Mutation,   Genetic equilibrium,  Heterozygote</a:t>
            </a:r>
          </a:p>
          <a:p>
            <a:endParaRPr lang="en-GB" sz="1600" b="1" dirty="0"/>
          </a:p>
          <a:p>
            <a:r>
              <a:rPr lang="en-GB" sz="1600" b="1" dirty="0"/>
              <a:t>Group B:   Allele,   Selection,   Genetic drift</a:t>
            </a:r>
          </a:p>
        </p:txBody>
      </p:sp>
    </p:spTree>
    <p:extLst>
      <p:ext uri="{BB962C8B-B14F-4D97-AF65-F5344CB8AC3E}">
        <p14:creationId xmlns:p14="http://schemas.microsoft.com/office/powerpoint/2010/main" val="47075169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969</TotalTime>
  <Words>5760</Words>
  <Application>Microsoft Office PowerPoint</Application>
  <PresentationFormat>On-screen Show (4:3)</PresentationFormat>
  <Paragraphs>565</Paragraphs>
  <Slides>51</Slides>
  <Notes>50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Arial</vt:lpstr>
      <vt:lpstr>Calibri</vt:lpstr>
      <vt:lpstr>Century Gothic</vt:lpstr>
      <vt:lpstr>Wingdings 3</vt:lpstr>
      <vt:lpstr>Wisp</vt:lpstr>
      <vt:lpstr>Taxonomy &amp; Classification</vt:lpstr>
      <vt:lpstr>First….Who am I?</vt:lpstr>
      <vt:lpstr>Why study the ecology of microorganisms?</vt:lpstr>
      <vt:lpstr>Tree of Life</vt:lpstr>
      <vt:lpstr>What’s with all the microbes?</vt:lpstr>
      <vt:lpstr>Taxonomy</vt:lpstr>
      <vt:lpstr>PowerPoint Presentation</vt:lpstr>
      <vt:lpstr>PowerPoint Presentation</vt:lpstr>
      <vt:lpstr>Aristotle</vt:lpstr>
      <vt:lpstr>Pliny the Elder</vt:lpstr>
      <vt:lpstr>“Names” were really descriptions</vt:lpstr>
      <vt:lpstr>PowerPoint Presentation</vt:lpstr>
      <vt:lpstr>Carl Linnaeus – bionomial nomentclature</vt:lpstr>
      <vt:lpstr>Binomial nomenclature</vt:lpstr>
      <vt:lpstr>Binomial nomenclature</vt:lpstr>
      <vt:lpstr>Binomial nomenclature</vt:lpstr>
      <vt:lpstr>Latin and Greek names</vt:lpstr>
      <vt:lpstr>Honorary names</vt:lpstr>
      <vt:lpstr>Honorary names</vt:lpstr>
      <vt:lpstr>Names of places</vt:lpstr>
      <vt:lpstr>Other languages</vt:lpstr>
      <vt:lpstr>What’s in a name?</vt:lpstr>
      <vt:lpstr>Exercise 1 – Grouping organisms</vt:lpstr>
      <vt:lpstr>10 Minute Break</vt:lpstr>
      <vt:lpstr>Morphologic characteristics</vt:lpstr>
      <vt:lpstr>Physiologic factors</vt:lpstr>
      <vt:lpstr>Molecular characteristics</vt:lpstr>
      <vt:lpstr>Behavioural characteristics</vt:lpstr>
      <vt:lpstr>Ecological characteristics</vt:lpstr>
      <vt:lpstr>Exercise 2 – Using a dichotomous key</vt:lpstr>
      <vt:lpstr>10 Minute Break</vt:lpstr>
      <vt:lpstr>Classification</vt:lpstr>
      <vt:lpstr>Linnaeus’ domains</vt:lpstr>
      <vt:lpstr>Linnaeus described six classes of animals</vt:lpstr>
      <vt:lpstr>Linnaeus described six classes of animals</vt:lpstr>
      <vt:lpstr>Haeckel (1866) - Phylogenetic tree </vt:lpstr>
      <vt:lpstr>PowerPoint Presentation</vt:lpstr>
      <vt:lpstr>PowerPoint Presentation</vt:lpstr>
      <vt:lpstr>PowerPoint Presentation</vt:lpstr>
      <vt:lpstr>Modern 3-Domain System</vt:lpstr>
      <vt:lpstr>Example: Canis lupus familiaris</vt:lpstr>
      <vt:lpstr>PowerPoint Presentation</vt:lpstr>
      <vt:lpstr>PowerPoint Presentation</vt:lpstr>
      <vt:lpstr>PowerPoint Presentation</vt:lpstr>
      <vt:lpstr>Problems…</vt:lpstr>
      <vt:lpstr>Problems…</vt:lpstr>
      <vt:lpstr>Age of Enlightenment</vt:lpstr>
      <vt:lpstr>Species are NOT fixed entities</vt:lpstr>
      <vt:lpstr>PowerPoint Presentation</vt:lpstr>
      <vt:lpstr>Exercise 3 – Creating a dichotomous key</vt:lpstr>
      <vt:lpstr>Self study for 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Taxonomy &amp; Classification</dc:title>
  <dc:creator>RAWLINGS A. (612964)</dc:creator>
  <cp:lastModifiedBy>Anna Rawlings</cp:lastModifiedBy>
  <cp:revision>76</cp:revision>
  <dcterms:created xsi:type="dcterms:W3CDTF">2018-02-14T09:34:35Z</dcterms:created>
  <dcterms:modified xsi:type="dcterms:W3CDTF">2019-03-25T22:49:14Z</dcterms:modified>
</cp:coreProperties>
</file>