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DC19888-21FB-4420-B83F-694163A96667}">
          <p14:sldIdLst>
            <p14:sldId id="256"/>
          </p14:sldIdLst>
        </p14:section>
        <p14:section name="STUDENT 1" id="{E0439443-B0F5-4C2D-B662-BAB421E075A7}">
          <p14:sldIdLst>
            <p14:sldId id="257"/>
            <p14:sldId id="258"/>
            <p14:sldId id="259"/>
            <p14:sldId id="260"/>
            <p14:sldId id="261"/>
            <p14:sldId id="262"/>
          </p14:sldIdLst>
        </p14:section>
        <p14:section name="STUDENT 2" id="{A5FEE4C9-DA9C-43AB-ABED-943A84C4341F}">
          <p14:sldIdLst>
            <p14:sldId id="263"/>
            <p14:sldId id="264"/>
            <p14:sldId id="265"/>
            <p14:sldId id="266"/>
            <p14:sldId id="267"/>
            <p14:sldId id="268"/>
          </p14:sldIdLst>
        </p14:section>
        <p14:section name="STUDENT 3" id="{123C5D08-1891-4A0B-B117-A54C3DD5DE6D}">
          <p14:sldIdLst>
            <p14:sldId id="269"/>
            <p14:sldId id="270"/>
            <p14:sldId id="271"/>
            <p14:sldId id="272"/>
            <p14:sldId id="273"/>
            <p14:sldId id="274"/>
            <p14:sldId id="275"/>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9609" autoAdjust="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071261-028E-487B-95FF-6C5EC5F3211F}" type="datetimeFigureOut">
              <a:rPr lang="en-US" smtClean="0"/>
              <a:t>7/17/2026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203B22-4A8D-43EF-B223-4B8F69BC7E7D}" type="slidenum">
              <a:rPr lang="en-US" smtClean="0"/>
              <a:t>‹#›</a:t>
            </a:fld>
            <a:endParaRPr lang="en-US"/>
          </a:p>
        </p:txBody>
      </p:sp>
    </p:spTree>
    <p:extLst>
      <p:ext uri="{BB962C8B-B14F-4D97-AF65-F5344CB8AC3E}">
        <p14:creationId xmlns:p14="http://schemas.microsoft.com/office/powerpoint/2010/main" val="2340987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Before we begin, here is how our presentation is structured. We have twenty slides in total. I will present slides two to seven, covering the structure, introduction, Tesco's background, an overview of Fayol's functions, and the planning function. My colleague will then present slides eight to thirteen, covering </a:t>
            </a:r>
            <a:r>
              <a:rPr lang="en-US" dirty="0" err="1"/>
              <a:t>organising</a:t>
            </a:r>
            <a:r>
              <a:rPr lang="en-US" dirty="0"/>
              <a:t>, commanding, and coordinating at Tesco. The third colleague will present slides fourteen to nineteen, covering controlling, how the functions help Tesco achieve its goals, and essential managerial skills. Finally, we close with a conclusion and our full reference list on slide twenty.</a:t>
            </a:r>
          </a:p>
        </p:txBody>
      </p:sp>
      <p:sp>
        <p:nvSpPr>
          <p:cNvPr id="4" name="Slide Number Placeholder 3"/>
          <p:cNvSpPr>
            <a:spLocks noGrp="1"/>
          </p:cNvSpPr>
          <p:nvPr>
            <p:ph type="sldNum" sz="quarter" idx="5"/>
          </p:nvPr>
        </p:nvSpPr>
        <p:spPr/>
        <p:txBody>
          <a:bodyPr/>
          <a:lstStyle/>
          <a:p>
            <a:fld id="{73203B22-4A8D-43EF-B223-4B8F69BC7E7D}" type="slidenum">
              <a:rPr lang="en-US" smtClean="0"/>
              <a:t>2</a:t>
            </a:fld>
            <a:endParaRPr lang="en-US"/>
          </a:p>
        </p:txBody>
      </p:sp>
    </p:spTree>
    <p:extLst>
      <p:ext uri="{BB962C8B-B14F-4D97-AF65-F5344CB8AC3E}">
        <p14:creationId xmlns:p14="http://schemas.microsoft.com/office/powerpoint/2010/main" val="21655467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Henri Fayol, a French mining engineer, published his five functions of management over a century ago, in 1916. His framework continues to influence our understanding of what managers do even today. In this presentation, we use these five functions to illustrate the relevance of these functions in the real world today in the case of Tesco plc, the largest grocery retailer in the United Kingdom. Recent academic studies have proven that Fayol's principles are still applicable in today's world, such as in digital transformation, sustainability leadership and hybrid workforces. We want to describe each function, assess the effectiveness of managers and relate this to the current business practice of Tesco.</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3</a:t>
            </a:fld>
            <a:endParaRPr lang="en-US"/>
          </a:p>
        </p:txBody>
      </p:sp>
    </p:spTree>
    <p:extLst>
      <p:ext uri="{BB962C8B-B14F-4D97-AF65-F5344CB8AC3E}">
        <p14:creationId xmlns:p14="http://schemas.microsoft.com/office/powerpoint/2010/main" val="21751442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Jack Cohen established Tesco plc in 1919 as a small market stall in East London. Today it is based in Welwyn Garden City, Hertfordshire and is the UK's biggest grocery retailer, accounting for around 27% of the market. Tesco has a number of store formats, such as Extra hypermarkets, Superstores, Metro stores and Express convenience stores, as well as a robust online grocery business. The company has been under the leadership of Chief Executive Officer Ken Murphy since October 2020, who has been focused on digital transformation and sustainability. Tesco is one of the largest private employers in the UK with over 300,000 colleagues.</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4</a:t>
            </a:fld>
            <a:endParaRPr lang="en-US"/>
          </a:p>
        </p:txBody>
      </p:sp>
    </p:spTree>
    <p:extLst>
      <p:ext uri="{BB962C8B-B14F-4D97-AF65-F5344CB8AC3E}">
        <p14:creationId xmlns:p14="http://schemas.microsoft.com/office/powerpoint/2010/main" val="3535836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Henri Fayol defined five functions that every manager carries out, which are interconnected: planning,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commanding, coordinating, and controlling. These functions are not independent functions. These merge into each other and are a continuous managerial cycle. Today's researchers have revisited Fayol's original framework and have found it to be still relevant. But, in recent literature, commanding and coordinating are being thought of as one larger function, known as leading, particularly in dynamic, </a:t>
            </a:r>
            <a:r>
              <a:rPr lang="en-US" sz="1200" kern="1200" dirty="0" err="1">
                <a:solidFill>
                  <a:schemeClr val="tx1"/>
                </a:solidFill>
                <a:effectLst/>
                <a:latin typeface="+mn-lt"/>
                <a:ea typeface="+mn-ea"/>
                <a:cs typeface="+mn-cs"/>
              </a:rPr>
              <a:t>digitised</a:t>
            </a:r>
            <a:r>
              <a:rPr lang="en-US" sz="1200" kern="1200" dirty="0">
                <a:solidFill>
                  <a:schemeClr val="tx1"/>
                </a:solidFill>
                <a:effectLst/>
                <a:latin typeface="+mn-lt"/>
                <a:ea typeface="+mn-ea"/>
                <a:cs typeface="+mn-cs"/>
              </a:rPr>
              <a:t> and blended workforces. This new perspective is a reflection of the way that managers are operating in gig, hybrid and traditional jobs. However, Fayol's five functions form the basis of modern management thinking.</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5</a:t>
            </a:fld>
            <a:endParaRPr lang="en-US"/>
          </a:p>
        </p:txBody>
      </p:sp>
    </p:spTree>
    <p:extLst>
      <p:ext uri="{BB962C8B-B14F-4D97-AF65-F5344CB8AC3E}">
        <p14:creationId xmlns:p14="http://schemas.microsoft.com/office/powerpoint/2010/main" val="3867244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Planning is the initial and perhaps most crucial function of management. It is about predicting the future, establishing clear goals, and creating strategies and action plans to meet those goals. Managers use tools like SMART goal setting, environmental scanning, PESTLE analysis and scenario planning. In today's business landscape, AI and big data analytics have revolutionized planning, making it more accurate, efficient, and responsive to the changing market dynamics. Good managers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uncertainty, give clear direction and get their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ready to take advantage of opportunities and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risks before their competitors do.</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6</a:t>
            </a:fld>
            <a:endParaRPr lang="en-US"/>
          </a:p>
        </p:txBody>
      </p:sp>
    </p:spTree>
    <p:extLst>
      <p:ext uri="{BB962C8B-B14F-4D97-AF65-F5344CB8AC3E}">
        <p14:creationId xmlns:p14="http://schemas.microsoft.com/office/powerpoint/2010/main" val="2259265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Tesco is a good example of planning in practice in many aspects. The company has clearly defined strategic priorities under CEO Ken Murphy: customer value, digital transformation and sustainability. Managers have ambitious, measurable goals to achieve: Tesco has publicly pledged to become net zero by 2035 in the UK and by 2050 in its entire value chain. The most powerful planning tool that Tesco has is the data from Clubcard, which records the shopping habits of millions of UK households. This data is used to predict demand, to set prices dynamically, to decide on product ranges, and to tailor marketing to each individual store format, giving Tesco a huge competitive advantage.</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7</a:t>
            </a:fld>
            <a:endParaRPr lang="en-US"/>
          </a:p>
        </p:txBody>
      </p:sp>
    </p:spTree>
    <p:extLst>
      <p:ext uri="{BB962C8B-B14F-4D97-AF65-F5344CB8AC3E}">
        <p14:creationId xmlns:p14="http://schemas.microsoft.com/office/powerpoint/2010/main" val="9903385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second function is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which is the process of structuring roles, allocating resources, and establishing lines of authority to enable plans to be put into action. Good managers need to determine the level of decision making that should be </a:t>
            </a:r>
            <a:r>
              <a:rPr lang="en-US" sz="1200" kern="1200" dirty="0" err="1">
                <a:solidFill>
                  <a:schemeClr val="tx1"/>
                </a:solidFill>
                <a:effectLst/>
                <a:latin typeface="+mn-lt"/>
                <a:ea typeface="+mn-ea"/>
                <a:cs typeface="+mn-cs"/>
              </a:rPr>
              <a:t>centralised</a:t>
            </a:r>
            <a:r>
              <a:rPr lang="en-US" sz="1200" kern="1200" dirty="0">
                <a:solidFill>
                  <a:schemeClr val="tx1"/>
                </a:solidFill>
                <a:effectLst/>
                <a:latin typeface="+mn-lt"/>
                <a:ea typeface="+mn-ea"/>
                <a:cs typeface="+mn-cs"/>
              </a:rPr>
              <a:t> and delegated, establish clear reporting lines and ensure that resources are available to the right people at the right time. Large, established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are especially challenged to balance stable hierarchies with agile, cross functional teams that enable continuous digital transformation. The dynamic capabilities are necessary to manage this tension successfully, that is, to reconfigure structures, processes, and skills in response to changing environmental conditions.</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8</a:t>
            </a:fld>
            <a:endParaRPr lang="en-US"/>
          </a:p>
        </p:txBody>
      </p:sp>
    </p:spTree>
    <p:extLst>
      <p:ext uri="{BB962C8B-B14F-4D97-AF65-F5344CB8AC3E}">
        <p14:creationId xmlns:p14="http://schemas.microsoft.com/office/powerpoint/2010/main" val="24556441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Tesco has a divisional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structure, which is divided into three main business units: UK and Ireland retail, Central Europe and Booker wholesale. The store managers have a great deal of operational autonomy to react to local customer needs, while central corporate functions like finance, human resources and technology are responsible for group strategy. This hybrid approach offers two key advantages in one: </a:t>
            </a:r>
            <a:r>
              <a:rPr lang="en-US" sz="1200" kern="1200" dirty="0" err="1">
                <a:solidFill>
                  <a:schemeClr val="tx1"/>
                </a:solidFill>
                <a:effectLst/>
                <a:latin typeface="+mn-lt"/>
                <a:ea typeface="+mn-ea"/>
                <a:cs typeface="+mn-cs"/>
              </a:rPr>
              <a:t>centralised</a:t>
            </a:r>
            <a:r>
              <a:rPr lang="en-US" sz="1200" kern="1200" dirty="0">
                <a:solidFill>
                  <a:schemeClr val="tx1"/>
                </a:solidFill>
                <a:effectLst/>
                <a:latin typeface="+mn-lt"/>
                <a:ea typeface="+mn-ea"/>
                <a:cs typeface="+mn-cs"/>
              </a:rPr>
              <a:t> systems and buying power to achieve economies of scale, and local responsiveness at the store level. Such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agility is especially important in the highly competitive UK grocery market, where discount grocery stores like Aldi and Lidl are continuing to challenge the traditional big four supermarkets.</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9</a:t>
            </a:fld>
            <a:endParaRPr lang="en-US"/>
          </a:p>
        </p:txBody>
      </p:sp>
    </p:spTree>
    <p:extLst>
      <p:ext uri="{BB962C8B-B14F-4D97-AF65-F5344CB8AC3E}">
        <p14:creationId xmlns:p14="http://schemas.microsoft.com/office/powerpoint/2010/main" val="4092911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Nowadays, the term command is widely used as leading, which is the process of directing, motivating and inspiring employees to achieve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goals. In Fayol's original text, command had an authoritarian connotation. But today, effective managers prefer transformational leadership styles, which involve inspirational motivation, intellectual stimulation,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consideration and compelling vision. Daily transformational leadership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have been shown to have a significant positive impact on employee engagement, discretionary effort and follower performance in research. Effective managers set clear expectations, demonstrate desired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give constructive feedback and enable their staff. This approach is much more effective than the old top-down model of leadership in today's workplace to motivate ongoing performance.</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10</a:t>
            </a:fld>
            <a:endParaRPr lang="en-US"/>
          </a:p>
        </p:txBody>
      </p:sp>
    </p:spTree>
    <p:extLst>
      <p:ext uri="{BB962C8B-B14F-4D97-AF65-F5344CB8AC3E}">
        <p14:creationId xmlns:p14="http://schemas.microsoft.com/office/powerpoint/2010/main" val="37446844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Tesco has developed a democratic leadership style that has transformational characteristics, according to analysts. CEO Ken Murphy has a clear vision of putting the customer first and has clearly focused on colleague wellbeing, sustainability and community impact. Significantly, Tesco's board has since 2022 tied executive compensation to sustainability performance targets, thereby providing an incentive for executives to act in a way that creates long-term value for stakeholders. Tesco gives store managers the autonomy to make decisions on a local level, keeping more than 300,000 employees motivated. Emotional intelligence and transformational leadership work hand in hand to ensure that colleagues are engaged and productive, even during tough economic times like the recent UK cost of living crisis.</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11</a:t>
            </a:fld>
            <a:endParaRPr lang="en-US"/>
          </a:p>
        </p:txBody>
      </p:sp>
    </p:spTree>
    <p:extLst>
      <p:ext uri="{BB962C8B-B14F-4D97-AF65-F5344CB8AC3E}">
        <p14:creationId xmlns:p14="http://schemas.microsoft.com/office/powerpoint/2010/main" val="34230636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Coordinating is the role that synchronizes the action of people, groups and departments to ensure that everyone is working towards the same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objectives. Even the best plans are ineffective if they are not </a:t>
            </a:r>
            <a:r>
              <a:rPr lang="en-US" sz="1200" kern="1200" dirty="0" err="1">
                <a:solidFill>
                  <a:schemeClr val="tx1"/>
                </a:solidFill>
                <a:effectLst/>
                <a:latin typeface="+mn-lt"/>
                <a:ea typeface="+mn-ea"/>
                <a:cs typeface="+mn-cs"/>
              </a:rPr>
              <a:t>co-ordinated</a:t>
            </a:r>
            <a:r>
              <a:rPr lang="en-US" sz="1200" kern="1200" dirty="0">
                <a:solidFill>
                  <a:schemeClr val="tx1"/>
                </a:solidFill>
                <a:effectLst/>
                <a:latin typeface="+mn-lt"/>
                <a:ea typeface="+mn-ea"/>
                <a:cs typeface="+mn-cs"/>
              </a:rPr>
              <a:t>, as various parts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will pull in different directions. Good managers use integrated information systems, cross functional teams, frequent communication processes, and common performance measures to coordinate. Recent studies indicate that the use of transformational leadership and emotional intelligence can substantially enhance coordination and foster trust, psychological safety, and affective commitment at every level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This is the human factor that makes a formal structure a truly aligned, high performing enterprise.</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12</a:t>
            </a:fld>
            <a:endParaRPr lang="en-US"/>
          </a:p>
        </p:txBody>
      </p:sp>
    </p:spTree>
    <p:extLst>
      <p:ext uri="{BB962C8B-B14F-4D97-AF65-F5344CB8AC3E}">
        <p14:creationId xmlns:p14="http://schemas.microsoft.com/office/powerpoint/2010/main" val="25165890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Tesco runs a large and complicated business, encompassing procurement, supply chain, in store operations and online fulfilment. It uses inbuilt ERP systems and strong analytics from its arm Dunnhumby to align these activities near real-time. One of the most impressive examples of cross departmental collaboration is the Community Food Connection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which has donated over 140 million meals to charities and community groups. This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connects commercial, logistics, sustainability and corporate social responsibility functions, providing operational efficiency and tangible social impact. It shows the value of effective coordination beyond profit.</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13</a:t>
            </a:fld>
            <a:endParaRPr lang="en-US"/>
          </a:p>
        </p:txBody>
      </p:sp>
    </p:spTree>
    <p:extLst>
      <p:ext uri="{BB962C8B-B14F-4D97-AF65-F5344CB8AC3E}">
        <p14:creationId xmlns:p14="http://schemas.microsoft.com/office/powerpoint/2010/main" val="1243675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Controlling is the fifth function and involves monitoring actual performance against planned targets, identifying any deviations, and taking corrective action to keep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on course. Good managers employ techniques like the balanced scorecard, key performance indicators, budgets, audits, and real time dashboards to connect daily operational measures to strategic objectives. AI and predictive analytics are increasingly being used to improve control, identify anomalies more quickly, predict risks, and facilitate data-driven managerial action. If there is no effective control, planning is useless as the managers would not know if the goals are being met or where they need to intervene.</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14</a:t>
            </a:fld>
            <a:endParaRPr lang="en-US"/>
          </a:p>
        </p:txBody>
      </p:sp>
    </p:spTree>
    <p:extLst>
      <p:ext uri="{BB962C8B-B14F-4D97-AF65-F5344CB8AC3E}">
        <p14:creationId xmlns:p14="http://schemas.microsoft.com/office/powerpoint/2010/main" val="7571069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Tesco applies rigorous control mechanisms across its business. A wide range of KPIs are tracked by managers across sales, product availability, food waste, colleague engagement, safety and carbon emissions. The adjusted operating profit grew by 6.2% to around 2.8 billion pounds for the 2023/24 financial year, driven by cost reduction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and operational efficiency initiatives. Sustainability targets are independently audited and transparently disclosed via Tesco's annual ESG report. This helps to ensure that internal managerial control is in line with the expectations of external stakeholders such as investors, regulators, customers and communities. It is effective controlling that makes Tesco's plans into measurable, reported results.</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15</a:t>
            </a:fld>
            <a:endParaRPr lang="en-US"/>
          </a:p>
        </p:txBody>
      </p:sp>
    </p:spTree>
    <p:extLst>
      <p:ext uri="{BB962C8B-B14F-4D97-AF65-F5344CB8AC3E}">
        <p14:creationId xmlns:p14="http://schemas.microsoft.com/office/powerpoint/2010/main" val="34142209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Fayol's five functions are an interconnected process that transforms strategy into action. Strategic direction is determined by planning.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is the process of establishing the necessary resources and structures. Commanding </a:t>
            </a:r>
            <a:r>
              <a:rPr lang="en-US" sz="1200" kern="1200" dirty="0" err="1">
                <a:solidFill>
                  <a:schemeClr val="tx1"/>
                </a:solidFill>
                <a:effectLst/>
                <a:latin typeface="+mn-lt"/>
                <a:ea typeface="+mn-ea"/>
                <a:cs typeface="+mn-cs"/>
              </a:rPr>
              <a:t>energises</a:t>
            </a:r>
            <a:r>
              <a:rPr lang="en-US" sz="1200" kern="1200" dirty="0">
                <a:solidFill>
                  <a:schemeClr val="tx1"/>
                </a:solidFill>
                <a:effectLst/>
                <a:latin typeface="+mn-lt"/>
                <a:ea typeface="+mn-ea"/>
                <a:cs typeface="+mn-cs"/>
              </a:rPr>
              <a:t> and inspires people. Coordinating brings together efforts across departments. Control is the key to accountability and continual improvement. This integrated cycle is helping Tesco maintain its market leadership, accelerate digital and sustainability transformation, and ensure resilience in a highly competitive UK retail market that is still reeling from inflation and cost of living pressures. This illustrates the relevance and power of Fayol's framework, which is more than 100 years old, and how it can be used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the performance of contemporary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16</a:t>
            </a:fld>
            <a:endParaRPr lang="en-US"/>
          </a:p>
        </p:txBody>
      </p:sp>
    </p:spTree>
    <p:extLst>
      <p:ext uri="{BB962C8B-B14F-4D97-AF65-F5344CB8AC3E}">
        <p14:creationId xmlns:p14="http://schemas.microsoft.com/office/powerpoint/2010/main" val="15597174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Robert Katz typology of technical, human and conceptual skills remains the foundation of management education globally. Technical skills are job specific skills, human skills are skills to work with people, and conceptual skills are skills to understand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as a whole. But today's managers need to do more. They also need to be emotionally intelligent, digitally literate, adaptable, and able to lead diverse teams. Emotional intelligence has been proven to improve transformational leadership, job satisfaction and performance across the board, especially in hybrid working environments like those found throughout the UK retail industry. These are the skills that are critical to successful management in the modern world.</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17</a:t>
            </a:fld>
            <a:endParaRPr lang="en-US"/>
          </a:p>
        </p:txBody>
      </p:sp>
    </p:spTree>
    <p:extLst>
      <p:ext uri="{BB962C8B-B14F-4D97-AF65-F5344CB8AC3E}">
        <p14:creationId xmlns:p14="http://schemas.microsoft.com/office/powerpoint/2010/main" val="34891636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addition to these interpersonal skills, today's effective managers need to lead and guide ethical decisions, champion sustainability agendas, and manage complex digital transformation projects. Recent studies demonstrate that emotional intelligence is the foundation of the responsible corporate social responsibility leadership, which helps managers to balance the interests of various stakeholders, safeguard employee wellbeing and build long-term value. As the business world becomes more transparent and under scrutiny, especially in the UK grocery market, managers need to be able to explain their decisions to investors, regulators, employees, customers and communities. These wider skills are the ones that help Tesco's managers to be effective leaders in a fast-paced and </a:t>
            </a:r>
            <a:r>
              <a:rPr lang="en-US" sz="1200" kern="1200" dirty="0" err="1">
                <a:solidFill>
                  <a:schemeClr val="tx1"/>
                </a:solidFill>
                <a:effectLst/>
                <a:latin typeface="+mn-lt"/>
                <a:ea typeface="+mn-ea"/>
                <a:cs typeface="+mn-cs"/>
              </a:rPr>
              <a:t>pressurised</a:t>
            </a:r>
            <a:r>
              <a:rPr lang="en-US" sz="1200" kern="1200" dirty="0">
                <a:solidFill>
                  <a:schemeClr val="tx1"/>
                </a:solidFill>
                <a:effectLst/>
                <a:latin typeface="+mn-lt"/>
                <a:ea typeface="+mn-ea"/>
                <a:cs typeface="+mn-cs"/>
              </a:rPr>
              <a:t> business environment.</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18</a:t>
            </a:fld>
            <a:endParaRPr lang="en-US"/>
          </a:p>
        </p:txBody>
      </p:sp>
    </p:spTree>
    <p:extLst>
      <p:ext uri="{BB962C8B-B14F-4D97-AF65-F5344CB8AC3E}">
        <p14:creationId xmlns:p14="http://schemas.microsoft.com/office/powerpoint/2010/main" val="4118513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conclude, Fayol's five functions of management, which were formulated more than 100 years ago, are a very strong model for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the work of managers in today's organizations. When applied to Tesco plc, we have witnessed the way planning,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commanding, coordinating and controlling work together to ensure the company's competitive advantage in the UK grocery market. These functions, along with the modern managerial skills like emotional intelligence, digital literacy, ethical judgement etc. make managers capable of leading effectively in the rapidly changing business environment. The lasting contribution of Fayol is that management is a subject that is based on principles that are universal and timeless and can be adjusted to all times.</a:t>
            </a:r>
          </a:p>
          <a:p>
            <a:pPr algn="just"/>
            <a:endParaRPr lang="en-US" dirty="0"/>
          </a:p>
        </p:txBody>
      </p:sp>
      <p:sp>
        <p:nvSpPr>
          <p:cNvPr id="4" name="Slide Number Placeholder 3"/>
          <p:cNvSpPr>
            <a:spLocks noGrp="1"/>
          </p:cNvSpPr>
          <p:nvPr>
            <p:ph type="sldNum" sz="quarter" idx="5"/>
          </p:nvPr>
        </p:nvSpPr>
        <p:spPr/>
        <p:txBody>
          <a:bodyPr/>
          <a:lstStyle/>
          <a:p>
            <a:fld id="{73203B22-4A8D-43EF-B223-4B8F69BC7E7D}" type="slidenum">
              <a:rPr lang="en-US" smtClean="0"/>
              <a:t>19</a:t>
            </a:fld>
            <a:endParaRPr lang="en-US"/>
          </a:p>
        </p:txBody>
      </p:sp>
    </p:spTree>
    <p:extLst>
      <p:ext uri="{BB962C8B-B14F-4D97-AF65-F5344CB8AC3E}">
        <p14:creationId xmlns:p14="http://schemas.microsoft.com/office/powerpoint/2010/main" val="19252276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A36974B2-A43B-4452-877B-A4E9082B8DF8}" type="datetimeFigureOut">
              <a:rPr lang="en-US" smtClean="0"/>
              <a:t>7/17/2026</a:t>
            </a:fld>
            <a:endParaRPr lang="en-US"/>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US"/>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08755C9C-DD9E-49BB-859E-D811CC5D1316}" type="slidenum">
              <a:rPr lang="en-US" smtClean="0"/>
              <a:t>‹#›</a:t>
            </a:fld>
            <a:endParaRPr lang="en-US"/>
          </a:p>
        </p:txBody>
      </p:sp>
    </p:spTree>
    <p:extLst>
      <p:ext uri="{BB962C8B-B14F-4D97-AF65-F5344CB8AC3E}">
        <p14:creationId xmlns:p14="http://schemas.microsoft.com/office/powerpoint/2010/main" val="2439637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6974B2-A43B-4452-877B-A4E9082B8DF8}"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755C9C-DD9E-49BB-859E-D811CC5D1316}" type="slidenum">
              <a:rPr lang="en-US" smtClean="0"/>
              <a:t>‹#›</a:t>
            </a:fld>
            <a:endParaRPr lang="en-US"/>
          </a:p>
        </p:txBody>
      </p:sp>
    </p:spTree>
    <p:extLst>
      <p:ext uri="{BB962C8B-B14F-4D97-AF65-F5344CB8AC3E}">
        <p14:creationId xmlns:p14="http://schemas.microsoft.com/office/powerpoint/2010/main" val="3671282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6974B2-A43B-4452-877B-A4E9082B8DF8}"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8755C9C-DD9E-49BB-859E-D811CC5D1316}" type="slidenum">
              <a:rPr lang="en-US" smtClean="0"/>
              <a:t>‹#›</a:t>
            </a:fld>
            <a:endParaRPr lang="en-US"/>
          </a:p>
        </p:txBody>
      </p:sp>
    </p:spTree>
    <p:extLst>
      <p:ext uri="{BB962C8B-B14F-4D97-AF65-F5344CB8AC3E}">
        <p14:creationId xmlns:p14="http://schemas.microsoft.com/office/powerpoint/2010/main" val="3021778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36974B2-A43B-4452-877B-A4E9082B8DF8}"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755C9C-DD9E-49BB-859E-D811CC5D1316}" type="slidenum">
              <a:rPr lang="en-US" smtClean="0"/>
              <a:t>‹#›</a:t>
            </a:fld>
            <a:endParaRPr lang="en-US"/>
          </a:p>
        </p:txBody>
      </p:sp>
    </p:spTree>
    <p:extLst>
      <p:ext uri="{BB962C8B-B14F-4D97-AF65-F5344CB8AC3E}">
        <p14:creationId xmlns:p14="http://schemas.microsoft.com/office/powerpoint/2010/main" val="847504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36974B2-A43B-4452-877B-A4E9082B8DF8}" type="datetimeFigureOut">
              <a:rPr lang="en-US" smtClean="0"/>
              <a:t>7/17/2026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8755C9C-DD9E-49BB-859E-D811CC5D1316}" type="slidenum">
              <a:rPr lang="en-US" smtClean="0"/>
              <a:t>‹#›</a:t>
            </a:fld>
            <a:endParaRPr lang="en-US"/>
          </a:p>
        </p:txBody>
      </p:sp>
    </p:spTree>
    <p:extLst>
      <p:ext uri="{BB962C8B-B14F-4D97-AF65-F5344CB8AC3E}">
        <p14:creationId xmlns:p14="http://schemas.microsoft.com/office/powerpoint/2010/main" val="2250384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36974B2-A43B-4452-877B-A4E9082B8DF8}" type="datetimeFigureOut">
              <a:rPr lang="en-US" smtClean="0"/>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8755C9C-DD9E-49BB-859E-D811CC5D1316}" type="slidenum">
              <a:rPr lang="en-US" smtClean="0"/>
              <a:t>‹#›</a:t>
            </a:fld>
            <a:endParaRPr lang="en-US"/>
          </a:p>
        </p:txBody>
      </p:sp>
    </p:spTree>
    <p:extLst>
      <p:ext uri="{BB962C8B-B14F-4D97-AF65-F5344CB8AC3E}">
        <p14:creationId xmlns:p14="http://schemas.microsoft.com/office/powerpoint/2010/main" val="3519416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6974B2-A43B-4452-877B-A4E9082B8DF8}" type="datetimeFigureOut">
              <a:rPr lang="en-US" smtClean="0"/>
              <a:t>7/17/2026</a:t>
            </a:fld>
            <a:endParaRPr lang="en-US"/>
          </a:p>
        </p:txBody>
      </p:sp>
      <p:sp>
        <p:nvSpPr>
          <p:cNvPr id="3" name="Footer Placeholder 2"/>
          <p:cNvSpPr>
            <a:spLocks noGrp="1"/>
          </p:cNvSpPr>
          <p:nvPr>
            <p:ph type="ftr" sz="quarter" idx="11"/>
          </p:nvPr>
        </p:nvSpPr>
        <p:spPr/>
        <p:txBody>
          <a:bodyPr/>
          <a:lstStyle/>
          <a:p>
            <a:endParaRPr lang="en-US"/>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8755C9C-DD9E-49BB-859E-D811CC5D1316}" type="slidenum">
              <a:rPr lang="en-US" smtClean="0"/>
              <a:t>‹#›</a:t>
            </a:fld>
            <a:endParaRPr lang="en-US"/>
          </a:p>
        </p:txBody>
      </p:sp>
    </p:spTree>
    <p:extLst>
      <p:ext uri="{BB962C8B-B14F-4D97-AF65-F5344CB8AC3E}">
        <p14:creationId xmlns:p14="http://schemas.microsoft.com/office/powerpoint/2010/main" val="3163417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6974B2-A43B-4452-877B-A4E9082B8DF8}"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8755C9C-DD9E-49BB-859E-D811CC5D1316}" type="slidenum">
              <a:rPr lang="en-US" smtClean="0"/>
              <a:t>‹#›</a:t>
            </a:fld>
            <a:endParaRPr lang="en-US"/>
          </a:p>
        </p:txBody>
      </p:sp>
    </p:spTree>
    <p:extLst>
      <p:ext uri="{BB962C8B-B14F-4D97-AF65-F5344CB8AC3E}">
        <p14:creationId xmlns:p14="http://schemas.microsoft.com/office/powerpoint/2010/main" val="3329314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6974B2-A43B-4452-877B-A4E9082B8DF8}"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8755C9C-DD9E-49BB-859E-D811CC5D1316}" type="slidenum">
              <a:rPr lang="en-US" smtClean="0"/>
              <a:t>‹#›</a:t>
            </a:fld>
            <a:endParaRPr lang="en-US"/>
          </a:p>
        </p:txBody>
      </p:sp>
    </p:spTree>
    <p:extLst>
      <p:ext uri="{BB962C8B-B14F-4D97-AF65-F5344CB8AC3E}">
        <p14:creationId xmlns:p14="http://schemas.microsoft.com/office/powerpoint/2010/main" val="3883921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6974B2-A43B-4452-877B-A4E9082B8DF8}"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8755C9C-DD9E-49BB-859E-D811CC5D1316}" type="slidenum">
              <a:rPr lang="en-US" smtClean="0"/>
              <a:t>‹#›</a:t>
            </a:fld>
            <a:endParaRPr lang="en-US"/>
          </a:p>
        </p:txBody>
      </p:sp>
    </p:spTree>
    <p:extLst>
      <p:ext uri="{BB962C8B-B14F-4D97-AF65-F5344CB8AC3E}">
        <p14:creationId xmlns:p14="http://schemas.microsoft.com/office/powerpoint/2010/main" val="1279544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36974B2-A43B-4452-877B-A4E9082B8DF8}"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8755C9C-DD9E-49BB-859E-D811CC5D1316}" type="slidenum">
              <a:rPr lang="en-US" smtClean="0"/>
              <a:t>‹#›</a:t>
            </a:fld>
            <a:endParaRPr lang="en-US"/>
          </a:p>
        </p:txBody>
      </p:sp>
    </p:spTree>
    <p:extLst>
      <p:ext uri="{BB962C8B-B14F-4D97-AF65-F5344CB8AC3E}">
        <p14:creationId xmlns:p14="http://schemas.microsoft.com/office/powerpoint/2010/main" val="42325167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36974B2-A43B-4452-877B-A4E9082B8DF8}"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8755C9C-DD9E-49BB-859E-D811CC5D1316}" type="slidenum">
              <a:rPr lang="en-US" smtClean="0"/>
              <a:t>‹#›</a:t>
            </a:fld>
            <a:endParaRPr lang="en-US"/>
          </a:p>
        </p:txBody>
      </p:sp>
    </p:spTree>
    <p:extLst>
      <p:ext uri="{BB962C8B-B14F-4D97-AF65-F5344CB8AC3E}">
        <p14:creationId xmlns:p14="http://schemas.microsoft.com/office/powerpoint/2010/main" val="37939490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6974B2-A43B-4452-877B-A4E9082B8DF8}"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8755C9C-DD9E-49BB-859E-D811CC5D1316}" type="slidenum">
              <a:rPr lang="en-US" smtClean="0"/>
              <a:t>‹#›</a:t>
            </a:fld>
            <a:endParaRPr lang="en-US"/>
          </a:p>
        </p:txBody>
      </p:sp>
    </p:spTree>
    <p:extLst>
      <p:ext uri="{BB962C8B-B14F-4D97-AF65-F5344CB8AC3E}">
        <p14:creationId xmlns:p14="http://schemas.microsoft.com/office/powerpoint/2010/main" val="30702106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36974B2-A43B-4452-877B-A4E9082B8DF8}" type="datetimeFigureOut">
              <a:rPr lang="en-US" smtClean="0"/>
              <a:t>7/17/2026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8755C9C-DD9E-49BB-859E-D811CC5D1316}" type="slidenum">
              <a:rPr lang="en-US" smtClean="0"/>
              <a:t>‹#›</a:t>
            </a:fld>
            <a:endParaRPr lang="en-US"/>
          </a:p>
        </p:txBody>
      </p:sp>
    </p:spTree>
    <p:extLst>
      <p:ext uri="{BB962C8B-B14F-4D97-AF65-F5344CB8AC3E}">
        <p14:creationId xmlns:p14="http://schemas.microsoft.com/office/powerpoint/2010/main" val="35289931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36974B2-A43B-4452-877B-A4E9082B8DF8}" type="datetimeFigureOut">
              <a:rPr lang="en-US" smtClean="0"/>
              <a:t>7/17/2026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8755C9C-DD9E-49BB-859E-D811CC5D1316}" type="slidenum">
              <a:rPr lang="en-US" smtClean="0"/>
              <a:t>‹#›</a:t>
            </a:fld>
            <a:endParaRPr lang="en-US"/>
          </a:p>
        </p:txBody>
      </p:sp>
    </p:spTree>
    <p:extLst>
      <p:ext uri="{BB962C8B-B14F-4D97-AF65-F5344CB8AC3E}">
        <p14:creationId xmlns:p14="http://schemas.microsoft.com/office/powerpoint/2010/main" val="19679675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6974B2-A43B-4452-877B-A4E9082B8DF8}"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755C9C-DD9E-49BB-859E-D811CC5D1316}" type="slidenum">
              <a:rPr lang="en-US" smtClean="0"/>
              <a:t>‹#›</a:t>
            </a:fld>
            <a:endParaRPr lang="en-US"/>
          </a:p>
        </p:txBody>
      </p:sp>
    </p:spTree>
    <p:extLst>
      <p:ext uri="{BB962C8B-B14F-4D97-AF65-F5344CB8AC3E}">
        <p14:creationId xmlns:p14="http://schemas.microsoft.com/office/powerpoint/2010/main" val="18763113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6974B2-A43B-4452-877B-A4E9082B8DF8}"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8755C9C-DD9E-49BB-859E-D811CC5D1316}" type="slidenum">
              <a:rPr lang="en-US" smtClean="0"/>
              <a:t>‹#›</a:t>
            </a:fld>
            <a:endParaRPr lang="en-US"/>
          </a:p>
        </p:txBody>
      </p:sp>
    </p:spTree>
    <p:extLst>
      <p:ext uri="{BB962C8B-B14F-4D97-AF65-F5344CB8AC3E}">
        <p14:creationId xmlns:p14="http://schemas.microsoft.com/office/powerpoint/2010/main" val="1180744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A36974B2-A43B-4452-877B-A4E9082B8DF8}" type="datetimeFigureOut">
              <a:rPr lang="en-US" smtClean="0"/>
              <a:t>7/17/2026</a:t>
            </a:fld>
            <a:endParaRPr lang="en-US"/>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8755C9C-DD9E-49BB-859E-D811CC5D1316}" type="slidenum">
              <a:rPr lang="en-US" smtClean="0"/>
              <a:t>‹#›</a:t>
            </a:fld>
            <a:endParaRPr lang="en-US"/>
          </a:p>
        </p:txBody>
      </p:sp>
    </p:spTree>
    <p:extLst>
      <p:ext uri="{BB962C8B-B14F-4D97-AF65-F5344CB8AC3E}">
        <p14:creationId xmlns:p14="http://schemas.microsoft.com/office/powerpoint/2010/main" val="198004510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F81F3-9962-0AFA-025E-55FCE5ED1E0C}"/>
              </a:ext>
            </a:extLst>
          </p:cNvPr>
          <p:cNvSpPr>
            <a:spLocks noGrp="1"/>
          </p:cNvSpPr>
          <p:nvPr>
            <p:ph type="ctrTitle"/>
          </p:nvPr>
        </p:nvSpPr>
        <p:spPr>
          <a:xfrm>
            <a:off x="1154955" y="2476127"/>
            <a:ext cx="8825658" cy="1604690"/>
          </a:xfrm>
        </p:spPr>
        <p:txBody>
          <a:bodyPr>
            <a:noAutofit/>
          </a:bodyPr>
          <a:lstStyle/>
          <a:p>
            <a:pPr algn="ctr"/>
            <a:br>
              <a:rPr lang="en-US" sz="3200" dirty="0"/>
            </a:br>
            <a:r>
              <a:rPr lang="en-US" sz="3200" b="1" u="sng" dirty="0"/>
              <a:t>Component 1: Group Presentation </a:t>
            </a:r>
            <a:br>
              <a:rPr lang="en-US" sz="3200" dirty="0"/>
            </a:br>
            <a:r>
              <a:rPr lang="en-US" sz="3200" dirty="0">
                <a:solidFill>
                  <a:srgbClr val="FFFF00"/>
                </a:solidFill>
              </a:rPr>
              <a:t>Henri Fayol's Five Functions of Management: A Case Study of Tesco plc</a:t>
            </a:r>
          </a:p>
        </p:txBody>
      </p:sp>
      <p:sp>
        <p:nvSpPr>
          <p:cNvPr id="3" name="Subtitle 2">
            <a:extLst>
              <a:ext uri="{FF2B5EF4-FFF2-40B4-BE49-F238E27FC236}">
                <a16:creationId xmlns:a16="http://schemas.microsoft.com/office/drawing/2014/main" id="{27211D29-0684-B617-05A5-C3D2AA0C48C8}"/>
              </a:ext>
            </a:extLst>
          </p:cNvPr>
          <p:cNvSpPr>
            <a:spLocks noGrp="1"/>
          </p:cNvSpPr>
          <p:nvPr>
            <p:ph type="subTitle" idx="1"/>
          </p:nvPr>
        </p:nvSpPr>
        <p:spPr>
          <a:xfrm>
            <a:off x="1373958" y="4463600"/>
            <a:ext cx="8825658" cy="1290911"/>
          </a:xfrm>
        </p:spPr>
        <p:txBody>
          <a:bodyPr>
            <a:normAutofit/>
          </a:bodyPr>
          <a:lstStyle/>
          <a:p>
            <a:pPr algn="ctr">
              <a:lnSpc>
                <a:spcPct val="120000"/>
              </a:lnSpc>
              <a:spcBef>
                <a:spcPts val="0"/>
              </a:spcBef>
            </a:pPr>
            <a:r>
              <a:rPr lang="en-US" sz="2000" b="1" dirty="0">
                <a:solidFill>
                  <a:schemeClr val="tx1"/>
                </a:solidFill>
              </a:rPr>
              <a:t>Roxana </a:t>
            </a:r>
            <a:r>
              <a:rPr lang="en-US" sz="2000" b="1" dirty="0" err="1">
                <a:solidFill>
                  <a:schemeClr val="tx1"/>
                </a:solidFill>
              </a:rPr>
              <a:t>Simulescu</a:t>
            </a:r>
            <a:r>
              <a:rPr lang="en-US" sz="2000" b="1" dirty="0">
                <a:solidFill>
                  <a:schemeClr val="tx1"/>
                </a:solidFill>
              </a:rPr>
              <a:t> - 2528753</a:t>
            </a:r>
          </a:p>
          <a:p>
            <a:pPr algn="ctr">
              <a:lnSpc>
                <a:spcPct val="120000"/>
              </a:lnSpc>
              <a:spcBef>
                <a:spcPts val="0"/>
              </a:spcBef>
            </a:pPr>
            <a:r>
              <a:rPr lang="en-US" sz="2000" b="1" dirty="0">
                <a:solidFill>
                  <a:schemeClr val="tx1"/>
                </a:solidFill>
              </a:rPr>
              <a:t>Ana Maria Raducanu – 2531008</a:t>
            </a:r>
          </a:p>
          <a:p>
            <a:pPr algn="ctr">
              <a:lnSpc>
                <a:spcPct val="120000"/>
              </a:lnSpc>
              <a:spcBef>
                <a:spcPts val="0"/>
              </a:spcBef>
            </a:pPr>
            <a:r>
              <a:rPr lang="en-US" sz="2000" b="1" dirty="0" err="1">
                <a:solidFill>
                  <a:schemeClr val="tx1"/>
                </a:solidFill>
              </a:rPr>
              <a:t>Keselova</a:t>
            </a:r>
            <a:r>
              <a:rPr lang="en-US" sz="2000" b="1" dirty="0">
                <a:solidFill>
                  <a:schemeClr val="tx1"/>
                </a:solidFill>
              </a:rPr>
              <a:t> Jarmila - 2221996</a:t>
            </a:r>
          </a:p>
        </p:txBody>
      </p:sp>
      <p:sp>
        <p:nvSpPr>
          <p:cNvPr id="5" name="TextBox 4">
            <a:extLst>
              <a:ext uri="{FF2B5EF4-FFF2-40B4-BE49-F238E27FC236}">
                <a16:creationId xmlns:a16="http://schemas.microsoft.com/office/drawing/2014/main" id="{0E57B2BC-4D08-5B7C-79F4-A9FC3AA4260D}"/>
              </a:ext>
            </a:extLst>
          </p:cNvPr>
          <p:cNvSpPr txBox="1"/>
          <p:nvPr/>
        </p:nvSpPr>
        <p:spPr>
          <a:xfrm>
            <a:off x="739319" y="1317900"/>
            <a:ext cx="10094936" cy="461665"/>
          </a:xfrm>
          <a:prstGeom prst="rect">
            <a:avLst/>
          </a:prstGeom>
          <a:noFill/>
        </p:spPr>
        <p:txBody>
          <a:bodyPr wrap="square">
            <a:spAutoFit/>
          </a:bodyPr>
          <a:lstStyle/>
          <a:p>
            <a:pPr algn="ctr"/>
            <a:r>
              <a:rPr lang="en-US" sz="2400" dirty="0">
                <a:solidFill>
                  <a:srgbClr val="FFFF00"/>
                </a:solidFill>
                <a:latin typeface="+mj-lt"/>
              </a:rPr>
              <a:t>LCBB4015 — Introduction to Leadership and Management</a:t>
            </a:r>
            <a:endParaRPr lang="en-US" sz="1400" dirty="0">
              <a:solidFill>
                <a:srgbClr val="FFFF00"/>
              </a:solidFill>
              <a:latin typeface="+mj-lt"/>
            </a:endParaRPr>
          </a:p>
        </p:txBody>
      </p:sp>
    </p:spTree>
    <p:extLst>
      <p:ext uri="{BB962C8B-B14F-4D97-AF65-F5344CB8AC3E}">
        <p14:creationId xmlns:p14="http://schemas.microsoft.com/office/powerpoint/2010/main" val="486457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7BC1B-2BEB-D9BD-E988-6DD14CA62C6D}"/>
              </a:ext>
            </a:extLst>
          </p:cNvPr>
          <p:cNvSpPr>
            <a:spLocks noGrp="1"/>
          </p:cNvSpPr>
          <p:nvPr>
            <p:ph type="title"/>
          </p:nvPr>
        </p:nvSpPr>
        <p:spPr/>
        <p:txBody>
          <a:bodyPr/>
          <a:lstStyle/>
          <a:p>
            <a:r>
              <a:rPr lang="en-US" b="1" dirty="0"/>
              <a:t>AGENDA</a:t>
            </a:r>
            <a:endParaRPr lang="en-US" dirty="0"/>
          </a:p>
        </p:txBody>
      </p:sp>
      <p:sp>
        <p:nvSpPr>
          <p:cNvPr id="3" name="Content Placeholder 2">
            <a:extLst>
              <a:ext uri="{FF2B5EF4-FFF2-40B4-BE49-F238E27FC236}">
                <a16:creationId xmlns:a16="http://schemas.microsoft.com/office/drawing/2014/main" id="{3C02CFF2-C25A-769F-3EC5-8DD3523F2767}"/>
              </a:ext>
            </a:extLst>
          </p:cNvPr>
          <p:cNvSpPr>
            <a:spLocks noGrp="1"/>
          </p:cNvSpPr>
          <p:nvPr>
            <p:ph idx="1"/>
          </p:nvPr>
        </p:nvSpPr>
        <p:spPr>
          <a:xfrm>
            <a:off x="6373093" y="2285998"/>
            <a:ext cx="4663955" cy="4447309"/>
          </a:xfrm>
        </p:spPr>
        <p:txBody>
          <a:bodyPr>
            <a:normAutofit fontScale="92500" lnSpcReduction="10000"/>
          </a:bodyPr>
          <a:lstStyle/>
          <a:p>
            <a:pPr marL="0" indent="0">
              <a:lnSpc>
                <a:spcPct val="120000"/>
              </a:lnSpc>
              <a:spcBef>
                <a:spcPts val="0"/>
              </a:spcBef>
              <a:buNone/>
            </a:pPr>
            <a:r>
              <a:rPr lang="en-US" sz="1050" b="1" dirty="0">
                <a:solidFill>
                  <a:schemeClr val="tx1"/>
                </a:solidFill>
              </a:rPr>
              <a:t>Slide 1</a:t>
            </a:r>
            <a:r>
              <a:rPr lang="en-US" sz="1050" dirty="0">
                <a:solidFill>
                  <a:schemeClr val="tx1"/>
                </a:solidFill>
              </a:rPr>
              <a:t> — Cover Page</a:t>
            </a:r>
            <a:br>
              <a:rPr lang="en-US" sz="1050" dirty="0">
                <a:solidFill>
                  <a:schemeClr val="tx1"/>
                </a:solidFill>
              </a:rPr>
            </a:br>
            <a:endParaRPr lang="en-US" sz="1050" dirty="0">
              <a:solidFill>
                <a:schemeClr val="tx1"/>
              </a:solidFill>
            </a:endParaRPr>
          </a:p>
          <a:p>
            <a:pPr>
              <a:lnSpc>
                <a:spcPct val="120000"/>
              </a:lnSpc>
              <a:spcBef>
                <a:spcPts val="0"/>
              </a:spcBef>
            </a:pPr>
            <a:r>
              <a:rPr lang="en-US" sz="1050" b="1" dirty="0">
                <a:solidFill>
                  <a:schemeClr val="tx1"/>
                </a:solidFill>
              </a:rPr>
              <a:t>Student 1 (Slides 3–8):</a:t>
            </a:r>
          </a:p>
          <a:p>
            <a:pPr marL="0" indent="0">
              <a:lnSpc>
                <a:spcPct val="120000"/>
              </a:lnSpc>
              <a:spcBef>
                <a:spcPts val="0"/>
              </a:spcBef>
              <a:buNone/>
            </a:pPr>
            <a:r>
              <a:rPr lang="en-US" sz="1050" b="1" dirty="0">
                <a:solidFill>
                  <a:schemeClr val="tx1"/>
                </a:solidFill>
              </a:rPr>
              <a:t>Slide 2</a:t>
            </a:r>
            <a:r>
              <a:rPr lang="en-US" sz="1050" dirty="0">
                <a:solidFill>
                  <a:schemeClr val="tx1"/>
                </a:solidFill>
              </a:rPr>
              <a:t> — Structure of the Presentation</a:t>
            </a:r>
            <a:endParaRPr lang="en-US" sz="1050" b="1" dirty="0">
              <a:solidFill>
                <a:schemeClr val="tx1"/>
              </a:solidFill>
            </a:endParaRPr>
          </a:p>
          <a:p>
            <a:pPr marL="0" indent="0">
              <a:lnSpc>
                <a:spcPct val="120000"/>
              </a:lnSpc>
              <a:spcBef>
                <a:spcPts val="0"/>
              </a:spcBef>
              <a:buNone/>
            </a:pPr>
            <a:r>
              <a:rPr lang="en-US" sz="1050" b="1" dirty="0">
                <a:solidFill>
                  <a:schemeClr val="tx1"/>
                </a:solidFill>
              </a:rPr>
              <a:t>Slide 3</a:t>
            </a:r>
            <a:r>
              <a:rPr lang="en-US" sz="1050" dirty="0">
                <a:solidFill>
                  <a:schemeClr val="tx1"/>
                </a:solidFill>
              </a:rPr>
              <a:t> — Introduction</a:t>
            </a:r>
            <a:br>
              <a:rPr lang="en-US" sz="1050" dirty="0">
                <a:solidFill>
                  <a:schemeClr val="tx1"/>
                </a:solidFill>
              </a:rPr>
            </a:br>
            <a:r>
              <a:rPr lang="en-US" sz="1050" b="1" dirty="0">
                <a:solidFill>
                  <a:schemeClr val="tx1"/>
                </a:solidFill>
              </a:rPr>
              <a:t>Slide 4</a:t>
            </a:r>
            <a:r>
              <a:rPr lang="en-US" sz="1050" dirty="0">
                <a:solidFill>
                  <a:schemeClr val="tx1"/>
                </a:solidFill>
              </a:rPr>
              <a:t> — About Tesco plc</a:t>
            </a:r>
            <a:br>
              <a:rPr lang="en-US" sz="1050" dirty="0">
                <a:solidFill>
                  <a:schemeClr val="tx1"/>
                </a:solidFill>
              </a:rPr>
            </a:br>
            <a:r>
              <a:rPr lang="en-US" sz="1050" b="1" dirty="0">
                <a:solidFill>
                  <a:schemeClr val="tx1"/>
                </a:solidFill>
              </a:rPr>
              <a:t>Slide 5</a:t>
            </a:r>
            <a:r>
              <a:rPr lang="en-US" sz="1050" dirty="0">
                <a:solidFill>
                  <a:schemeClr val="tx1"/>
                </a:solidFill>
              </a:rPr>
              <a:t> — Fayol's Five Functions: Overview</a:t>
            </a:r>
            <a:br>
              <a:rPr lang="en-US" sz="1050" dirty="0">
                <a:solidFill>
                  <a:schemeClr val="tx1"/>
                </a:solidFill>
              </a:rPr>
            </a:br>
            <a:r>
              <a:rPr lang="en-US" sz="1050" b="1" dirty="0">
                <a:solidFill>
                  <a:schemeClr val="tx1"/>
                </a:solidFill>
              </a:rPr>
              <a:t>Slide 6</a:t>
            </a:r>
            <a:r>
              <a:rPr lang="en-US" sz="1050" dirty="0">
                <a:solidFill>
                  <a:schemeClr val="tx1"/>
                </a:solidFill>
              </a:rPr>
              <a:t> — Planning: Concept &amp; Effectiveness</a:t>
            </a:r>
            <a:br>
              <a:rPr lang="en-US" sz="1050" dirty="0">
                <a:solidFill>
                  <a:schemeClr val="tx1"/>
                </a:solidFill>
              </a:rPr>
            </a:br>
            <a:r>
              <a:rPr lang="en-US" sz="1050" b="1" dirty="0">
                <a:solidFill>
                  <a:schemeClr val="tx1"/>
                </a:solidFill>
              </a:rPr>
              <a:t>Slide 7</a:t>
            </a:r>
            <a:r>
              <a:rPr lang="en-US" sz="1050" dirty="0">
                <a:solidFill>
                  <a:schemeClr val="tx1"/>
                </a:solidFill>
              </a:rPr>
              <a:t> — Planning at Tesco</a:t>
            </a:r>
            <a:br>
              <a:rPr lang="en-US" sz="1050" dirty="0">
                <a:solidFill>
                  <a:schemeClr val="tx1"/>
                </a:solidFill>
              </a:rPr>
            </a:br>
            <a:endParaRPr lang="en-US" sz="1050" dirty="0">
              <a:solidFill>
                <a:schemeClr val="tx1"/>
              </a:solidFill>
            </a:endParaRPr>
          </a:p>
          <a:p>
            <a:pPr>
              <a:lnSpc>
                <a:spcPct val="120000"/>
              </a:lnSpc>
              <a:spcBef>
                <a:spcPts val="0"/>
              </a:spcBef>
            </a:pPr>
            <a:r>
              <a:rPr lang="en-US" sz="1050" b="1" dirty="0">
                <a:solidFill>
                  <a:schemeClr val="tx1"/>
                </a:solidFill>
              </a:rPr>
              <a:t> Student 2 (Slides 8–13):</a:t>
            </a:r>
          </a:p>
          <a:p>
            <a:pPr marL="0" indent="0">
              <a:lnSpc>
                <a:spcPct val="120000"/>
              </a:lnSpc>
              <a:spcBef>
                <a:spcPts val="0"/>
              </a:spcBef>
              <a:buNone/>
            </a:pPr>
            <a:r>
              <a:rPr lang="en-US" sz="1050" b="1" dirty="0">
                <a:solidFill>
                  <a:schemeClr val="tx1"/>
                </a:solidFill>
              </a:rPr>
              <a:t>Slide 8</a:t>
            </a:r>
            <a:r>
              <a:rPr lang="en-US" sz="1050" dirty="0">
                <a:solidFill>
                  <a:schemeClr val="tx1"/>
                </a:solidFill>
              </a:rPr>
              <a:t> — </a:t>
            </a:r>
            <a:r>
              <a:rPr lang="en-US" sz="1050" dirty="0" err="1">
                <a:solidFill>
                  <a:schemeClr val="tx1"/>
                </a:solidFill>
              </a:rPr>
              <a:t>Organising</a:t>
            </a:r>
            <a:r>
              <a:rPr lang="en-US" sz="1050" dirty="0">
                <a:solidFill>
                  <a:schemeClr val="tx1"/>
                </a:solidFill>
              </a:rPr>
              <a:t>: Concept &amp; Effectiveness </a:t>
            </a:r>
          </a:p>
          <a:p>
            <a:pPr marL="0" indent="0">
              <a:lnSpc>
                <a:spcPct val="120000"/>
              </a:lnSpc>
              <a:spcBef>
                <a:spcPts val="0"/>
              </a:spcBef>
              <a:buNone/>
            </a:pPr>
            <a:r>
              <a:rPr lang="en-US" sz="1050" b="1" dirty="0">
                <a:solidFill>
                  <a:schemeClr val="tx1"/>
                </a:solidFill>
              </a:rPr>
              <a:t>Slide 9</a:t>
            </a:r>
            <a:r>
              <a:rPr lang="en-US" sz="1050" dirty="0">
                <a:solidFill>
                  <a:schemeClr val="tx1"/>
                </a:solidFill>
              </a:rPr>
              <a:t> — </a:t>
            </a:r>
            <a:r>
              <a:rPr lang="en-US" sz="1050" dirty="0" err="1">
                <a:solidFill>
                  <a:schemeClr val="tx1"/>
                </a:solidFill>
              </a:rPr>
              <a:t>Organising</a:t>
            </a:r>
            <a:r>
              <a:rPr lang="en-US" sz="1050" dirty="0">
                <a:solidFill>
                  <a:schemeClr val="tx1"/>
                </a:solidFill>
              </a:rPr>
              <a:t> at Tesco</a:t>
            </a:r>
            <a:br>
              <a:rPr lang="en-US" sz="1050" dirty="0">
                <a:solidFill>
                  <a:schemeClr val="tx1"/>
                </a:solidFill>
              </a:rPr>
            </a:br>
            <a:r>
              <a:rPr lang="en-US" sz="1050" b="1" dirty="0">
                <a:solidFill>
                  <a:schemeClr val="tx1"/>
                </a:solidFill>
              </a:rPr>
              <a:t>Slide 10</a:t>
            </a:r>
            <a:r>
              <a:rPr lang="en-US" sz="1050" dirty="0">
                <a:solidFill>
                  <a:schemeClr val="tx1"/>
                </a:solidFill>
              </a:rPr>
              <a:t> — Commanding: Concept &amp; Effectiveness</a:t>
            </a:r>
            <a:br>
              <a:rPr lang="en-US" sz="1050" dirty="0">
                <a:solidFill>
                  <a:schemeClr val="tx1"/>
                </a:solidFill>
              </a:rPr>
            </a:br>
            <a:r>
              <a:rPr lang="en-US" sz="1050" b="1" dirty="0">
                <a:solidFill>
                  <a:schemeClr val="tx1"/>
                </a:solidFill>
              </a:rPr>
              <a:t>Slide 11</a:t>
            </a:r>
            <a:r>
              <a:rPr lang="en-US" sz="1050" dirty="0">
                <a:solidFill>
                  <a:schemeClr val="tx1"/>
                </a:solidFill>
              </a:rPr>
              <a:t> — Commanding at Tesco</a:t>
            </a:r>
            <a:br>
              <a:rPr lang="en-US" sz="1050" dirty="0">
                <a:solidFill>
                  <a:schemeClr val="tx1"/>
                </a:solidFill>
              </a:rPr>
            </a:br>
            <a:r>
              <a:rPr lang="en-US" sz="1050" b="1" dirty="0">
                <a:solidFill>
                  <a:schemeClr val="tx1"/>
                </a:solidFill>
              </a:rPr>
              <a:t>Slide 12</a:t>
            </a:r>
            <a:r>
              <a:rPr lang="en-US" sz="1050" dirty="0">
                <a:solidFill>
                  <a:schemeClr val="tx1"/>
                </a:solidFill>
              </a:rPr>
              <a:t> — Coordinating: Concept &amp; Effectiveness</a:t>
            </a:r>
            <a:br>
              <a:rPr lang="en-US" sz="1050" dirty="0">
                <a:solidFill>
                  <a:schemeClr val="tx1"/>
                </a:solidFill>
              </a:rPr>
            </a:br>
            <a:r>
              <a:rPr lang="en-US" sz="1050" b="1" dirty="0">
                <a:solidFill>
                  <a:schemeClr val="tx1"/>
                </a:solidFill>
              </a:rPr>
              <a:t>Slide 13</a:t>
            </a:r>
            <a:r>
              <a:rPr lang="en-US" sz="1050" dirty="0">
                <a:solidFill>
                  <a:schemeClr val="tx1"/>
                </a:solidFill>
              </a:rPr>
              <a:t> — Coordinating at Tesco</a:t>
            </a:r>
          </a:p>
          <a:p>
            <a:pPr>
              <a:lnSpc>
                <a:spcPct val="120000"/>
              </a:lnSpc>
              <a:spcBef>
                <a:spcPts val="0"/>
              </a:spcBef>
            </a:pPr>
            <a:r>
              <a:rPr lang="en-US" sz="1050" b="1" dirty="0">
                <a:solidFill>
                  <a:schemeClr val="tx1"/>
                </a:solidFill>
              </a:rPr>
              <a:t>Student 3 (Slides 14–19):</a:t>
            </a:r>
          </a:p>
          <a:p>
            <a:pPr marL="0" indent="0">
              <a:lnSpc>
                <a:spcPct val="120000"/>
              </a:lnSpc>
              <a:spcBef>
                <a:spcPts val="0"/>
              </a:spcBef>
              <a:buNone/>
            </a:pPr>
            <a:r>
              <a:rPr lang="en-US" sz="1050" b="1" dirty="0">
                <a:solidFill>
                  <a:schemeClr val="tx1"/>
                </a:solidFill>
              </a:rPr>
              <a:t>Slide 14</a:t>
            </a:r>
            <a:r>
              <a:rPr lang="en-US" sz="1050" dirty="0">
                <a:solidFill>
                  <a:schemeClr val="tx1"/>
                </a:solidFill>
              </a:rPr>
              <a:t> — Controlling: Concept &amp; Effectiveness</a:t>
            </a:r>
            <a:br>
              <a:rPr lang="en-US" sz="1050" dirty="0">
                <a:solidFill>
                  <a:schemeClr val="tx1"/>
                </a:solidFill>
              </a:rPr>
            </a:br>
            <a:r>
              <a:rPr lang="en-US" sz="1050" b="1" dirty="0">
                <a:solidFill>
                  <a:schemeClr val="tx1"/>
                </a:solidFill>
              </a:rPr>
              <a:t>Slide 15</a:t>
            </a:r>
            <a:r>
              <a:rPr lang="en-US" sz="1050" dirty="0">
                <a:solidFill>
                  <a:schemeClr val="tx1"/>
                </a:solidFill>
              </a:rPr>
              <a:t> — Controlling at Tesco</a:t>
            </a:r>
            <a:br>
              <a:rPr lang="en-US" sz="1050" dirty="0">
                <a:solidFill>
                  <a:schemeClr val="tx1"/>
                </a:solidFill>
              </a:rPr>
            </a:br>
            <a:r>
              <a:rPr lang="en-US" sz="1050" b="1" dirty="0">
                <a:solidFill>
                  <a:schemeClr val="tx1"/>
                </a:solidFill>
              </a:rPr>
              <a:t>Slide 16</a:t>
            </a:r>
            <a:r>
              <a:rPr lang="en-US" sz="1050" dirty="0">
                <a:solidFill>
                  <a:schemeClr val="tx1"/>
                </a:solidFill>
              </a:rPr>
              <a:t> — How the Five Functions Help Tesco Achieve Its Goals</a:t>
            </a:r>
            <a:br>
              <a:rPr lang="en-US" sz="1050" dirty="0">
                <a:solidFill>
                  <a:schemeClr val="tx1"/>
                </a:solidFill>
              </a:rPr>
            </a:br>
            <a:r>
              <a:rPr lang="en-US" sz="1050" b="1" dirty="0">
                <a:solidFill>
                  <a:schemeClr val="tx1"/>
                </a:solidFill>
              </a:rPr>
              <a:t>Slide 17</a:t>
            </a:r>
            <a:r>
              <a:rPr lang="en-US" sz="1050" dirty="0">
                <a:solidFill>
                  <a:schemeClr val="tx1"/>
                </a:solidFill>
              </a:rPr>
              <a:t> — Essential Managerial Skills Today (Part 1)</a:t>
            </a:r>
            <a:br>
              <a:rPr lang="en-US" sz="1050" dirty="0">
                <a:solidFill>
                  <a:schemeClr val="tx1"/>
                </a:solidFill>
              </a:rPr>
            </a:br>
            <a:r>
              <a:rPr lang="en-US" sz="1050" b="1" dirty="0">
                <a:solidFill>
                  <a:schemeClr val="tx1"/>
                </a:solidFill>
              </a:rPr>
              <a:t>Slide 18</a:t>
            </a:r>
            <a:r>
              <a:rPr lang="en-US" sz="1050" dirty="0">
                <a:solidFill>
                  <a:schemeClr val="tx1"/>
                </a:solidFill>
              </a:rPr>
              <a:t> — Essential Managerial Skills Today (Part 2)</a:t>
            </a:r>
          </a:p>
          <a:p>
            <a:pPr marL="0" indent="0">
              <a:lnSpc>
                <a:spcPct val="120000"/>
              </a:lnSpc>
              <a:spcBef>
                <a:spcPts val="0"/>
              </a:spcBef>
              <a:buNone/>
            </a:pPr>
            <a:r>
              <a:rPr lang="en-US" sz="1050" b="1" dirty="0">
                <a:solidFill>
                  <a:schemeClr val="tx1"/>
                </a:solidFill>
              </a:rPr>
              <a:t>Slide 19</a:t>
            </a:r>
            <a:r>
              <a:rPr lang="en-US" sz="1050" dirty="0">
                <a:solidFill>
                  <a:schemeClr val="tx1"/>
                </a:solidFill>
              </a:rPr>
              <a:t> — Conclusion</a:t>
            </a:r>
            <a:br>
              <a:rPr lang="en-US" sz="1050" dirty="0">
                <a:solidFill>
                  <a:schemeClr val="tx1"/>
                </a:solidFill>
              </a:rPr>
            </a:br>
            <a:endParaRPr lang="en-US" sz="1050" dirty="0">
              <a:solidFill>
                <a:schemeClr val="tx1"/>
              </a:solidFill>
            </a:endParaRPr>
          </a:p>
          <a:p>
            <a:pPr marL="0" indent="0">
              <a:lnSpc>
                <a:spcPct val="120000"/>
              </a:lnSpc>
              <a:spcBef>
                <a:spcPts val="0"/>
              </a:spcBef>
              <a:buNone/>
            </a:pPr>
            <a:r>
              <a:rPr lang="en-US" sz="1050" b="1" dirty="0">
                <a:solidFill>
                  <a:schemeClr val="tx1"/>
                </a:solidFill>
              </a:rPr>
              <a:t>Slide 20</a:t>
            </a:r>
            <a:r>
              <a:rPr lang="en-US" sz="1050" dirty="0">
                <a:solidFill>
                  <a:schemeClr val="tx1"/>
                </a:solidFill>
              </a:rPr>
              <a:t> — References</a:t>
            </a:r>
          </a:p>
        </p:txBody>
      </p:sp>
      <p:pic>
        <p:nvPicPr>
          <p:cNvPr id="4" name="Picture 3" descr="How to design the structure of a presentation [PowerPoint Q&amp;A] - Prezentio">
            <a:extLst>
              <a:ext uri="{FF2B5EF4-FFF2-40B4-BE49-F238E27FC236}">
                <a16:creationId xmlns:a16="http://schemas.microsoft.com/office/drawing/2014/main" id="{20607ABF-9DBD-E890-4BB7-A8BD4B166FAA}"/>
              </a:ext>
            </a:extLst>
          </p:cNvPr>
          <p:cNvPicPr>
            <a:picLocks noChangeAspect="1"/>
          </p:cNvPicPr>
          <p:nvPr/>
        </p:nvPicPr>
        <p:blipFill>
          <a:blip r:embed="rId3"/>
          <a:stretch>
            <a:fillRect/>
          </a:stretch>
        </p:blipFill>
        <p:spPr>
          <a:xfrm>
            <a:off x="402648" y="2609869"/>
            <a:ext cx="5416261" cy="379956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38578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FCF55-FDF6-FA52-68B7-F313B488DD26}"/>
              </a:ext>
            </a:extLst>
          </p:cNvPr>
          <p:cNvSpPr>
            <a:spLocks noGrp="1"/>
          </p:cNvSpPr>
          <p:nvPr>
            <p:ph type="title"/>
          </p:nvPr>
        </p:nvSpPr>
        <p:spPr/>
        <p:txBody>
          <a:bodyPr/>
          <a:lstStyle/>
          <a:p>
            <a:r>
              <a:rPr lang="en-US" b="1" dirty="0"/>
              <a:t>INTRODUCTION</a:t>
            </a:r>
            <a:endParaRPr lang="en-US" dirty="0"/>
          </a:p>
        </p:txBody>
      </p:sp>
      <p:sp>
        <p:nvSpPr>
          <p:cNvPr id="3" name="Content Placeholder 2">
            <a:extLst>
              <a:ext uri="{FF2B5EF4-FFF2-40B4-BE49-F238E27FC236}">
                <a16:creationId xmlns:a16="http://schemas.microsoft.com/office/drawing/2014/main" id="{33B8B276-6CCE-1C41-815F-6D00F4C27F00}"/>
              </a:ext>
            </a:extLst>
          </p:cNvPr>
          <p:cNvSpPr>
            <a:spLocks noGrp="1"/>
          </p:cNvSpPr>
          <p:nvPr>
            <p:ph idx="1"/>
          </p:nvPr>
        </p:nvSpPr>
        <p:spPr>
          <a:xfrm>
            <a:off x="1154955" y="2603500"/>
            <a:ext cx="5800028" cy="3416300"/>
          </a:xfrm>
        </p:spPr>
        <p:txBody>
          <a:bodyPr/>
          <a:lstStyle/>
          <a:p>
            <a:pPr algn="just"/>
            <a:r>
              <a:rPr lang="en-US" dirty="0">
                <a:solidFill>
                  <a:schemeClr val="tx1"/>
                </a:solidFill>
              </a:rPr>
              <a:t>This presentation is based on the five functions of management as outlined by Henri Fayol which includes planning, </a:t>
            </a:r>
            <a:r>
              <a:rPr lang="en-US" dirty="0" err="1">
                <a:solidFill>
                  <a:schemeClr val="tx1"/>
                </a:solidFill>
              </a:rPr>
              <a:t>organising</a:t>
            </a:r>
            <a:r>
              <a:rPr lang="en-US" dirty="0">
                <a:solidFill>
                  <a:schemeClr val="tx1"/>
                </a:solidFill>
              </a:rPr>
              <a:t>, commanding, coordinating and controlling.</a:t>
            </a:r>
          </a:p>
          <a:p>
            <a:pPr algn="just"/>
            <a:r>
              <a:rPr lang="en-US" dirty="0">
                <a:solidFill>
                  <a:schemeClr val="tx1"/>
                </a:solidFill>
              </a:rPr>
              <a:t>They will be applied to Tesco plc, the largest grocery retailer in the United Kingdom. </a:t>
            </a:r>
          </a:p>
          <a:p>
            <a:pPr algn="just"/>
            <a:r>
              <a:rPr lang="en-US" dirty="0">
                <a:solidFill>
                  <a:schemeClr val="tx1"/>
                </a:solidFill>
              </a:rPr>
              <a:t>Fayol's framework, developed in 1916, still serves as a fundamental understanding of managerial roles in today's </a:t>
            </a:r>
            <a:r>
              <a:rPr lang="en-US" dirty="0" err="1">
                <a:solidFill>
                  <a:schemeClr val="tx1"/>
                </a:solidFill>
              </a:rPr>
              <a:t>digitised</a:t>
            </a:r>
            <a:r>
              <a:rPr lang="en-US" dirty="0">
                <a:solidFill>
                  <a:schemeClr val="tx1"/>
                </a:solidFill>
              </a:rPr>
              <a:t>, sustainability-focused, and competitive business environment (Sharma, Goyal and Sharma, 2024).</a:t>
            </a:r>
          </a:p>
          <a:p>
            <a:pPr algn="just"/>
            <a:endParaRPr lang="en-US" dirty="0">
              <a:solidFill>
                <a:schemeClr val="tx1"/>
              </a:solidFill>
            </a:endParaRPr>
          </a:p>
        </p:txBody>
      </p:sp>
      <p:pic>
        <p:nvPicPr>
          <p:cNvPr id="5" name="Picture 4">
            <a:extLst>
              <a:ext uri="{FF2B5EF4-FFF2-40B4-BE49-F238E27FC236}">
                <a16:creationId xmlns:a16="http://schemas.microsoft.com/office/drawing/2014/main" id="{E806B68B-E226-0507-A2A2-A27B5C4EC5E5}"/>
              </a:ext>
            </a:extLst>
          </p:cNvPr>
          <p:cNvPicPr>
            <a:picLocks noChangeAspect="1"/>
          </p:cNvPicPr>
          <p:nvPr/>
        </p:nvPicPr>
        <p:blipFill>
          <a:blip r:embed="rId3"/>
          <a:stretch>
            <a:fillRect/>
          </a:stretch>
        </p:blipFill>
        <p:spPr>
          <a:xfrm>
            <a:off x="7401094" y="2438400"/>
            <a:ext cx="4310779" cy="35814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62418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A1F8-DFC2-6F16-1063-5D4811629026}"/>
              </a:ext>
            </a:extLst>
          </p:cNvPr>
          <p:cNvSpPr>
            <a:spLocks noGrp="1"/>
          </p:cNvSpPr>
          <p:nvPr>
            <p:ph type="title"/>
          </p:nvPr>
        </p:nvSpPr>
        <p:spPr/>
        <p:txBody>
          <a:bodyPr/>
          <a:lstStyle/>
          <a:p>
            <a:r>
              <a:rPr lang="en-US" b="1" dirty="0"/>
              <a:t>ABOUT TESCO PLC</a:t>
            </a:r>
            <a:endParaRPr lang="en-US" dirty="0"/>
          </a:p>
        </p:txBody>
      </p:sp>
      <p:sp>
        <p:nvSpPr>
          <p:cNvPr id="3" name="Content Placeholder 2">
            <a:extLst>
              <a:ext uri="{FF2B5EF4-FFF2-40B4-BE49-F238E27FC236}">
                <a16:creationId xmlns:a16="http://schemas.microsoft.com/office/drawing/2014/main" id="{6486E71D-56F9-7FBF-9689-452B80FCBF1E}"/>
              </a:ext>
            </a:extLst>
          </p:cNvPr>
          <p:cNvSpPr>
            <a:spLocks noGrp="1"/>
          </p:cNvSpPr>
          <p:nvPr>
            <p:ph idx="1"/>
          </p:nvPr>
        </p:nvSpPr>
        <p:spPr>
          <a:xfrm>
            <a:off x="471056" y="2603500"/>
            <a:ext cx="11277600" cy="1649845"/>
          </a:xfrm>
        </p:spPr>
        <p:txBody>
          <a:bodyPr/>
          <a:lstStyle/>
          <a:p>
            <a:pPr algn="just"/>
            <a:r>
              <a:rPr lang="en-US" dirty="0">
                <a:solidFill>
                  <a:schemeClr val="tx1"/>
                </a:solidFill>
              </a:rPr>
              <a:t>Tesco plc was established in 1919 by Jack Cohen and has its head office in Welwyn Garden City, Hertfordshire. </a:t>
            </a:r>
          </a:p>
          <a:p>
            <a:pPr algn="just"/>
            <a:r>
              <a:rPr lang="en-US" dirty="0">
                <a:solidFill>
                  <a:schemeClr val="tx1"/>
                </a:solidFill>
              </a:rPr>
              <a:t>It is the UK's number one grocery retailer, accounting for around 27% of the market and has a variety of store formats including Extra, Superstore, Metro and Express. </a:t>
            </a:r>
          </a:p>
          <a:p>
            <a:pPr algn="just"/>
            <a:r>
              <a:rPr lang="en-US" dirty="0">
                <a:solidFill>
                  <a:schemeClr val="tx1"/>
                </a:solidFill>
              </a:rPr>
              <a:t>Tesco has more than 300,000 employees since Ken Murphy became the CEO in October 2020 (Fu, 2024) .</a:t>
            </a:r>
          </a:p>
          <a:p>
            <a:pPr algn="just"/>
            <a:endParaRPr lang="en-US" dirty="0">
              <a:solidFill>
                <a:schemeClr val="tx1"/>
              </a:solidFill>
            </a:endParaRPr>
          </a:p>
        </p:txBody>
      </p:sp>
      <p:pic>
        <p:nvPicPr>
          <p:cNvPr id="5" name="Picture 4">
            <a:extLst>
              <a:ext uri="{FF2B5EF4-FFF2-40B4-BE49-F238E27FC236}">
                <a16:creationId xmlns:a16="http://schemas.microsoft.com/office/drawing/2014/main" id="{420E9592-3D4D-5C29-78C5-D696EDA6EFFB}"/>
              </a:ext>
            </a:extLst>
          </p:cNvPr>
          <p:cNvPicPr>
            <a:picLocks noChangeAspect="1"/>
          </p:cNvPicPr>
          <p:nvPr/>
        </p:nvPicPr>
        <p:blipFill>
          <a:blip r:embed="rId3"/>
          <a:stretch>
            <a:fillRect/>
          </a:stretch>
        </p:blipFill>
        <p:spPr>
          <a:xfrm>
            <a:off x="2971800" y="4525701"/>
            <a:ext cx="6248400" cy="195418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34207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ECFBC-5D65-5A90-0994-05ABB3057EE9}"/>
              </a:ext>
            </a:extLst>
          </p:cNvPr>
          <p:cNvSpPr>
            <a:spLocks noGrp="1"/>
          </p:cNvSpPr>
          <p:nvPr>
            <p:ph type="title"/>
          </p:nvPr>
        </p:nvSpPr>
        <p:spPr/>
        <p:txBody>
          <a:bodyPr/>
          <a:lstStyle/>
          <a:p>
            <a:r>
              <a:rPr lang="en-US" b="1" dirty="0"/>
              <a:t>FAYOL'S FIVE FUNCTIONS: OVERVIEW</a:t>
            </a:r>
            <a:endParaRPr lang="en-US" dirty="0"/>
          </a:p>
        </p:txBody>
      </p:sp>
      <p:sp>
        <p:nvSpPr>
          <p:cNvPr id="3" name="Content Placeholder 2">
            <a:extLst>
              <a:ext uri="{FF2B5EF4-FFF2-40B4-BE49-F238E27FC236}">
                <a16:creationId xmlns:a16="http://schemas.microsoft.com/office/drawing/2014/main" id="{4C14D078-DD51-ADB8-889D-A625D42B9E21}"/>
              </a:ext>
            </a:extLst>
          </p:cNvPr>
          <p:cNvSpPr>
            <a:spLocks noGrp="1"/>
          </p:cNvSpPr>
          <p:nvPr>
            <p:ph idx="1"/>
          </p:nvPr>
        </p:nvSpPr>
        <p:spPr>
          <a:xfrm>
            <a:off x="526473" y="2603500"/>
            <a:ext cx="11194471" cy="1497445"/>
          </a:xfrm>
        </p:spPr>
        <p:txBody>
          <a:bodyPr/>
          <a:lstStyle/>
          <a:p>
            <a:pPr algn="just"/>
            <a:r>
              <a:rPr lang="en-US" dirty="0"/>
              <a:t>Henri Fayol (1916) stated that there are five functions that every manager performs, and these functions are interdependent: planning, </a:t>
            </a:r>
            <a:r>
              <a:rPr lang="en-US" dirty="0" err="1"/>
              <a:t>organising</a:t>
            </a:r>
            <a:r>
              <a:rPr lang="en-US" dirty="0"/>
              <a:t>, commanding, coordinating and controlling. </a:t>
            </a:r>
          </a:p>
          <a:p>
            <a:pPr algn="just"/>
            <a:r>
              <a:rPr lang="en-US" dirty="0"/>
              <a:t>These functions are still considered fundamental for managerial practice, but commanding and coordinating are now often redefined as leading in dynamic, </a:t>
            </a:r>
            <a:r>
              <a:rPr lang="en-US" dirty="0" err="1"/>
              <a:t>digitised</a:t>
            </a:r>
            <a:r>
              <a:rPr lang="en-US" dirty="0"/>
              <a:t> and blended workforces (</a:t>
            </a:r>
            <a:r>
              <a:rPr lang="en-US" dirty="0" err="1"/>
              <a:t>Cropanzano</a:t>
            </a:r>
            <a:r>
              <a:rPr lang="en-US" dirty="0"/>
              <a:t> and Lehman, 2023).</a:t>
            </a:r>
          </a:p>
          <a:p>
            <a:pPr algn="just"/>
            <a:endParaRPr lang="en-US" dirty="0"/>
          </a:p>
        </p:txBody>
      </p:sp>
      <p:pic>
        <p:nvPicPr>
          <p:cNvPr id="5" name="Picture 4">
            <a:extLst>
              <a:ext uri="{FF2B5EF4-FFF2-40B4-BE49-F238E27FC236}">
                <a16:creationId xmlns:a16="http://schemas.microsoft.com/office/drawing/2014/main" id="{A998B06B-A6F0-E31F-E845-6CA4CB943476}"/>
              </a:ext>
            </a:extLst>
          </p:cNvPr>
          <p:cNvPicPr>
            <a:picLocks noChangeAspect="1"/>
          </p:cNvPicPr>
          <p:nvPr/>
        </p:nvPicPr>
        <p:blipFill>
          <a:blip r:embed="rId3"/>
          <a:stretch>
            <a:fillRect/>
          </a:stretch>
        </p:blipFill>
        <p:spPr>
          <a:xfrm>
            <a:off x="2718131" y="4100945"/>
            <a:ext cx="6550559" cy="2616833"/>
          </a:xfrm>
          <a:prstGeom prst="rect">
            <a:avLst/>
          </a:prstGeom>
        </p:spPr>
      </p:pic>
    </p:spTree>
    <p:extLst>
      <p:ext uri="{BB962C8B-B14F-4D97-AF65-F5344CB8AC3E}">
        <p14:creationId xmlns:p14="http://schemas.microsoft.com/office/powerpoint/2010/main" val="1056384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C907C-FBCB-23A6-4A7C-A8F188D938ED}"/>
              </a:ext>
            </a:extLst>
          </p:cNvPr>
          <p:cNvSpPr>
            <a:spLocks noGrp="1"/>
          </p:cNvSpPr>
          <p:nvPr>
            <p:ph type="title"/>
          </p:nvPr>
        </p:nvSpPr>
        <p:spPr/>
        <p:txBody>
          <a:bodyPr/>
          <a:lstStyle/>
          <a:p>
            <a:r>
              <a:rPr lang="en-US" b="1" dirty="0"/>
              <a:t>PLANNING: CONCEPT &amp; EFFECTIVENESS</a:t>
            </a:r>
            <a:endParaRPr lang="en-US" dirty="0"/>
          </a:p>
        </p:txBody>
      </p:sp>
      <p:sp>
        <p:nvSpPr>
          <p:cNvPr id="3" name="Content Placeholder 2">
            <a:extLst>
              <a:ext uri="{FF2B5EF4-FFF2-40B4-BE49-F238E27FC236}">
                <a16:creationId xmlns:a16="http://schemas.microsoft.com/office/drawing/2014/main" id="{EEA67625-B480-7AB3-4883-F7E53291E100}"/>
              </a:ext>
            </a:extLst>
          </p:cNvPr>
          <p:cNvSpPr>
            <a:spLocks noGrp="1"/>
          </p:cNvSpPr>
          <p:nvPr>
            <p:ph idx="1"/>
          </p:nvPr>
        </p:nvSpPr>
        <p:spPr>
          <a:xfrm>
            <a:off x="581892" y="2603500"/>
            <a:ext cx="7301344" cy="3416300"/>
          </a:xfrm>
        </p:spPr>
        <p:txBody>
          <a:bodyPr/>
          <a:lstStyle/>
          <a:p>
            <a:pPr algn="just"/>
            <a:r>
              <a:rPr lang="en-US" dirty="0"/>
              <a:t>Planning is the process of predicting the future and establishing goals, plans and strategies to lead the </a:t>
            </a:r>
            <a:r>
              <a:rPr lang="en-US" dirty="0" err="1"/>
              <a:t>organisation</a:t>
            </a:r>
            <a:r>
              <a:rPr lang="en-US" dirty="0"/>
              <a:t>. </a:t>
            </a:r>
          </a:p>
          <a:p>
            <a:pPr algn="just"/>
            <a:r>
              <a:rPr lang="en-US" dirty="0"/>
              <a:t>SMART goals, environmental scanning and scenario analysis are used by effective managers. </a:t>
            </a:r>
          </a:p>
          <a:p>
            <a:pPr algn="just"/>
            <a:r>
              <a:rPr lang="en-US" dirty="0"/>
              <a:t>AI and data analytics are increasingly used to improve planning, with better forecast accuracy, resource allocation and responsiveness in volatile markets (Palo-</a:t>
            </a:r>
            <a:r>
              <a:rPr lang="en-US" dirty="0" err="1"/>
              <a:t>oja</a:t>
            </a:r>
            <a:r>
              <a:rPr lang="en-US" dirty="0"/>
              <a:t>, </a:t>
            </a:r>
            <a:r>
              <a:rPr lang="en-US" dirty="0" err="1"/>
              <a:t>Rinkinen</a:t>
            </a:r>
            <a:r>
              <a:rPr lang="en-US" dirty="0"/>
              <a:t> and Mäkimattila, 2026).</a:t>
            </a:r>
          </a:p>
          <a:p>
            <a:pPr algn="just"/>
            <a:endParaRPr lang="en-US" dirty="0"/>
          </a:p>
        </p:txBody>
      </p:sp>
      <p:pic>
        <p:nvPicPr>
          <p:cNvPr id="5" name="Picture 4">
            <a:extLst>
              <a:ext uri="{FF2B5EF4-FFF2-40B4-BE49-F238E27FC236}">
                <a16:creationId xmlns:a16="http://schemas.microsoft.com/office/drawing/2014/main" id="{2AFF80BA-03CD-A661-CD5D-9A4C719952F2}"/>
              </a:ext>
            </a:extLst>
          </p:cNvPr>
          <p:cNvPicPr>
            <a:picLocks noChangeAspect="1"/>
          </p:cNvPicPr>
          <p:nvPr/>
        </p:nvPicPr>
        <p:blipFill>
          <a:blip r:embed="rId3"/>
          <a:stretch>
            <a:fillRect/>
          </a:stretch>
        </p:blipFill>
        <p:spPr>
          <a:xfrm>
            <a:off x="8234686" y="2603499"/>
            <a:ext cx="3375422" cy="314613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99052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9A005-36F2-8AB9-FCF9-E47D5F80897A}"/>
              </a:ext>
            </a:extLst>
          </p:cNvPr>
          <p:cNvSpPr>
            <a:spLocks noGrp="1"/>
          </p:cNvSpPr>
          <p:nvPr>
            <p:ph type="title"/>
          </p:nvPr>
        </p:nvSpPr>
        <p:spPr/>
        <p:txBody>
          <a:bodyPr/>
          <a:lstStyle/>
          <a:p>
            <a:r>
              <a:rPr lang="en-US" b="1" dirty="0"/>
              <a:t>PLANNING AT TESCO</a:t>
            </a:r>
            <a:endParaRPr lang="en-US" dirty="0"/>
          </a:p>
        </p:txBody>
      </p:sp>
      <p:sp>
        <p:nvSpPr>
          <p:cNvPr id="3" name="Content Placeholder 2">
            <a:extLst>
              <a:ext uri="{FF2B5EF4-FFF2-40B4-BE49-F238E27FC236}">
                <a16:creationId xmlns:a16="http://schemas.microsoft.com/office/drawing/2014/main" id="{E94CB167-57A6-23F4-B767-0C49091624CD}"/>
              </a:ext>
            </a:extLst>
          </p:cNvPr>
          <p:cNvSpPr>
            <a:spLocks noGrp="1"/>
          </p:cNvSpPr>
          <p:nvPr>
            <p:ph idx="1"/>
          </p:nvPr>
        </p:nvSpPr>
        <p:spPr>
          <a:xfrm>
            <a:off x="568037" y="2603500"/>
            <a:ext cx="5777346" cy="3416300"/>
          </a:xfrm>
        </p:spPr>
        <p:txBody>
          <a:bodyPr/>
          <a:lstStyle/>
          <a:p>
            <a:pPr algn="just"/>
            <a:r>
              <a:rPr lang="en-US" dirty="0"/>
              <a:t>The three strategic pillars of Tesco's planning are customer value, digital transformation and sustainability. </a:t>
            </a:r>
          </a:p>
          <a:p>
            <a:pPr algn="just"/>
            <a:r>
              <a:rPr lang="en-US" dirty="0"/>
              <a:t>Tesco has pledged to be a net zero business by 2035 in the UK and by 2050 in its entire value chain under Ken Murphy. </a:t>
            </a:r>
          </a:p>
          <a:p>
            <a:pPr algn="just"/>
            <a:r>
              <a:rPr lang="en-US" dirty="0"/>
              <a:t>The data from Clubcard is used to drive demand forecasting, pricing and range planning across all store formats in the UK (Fu, 2024).</a:t>
            </a:r>
          </a:p>
          <a:p>
            <a:pPr algn="just"/>
            <a:endParaRPr lang="en-US" dirty="0"/>
          </a:p>
        </p:txBody>
      </p:sp>
      <p:pic>
        <p:nvPicPr>
          <p:cNvPr id="5" name="Picture 4">
            <a:extLst>
              <a:ext uri="{FF2B5EF4-FFF2-40B4-BE49-F238E27FC236}">
                <a16:creationId xmlns:a16="http://schemas.microsoft.com/office/drawing/2014/main" id="{412E0BCF-18B1-0250-9E86-B924D2FF5BF9}"/>
              </a:ext>
            </a:extLst>
          </p:cNvPr>
          <p:cNvPicPr>
            <a:picLocks noChangeAspect="1"/>
          </p:cNvPicPr>
          <p:nvPr/>
        </p:nvPicPr>
        <p:blipFill>
          <a:blip r:embed="rId3"/>
          <a:stretch>
            <a:fillRect/>
          </a:stretch>
        </p:blipFill>
        <p:spPr>
          <a:xfrm>
            <a:off x="6499513" y="2603499"/>
            <a:ext cx="5124450" cy="268893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63015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CDA4D-3A1A-0907-9D93-5B360FFC4930}"/>
              </a:ext>
            </a:extLst>
          </p:cNvPr>
          <p:cNvSpPr>
            <a:spLocks noGrp="1"/>
          </p:cNvSpPr>
          <p:nvPr>
            <p:ph type="title"/>
          </p:nvPr>
        </p:nvSpPr>
        <p:spPr/>
        <p:txBody>
          <a:bodyPr/>
          <a:lstStyle/>
          <a:p>
            <a:r>
              <a:rPr lang="en-US" b="1" dirty="0"/>
              <a:t>ORGANISING: CONCEPT &amp; EFFECTIVENESS</a:t>
            </a:r>
            <a:endParaRPr lang="en-US" dirty="0"/>
          </a:p>
        </p:txBody>
      </p:sp>
      <p:sp>
        <p:nvSpPr>
          <p:cNvPr id="3" name="Content Placeholder 2">
            <a:extLst>
              <a:ext uri="{FF2B5EF4-FFF2-40B4-BE49-F238E27FC236}">
                <a16:creationId xmlns:a16="http://schemas.microsoft.com/office/drawing/2014/main" id="{072AA527-B202-CA2E-9638-D3B4B93E046A}"/>
              </a:ext>
            </a:extLst>
          </p:cNvPr>
          <p:cNvSpPr>
            <a:spLocks noGrp="1"/>
          </p:cNvSpPr>
          <p:nvPr>
            <p:ph idx="1"/>
          </p:nvPr>
        </p:nvSpPr>
        <p:spPr>
          <a:xfrm>
            <a:off x="4765964" y="2783609"/>
            <a:ext cx="6968835" cy="2758209"/>
          </a:xfrm>
        </p:spPr>
        <p:txBody>
          <a:bodyPr>
            <a:normAutofit/>
          </a:bodyPr>
          <a:lstStyle/>
          <a:p>
            <a:pPr algn="just"/>
            <a:r>
              <a:rPr lang="en-US" dirty="0" err="1"/>
              <a:t>Organising</a:t>
            </a:r>
            <a:r>
              <a:rPr lang="en-US" dirty="0"/>
              <a:t> is the process of structuring roles, allocating resources and establishing authority relationships to implement plans. </a:t>
            </a:r>
          </a:p>
          <a:p>
            <a:pPr algn="just"/>
            <a:r>
              <a:rPr lang="en-US" dirty="0"/>
              <a:t>Good managers are able to balance </a:t>
            </a:r>
            <a:r>
              <a:rPr lang="en-US" dirty="0" err="1"/>
              <a:t>centralisation</a:t>
            </a:r>
            <a:r>
              <a:rPr lang="en-US" dirty="0"/>
              <a:t> and </a:t>
            </a:r>
            <a:r>
              <a:rPr lang="en-US" dirty="0" err="1"/>
              <a:t>decentralisation</a:t>
            </a:r>
            <a:r>
              <a:rPr lang="en-US" dirty="0"/>
              <a:t> and establish clear lines of reporting. </a:t>
            </a:r>
          </a:p>
          <a:p>
            <a:pPr algn="just"/>
            <a:r>
              <a:rPr lang="en-US" dirty="0"/>
              <a:t>In large established </a:t>
            </a:r>
            <a:r>
              <a:rPr lang="en-US" dirty="0" err="1"/>
              <a:t>organisations</a:t>
            </a:r>
            <a:r>
              <a:rPr lang="en-US" dirty="0"/>
              <a:t>, there is a need to balance the stable hierarchies with agile, cross functional teams to enable continuous digital transformation and dynamic capability building (</a:t>
            </a:r>
            <a:r>
              <a:rPr lang="en-US" dirty="0" err="1"/>
              <a:t>Kulichyova</a:t>
            </a:r>
            <a:r>
              <a:rPr lang="en-US" dirty="0"/>
              <a:t> et al., 2025).</a:t>
            </a:r>
          </a:p>
          <a:p>
            <a:pPr algn="just"/>
            <a:endParaRPr lang="en-US" dirty="0"/>
          </a:p>
        </p:txBody>
      </p:sp>
      <p:pic>
        <p:nvPicPr>
          <p:cNvPr id="5" name="Picture 4">
            <a:extLst>
              <a:ext uri="{FF2B5EF4-FFF2-40B4-BE49-F238E27FC236}">
                <a16:creationId xmlns:a16="http://schemas.microsoft.com/office/drawing/2014/main" id="{79C08763-5B04-761B-1512-053C58B63771}"/>
              </a:ext>
            </a:extLst>
          </p:cNvPr>
          <p:cNvPicPr>
            <a:picLocks noChangeAspect="1"/>
          </p:cNvPicPr>
          <p:nvPr/>
        </p:nvPicPr>
        <p:blipFill>
          <a:blip r:embed="rId3"/>
          <a:stretch>
            <a:fillRect/>
          </a:stretch>
        </p:blipFill>
        <p:spPr>
          <a:xfrm>
            <a:off x="457201" y="2432339"/>
            <a:ext cx="4002232" cy="400223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657284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F0587-FA54-5ABA-ED2B-6E8EC1DA7A6F}"/>
              </a:ext>
            </a:extLst>
          </p:cNvPr>
          <p:cNvSpPr>
            <a:spLocks noGrp="1"/>
          </p:cNvSpPr>
          <p:nvPr>
            <p:ph type="title"/>
          </p:nvPr>
        </p:nvSpPr>
        <p:spPr/>
        <p:txBody>
          <a:bodyPr/>
          <a:lstStyle/>
          <a:p>
            <a:r>
              <a:rPr lang="en-US" b="1" dirty="0"/>
              <a:t>ORGANISING AT TESCO</a:t>
            </a:r>
            <a:endParaRPr lang="en-US" dirty="0"/>
          </a:p>
        </p:txBody>
      </p:sp>
      <p:sp>
        <p:nvSpPr>
          <p:cNvPr id="3" name="Content Placeholder 2">
            <a:extLst>
              <a:ext uri="{FF2B5EF4-FFF2-40B4-BE49-F238E27FC236}">
                <a16:creationId xmlns:a16="http://schemas.microsoft.com/office/drawing/2014/main" id="{F21E8A83-028E-6B57-BC2E-DE588DDB45DB}"/>
              </a:ext>
            </a:extLst>
          </p:cNvPr>
          <p:cNvSpPr>
            <a:spLocks noGrp="1"/>
          </p:cNvSpPr>
          <p:nvPr>
            <p:ph idx="1"/>
          </p:nvPr>
        </p:nvSpPr>
        <p:spPr>
          <a:xfrm>
            <a:off x="526474" y="2603500"/>
            <a:ext cx="5929744" cy="3416300"/>
          </a:xfrm>
        </p:spPr>
        <p:txBody>
          <a:bodyPr/>
          <a:lstStyle/>
          <a:p>
            <a:pPr algn="just"/>
            <a:r>
              <a:rPr lang="en-US" dirty="0"/>
              <a:t>Tesco has a divisional structure comprising of UK &amp; Ireland retail, Central Europe and Booker wholesale. </a:t>
            </a:r>
          </a:p>
          <a:p>
            <a:pPr algn="just"/>
            <a:r>
              <a:rPr lang="en-US" dirty="0"/>
              <a:t>Group strategy is determined by central functions like finance, HR and technology, and store managers have operational authority. </a:t>
            </a:r>
          </a:p>
          <a:p>
            <a:pPr algn="just"/>
            <a:r>
              <a:rPr lang="en-US" dirty="0"/>
              <a:t>This hybrid approach ensures scale efficiencies and local responsiveness, which is crucial for the UK market where Aldi and Lidl are fierce rivals (Fu, 2024).</a:t>
            </a:r>
          </a:p>
          <a:p>
            <a:pPr algn="just"/>
            <a:endParaRPr lang="en-US" dirty="0"/>
          </a:p>
        </p:txBody>
      </p:sp>
      <p:pic>
        <p:nvPicPr>
          <p:cNvPr id="5" name="Picture 4">
            <a:extLst>
              <a:ext uri="{FF2B5EF4-FFF2-40B4-BE49-F238E27FC236}">
                <a16:creationId xmlns:a16="http://schemas.microsoft.com/office/drawing/2014/main" id="{26A73C89-51B2-34F8-4DF8-E739C3AE7C4D}"/>
              </a:ext>
            </a:extLst>
          </p:cNvPr>
          <p:cNvPicPr>
            <a:picLocks noChangeAspect="1"/>
          </p:cNvPicPr>
          <p:nvPr/>
        </p:nvPicPr>
        <p:blipFill>
          <a:blip r:embed="rId3"/>
          <a:stretch>
            <a:fillRect/>
          </a:stretch>
        </p:blipFill>
        <p:spPr>
          <a:xfrm>
            <a:off x="6733309" y="2603500"/>
            <a:ext cx="4932217" cy="365875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499964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55762-6BD5-9A61-401A-D6D0512BD510}"/>
              </a:ext>
            </a:extLst>
          </p:cNvPr>
          <p:cNvSpPr>
            <a:spLocks noGrp="1"/>
          </p:cNvSpPr>
          <p:nvPr>
            <p:ph type="title"/>
          </p:nvPr>
        </p:nvSpPr>
        <p:spPr/>
        <p:txBody>
          <a:bodyPr>
            <a:normAutofit/>
          </a:bodyPr>
          <a:lstStyle/>
          <a:p>
            <a:r>
              <a:rPr lang="en-US" b="1" dirty="0"/>
              <a:t>COMMANDING: CONCEPT &amp; EFFECTIVENESS</a:t>
            </a:r>
            <a:endParaRPr lang="en-US" dirty="0"/>
          </a:p>
        </p:txBody>
      </p:sp>
      <p:sp>
        <p:nvSpPr>
          <p:cNvPr id="3" name="Content Placeholder 2">
            <a:extLst>
              <a:ext uri="{FF2B5EF4-FFF2-40B4-BE49-F238E27FC236}">
                <a16:creationId xmlns:a16="http://schemas.microsoft.com/office/drawing/2014/main" id="{202C4887-E4BA-F309-8980-FEF0D77A9F0F}"/>
              </a:ext>
            </a:extLst>
          </p:cNvPr>
          <p:cNvSpPr>
            <a:spLocks noGrp="1"/>
          </p:cNvSpPr>
          <p:nvPr>
            <p:ph idx="1"/>
          </p:nvPr>
        </p:nvSpPr>
        <p:spPr>
          <a:xfrm>
            <a:off x="554182" y="2603500"/>
            <a:ext cx="11180618" cy="1802245"/>
          </a:xfrm>
        </p:spPr>
        <p:txBody>
          <a:bodyPr/>
          <a:lstStyle/>
          <a:p>
            <a:pPr algn="just"/>
            <a:r>
              <a:rPr lang="en-US" dirty="0"/>
              <a:t>Nowadays, the term Commanding is interpreted as Leading, which means to direct, motivate and inspire people to achieve </a:t>
            </a:r>
            <a:r>
              <a:rPr lang="en-US" dirty="0" err="1"/>
              <a:t>organisational</a:t>
            </a:r>
            <a:r>
              <a:rPr lang="en-US" dirty="0"/>
              <a:t> objectives. </a:t>
            </a:r>
          </a:p>
          <a:p>
            <a:pPr algn="just"/>
            <a:r>
              <a:rPr lang="en-US" dirty="0"/>
              <a:t>Today's effective managers prefer a transformational approach over an authoritarian one.</a:t>
            </a:r>
          </a:p>
          <a:p>
            <a:pPr algn="just"/>
            <a:r>
              <a:rPr lang="en-US" dirty="0"/>
              <a:t>They use vision, </a:t>
            </a:r>
            <a:r>
              <a:rPr lang="en-US" dirty="0" err="1"/>
              <a:t>individualised</a:t>
            </a:r>
            <a:r>
              <a:rPr lang="en-US" dirty="0"/>
              <a:t> consideration, and inspirational </a:t>
            </a:r>
            <a:r>
              <a:rPr lang="en-US" dirty="0" err="1"/>
              <a:t>behaviours</a:t>
            </a:r>
            <a:r>
              <a:rPr lang="en-US" dirty="0"/>
              <a:t> on a daily basis to enhance engagement, discretionary effort, and follower performance in dynamic organizational contexts (Bakker et al., 2023).</a:t>
            </a:r>
          </a:p>
          <a:p>
            <a:pPr algn="just"/>
            <a:endParaRPr lang="en-US" dirty="0"/>
          </a:p>
        </p:txBody>
      </p:sp>
      <p:pic>
        <p:nvPicPr>
          <p:cNvPr id="7" name="Picture 6">
            <a:extLst>
              <a:ext uri="{FF2B5EF4-FFF2-40B4-BE49-F238E27FC236}">
                <a16:creationId xmlns:a16="http://schemas.microsoft.com/office/drawing/2014/main" id="{034B1483-DEEA-8B42-C210-681C7C2C6ADF}"/>
              </a:ext>
            </a:extLst>
          </p:cNvPr>
          <p:cNvPicPr>
            <a:picLocks noChangeAspect="1"/>
          </p:cNvPicPr>
          <p:nvPr/>
        </p:nvPicPr>
        <p:blipFill>
          <a:blip r:embed="rId3"/>
          <a:stretch>
            <a:fillRect/>
          </a:stretch>
        </p:blipFill>
        <p:spPr>
          <a:xfrm>
            <a:off x="2407879" y="4572000"/>
            <a:ext cx="7376242" cy="213121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04198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D2DF9-614A-BC44-7006-4C9FDDCA816A}"/>
              </a:ext>
            </a:extLst>
          </p:cNvPr>
          <p:cNvSpPr>
            <a:spLocks noGrp="1"/>
          </p:cNvSpPr>
          <p:nvPr>
            <p:ph type="title"/>
          </p:nvPr>
        </p:nvSpPr>
        <p:spPr/>
        <p:txBody>
          <a:bodyPr/>
          <a:lstStyle/>
          <a:p>
            <a:r>
              <a:rPr lang="en-US" b="1" dirty="0"/>
              <a:t>COMMANDING AT TESCO</a:t>
            </a:r>
            <a:endParaRPr lang="en-US" dirty="0"/>
          </a:p>
        </p:txBody>
      </p:sp>
      <p:sp>
        <p:nvSpPr>
          <p:cNvPr id="3" name="Content Placeholder 2">
            <a:extLst>
              <a:ext uri="{FF2B5EF4-FFF2-40B4-BE49-F238E27FC236}">
                <a16:creationId xmlns:a16="http://schemas.microsoft.com/office/drawing/2014/main" id="{76CF184B-6843-A0F7-DC59-D6E4B16FA68D}"/>
              </a:ext>
            </a:extLst>
          </p:cNvPr>
          <p:cNvSpPr>
            <a:spLocks noGrp="1"/>
          </p:cNvSpPr>
          <p:nvPr>
            <p:ph idx="1"/>
          </p:nvPr>
        </p:nvSpPr>
        <p:spPr>
          <a:xfrm>
            <a:off x="554183" y="2603500"/>
            <a:ext cx="6594762" cy="3416300"/>
          </a:xfrm>
        </p:spPr>
        <p:txBody>
          <a:bodyPr/>
          <a:lstStyle/>
          <a:p>
            <a:pPr algn="just"/>
            <a:r>
              <a:rPr lang="en-US" dirty="0"/>
              <a:t>Tesco has developed a culture of democratic leadership that has transformational aspects. </a:t>
            </a:r>
          </a:p>
          <a:p>
            <a:pPr algn="just"/>
            <a:r>
              <a:rPr lang="en-US" dirty="0"/>
              <a:t>Ken Murphy has a customer first vision, he cares about the wellbeing of his colleagues and since 2022 has tied executive pay to sustainability goals. </a:t>
            </a:r>
          </a:p>
          <a:p>
            <a:pPr algn="just"/>
            <a:r>
              <a:rPr lang="en-US" dirty="0"/>
              <a:t>Store managers' empowerment to act locally, but with a clear group purpose, helps to maintain motivation in a workforce of over 300,000 (</a:t>
            </a:r>
            <a:r>
              <a:rPr lang="en-US" dirty="0" err="1"/>
              <a:t>Alwali</a:t>
            </a:r>
            <a:r>
              <a:rPr lang="en-US" dirty="0"/>
              <a:t> and </a:t>
            </a:r>
            <a:r>
              <a:rPr lang="en-US" dirty="0" err="1"/>
              <a:t>Alwali</a:t>
            </a:r>
            <a:r>
              <a:rPr lang="en-US" dirty="0"/>
              <a:t>, 2022).</a:t>
            </a:r>
          </a:p>
          <a:p>
            <a:pPr algn="just"/>
            <a:endParaRPr lang="en-US" dirty="0"/>
          </a:p>
        </p:txBody>
      </p:sp>
      <p:pic>
        <p:nvPicPr>
          <p:cNvPr id="5" name="Picture 4">
            <a:extLst>
              <a:ext uri="{FF2B5EF4-FFF2-40B4-BE49-F238E27FC236}">
                <a16:creationId xmlns:a16="http://schemas.microsoft.com/office/drawing/2014/main" id="{6A7BECE7-6AA4-177F-4093-3965FE20B5D3}"/>
              </a:ext>
            </a:extLst>
          </p:cNvPr>
          <p:cNvPicPr>
            <a:picLocks noChangeAspect="1"/>
          </p:cNvPicPr>
          <p:nvPr/>
        </p:nvPicPr>
        <p:blipFill>
          <a:blip r:embed="rId3"/>
          <a:stretch>
            <a:fillRect/>
          </a:stretch>
        </p:blipFill>
        <p:spPr>
          <a:xfrm>
            <a:off x="7356764" y="2659495"/>
            <a:ext cx="4281053" cy="330430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614658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2C7CF-89F6-C123-4B6D-15553218AC0C}"/>
              </a:ext>
            </a:extLst>
          </p:cNvPr>
          <p:cNvSpPr>
            <a:spLocks noGrp="1"/>
          </p:cNvSpPr>
          <p:nvPr>
            <p:ph type="title"/>
          </p:nvPr>
        </p:nvSpPr>
        <p:spPr/>
        <p:txBody>
          <a:bodyPr/>
          <a:lstStyle/>
          <a:p>
            <a:r>
              <a:rPr lang="en-US" b="1" dirty="0"/>
              <a:t>COORDINATING: CONCEPT &amp; EFFECTIVENESS</a:t>
            </a:r>
            <a:endParaRPr lang="en-US" dirty="0"/>
          </a:p>
        </p:txBody>
      </p:sp>
      <p:sp>
        <p:nvSpPr>
          <p:cNvPr id="3" name="Content Placeholder 2">
            <a:extLst>
              <a:ext uri="{FF2B5EF4-FFF2-40B4-BE49-F238E27FC236}">
                <a16:creationId xmlns:a16="http://schemas.microsoft.com/office/drawing/2014/main" id="{E656AD4C-9E04-B698-998F-4BEA5CD6E822}"/>
              </a:ext>
            </a:extLst>
          </p:cNvPr>
          <p:cNvSpPr>
            <a:spLocks noGrp="1"/>
          </p:cNvSpPr>
          <p:nvPr>
            <p:ph idx="1"/>
          </p:nvPr>
        </p:nvSpPr>
        <p:spPr>
          <a:xfrm>
            <a:off x="5375564" y="2493780"/>
            <a:ext cx="6314185" cy="3416300"/>
          </a:xfrm>
        </p:spPr>
        <p:txBody>
          <a:bodyPr/>
          <a:lstStyle/>
          <a:p>
            <a:pPr algn="just"/>
            <a:r>
              <a:rPr lang="en-US" dirty="0"/>
              <a:t>Coordinating is the process of arranging the activities of people, groups and departments so that they work together toward common </a:t>
            </a:r>
            <a:r>
              <a:rPr lang="en-US" dirty="0" err="1"/>
              <a:t>organisational</a:t>
            </a:r>
            <a:r>
              <a:rPr lang="en-US" dirty="0"/>
              <a:t> objectives. </a:t>
            </a:r>
          </a:p>
          <a:p>
            <a:pPr algn="just"/>
            <a:r>
              <a:rPr lang="en-US" dirty="0"/>
              <a:t>Good managers employ integrated information systems, cross functional teams, and effective communication. </a:t>
            </a:r>
          </a:p>
          <a:p>
            <a:pPr algn="just"/>
            <a:r>
              <a:rPr lang="en-US" dirty="0"/>
              <a:t>Transformational leadership and emotional intelligence enhance coordination, fostering trust, alignment, and affective commitment within the </a:t>
            </a:r>
            <a:r>
              <a:rPr lang="en-US" dirty="0" err="1"/>
              <a:t>organisation</a:t>
            </a:r>
            <a:r>
              <a:rPr lang="en-US" dirty="0"/>
              <a:t> at different levels (Pulido-Martos et al., 2024).</a:t>
            </a:r>
          </a:p>
          <a:p>
            <a:pPr algn="just"/>
            <a:endParaRPr lang="en-US" dirty="0"/>
          </a:p>
        </p:txBody>
      </p:sp>
      <p:pic>
        <p:nvPicPr>
          <p:cNvPr id="5" name="Picture 4">
            <a:extLst>
              <a:ext uri="{FF2B5EF4-FFF2-40B4-BE49-F238E27FC236}">
                <a16:creationId xmlns:a16="http://schemas.microsoft.com/office/drawing/2014/main" id="{970B3133-C001-AD95-2B6C-333672B77C71}"/>
              </a:ext>
            </a:extLst>
          </p:cNvPr>
          <p:cNvPicPr>
            <a:picLocks noChangeAspect="1"/>
          </p:cNvPicPr>
          <p:nvPr/>
        </p:nvPicPr>
        <p:blipFill>
          <a:blip r:embed="rId3"/>
          <a:stretch>
            <a:fillRect/>
          </a:stretch>
        </p:blipFill>
        <p:spPr>
          <a:xfrm>
            <a:off x="502251" y="2493780"/>
            <a:ext cx="4873313" cy="300126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68744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88E6A-7532-AD91-0C20-002446635C03}"/>
              </a:ext>
            </a:extLst>
          </p:cNvPr>
          <p:cNvSpPr>
            <a:spLocks noGrp="1"/>
          </p:cNvSpPr>
          <p:nvPr>
            <p:ph type="title"/>
          </p:nvPr>
        </p:nvSpPr>
        <p:spPr/>
        <p:txBody>
          <a:bodyPr/>
          <a:lstStyle/>
          <a:p>
            <a:r>
              <a:rPr lang="en-US" b="1" dirty="0"/>
              <a:t>COORDINATING AT TESCO</a:t>
            </a:r>
            <a:endParaRPr lang="en-US" dirty="0"/>
          </a:p>
        </p:txBody>
      </p:sp>
      <p:sp>
        <p:nvSpPr>
          <p:cNvPr id="3" name="Content Placeholder 2">
            <a:extLst>
              <a:ext uri="{FF2B5EF4-FFF2-40B4-BE49-F238E27FC236}">
                <a16:creationId xmlns:a16="http://schemas.microsoft.com/office/drawing/2014/main" id="{A67027C8-6C21-DB2F-5DBC-CD30F56A5CBC}"/>
              </a:ext>
            </a:extLst>
          </p:cNvPr>
          <p:cNvSpPr>
            <a:spLocks noGrp="1"/>
          </p:cNvSpPr>
          <p:nvPr>
            <p:ph idx="1"/>
          </p:nvPr>
        </p:nvSpPr>
        <p:spPr>
          <a:xfrm>
            <a:off x="568037" y="2603500"/>
            <a:ext cx="5929746" cy="3416300"/>
          </a:xfrm>
        </p:spPr>
        <p:txBody>
          <a:bodyPr/>
          <a:lstStyle/>
          <a:p>
            <a:pPr algn="just"/>
            <a:r>
              <a:rPr lang="en-US" dirty="0"/>
              <a:t>Tesco's integrated ERP systems and Dunnhumby powered analytics enable the company to coordinate buying, supply chain, in store operations and online fulfilment. </a:t>
            </a:r>
          </a:p>
          <a:p>
            <a:pPr algn="just"/>
            <a:r>
              <a:rPr lang="en-US" dirty="0"/>
              <a:t>Its Community Food Connection </a:t>
            </a:r>
            <a:r>
              <a:rPr lang="en-US" dirty="0" err="1"/>
              <a:t>programme</a:t>
            </a:r>
            <a:r>
              <a:rPr lang="en-US" dirty="0"/>
              <a:t>, which has redistributed more than 140 million meals, is an example of cross-departmental coordination that connects commercial, logistics and CSR functions, providing both efficiency and sustainability (Doherty et al., 2023).</a:t>
            </a:r>
          </a:p>
          <a:p>
            <a:pPr algn="just"/>
            <a:endParaRPr lang="en-US" dirty="0"/>
          </a:p>
        </p:txBody>
      </p:sp>
      <p:pic>
        <p:nvPicPr>
          <p:cNvPr id="5" name="Picture 4">
            <a:extLst>
              <a:ext uri="{FF2B5EF4-FFF2-40B4-BE49-F238E27FC236}">
                <a16:creationId xmlns:a16="http://schemas.microsoft.com/office/drawing/2014/main" id="{D28AA5D3-928C-E071-BB59-C04E7B618CA3}"/>
              </a:ext>
            </a:extLst>
          </p:cNvPr>
          <p:cNvPicPr>
            <a:picLocks noChangeAspect="1"/>
          </p:cNvPicPr>
          <p:nvPr/>
        </p:nvPicPr>
        <p:blipFill>
          <a:blip r:embed="rId3"/>
          <a:stretch>
            <a:fillRect/>
          </a:stretch>
        </p:blipFill>
        <p:spPr>
          <a:xfrm>
            <a:off x="6816436" y="2604601"/>
            <a:ext cx="4807527" cy="321542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308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E8CD2-0063-142C-5EE0-29352043A6FB}"/>
              </a:ext>
            </a:extLst>
          </p:cNvPr>
          <p:cNvSpPr>
            <a:spLocks noGrp="1"/>
          </p:cNvSpPr>
          <p:nvPr>
            <p:ph type="title"/>
          </p:nvPr>
        </p:nvSpPr>
        <p:spPr/>
        <p:txBody>
          <a:bodyPr/>
          <a:lstStyle/>
          <a:p>
            <a:r>
              <a:rPr lang="en-US" b="1" dirty="0"/>
              <a:t>CONTROLLING: CONCEPT &amp; EFFECTIVENESS</a:t>
            </a:r>
            <a:endParaRPr lang="en-US" dirty="0"/>
          </a:p>
        </p:txBody>
      </p:sp>
      <p:sp>
        <p:nvSpPr>
          <p:cNvPr id="3" name="Content Placeholder 2">
            <a:extLst>
              <a:ext uri="{FF2B5EF4-FFF2-40B4-BE49-F238E27FC236}">
                <a16:creationId xmlns:a16="http://schemas.microsoft.com/office/drawing/2014/main" id="{B7A8AED1-44D2-7CD2-1D41-6485D4DE1F4F}"/>
              </a:ext>
            </a:extLst>
          </p:cNvPr>
          <p:cNvSpPr>
            <a:spLocks noGrp="1"/>
          </p:cNvSpPr>
          <p:nvPr>
            <p:ph idx="1"/>
          </p:nvPr>
        </p:nvSpPr>
        <p:spPr>
          <a:xfrm>
            <a:off x="5264727" y="2603500"/>
            <a:ext cx="6386946" cy="3416300"/>
          </a:xfrm>
        </p:spPr>
        <p:txBody>
          <a:bodyPr/>
          <a:lstStyle/>
          <a:p>
            <a:pPr algn="just"/>
            <a:r>
              <a:rPr lang="en-US" dirty="0"/>
              <a:t>Controlling monitors performance against plans, identifies deviations, and initiates corrective action. </a:t>
            </a:r>
          </a:p>
          <a:p>
            <a:pPr algn="just"/>
            <a:r>
              <a:rPr lang="en-US" dirty="0"/>
              <a:t>Good managers connect operational measures to strategic goals by employing balanced scorecards, key performance indicators, and real time dashboards. </a:t>
            </a:r>
          </a:p>
          <a:p>
            <a:pPr algn="just"/>
            <a:r>
              <a:rPr lang="en-US" dirty="0"/>
              <a:t>By leveraging artificial intelligence, analytics are increasingly used to improve control by identifying anomalies more quickly and facilitating data-driven managerial interventions (Palo-</a:t>
            </a:r>
            <a:r>
              <a:rPr lang="en-US" dirty="0" err="1"/>
              <a:t>oja</a:t>
            </a:r>
            <a:r>
              <a:rPr lang="en-US" dirty="0"/>
              <a:t>, </a:t>
            </a:r>
            <a:r>
              <a:rPr lang="en-US" dirty="0" err="1"/>
              <a:t>Rinkinen</a:t>
            </a:r>
            <a:r>
              <a:rPr lang="en-US" dirty="0"/>
              <a:t> and Mäkimattila, 2026).</a:t>
            </a:r>
          </a:p>
        </p:txBody>
      </p:sp>
      <p:pic>
        <p:nvPicPr>
          <p:cNvPr id="5" name="Picture 4">
            <a:extLst>
              <a:ext uri="{FF2B5EF4-FFF2-40B4-BE49-F238E27FC236}">
                <a16:creationId xmlns:a16="http://schemas.microsoft.com/office/drawing/2014/main" id="{AC988F1F-EB78-1F93-3529-7E9FEAEE6B9F}"/>
              </a:ext>
            </a:extLst>
          </p:cNvPr>
          <p:cNvPicPr>
            <a:picLocks noChangeAspect="1"/>
          </p:cNvPicPr>
          <p:nvPr/>
        </p:nvPicPr>
        <p:blipFill>
          <a:blip r:embed="rId3"/>
          <a:stretch>
            <a:fillRect/>
          </a:stretch>
        </p:blipFill>
        <p:spPr>
          <a:xfrm>
            <a:off x="540327" y="2493780"/>
            <a:ext cx="4488873" cy="34163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25349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6A2A1-5D94-4C15-9587-08DED3687677}"/>
              </a:ext>
            </a:extLst>
          </p:cNvPr>
          <p:cNvSpPr>
            <a:spLocks noGrp="1"/>
          </p:cNvSpPr>
          <p:nvPr>
            <p:ph type="title"/>
          </p:nvPr>
        </p:nvSpPr>
        <p:spPr/>
        <p:txBody>
          <a:bodyPr/>
          <a:lstStyle/>
          <a:p>
            <a:r>
              <a:rPr lang="en-US" b="1" dirty="0"/>
              <a:t>CONTROLLING AT TESCO</a:t>
            </a:r>
            <a:endParaRPr lang="en-US" dirty="0"/>
          </a:p>
        </p:txBody>
      </p:sp>
      <p:sp>
        <p:nvSpPr>
          <p:cNvPr id="3" name="Content Placeholder 2">
            <a:extLst>
              <a:ext uri="{FF2B5EF4-FFF2-40B4-BE49-F238E27FC236}">
                <a16:creationId xmlns:a16="http://schemas.microsoft.com/office/drawing/2014/main" id="{DD32701D-FF92-D990-8405-E7332F48C788}"/>
              </a:ext>
            </a:extLst>
          </p:cNvPr>
          <p:cNvSpPr>
            <a:spLocks noGrp="1"/>
          </p:cNvSpPr>
          <p:nvPr>
            <p:ph idx="1"/>
          </p:nvPr>
        </p:nvSpPr>
        <p:spPr>
          <a:xfrm>
            <a:off x="512617" y="2603500"/>
            <a:ext cx="6414655" cy="3416300"/>
          </a:xfrm>
        </p:spPr>
        <p:txBody>
          <a:bodyPr/>
          <a:lstStyle/>
          <a:p>
            <a:pPr algn="just"/>
            <a:r>
              <a:rPr lang="en-US" dirty="0"/>
              <a:t>Tesco monitors KPIs in sales, product availability, food waste, colleague engagement and carbon emissions. </a:t>
            </a:r>
          </a:p>
          <a:p>
            <a:pPr algn="just"/>
            <a:r>
              <a:rPr lang="en-US" dirty="0"/>
              <a:t>Adjusted operating profit increased by 6.2% to £2.8 billion in 2023/24, driven by cost reduction </a:t>
            </a:r>
            <a:r>
              <a:rPr lang="en-US" dirty="0" err="1"/>
              <a:t>programmes</a:t>
            </a:r>
            <a:r>
              <a:rPr lang="en-US" dirty="0"/>
              <a:t>. </a:t>
            </a:r>
          </a:p>
          <a:p>
            <a:pPr algn="just"/>
            <a:r>
              <a:rPr lang="en-US" dirty="0"/>
              <a:t>The sustainability targets are audited and reported in the annual ESG report, ensuring that managerial control is in line with the broader expectations of stakeholders (Fu, 2024).</a:t>
            </a:r>
          </a:p>
          <a:p>
            <a:pPr algn="just"/>
            <a:endParaRPr lang="en-US" dirty="0"/>
          </a:p>
        </p:txBody>
      </p:sp>
      <p:pic>
        <p:nvPicPr>
          <p:cNvPr id="5" name="Picture 4">
            <a:extLst>
              <a:ext uri="{FF2B5EF4-FFF2-40B4-BE49-F238E27FC236}">
                <a16:creationId xmlns:a16="http://schemas.microsoft.com/office/drawing/2014/main" id="{EF8CF225-FED7-23C4-565B-DE77F46A836A}"/>
              </a:ext>
            </a:extLst>
          </p:cNvPr>
          <p:cNvPicPr>
            <a:picLocks noChangeAspect="1"/>
          </p:cNvPicPr>
          <p:nvPr/>
        </p:nvPicPr>
        <p:blipFill>
          <a:blip r:embed="rId3"/>
          <a:stretch>
            <a:fillRect/>
          </a:stretch>
        </p:blipFill>
        <p:spPr>
          <a:xfrm>
            <a:off x="7342883" y="2603500"/>
            <a:ext cx="4170244" cy="394739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944136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812B7-86F8-2676-6446-4D3BC5983BDF}"/>
              </a:ext>
            </a:extLst>
          </p:cNvPr>
          <p:cNvSpPr>
            <a:spLocks noGrp="1"/>
          </p:cNvSpPr>
          <p:nvPr>
            <p:ph type="title"/>
          </p:nvPr>
        </p:nvSpPr>
        <p:spPr/>
        <p:txBody>
          <a:bodyPr/>
          <a:lstStyle/>
          <a:p>
            <a:r>
              <a:rPr lang="en-US" b="1" dirty="0"/>
              <a:t>HOW THE FIVE FUNCTIONS HELP TESCO ACHIEVE ITS GOALS</a:t>
            </a:r>
            <a:endParaRPr lang="en-US" dirty="0"/>
          </a:p>
        </p:txBody>
      </p:sp>
      <p:sp>
        <p:nvSpPr>
          <p:cNvPr id="3" name="Content Placeholder 2">
            <a:extLst>
              <a:ext uri="{FF2B5EF4-FFF2-40B4-BE49-F238E27FC236}">
                <a16:creationId xmlns:a16="http://schemas.microsoft.com/office/drawing/2014/main" id="{71AEC0EF-CB27-CB7A-3961-D85A47263A0F}"/>
              </a:ext>
            </a:extLst>
          </p:cNvPr>
          <p:cNvSpPr>
            <a:spLocks noGrp="1"/>
          </p:cNvSpPr>
          <p:nvPr>
            <p:ph idx="1"/>
          </p:nvPr>
        </p:nvSpPr>
        <p:spPr>
          <a:xfrm>
            <a:off x="1154954" y="2603500"/>
            <a:ext cx="10427446" cy="3416300"/>
          </a:xfrm>
        </p:spPr>
        <p:txBody>
          <a:bodyPr/>
          <a:lstStyle/>
          <a:p>
            <a:pPr algn="just"/>
            <a:r>
              <a:rPr lang="en-US" dirty="0"/>
              <a:t>Fayol's functions, when combined, turn strategy into results. </a:t>
            </a:r>
          </a:p>
          <a:p>
            <a:pPr algn="just"/>
            <a:r>
              <a:rPr lang="en-US" dirty="0"/>
              <a:t>Planning sets the direction, </a:t>
            </a:r>
            <a:r>
              <a:rPr lang="en-US" dirty="0" err="1"/>
              <a:t>organising</a:t>
            </a:r>
            <a:r>
              <a:rPr lang="en-US" dirty="0"/>
              <a:t> is the deployment of resources, commanding is </a:t>
            </a:r>
            <a:r>
              <a:rPr lang="en-US" dirty="0" err="1"/>
              <a:t>energising</a:t>
            </a:r>
            <a:r>
              <a:rPr lang="en-US" dirty="0"/>
              <a:t> people, coordinating is aligning efforts, and controlling is holding people accountable. </a:t>
            </a:r>
          </a:p>
          <a:p>
            <a:pPr algn="just"/>
            <a:r>
              <a:rPr lang="en-US" dirty="0"/>
              <a:t>This integrated cycle propels Tesco's market leadership, digital and sustainability transformation, and resilience in a fiercely competitive, inflation-impacted UK retail landscape (Sharma, Goyal and Sharma, 2024).</a:t>
            </a:r>
          </a:p>
          <a:p>
            <a:pPr algn="just"/>
            <a:endParaRPr lang="en-US" dirty="0"/>
          </a:p>
        </p:txBody>
      </p:sp>
    </p:spTree>
    <p:extLst>
      <p:ext uri="{BB962C8B-B14F-4D97-AF65-F5344CB8AC3E}">
        <p14:creationId xmlns:p14="http://schemas.microsoft.com/office/powerpoint/2010/main" val="2913817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7957C-84EC-6F2E-8E79-0B77CC6DA589}"/>
              </a:ext>
            </a:extLst>
          </p:cNvPr>
          <p:cNvSpPr>
            <a:spLocks noGrp="1"/>
          </p:cNvSpPr>
          <p:nvPr>
            <p:ph type="title"/>
          </p:nvPr>
        </p:nvSpPr>
        <p:spPr/>
        <p:txBody>
          <a:bodyPr/>
          <a:lstStyle/>
          <a:p>
            <a:r>
              <a:rPr lang="en-US" b="1" dirty="0"/>
              <a:t>ESSENTIAL MANAGERIAL SKILLS TODAY (Part 1)</a:t>
            </a:r>
            <a:endParaRPr lang="en-US" dirty="0"/>
          </a:p>
        </p:txBody>
      </p:sp>
      <p:sp>
        <p:nvSpPr>
          <p:cNvPr id="3" name="Content Placeholder 2">
            <a:extLst>
              <a:ext uri="{FF2B5EF4-FFF2-40B4-BE49-F238E27FC236}">
                <a16:creationId xmlns:a16="http://schemas.microsoft.com/office/drawing/2014/main" id="{3611E8BB-DAC7-CB83-B1F8-E193FC5FF3AB}"/>
              </a:ext>
            </a:extLst>
          </p:cNvPr>
          <p:cNvSpPr>
            <a:spLocks noGrp="1"/>
          </p:cNvSpPr>
          <p:nvPr>
            <p:ph idx="1"/>
          </p:nvPr>
        </p:nvSpPr>
        <p:spPr>
          <a:xfrm>
            <a:off x="595746" y="2603500"/>
            <a:ext cx="6844145" cy="3416300"/>
          </a:xfrm>
        </p:spPr>
        <p:txBody>
          <a:bodyPr/>
          <a:lstStyle/>
          <a:p>
            <a:pPr algn="just"/>
            <a:r>
              <a:rPr lang="en-US" dirty="0"/>
              <a:t>Katz's typology of technical, human and conceptual skills is still relevant in management education. </a:t>
            </a:r>
          </a:p>
          <a:p>
            <a:pPr algn="just"/>
            <a:r>
              <a:rPr lang="en-US" dirty="0"/>
              <a:t>However, today's managers need emotional intelligence, digital literacy, and adaptability as well. </a:t>
            </a:r>
          </a:p>
          <a:p>
            <a:pPr algn="just"/>
            <a:r>
              <a:rPr lang="en-US" dirty="0"/>
              <a:t>In the context of the UK retail industry, emotional intelligence is especially beneficial in the context of transformational leadership, employee job satisfaction, and overall performance in increasingly complex hybrid workplaces (</a:t>
            </a:r>
            <a:r>
              <a:rPr lang="en-US" dirty="0" err="1"/>
              <a:t>Alwali</a:t>
            </a:r>
            <a:r>
              <a:rPr lang="en-US" dirty="0"/>
              <a:t> and </a:t>
            </a:r>
            <a:r>
              <a:rPr lang="en-US" dirty="0" err="1"/>
              <a:t>Alwali</a:t>
            </a:r>
            <a:r>
              <a:rPr lang="en-US" dirty="0"/>
              <a:t>, 2022).</a:t>
            </a:r>
          </a:p>
          <a:p>
            <a:pPr algn="just"/>
            <a:endParaRPr lang="en-US" dirty="0"/>
          </a:p>
        </p:txBody>
      </p:sp>
      <p:pic>
        <p:nvPicPr>
          <p:cNvPr id="5" name="Picture 4">
            <a:extLst>
              <a:ext uri="{FF2B5EF4-FFF2-40B4-BE49-F238E27FC236}">
                <a16:creationId xmlns:a16="http://schemas.microsoft.com/office/drawing/2014/main" id="{5BFAC4A8-9F01-A8ED-8FA1-E0140F306626}"/>
              </a:ext>
            </a:extLst>
          </p:cNvPr>
          <p:cNvPicPr>
            <a:picLocks noChangeAspect="1"/>
          </p:cNvPicPr>
          <p:nvPr/>
        </p:nvPicPr>
        <p:blipFill>
          <a:blip r:embed="rId3"/>
          <a:stretch>
            <a:fillRect/>
          </a:stretch>
        </p:blipFill>
        <p:spPr>
          <a:xfrm>
            <a:off x="7744691" y="2646219"/>
            <a:ext cx="4003963" cy="385156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680786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16191-7B04-4042-312A-E69ACA889B89}"/>
              </a:ext>
            </a:extLst>
          </p:cNvPr>
          <p:cNvSpPr>
            <a:spLocks noGrp="1"/>
          </p:cNvSpPr>
          <p:nvPr>
            <p:ph type="title"/>
          </p:nvPr>
        </p:nvSpPr>
        <p:spPr/>
        <p:txBody>
          <a:bodyPr>
            <a:normAutofit/>
          </a:bodyPr>
          <a:lstStyle/>
          <a:p>
            <a:r>
              <a:rPr lang="en-US" b="1" dirty="0"/>
              <a:t>ESSENTIAL MANAGERIAL SKILLS TODAY (Part 2)</a:t>
            </a:r>
            <a:endParaRPr lang="en-US" dirty="0"/>
          </a:p>
        </p:txBody>
      </p:sp>
      <p:sp>
        <p:nvSpPr>
          <p:cNvPr id="3" name="Content Placeholder 2">
            <a:extLst>
              <a:ext uri="{FF2B5EF4-FFF2-40B4-BE49-F238E27FC236}">
                <a16:creationId xmlns:a16="http://schemas.microsoft.com/office/drawing/2014/main" id="{474C4237-6C10-C3F9-DB78-7995A261F70D}"/>
              </a:ext>
            </a:extLst>
          </p:cNvPr>
          <p:cNvSpPr>
            <a:spLocks noGrp="1"/>
          </p:cNvSpPr>
          <p:nvPr>
            <p:ph idx="1"/>
          </p:nvPr>
        </p:nvSpPr>
        <p:spPr>
          <a:xfrm>
            <a:off x="609600" y="2603500"/>
            <a:ext cx="11083636" cy="1760682"/>
          </a:xfrm>
        </p:spPr>
        <p:txBody>
          <a:bodyPr/>
          <a:lstStyle/>
          <a:p>
            <a:r>
              <a:rPr lang="en-US" dirty="0"/>
              <a:t>In addition to interpersonal competencies, effective managers need to guide ethical, sustainability-focused decisions and drive digital transformation. </a:t>
            </a:r>
          </a:p>
          <a:p>
            <a:r>
              <a:rPr lang="en-US" dirty="0"/>
              <a:t>In the context of the UK grocery industry, where transparency and scrutiny are growing, emotional intelligence is crucial for responsible leadership in corporate social responsibility, helping managers navigate the complexities of balancing stakeholder interests, employee wellbeing, and long-term value creation.</a:t>
            </a:r>
          </a:p>
          <a:p>
            <a:endParaRPr lang="en-US" dirty="0"/>
          </a:p>
        </p:txBody>
      </p:sp>
      <p:pic>
        <p:nvPicPr>
          <p:cNvPr id="5" name="Picture 4">
            <a:extLst>
              <a:ext uri="{FF2B5EF4-FFF2-40B4-BE49-F238E27FC236}">
                <a16:creationId xmlns:a16="http://schemas.microsoft.com/office/drawing/2014/main" id="{AE58006B-B05F-63A5-10D5-5F85758BF5B5}"/>
              </a:ext>
            </a:extLst>
          </p:cNvPr>
          <p:cNvPicPr>
            <a:picLocks noChangeAspect="1"/>
          </p:cNvPicPr>
          <p:nvPr/>
        </p:nvPicPr>
        <p:blipFill>
          <a:blip r:embed="rId3"/>
          <a:stretch>
            <a:fillRect/>
          </a:stretch>
        </p:blipFill>
        <p:spPr>
          <a:xfrm>
            <a:off x="2762250" y="4475018"/>
            <a:ext cx="6667500" cy="220200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182631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D47B2-54D3-D83E-0C72-88F01BF0F4D4}"/>
              </a:ext>
            </a:extLst>
          </p:cNvPr>
          <p:cNvSpPr>
            <a:spLocks noGrp="1"/>
          </p:cNvSpPr>
          <p:nvPr>
            <p:ph type="title"/>
          </p:nvPr>
        </p:nvSpPr>
        <p:spPr/>
        <p:txBody>
          <a:bodyPr/>
          <a:lstStyle/>
          <a:p>
            <a:r>
              <a:rPr lang="en-US" b="1" dirty="0"/>
              <a:t>CONCLUSION</a:t>
            </a:r>
            <a:endParaRPr lang="en-US" dirty="0"/>
          </a:p>
        </p:txBody>
      </p:sp>
      <p:sp>
        <p:nvSpPr>
          <p:cNvPr id="3" name="Content Placeholder 2">
            <a:extLst>
              <a:ext uri="{FF2B5EF4-FFF2-40B4-BE49-F238E27FC236}">
                <a16:creationId xmlns:a16="http://schemas.microsoft.com/office/drawing/2014/main" id="{73E7E239-8093-7FFC-173E-43A26AF7397B}"/>
              </a:ext>
            </a:extLst>
          </p:cNvPr>
          <p:cNvSpPr>
            <a:spLocks noGrp="1"/>
          </p:cNvSpPr>
          <p:nvPr>
            <p:ph idx="1"/>
          </p:nvPr>
        </p:nvSpPr>
        <p:spPr>
          <a:xfrm>
            <a:off x="1154954" y="2603500"/>
            <a:ext cx="10482864" cy="3416300"/>
          </a:xfrm>
        </p:spPr>
        <p:txBody>
          <a:bodyPr/>
          <a:lstStyle/>
          <a:p>
            <a:pPr algn="just"/>
            <a:r>
              <a:rPr lang="en-US" dirty="0"/>
              <a:t>Fayol's five functions, over a century old, remain a robust framework for </a:t>
            </a:r>
            <a:r>
              <a:rPr lang="en-US" dirty="0" err="1"/>
              <a:t>analysing</a:t>
            </a:r>
            <a:r>
              <a:rPr lang="en-US" dirty="0"/>
              <a:t> contemporary management. </a:t>
            </a:r>
          </a:p>
          <a:p>
            <a:pPr algn="just"/>
            <a:r>
              <a:rPr lang="en-US" dirty="0"/>
              <a:t>When applied to Tesco, they show how planning, </a:t>
            </a:r>
            <a:r>
              <a:rPr lang="en-US" dirty="0" err="1"/>
              <a:t>organising</a:t>
            </a:r>
            <a:r>
              <a:rPr lang="en-US" dirty="0"/>
              <a:t>, commanding, coordinating and controlling all work together to maintain competitive advantage. </a:t>
            </a:r>
          </a:p>
          <a:p>
            <a:pPr algn="just"/>
            <a:r>
              <a:rPr lang="en-US" dirty="0"/>
              <a:t>These functions, along with emotional intelligence, digital literacy, and ethical judgement, enable managers to be effective leaders in the modern era.</a:t>
            </a:r>
          </a:p>
          <a:p>
            <a:pPr algn="just"/>
            <a:endParaRPr lang="en-US" dirty="0"/>
          </a:p>
        </p:txBody>
      </p:sp>
    </p:spTree>
    <p:extLst>
      <p:ext uri="{BB962C8B-B14F-4D97-AF65-F5344CB8AC3E}">
        <p14:creationId xmlns:p14="http://schemas.microsoft.com/office/powerpoint/2010/main" val="37732070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A14F7-F741-E307-B92E-EABEBB6A2833}"/>
              </a:ext>
            </a:extLst>
          </p:cNvPr>
          <p:cNvSpPr>
            <a:spLocks noGrp="1"/>
          </p:cNvSpPr>
          <p:nvPr>
            <p:ph type="title"/>
          </p:nvPr>
        </p:nvSpPr>
        <p:spPr/>
        <p:txBody>
          <a:bodyPr/>
          <a:lstStyle/>
          <a:p>
            <a:r>
              <a:rPr lang="en-US" b="1" dirty="0"/>
              <a:t>REFERENCES</a:t>
            </a:r>
            <a:endParaRPr lang="en-US" dirty="0"/>
          </a:p>
        </p:txBody>
      </p:sp>
      <p:sp>
        <p:nvSpPr>
          <p:cNvPr id="3" name="Content Placeholder 2">
            <a:extLst>
              <a:ext uri="{FF2B5EF4-FFF2-40B4-BE49-F238E27FC236}">
                <a16:creationId xmlns:a16="http://schemas.microsoft.com/office/drawing/2014/main" id="{714C89B4-61F8-38DE-208A-5A44F9A41B88}"/>
              </a:ext>
            </a:extLst>
          </p:cNvPr>
          <p:cNvSpPr>
            <a:spLocks noGrp="1"/>
          </p:cNvSpPr>
          <p:nvPr>
            <p:ph idx="1"/>
          </p:nvPr>
        </p:nvSpPr>
        <p:spPr>
          <a:xfrm>
            <a:off x="484909" y="2341417"/>
            <a:ext cx="11263745" cy="4350327"/>
          </a:xfrm>
        </p:spPr>
        <p:txBody>
          <a:bodyPr>
            <a:normAutofit lnSpcReduction="10000"/>
          </a:bodyPr>
          <a:lstStyle/>
          <a:p>
            <a:pPr marL="365760" indent="-457200">
              <a:lnSpc>
                <a:spcPct val="120000"/>
              </a:lnSpc>
              <a:spcBef>
                <a:spcPts val="0"/>
              </a:spcBef>
              <a:buNone/>
            </a:pPr>
            <a:r>
              <a:rPr lang="en-US" sz="1200" dirty="0"/>
              <a:t>Ahsan, M.J. (2023) 'The role of emotional intelligence in effective corporate social responsibility leadership', </a:t>
            </a:r>
            <a:r>
              <a:rPr lang="en-US" sz="1200" i="1" dirty="0"/>
              <a:t>International Journal of Organizational Analysis</a:t>
            </a:r>
            <a:r>
              <a:rPr lang="en-US" sz="1200" dirty="0"/>
              <a:t>, 31(8), pp. 75–91.</a:t>
            </a:r>
          </a:p>
          <a:p>
            <a:pPr marL="365760" indent="-457200">
              <a:lnSpc>
                <a:spcPct val="120000"/>
              </a:lnSpc>
              <a:spcBef>
                <a:spcPts val="0"/>
              </a:spcBef>
              <a:buNone/>
            </a:pPr>
            <a:r>
              <a:rPr lang="en-US" sz="1200" dirty="0" err="1"/>
              <a:t>Alwali</a:t>
            </a:r>
            <a:r>
              <a:rPr lang="en-US" sz="1200" dirty="0"/>
              <a:t>, J. and </a:t>
            </a:r>
            <a:r>
              <a:rPr lang="en-US" sz="1200" dirty="0" err="1"/>
              <a:t>Alwali</a:t>
            </a:r>
            <a:r>
              <a:rPr lang="en-US" sz="1200" dirty="0"/>
              <a:t>, W. (2022) 'The relationship between emotional intelligence, transformational leadership, and performance: a test of the mediating role of job satisfaction', </a:t>
            </a:r>
            <a:r>
              <a:rPr lang="en-US" sz="1200" i="1" dirty="0"/>
              <a:t>Leadership &amp; Organization Development Journal</a:t>
            </a:r>
            <a:r>
              <a:rPr lang="en-US" sz="1200" dirty="0"/>
              <a:t>, 43(6), pp. 928–952.</a:t>
            </a:r>
          </a:p>
          <a:p>
            <a:pPr marL="365760" indent="-457200">
              <a:lnSpc>
                <a:spcPct val="120000"/>
              </a:lnSpc>
              <a:spcBef>
                <a:spcPts val="0"/>
              </a:spcBef>
              <a:buNone/>
            </a:pPr>
            <a:r>
              <a:rPr lang="en-US" sz="1200" dirty="0"/>
              <a:t>Bakker, A.B., Hetland, J., Olsen, O.K. and </a:t>
            </a:r>
            <a:r>
              <a:rPr lang="en-US" sz="1200" dirty="0" err="1"/>
              <a:t>Espevik</a:t>
            </a:r>
            <a:r>
              <a:rPr lang="en-US" sz="1200" dirty="0"/>
              <a:t>, R. (2023) 'Daily transformational leadership: A source of inspiration for follower performance?', </a:t>
            </a:r>
            <a:r>
              <a:rPr lang="en-US" sz="1200" i="1" dirty="0"/>
              <a:t>European Management Journal</a:t>
            </a:r>
            <a:r>
              <a:rPr lang="en-US" sz="1200" dirty="0"/>
              <a:t>, 41(5), pp. 700–708.</a:t>
            </a:r>
          </a:p>
          <a:p>
            <a:pPr marL="365760" indent="-457200">
              <a:lnSpc>
                <a:spcPct val="120000"/>
              </a:lnSpc>
              <a:spcBef>
                <a:spcPts val="0"/>
              </a:spcBef>
              <a:buNone/>
            </a:pPr>
            <a:r>
              <a:rPr lang="en-US" sz="1200" dirty="0"/>
              <a:t>Cole, G.A. and Kelly, P. (2020) </a:t>
            </a:r>
            <a:r>
              <a:rPr lang="en-US" sz="1200" i="1" dirty="0"/>
              <a:t>Management Theory and Practice</a:t>
            </a:r>
            <a:r>
              <a:rPr lang="en-US" sz="1200" dirty="0"/>
              <a:t>. 9th </a:t>
            </a:r>
            <a:r>
              <a:rPr lang="en-US" sz="1200" dirty="0" err="1"/>
              <a:t>edn</a:t>
            </a:r>
            <a:r>
              <a:rPr lang="en-US" sz="1200" dirty="0"/>
              <a:t>. Andover: Cengage Learning.</a:t>
            </a:r>
          </a:p>
          <a:p>
            <a:pPr marL="365760" indent="-457200">
              <a:lnSpc>
                <a:spcPct val="120000"/>
              </a:lnSpc>
              <a:spcBef>
                <a:spcPts val="0"/>
              </a:spcBef>
              <a:buNone/>
            </a:pPr>
            <a:r>
              <a:rPr lang="en-US" sz="1200" dirty="0" err="1"/>
              <a:t>Cropanzano</a:t>
            </a:r>
            <a:r>
              <a:rPr lang="en-US" sz="1200" dirty="0"/>
              <a:t>, R. and Lehman, M. (2023) 'What Henri Fayol couldn't know: Managing gig workers in the new economy', </a:t>
            </a:r>
            <a:r>
              <a:rPr lang="en-US" sz="1200" i="1" dirty="0"/>
              <a:t>Organizational Dynamics</a:t>
            </a:r>
            <a:r>
              <a:rPr lang="en-US" sz="1200" dirty="0"/>
              <a:t>, 52(4), 101010.</a:t>
            </a:r>
          </a:p>
          <a:p>
            <a:pPr marL="365760" indent="-457200">
              <a:lnSpc>
                <a:spcPct val="120000"/>
              </a:lnSpc>
              <a:spcBef>
                <a:spcPts val="0"/>
              </a:spcBef>
              <a:buNone/>
            </a:pPr>
            <a:r>
              <a:rPr lang="en-US" sz="1200" dirty="0"/>
              <a:t>Doherty, B., Ensor, J., Heron, T. and Prado, P. (2023) 'Food systems resilience: towards an interdisciplinary research agenda', </a:t>
            </a:r>
            <a:r>
              <a:rPr lang="en-US" sz="1200" i="1" dirty="0"/>
              <a:t>Emerald Open Research</a:t>
            </a:r>
            <a:r>
              <a:rPr lang="en-US" sz="1200" dirty="0"/>
              <a:t>, 1(10).</a:t>
            </a:r>
          </a:p>
          <a:p>
            <a:pPr marL="365760" indent="-457200">
              <a:lnSpc>
                <a:spcPct val="120000"/>
              </a:lnSpc>
              <a:spcBef>
                <a:spcPts val="0"/>
              </a:spcBef>
              <a:buNone/>
            </a:pPr>
            <a:r>
              <a:rPr lang="en-US" sz="1200" dirty="0"/>
              <a:t>Fayol, H. (1916/1949) </a:t>
            </a:r>
            <a:r>
              <a:rPr lang="en-US" sz="1200" i="1" dirty="0"/>
              <a:t>General and Industrial Management</a:t>
            </a:r>
            <a:r>
              <a:rPr lang="en-US" sz="1200" dirty="0"/>
              <a:t>. Translated by C. Storrs. London: Pitman.</a:t>
            </a:r>
          </a:p>
          <a:p>
            <a:pPr marL="365760" indent="-457200">
              <a:lnSpc>
                <a:spcPct val="120000"/>
              </a:lnSpc>
              <a:spcBef>
                <a:spcPts val="0"/>
              </a:spcBef>
              <a:buNone/>
            </a:pPr>
            <a:r>
              <a:rPr lang="en-US" sz="1200" dirty="0"/>
              <a:t>Fu, R. (2024) 'Analysis of Business Operation Mode and Marketing Strategy of British Mainstream Supermarket: Case study of Tesco', </a:t>
            </a:r>
            <a:r>
              <a:rPr lang="en-US" sz="1200" i="1" dirty="0"/>
              <a:t>Journal of Education, Humanities and Social Sciences</a:t>
            </a:r>
            <a:r>
              <a:rPr lang="en-US" sz="1200" dirty="0"/>
              <a:t>, 43, pp. 279–285.</a:t>
            </a:r>
          </a:p>
          <a:p>
            <a:pPr marL="365760" indent="-457200">
              <a:lnSpc>
                <a:spcPct val="120000"/>
              </a:lnSpc>
              <a:spcBef>
                <a:spcPts val="0"/>
              </a:spcBef>
              <a:buNone/>
            </a:pPr>
            <a:r>
              <a:rPr lang="en-US" sz="1200" dirty="0" err="1"/>
              <a:t>Kulichyova</a:t>
            </a:r>
            <a:r>
              <a:rPr lang="en-US" sz="1200" dirty="0"/>
              <a:t>, A. </a:t>
            </a:r>
            <a:r>
              <a:rPr lang="en-US" sz="1200" i="1" dirty="0"/>
              <a:t>et al.</a:t>
            </a:r>
            <a:r>
              <a:rPr lang="en-US" sz="1200" dirty="0"/>
              <a:t> (2025) 'Digital transformation in large established </a:t>
            </a:r>
            <a:r>
              <a:rPr lang="en-US" sz="1200" dirty="0" err="1"/>
              <a:t>organisations</a:t>
            </a:r>
            <a:r>
              <a:rPr lang="en-US" sz="1200" dirty="0"/>
              <a:t>: Four restructuring dilemmas based on dynamic capabilities', </a:t>
            </a:r>
            <a:r>
              <a:rPr lang="en-US" sz="1200" i="1" dirty="0"/>
              <a:t>International Journal of Management Reviews</a:t>
            </a:r>
            <a:r>
              <a:rPr lang="en-US" sz="1200" dirty="0"/>
              <a:t>, 27, pp. 420–450.</a:t>
            </a:r>
          </a:p>
          <a:p>
            <a:pPr marL="365760" indent="-457200">
              <a:lnSpc>
                <a:spcPct val="120000"/>
              </a:lnSpc>
              <a:spcBef>
                <a:spcPts val="0"/>
              </a:spcBef>
              <a:buNone/>
            </a:pPr>
            <a:r>
              <a:rPr lang="en-US" sz="1200" dirty="0"/>
              <a:t>Mullins, L.J. (2019) </a:t>
            </a:r>
            <a:r>
              <a:rPr lang="en-US" sz="1200" i="1" dirty="0"/>
              <a:t>Management and </a:t>
            </a:r>
            <a:r>
              <a:rPr lang="en-US" sz="1200" i="1" dirty="0" err="1"/>
              <a:t>Organisational</a:t>
            </a:r>
            <a:r>
              <a:rPr lang="en-US" sz="1200" i="1" dirty="0"/>
              <a:t> </a:t>
            </a:r>
            <a:r>
              <a:rPr lang="en-US" sz="1200" i="1" dirty="0" err="1"/>
              <a:t>Behaviour</a:t>
            </a:r>
            <a:r>
              <a:rPr lang="en-US" sz="1200" dirty="0"/>
              <a:t>. 12th </a:t>
            </a:r>
            <a:r>
              <a:rPr lang="en-US" sz="1200" dirty="0" err="1"/>
              <a:t>edn</a:t>
            </a:r>
            <a:r>
              <a:rPr lang="en-US" sz="1200" dirty="0"/>
              <a:t>. Harlow: Pearson.</a:t>
            </a:r>
          </a:p>
          <a:p>
            <a:pPr marL="365760" indent="-457200">
              <a:lnSpc>
                <a:spcPct val="120000"/>
              </a:lnSpc>
              <a:spcBef>
                <a:spcPts val="0"/>
              </a:spcBef>
              <a:buNone/>
            </a:pPr>
            <a:r>
              <a:rPr lang="en-US" sz="1200" dirty="0"/>
              <a:t>Northouse, P.G. (2022) </a:t>
            </a:r>
            <a:r>
              <a:rPr lang="en-US" sz="1200" i="1" dirty="0"/>
              <a:t>Leadership: Theory and Practice</a:t>
            </a:r>
            <a:r>
              <a:rPr lang="en-US" sz="1200" dirty="0"/>
              <a:t>. 9th </a:t>
            </a:r>
            <a:r>
              <a:rPr lang="en-US" sz="1200" dirty="0" err="1"/>
              <a:t>edn</a:t>
            </a:r>
            <a:r>
              <a:rPr lang="en-US" sz="1200" dirty="0"/>
              <a:t>. Thousand Oaks, CA: SAGE.</a:t>
            </a:r>
          </a:p>
          <a:p>
            <a:pPr marL="365760" indent="-457200">
              <a:lnSpc>
                <a:spcPct val="120000"/>
              </a:lnSpc>
              <a:spcBef>
                <a:spcPts val="0"/>
              </a:spcBef>
              <a:buNone/>
            </a:pPr>
            <a:r>
              <a:rPr lang="en-US" sz="1200" dirty="0"/>
              <a:t>Palo-</a:t>
            </a:r>
            <a:r>
              <a:rPr lang="en-US" sz="1200" dirty="0" err="1"/>
              <a:t>oja</a:t>
            </a:r>
            <a:r>
              <a:rPr lang="en-US" sz="1200" dirty="0"/>
              <a:t>, O., </a:t>
            </a:r>
            <a:r>
              <a:rPr lang="en-US" sz="1200" dirty="0" err="1"/>
              <a:t>Rinkinen</a:t>
            </a:r>
            <a:r>
              <a:rPr lang="en-US" sz="1200" dirty="0"/>
              <a:t>, S. and Mäkimattila, M. (2026) 'AI in innovation: impacts on management functions', </a:t>
            </a:r>
            <a:r>
              <a:rPr lang="en-US" sz="1200" i="1" dirty="0"/>
              <a:t>Organization Management Journal</a:t>
            </a:r>
            <a:r>
              <a:rPr lang="en-US" sz="1200" dirty="0"/>
              <a:t>, 23(1), pp. 132–147.</a:t>
            </a:r>
          </a:p>
          <a:p>
            <a:pPr marL="365760" indent="-457200">
              <a:lnSpc>
                <a:spcPct val="120000"/>
              </a:lnSpc>
              <a:spcBef>
                <a:spcPts val="0"/>
              </a:spcBef>
              <a:buNone/>
            </a:pPr>
            <a:r>
              <a:rPr lang="en-US" sz="1200" dirty="0"/>
              <a:t>Pulido-Martos, M., </a:t>
            </a:r>
            <a:r>
              <a:rPr lang="en-US" sz="1200" dirty="0" err="1"/>
              <a:t>Gartzia</a:t>
            </a:r>
            <a:r>
              <a:rPr lang="en-US" sz="1200" dirty="0"/>
              <a:t>, L., Augusto-Landa, J.M. and Lopez-Zafra, E. (2024) 'Transformational leadership and emotional intelligence: allies in the development of organizational affective commitment', </a:t>
            </a:r>
            <a:r>
              <a:rPr lang="en-US" sz="1200" i="1" dirty="0"/>
              <a:t>Review of Managerial Science</a:t>
            </a:r>
            <a:r>
              <a:rPr lang="en-US" sz="1200" dirty="0"/>
              <a:t>, 18, pp. 2229–2253.</a:t>
            </a:r>
          </a:p>
          <a:p>
            <a:pPr marL="365760" indent="-457200">
              <a:lnSpc>
                <a:spcPct val="120000"/>
              </a:lnSpc>
              <a:spcBef>
                <a:spcPts val="0"/>
              </a:spcBef>
              <a:buNone/>
            </a:pPr>
            <a:r>
              <a:rPr lang="en-US" sz="1200" dirty="0"/>
              <a:t>Sharma, A.K., Goyal, A. and Sharma, A. (2024) 'Relevance of classical management concepts in the contemporary era – a case study of Fayol's principles', </a:t>
            </a:r>
            <a:r>
              <a:rPr lang="en-US" sz="1200" i="1" dirty="0"/>
              <a:t>IIMT Journal of Management</a:t>
            </a:r>
            <a:r>
              <a:rPr lang="en-US" sz="1200" dirty="0"/>
              <a:t>, 1(1), pp. 112–120.</a:t>
            </a:r>
          </a:p>
          <a:p>
            <a:pPr marL="365760" indent="-457200">
              <a:lnSpc>
                <a:spcPct val="120000"/>
              </a:lnSpc>
              <a:spcBef>
                <a:spcPts val="0"/>
              </a:spcBef>
              <a:buNone/>
            </a:pPr>
            <a:r>
              <a:rPr lang="en-US" sz="1200" dirty="0"/>
              <a:t>Tesco plc (2024) </a:t>
            </a:r>
            <a:r>
              <a:rPr lang="en-US" sz="1200" i="1" dirty="0"/>
              <a:t>Annual Report and Financial Statements 2023/24</a:t>
            </a:r>
            <a:r>
              <a:rPr lang="en-US" sz="1200" dirty="0"/>
              <a:t>. Welwyn Garden City: Tesco plc.</a:t>
            </a:r>
          </a:p>
          <a:p>
            <a:pPr marL="365760" indent="-457200">
              <a:lnSpc>
                <a:spcPct val="120000"/>
              </a:lnSpc>
              <a:spcBef>
                <a:spcPts val="0"/>
              </a:spcBef>
              <a:buNone/>
            </a:pPr>
            <a:endParaRPr lang="en-US" sz="1200" dirty="0"/>
          </a:p>
        </p:txBody>
      </p:sp>
    </p:spTree>
    <p:extLst>
      <p:ext uri="{BB962C8B-B14F-4D97-AF65-F5344CB8AC3E}">
        <p14:creationId xmlns:p14="http://schemas.microsoft.com/office/powerpoint/2010/main" val="41863334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Custom 1">
      <a:majorFont>
        <a:latin typeface="Impact"/>
        <a:ea typeface=""/>
        <a:cs typeface=""/>
      </a:majorFont>
      <a:minorFont>
        <a:latin typeface="Times New Roman"/>
        <a:ea typeface=""/>
        <a:cs typeface=""/>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65</TotalTime>
  <Words>4174</Words>
  <Application>Microsoft Office PowerPoint</Application>
  <PresentationFormat>Widescreen</PresentationFormat>
  <Paragraphs>134</Paragraphs>
  <Slides>20</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Impact</vt:lpstr>
      <vt:lpstr>Times New Roman</vt:lpstr>
      <vt:lpstr>Wingdings 3</vt:lpstr>
      <vt:lpstr>Ion Boardroom</vt:lpstr>
      <vt:lpstr> Component 1: Group Presentation  Henri Fayol's Five Functions of Management: A Case Study of Tesco plc</vt:lpstr>
      <vt:lpstr>AGENDA</vt:lpstr>
      <vt:lpstr>INTRODUCTION</vt:lpstr>
      <vt:lpstr>ABOUT TESCO PLC</vt:lpstr>
      <vt:lpstr>FAYOL'S FIVE FUNCTIONS: OVERVIEW</vt:lpstr>
      <vt:lpstr>PLANNING: CONCEPT &amp; EFFECTIVENESS</vt:lpstr>
      <vt:lpstr>PLANNING AT TESCO</vt:lpstr>
      <vt:lpstr>ORGANISING: CONCEPT &amp; EFFECTIVENESS</vt:lpstr>
      <vt:lpstr>ORGANISING AT TESCO</vt:lpstr>
      <vt:lpstr>COMMANDING: CONCEPT &amp; EFFECTIVENESS</vt:lpstr>
      <vt:lpstr>COMMANDING AT TESCO</vt:lpstr>
      <vt:lpstr>COORDINATING: CONCEPT &amp; EFFECTIVENESS</vt:lpstr>
      <vt:lpstr>COORDINATING AT TESCO</vt:lpstr>
      <vt:lpstr>CONTROLLING: CONCEPT &amp; EFFECTIVENESS</vt:lpstr>
      <vt:lpstr>CONTROLLING AT TESCO</vt:lpstr>
      <vt:lpstr>HOW THE FIVE FUNCTIONS HELP TESCO ACHIEVE ITS GOALS</vt:lpstr>
      <vt:lpstr>ESSENTIAL MANAGERIAL SKILLS TODAY (Part 1)</vt:lpstr>
      <vt:lpstr>ESSENTIAL MANAGERIAL SKILLS TODAY (Part 2)</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c:creator>
  <cp:lastModifiedBy>...</cp:lastModifiedBy>
  <cp:revision>6</cp:revision>
  <dcterms:created xsi:type="dcterms:W3CDTF">2026-07-17T09:24:44Z</dcterms:created>
  <dcterms:modified xsi:type="dcterms:W3CDTF">2026-07-17T10:30:22Z</dcterms:modified>
</cp:coreProperties>
</file>