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trictFirstAndLastChars="0" embedTrueTypeFonts="1" saveSubsetFonts="1" autoCompressPictures="0">
  <p:sldMasterIdLst>
    <p:sldMasterId id="2147483679" r:id="rId4"/>
    <p:sldMasterId id="2147483697" r:id="rId5"/>
  </p:sldMasterIdLst>
  <p:notesMasterIdLst>
    <p:notesMasterId r:id="rId51"/>
  </p:notesMasterIdLst>
  <p:sldIdLst>
    <p:sldId id="629" r:id="rId6"/>
    <p:sldId id="285" r:id="rId7"/>
    <p:sldId id="607" r:id="rId8"/>
    <p:sldId id="614" r:id="rId9"/>
    <p:sldId id="293" r:id="rId10"/>
    <p:sldId id="292" r:id="rId11"/>
    <p:sldId id="609" r:id="rId12"/>
    <p:sldId id="597" r:id="rId13"/>
    <p:sldId id="610" r:id="rId14"/>
    <p:sldId id="598" r:id="rId15"/>
    <p:sldId id="599" r:id="rId16"/>
    <p:sldId id="605" r:id="rId17"/>
    <p:sldId id="601" r:id="rId18"/>
    <p:sldId id="600" r:id="rId19"/>
    <p:sldId id="588" r:id="rId20"/>
    <p:sldId id="306" r:id="rId21"/>
    <p:sldId id="307" r:id="rId22"/>
    <p:sldId id="586" r:id="rId23"/>
    <p:sldId id="305" r:id="rId24"/>
    <p:sldId id="421" r:id="rId25"/>
    <p:sldId id="312" r:id="rId26"/>
    <p:sldId id="573" r:id="rId27"/>
    <p:sldId id="587" r:id="rId28"/>
    <p:sldId id="575" r:id="rId29"/>
    <p:sldId id="295" r:id="rId30"/>
    <p:sldId id="577" r:id="rId31"/>
    <p:sldId id="590" r:id="rId32"/>
    <p:sldId id="578" r:id="rId33"/>
    <p:sldId id="592" r:id="rId34"/>
    <p:sldId id="591" r:id="rId35"/>
    <p:sldId id="579" r:id="rId36"/>
    <p:sldId id="593" r:id="rId37"/>
    <p:sldId id="595" r:id="rId38"/>
    <p:sldId id="301" r:id="rId39"/>
    <p:sldId id="580" r:id="rId40"/>
    <p:sldId id="623" r:id="rId41"/>
    <p:sldId id="624" r:id="rId42"/>
    <p:sldId id="581" r:id="rId43"/>
    <p:sldId id="582" r:id="rId44"/>
    <p:sldId id="583" r:id="rId45"/>
    <p:sldId id="584" r:id="rId46"/>
    <p:sldId id="585" r:id="rId47"/>
    <p:sldId id="603" r:id="rId48"/>
    <p:sldId id="294" r:id="rId49"/>
    <p:sldId id="280" r:id="rId50"/>
  </p:sldIdLst>
  <p:sldSz cx="9144000" cy="5143500" type="screen16x9"/>
  <p:notesSz cx="6858000" cy="9144000"/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D833CA1-710C-FBC1-7ACD-811691183145}" v="13" dt="2026-02-01T13:41:30.489"/>
  </p1510:revLst>
</p1510:revInfo>
</file>

<file path=ppt/tableStyles.xml><?xml version="1.0" encoding="utf-8"?>
<a:tblStyleLst xmlns:a="http://schemas.openxmlformats.org/drawingml/2006/main" def="{9E75C888-D13C-4F04-A0A8-709BC2F43DA2}">
  <a:tblStyle styleId="{9E75C888-D13C-4F04-A0A8-709BC2F43DA2}" styleName="Table_0">
    <a:wholeTbl>
      <a:tcTxStyle>
        <a:font>
          <a:latin typeface="Arial"/>
          <a:ea typeface="Arial"/>
          <a:cs typeface="Arial"/>
        </a:font>
        <a:srgbClr val="000000"/>
      </a:tcTxStyle>
      <a:tcStyle>
        <a:tcBdr>
          <a:left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insideV>
        </a:tcBdr>
      </a:tcStyle>
    </a:wholeTbl>
    <a:band1H>
      <a:tcTxStyle/>
      <a:tcStyle>
        <a:tcBdr/>
      </a:tcStyle>
    </a:band1H>
    <a:band2H>
      <a:tcTxStyle/>
      <a:tcStyle>
        <a:tcBdr/>
      </a:tcStyle>
    </a:band2H>
    <a:band1V>
      <a:tcTxStyle/>
      <a:tcStyle>
        <a:tcBdr/>
      </a:tcStyle>
    </a:band1V>
    <a:band2V>
      <a:tcTxStyle/>
      <a:tcStyle>
        <a:tcBdr/>
      </a:tcStyle>
    </a:band2V>
    <a:lastCol>
      <a:tcTxStyle/>
      <a:tcStyle>
        <a:tcBdr/>
      </a:tcStyle>
    </a:lastCol>
    <a:firstCol>
      <a:tcTxStyle/>
      <a:tcStyle>
        <a:tcBdr/>
      </a:tcStyle>
    </a:firstCol>
    <a:lastRow>
      <a:tcTxStyle/>
      <a:tcStyle>
        <a:tcBdr/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/>
      <a:tcStyle>
        <a:tcBdr/>
      </a:tcStyle>
    </a:firstRow>
    <a:neCell>
      <a:tcTxStyle/>
      <a:tcStyle>
        <a:tcBdr/>
      </a:tcStyle>
    </a:neCell>
    <a:nwCell>
      <a:tcTxStyle/>
      <a:tcStyle>
        <a:tcBdr/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119" d="100"/>
          <a:sy n="119" d="100"/>
        </p:scale>
        <p:origin x="1044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slide" Target="slides/slide21.xml"/><Relationship Id="rId39" Type="http://schemas.openxmlformats.org/officeDocument/2006/relationships/slide" Target="slides/slide34.xml"/><Relationship Id="rId21" Type="http://schemas.openxmlformats.org/officeDocument/2006/relationships/slide" Target="slides/slide16.xml"/><Relationship Id="rId34" Type="http://schemas.openxmlformats.org/officeDocument/2006/relationships/slide" Target="slides/slide29.xml"/><Relationship Id="rId42" Type="http://schemas.openxmlformats.org/officeDocument/2006/relationships/slide" Target="slides/slide37.xml"/><Relationship Id="rId47" Type="http://schemas.openxmlformats.org/officeDocument/2006/relationships/slide" Target="slides/slide42.xml"/><Relationship Id="rId50" Type="http://schemas.openxmlformats.org/officeDocument/2006/relationships/slide" Target="slides/slide45.xml"/><Relationship Id="rId55" Type="http://schemas.openxmlformats.org/officeDocument/2006/relationships/tableStyles" Target="tableStyles.xml"/><Relationship Id="rId7" Type="http://schemas.openxmlformats.org/officeDocument/2006/relationships/slide" Target="slides/slide2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9" Type="http://schemas.openxmlformats.org/officeDocument/2006/relationships/slide" Target="slides/slide24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32" Type="http://schemas.openxmlformats.org/officeDocument/2006/relationships/slide" Target="slides/slide27.xml"/><Relationship Id="rId37" Type="http://schemas.openxmlformats.org/officeDocument/2006/relationships/slide" Target="slides/slide32.xml"/><Relationship Id="rId40" Type="http://schemas.openxmlformats.org/officeDocument/2006/relationships/slide" Target="slides/slide35.xml"/><Relationship Id="rId45" Type="http://schemas.openxmlformats.org/officeDocument/2006/relationships/slide" Target="slides/slide40.xml"/><Relationship Id="rId53" Type="http://schemas.openxmlformats.org/officeDocument/2006/relationships/viewProps" Target="viewProps.xml"/><Relationship Id="rId5" Type="http://schemas.openxmlformats.org/officeDocument/2006/relationships/slideMaster" Target="slideMasters/slideMaster2.xml"/><Relationship Id="rId19" Type="http://schemas.openxmlformats.org/officeDocument/2006/relationships/slide" Target="slides/slide14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slide" Target="slides/slide22.xml"/><Relationship Id="rId30" Type="http://schemas.openxmlformats.org/officeDocument/2006/relationships/slide" Target="slides/slide25.xml"/><Relationship Id="rId35" Type="http://schemas.openxmlformats.org/officeDocument/2006/relationships/slide" Target="slides/slide30.xml"/><Relationship Id="rId43" Type="http://schemas.openxmlformats.org/officeDocument/2006/relationships/slide" Target="slides/slide38.xml"/><Relationship Id="rId48" Type="http://schemas.openxmlformats.org/officeDocument/2006/relationships/slide" Target="slides/slide43.xml"/><Relationship Id="rId56" Type="http://schemas.microsoft.com/office/2016/11/relationships/changesInfo" Target="changesInfos/changesInfo1.xml"/><Relationship Id="rId8" Type="http://schemas.openxmlformats.org/officeDocument/2006/relationships/slide" Target="slides/slide3.xml"/><Relationship Id="rId51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33" Type="http://schemas.openxmlformats.org/officeDocument/2006/relationships/slide" Target="slides/slide28.xml"/><Relationship Id="rId38" Type="http://schemas.openxmlformats.org/officeDocument/2006/relationships/slide" Target="slides/slide33.xml"/><Relationship Id="rId46" Type="http://schemas.openxmlformats.org/officeDocument/2006/relationships/slide" Target="slides/slide41.xml"/><Relationship Id="rId20" Type="http://schemas.openxmlformats.org/officeDocument/2006/relationships/slide" Target="slides/slide15.xml"/><Relationship Id="rId41" Type="http://schemas.openxmlformats.org/officeDocument/2006/relationships/slide" Target="slides/slide36.xml"/><Relationship Id="rId54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slide" Target="slides/slide23.xml"/><Relationship Id="rId36" Type="http://schemas.openxmlformats.org/officeDocument/2006/relationships/slide" Target="slides/slide31.xml"/><Relationship Id="rId49" Type="http://schemas.openxmlformats.org/officeDocument/2006/relationships/slide" Target="slides/slide44.xml"/><Relationship Id="rId57" Type="http://schemas.microsoft.com/office/2015/10/relationships/revisionInfo" Target="revisionInfo.xml"/><Relationship Id="rId10" Type="http://schemas.openxmlformats.org/officeDocument/2006/relationships/slide" Target="slides/slide5.xml"/><Relationship Id="rId31" Type="http://schemas.openxmlformats.org/officeDocument/2006/relationships/slide" Target="slides/slide26.xml"/><Relationship Id="rId44" Type="http://schemas.openxmlformats.org/officeDocument/2006/relationships/slide" Target="slides/slide39.xml"/><Relationship Id="rId52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Hamdi Hussain" userId="S::h.hussain@uwtsd.ac.uk::13caa6ac-9b40-4889-b031-a06d1854f9c6" providerId="AD" clId="Web-{ED833CA1-710C-FBC1-7ACD-811691183145}"/>
    <pc:docChg chg="delSld modSld">
      <pc:chgData name="Hamdi Hussain" userId="S::h.hussain@uwtsd.ac.uk::13caa6ac-9b40-4889-b031-a06d1854f9c6" providerId="AD" clId="Web-{ED833CA1-710C-FBC1-7ACD-811691183145}" dt="2026-02-01T13:41:30.489" v="10"/>
      <pc:docMkLst>
        <pc:docMk/>
      </pc:docMkLst>
      <pc:sldChg chg="modSp del">
        <pc:chgData name="Hamdi Hussain" userId="S::h.hussain@uwtsd.ac.uk::13caa6ac-9b40-4889-b031-a06d1854f9c6" providerId="AD" clId="Web-{ED833CA1-710C-FBC1-7ACD-811691183145}" dt="2026-02-01T13:41:30.489" v="10"/>
        <pc:sldMkLst>
          <pc:docMk/>
          <pc:sldMk cId="2448561159" sldId="300"/>
        </pc:sldMkLst>
        <pc:spChg chg="mod">
          <ac:chgData name="Hamdi Hussain" userId="S::h.hussain@uwtsd.ac.uk::13caa6ac-9b40-4889-b031-a06d1854f9c6" providerId="AD" clId="Web-{ED833CA1-710C-FBC1-7ACD-811691183145}" dt="2026-02-01T13:41:19.660" v="9" actId="20577"/>
          <ac:spMkLst>
            <pc:docMk/>
            <pc:sldMk cId="2448561159" sldId="300"/>
            <ac:spMk id="3" creationId="{27EC400D-5993-4031-997D-D4DEFCFC2C0A}"/>
          </ac:spMkLst>
        </pc:spChg>
      </pc:sldChg>
      <pc:sldChg chg="modSp">
        <pc:chgData name="Hamdi Hussain" userId="S::h.hussain@uwtsd.ac.uk::13caa6ac-9b40-4889-b031-a06d1854f9c6" providerId="AD" clId="Web-{ED833CA1-710C-FBC1-7ACD-811691183145}" dt="2026-02-01T13:34:57.747" v="0" actId="20577"/>
        <pc:sldMkLst>
          <pc:docMk/>
          <pc:sldMk cId="1988290031" sldId="588"/>
        </pc:sldMkLst>
        <pc:spChg chg="mod">
          <ac:chgData name="Hamdi Hussain" userId="S::h.hussain@uwtsd.ac.uk::13caa6ac-9b40-4889-b031-a06d1854f9c6" providerId="AD" clId="Web-{ED833CA1-710C-FBC1-7ACD-811691183145}" dt="2026-02-01T13:34:57.747" v="0" actId="20577"/>
          <ac:spMkLst>
            <pc:docMk/>
            <pc:sldMk cId="1988290031" sldId="588"/>
            <ac:spMk id="2" creationId="{925312D4-FCAB-45AE-B4EF-DCC5B17A9F01}"/>
          </ac:spMkLst>
        </pc:spChg>
      </pc:sldChg>
    </pc:docChg>
  </pc:docChgLst>
  <pc:docChgLst>
    <pc:chgData name="Hamdi Hussain" userId="S::h.hussain@uwtsd.ac.uk::13caa6ac-9b40-4889-b031-a06d1854f9c6" providerId="AD" clId="Web-{4D56958B-0F1B-93EA-B327-C2C5A9B1A119}"/>
    <pc:docChg chg="delSld sldOrd">
      <pc:chgData name="Hamdi Hussain" userId="S::h.hussain@uwtsd.ac.uk::13caa6ac-9b40-4889-b031-a06d1854f9c6" providerId="AD" clId="Web-{4D56958B-0F1B-93EA-B327-C2C5A9B1A119}" dt="2026-01-30T12:05:26.495" v="9"/>
      <pc:docMkLst>
        <pc:docMk/>
      </pc:docMkLst>
      <pc:sldChg chg="ord">
        <pc:chgData name="Hamdi Hussain" userId="S::h.hussain@uwtsd.ac.uk::13caa6ac-9b40-4889-b031-a06d1854f9c6" providerId="AD" clId="Web-{4D56958B-0F1B-93EA-B327-C2C5A9B1A119}" dt="2026-01-30T12:05:08.118" v="7"/>
        <pc:sldMkLst>
          <pc:docMk/>
          <pc:sldMk cId="2448561159" sldId="300"/>
        </pc:sldMkLst>
      </pc:sldChg>
      <pc:sldChg chg="ord">
        <pc:chgData name="Hamdi Hussain" userId="S::h.hussain@uwtsd.ac.uk::13caa6ac-9b40-4889-b031-a06d1854f9c6" providerId="AD" clId="Web-{4D56958B-0F1B-93EA-B327-C2C5A9B1A119}" dt="2026-01-30T12:05:00.961" v="6"/>
        <pc:sldMkLst>
          <pc:docMk/>
          <pc:sldMk cId="226904138" sldId="578"/>
        </pc:sldMkLst>
      </pc:sldChg>
      <pc:sldChg chg="ord">
        <pc:chgData name="Hamdi Hussain" userId="S::h.hussain@uwtsd.ac.uk::13caa6ac-9b40-4889-b031-a06d1854f9c6" providerId="AD" clId="Web-{4D56958B-0F1B-93EA-B327-C2C5A9B1A119}" dt="2026-01-30T12:05:00.961" v="4"/>
        <pc:sldMkLst>
          <pc:docMk/>
          <pc:sldMk cId="3175189682" sldId="591"/>
        </pc:sldMkLst>
      </pc:sldChg>
      <pc:sldChg chg="ord">
        <pc:chgData name="Hamdi Hussain" userId="S::h.hussain@uwtsd.ac.uk::13caa6ac-9b40-4889-b031-a06d1854f9c6" providerId="AD" clId="Web-{4D56958B-0F1B-93EA-B327-C2C5A9B1A119}" dt="2026-01-30T12:05:00.961" v="5"/>
        <pc:sldMkLst>
          <pc:docMk/>
          <pc:sldMk cId="2089411228" sldId="592"/>
        </pc:sldMkLst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0NoLn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NoLn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tNode1NoLn">
    <dgm:fillClrLst meth="repeat">
      <a:schemeClr val="accent1">
        <a:tint val="75000"/>
      </a:schemeClr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2NoLn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NoLn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NoLn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revTxLt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/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0NoLn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NoLn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tNode1NoLn">
    <dgm:fillClrLst meth="repeat">
      <a:schemeClr val="accent1">
        <a:tint val="75000"/>
      </a:schemeClr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2NoLn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NoLn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NoLn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revTxLt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/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E98DB16-50CE-4C75-BA09-16D71B4647A6}" type="doc">
      <dgm:prSet loTypeId="urn:microsoft.com/office/officeart/2005/8/layout/vList5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GB"/>
        </a:p>
      </dgm:t>
    </dgm:pt>
    <dgm:pt modelId="{CEBEE409-507F-4ABF-9F57-5D233B8950E3}">
      <dgm:prSet/>
      <dgm:spPr/>
      <dgm:t>
        <a:bodyPr/>
        <a:lstStyle/>
        <a:p>
          <a:r>
            <a:rPr lang="en-GB"/>
            <a:t>SMART acronym means</a:t>
          </a:r>
        </a:p>
      </dgm:t>
    </dgm:pt>
    <dgm:pt modelId="{E94F2027-DA83-4637-9806-BA1D20EF0C20}" type="parTrans" cxnId="{CD3E3798-C0E1-4D84-90E1-555BE4C4C29D}">
      <dgm:prSet/>
      <dgm:spPr/>
      <dgm:t>
        <a:bodyPr/>
        <a:lstStyle/>
        <a:p>
          <a:endParaRPr lang="en-GB"/>
        </a:p>
      </dgm:t>
    </dgm:pt>
    <dgm:pt modelId="{E4D3806C-CAB6-42B4-BF02-3C14A7BA3977}" type="sibTrans" cxnId="{CD3E3798-C0E1-4D84-90E1-555BE4C4C29D}">
      <dgm:prSet/>
      <dgm:spPr/>
      <dgm:t>
        <a:bodyPr/>
        <a:lstStyle/>
        <a:p>
          <a:endParaRPr lang="en-GB"/>
        </a:p>
      </dgm:t>
    </dgm:pt>
    <dgm:pt modelId="{8C12EA59-7CE2-47FD-A684-C495D739A370}">
      <dgm:prSet/>
      <dgm:spPr/>
      <dgm:t>
        <a:bodyPr/>
        <a:lstStyle/>
        <a:p>
          <a:r>
            <a:rPr lang="en-GB"/>
            <a:t>Specific</a:t>
          </a:r>
        </a:p>
      </dgm:t>
    </dgm:pt>
    <dgm:pt modelId="{79642A0A-22D7-4CC8-9D69-DEB966AC013A}" type="parTrans" cxnId="{C989B52E-04C2-471E-89A9-2A44215206B8}">
      <dgm:prSet/>
      <dgm:spPr/>
      <dgm:t>
        <a:bodyPr/>
        <a:lstStyle/>
        <a:p>
          <a:endParaRPr lang="en-GB"/>
        </a:p>
      </dgm:t>
    </dgm:pt>
    <dgm:pt modelId="{F969D708-FD45-4FF3-B70F-4083696822CB}" type="sibTrans" cxnId="{C989B52E-04C2-471E-89A9-2A44215206B8}">
      <dgm:prSet/>
      <dgm:spPr/>
      <dgm:t>
        <a:bodyPr/>
        <a:lstStyle/>
        <a:p>
          <a:endParaRPr lang="en-GB"/>
        </a:p>
      </dgm:t>
    </dgm:pt>
    <dgm:pt modelId="{8FCC49CC-5649-4F8E-8609-CF30F4C441C5}">
      <dgm:prSet/>
      <dgm:spPr/>
      <dgm:t>
        <a:bodyPr/>
        <a:lstStyle/>
        <a:p>
          <a:r>
            <a:rPr lang="en-GB"/>
            <a:t>Measurable</a:t>
          </a:r>
        </a:p>
      </dgm:t>
    </dgm:pt>
    <dgm:pt modelId="{C2C8928E-FA32-4B9E-852E-B0A1695611EB}" type="parTrans" cxnId="{9306B7A5-8C24-4E21-A7AC-658BFCE322C9}">
      <dgm:prSet/>
      <dgm:spPr/>
      <dgm:t>
        <a:bodyPr/>
        <a:lstStyle/>
        <a:p>
          <a:endParaRPr lang="en-GB"/>
        </a:p>
      </dgm:t>
    </dgm:pt>
    <dgm:pt modelId="{4423808D-D9BC-43E9-93E0-AEC9E51A05D5}" type="sibTrans" cxnId="{9306B7A5-8C24-4E21-A7AC-658BFCE322C9}">
      <dgm:prSet/>
      <dgm:spPr/>
      <dgm:t>
        <a:bodyPr/>
        <a:lstStyle/>
        <a:p>
          <a:endParaRPr lang="en-GB"/>
        </a:p>
      </dgm:t>
    </dgm:pt>
    <dgm:pt modelId="{B27C8FCA-6F09-4AB9-9401-A7B5A6230699}">
      <dgm:prSet/>
      <dgm:spPr/>
      <dgm:t>
        <a:bodyPr/>
        <a:lstStyle/>
        <a:p>
          <a:r>
            <a:rPr lang="en-GB"/>
            <a:t>Achievable</a:t>
          </a:r>
        </a:p>
      </dgm:t>
    </dgm:pt>
    <dgm:pt modelId="{DD1ACC5F-EF23-4A49-9473-0B62BA08D73F}" type="parTrans" cxnId="{3322FE20-0C6B-4D55-88CC-6C59357286E5}">
      <dgm:prSet/>
      <dgm:spPr/>
      <dgm:t>
        <a:bodyPr/>
        <a:lstStyle/>
        <a:p>
          <a:endParaRPr lang="en-GB"/>
        </a:p>
      </dgm:t>
    </dgm:pt>
    <dgm:pt modelId="{608D8142-5732-46A6-A57E-3D39AA9BDFB6}" type="sibTrans" cxnId="{3322FE20-0C6B-4D55-88CC-6C59357286E5}">
      <dgm:prSet/>
      <dgm:spPr/>
      <dgm:t>
        <a:bodyPr/>
        <a:lstStyle/>
        <a:p>
          <a:endParaRPr lang="en-GB"/>
        </a:p>
      </dgm:t>
    </dgm:pt>
    <dgm:pt modelId="{BDE32A53-4631-4E79-B553-87BE428A0012}">
      <dgm:prSet/>
      <dgm:spPr/>
      <dgm:t>
        <a:bodyPr/>
        <a:lstStyle/>
        <a:p>
          <a:r>
            <a:rPr lang="en-GB"/>
            <a:t>Relevant</a:t>
          </a:r>
        </a:p>
      </dgm:t>
    </dgm:pt>
    <dgm:pt modelId="{C1779B52-FE5E-4B40-93EA-98007CB18232}" type="parTrans" cxnId="{FEC028A0-DD5A-449F-A0FB-0AF9623D5246}">
      <dgm:prSet/>
      <dgm:spPr/>
      <dgm:t>
        <a:bodyPr/>
        <a:lstStyle/>
        <a:p>
          <a:endParaRPr lang="en-GB"/>
        </a:p>
      </dgm:t>
    </dgm:pt>
    <dgm:pt modelId="{41B34F0F-06E8-437A-86DC-3ED7133D6BE5}" type="sibTrans" cxnId="{FEC028A0-DD5A-449F-A0FB-0AF9623D5246}">
      <dgm:prSet/>
      <dgm:spPr/>
      <dgm:t>
        <a:bodyPr/>
        <a:lstStyle/>
        <a:p>
          <a:endParaRPr lang="en-GB"/>
        </a:p>
      </dgm:t>
    </dgm:pt>
    <dgm:pt modelId="{BE273DD9-152C-4291-9F62-FDEEFEBA533B}">
      <dgm:prSet/>
      <dgm:spPr/>
      <dgm:t>
        <a:bodyPr/>
        <a:lstStyle/>
        <a:p>
          <a:r>
            <a:rPr lang="en-GB"/>
            <a:t>Time-bound</a:t>
          </a:r>
        </a:p>
      </dgm:t>
    </dgm:pt>
    <dgm:pt modelId="{5FE71839-5AAF-4CDD-9C02-122374AC8A6F}" type="parTrans" cxnId="{169A7E4F-244B-4B18-919A-B06DE8B6ACBD}">
      <dgm:prSet/>
      <dgm:spPr/>
      <dgm:t>
        <a:bodyPr/>
        <a:lstStyle/>
        <a:p>
          <a:endParaRPr lang="en-GB"/>
        </a:p>
      </dgm:t>
    </dgm:pt>
    <dgm:pt modelId="{ECD63500-5997-429F-89CB-5C389E44EAD5}" type="sibTrans" cxnId="{169A7E4F-244B-4B18-919A-B06DE8B6ACBD}">
      <dgm:prSet/>
      <dgm:spPr/>
      <dgm:t>
        <a:bodyPr/>
        <a:lstStyle/>
        <a:p>
          <a:endParaRPr lang="en-GB"/>
        </a:p>
      </dgm:t>
    </dgm:pt>
    <dgm:pt modelId="{31D06B6D-9EDC-49D7-ACB3-97080D12B456}" type="pres">
      <dgm:prSet presAssocID="{0E98DB16-50CE-4C75-BA09-16D71B4647A6}" presName="Name0" presStyleCnt="0">
        <dgm:presLayoutVars>
          <dgm:dir/>
          <dgm:animLvl val="lvl"/>
          <dgm:resizeHandles val="exact"/>
        </dgm:presLayoutVars>
      </dgm:prSet>
      <dgm:spPr/>
    </dgm:pt>
    <dgm:pt modelId="{2A57C53C-AAAB-4F17-A7AB-368874FC110E}" type="pres">
      <dgm:prSet presAssocID="{CEBEE409-507F-4ABF-9F57-5D233B8950E3}" presName="linNode" presStyleCnt="0"/>
      <dgm:spPr/>
    </dgm:pt>
    <dgm:pt modelId="{6811203C-A7B5-44E5-8948-79F3E9089E7F}" type="pres">
      <dgm:prSet presAssocID="{CEBEE409-507F-4ABF-9F57-5D233B8950E3}" presName="parentText" presStyleLbl="node1" presStyleIdx="0" presStyleCnt="1">
        <dgm:presLayoutVars>
          <dgm:chMax val="1"/>
          <dgm:bulletEnabled val="1"/>
        </dgm:presLayoutVars>
      </dgm:prSet>
      <dgm:spPr/>
    </dgm:pt>
    <dgm:pt modelId="{1D20BA63-1898-43E4-89E7-E169FB4F0F6E}" type="pres">
      <dgm:prSet presAssocID="{CEBEE409-507F-4ABF-9F57-5D233B8950E3}" presName="descendantText" presStyleLbl="alignAccFollowNode1" presStyleIdx="0" presStyleCnt="1">
        <dgm:presLayoutVars>
          <dgm:bulletEnabled val="1"/>
        </dgm:presLayoutVars>
      </dgm:prSet>
      <dgm:spPr/>
    </dgm:pt>
  </dgm:ptLst>
  <dgm:cxnLst>
    <dgm:cxn modelId="{3322FE20-0C6B-4D55-88CC-6C59357286E5}" srcId="{CEBEE409-507F-4ABF-9F57-5D233B8950E3}" destId="{B27C8FCA-6F09-4AB9-9401-A7B5A6230699}" srcOrd="2" destOrd="0" parTransId="{DD1ACC5F-EF23-4A49-9473-0B62BA08D73F}" sibTransId="{608D8142-5732-46A6-A57E-3D39AA9BDFB6}"/>
    <dgm:cxn modelId="{C989B52E-04C2-471E-89A9-2A44215206B8}" srcId="{CEBEE409-507F-4ABF-9F57-5D233B8950E3}" destId="{8C12EA59-7CE2-47FD-A684-C495D739A370}" srcOrd="0" destOrd="0" parTransId="{79642A0A-22D7-4CC8-9D69-DEB966AC013A}" sibTransId="{F969D708-FD45-4FF3-B70F-4083696822CB}"/>
    <dgm:cxn modelId="{574DA562-6EAF-4CEB-979E-F86920D3CBD8}" type="presOf" srcId="{BDE32A53-4631-4E79-B553-87BE428A0012}" destId="{1D20BA63-1898-43E4-89E7-E169FB4F0F6E}" srcOrd="0" destOrd="3" presId="urn:microsoft.com/office/officeart/2005/8/layout/vList5"/>
    <dgm:cxn modelId="{7931094C-3628-441E-ABA7-9B7E318815D3}" type="presOf" srcId="{8C12EA59-7CE2-47FD-A684-C495D739A370}" destId="{1D20BA63-1898-43E4-89E7-E169FB4F0F6E}" srcOrd="0" destOrd="0" presId="urn:microsoft.com/office/officeart/2005/8/layout/vList5"/>
    <dgm:cxn modelId="{169A7E4F-244B-4B18-919A-B06DE8B6ACBD}" srcId="{CEBEE409-507F-4ABF-9F57-5D233B8950E3}" destId="{BE273DD9-152C-4291-9F62-FDEEFEBA533B}" srcOrd="4" destOrd="0" parTransId="{5FE71839-5AAF-4CDD-9C02-122374AC8A6F}" sibTransId="{ECD63500-5997-429F-89CB-5C389E44EAD5}"/>
    <dgm:cxn modelId="{427BBA74-743D-4A75-A1C4-3ED156F27817}" type="presOf" srcId="{0E98DB16-50CE-4C75-BA09-16D71B4647A6}" destId="{31D06B6D-9EDC-49D7-ACB3-97080D12B456}" srcOrd="0" destOrd="0" presId="urn:microsoft.com/office/officeart/2005/8/layout/vList5"/>
    <dgm:cxn modelId="{2F935082-C553-43E3-9391-515A742647E2}" type="presOf" srcId="{B27C8FCA-6F09-4AB9-9401-A7B5A6230699}" destId="{1D20BA63-1898-43E4-89E7-E169FB4F0F6E}" srcOrd="0" destOrd="2" presId="urn:microsoft.com/office/officeart/2005/8/layout/vList5"/>
    <dgm:cxn modelId="{CD3E3798-C0E1-4D84-90E1-555BE4C4C29D}" srcId="{0E98DB16-50CE-4C75-BA09-16D71B4647A6}" destId="{CEBEE409-507F-4ABF-9F57-5D233B8950E3}" srcOrd="0" destOrd="0" parTransId="{E94F2027-DA83-4637-9806-BA1D20EF0C20}" sibTransId="{E4D3806C-CAB6-42B4-BF02-3C14A7BA3977}"/>
    <dgm:cxn modelId="{FEC028A0-DD5A-449F-A0FB-0AF9623D5246}" srcId="{CEBEE409-507F-4ABF-9F57-5D233B8950E3}" destId="{BDE32A53-4631-4E79-B553-87BE428A0012}" srcOrd="3" destOrd="0" parTransId="{C1779B52-FE5E-4B40-93EA-98007CB18232}" sibTransId="{41B34F0F-06E8-437A-86DC-3ED7133D6BE5}"/>
    <dgm:cxn modelId="{400E1DA2-59FC-4B9C-96ED-68E48907AA07}" type="presOf" srcId="{CEBEE409-507F-4ABF-9F57-5D233B8950E3}" destId="{6811203C-A7B5-44E5-8948-79F3E9089E7F}" srcOrd="0" destOrd="0" presId="urn:microsoft.com/office/officeart/2005/8/layout/vList5"/>
    <dgm:cxn modelId="{9306B7A5-8C24-4E21-A7AC-658BFCE322C9}" srcId="{CEBEE409-507F-4ABF-9F57-5D233B8950E3}" destId="{8FCC49CC-5649-4F8E-8609-CF30F4C441C5}" srcOrd="1" destOrd="0" parTransId="{C2C8928E-FA32-4B9E-852E-B0A1695611EB}" sibTransId="{4423808D-D9BC-43E9-93E0-AEC9E51A05D5}"/>
    <dgm:cxn modelId="{8FBAA6B2-BEA0-4FEB-980E-C3FA1D6657FE}" type="presOf" srcId="{8FCC49CC-5649-4F8E-8609-CF30F4C441C5}" destId="{1D20BA63-1898-43E4-89E7-E169FB4F0F6E}" srcOrd="0" destOrd="1" presId="urn:microsoft.com/office/officeart/2005/8/layout/vList5"/>
    <dgm:cxn modelId="{499195B5-2F5A-4CFF-807E-CE6436ECBFBB}" type="presOf" srcId="{BE273DD9-152C-4291-9F62-FDEEFEBA533B}" destId="{1D20BA63-1898-43E4-89E7-E169FB4F0F6E}" srcOrd="0" destOrd="4" presId="urn:microsoft.com/office/officeart/2005/8/layout/vList5"/>
    <dgm:cxn modelId="{E0B203A1-BB6F-4622-A3C1-289EAED80D1C}" type="presParOf" srcId="{31D06B6D-9EDC-49D7-ACB3-97080D12B456}" destId="{2A57C53C-AAAB-4F17-A7AB-368874FC110E}" srcOrd="0" destOrd="0" presId="urn:microsoft.com/office/officeart/2005/8/layout/vList5"/>
    <dgm:cxn modelId="{33EE8AD8-2F4E-4E05-A46F-C7D218D841F1}" type="presParOf" srcId="{2A57C53C-AAAB-4F17-A7AB-368874FC110E}" destId="{6811203C-A7B5-44E5-8948-79F3E9089E7F}" srcOrd="0" destOrd="0" presId="urn:microsoft.com/office/officeart/2005/8/layout/vList5"/>
    <dgm:cxn modelId="{A1C43856-5EAB-4702-9F41-5462E29E61DB}" type="presParOf" srcId="{2A57C53C-AAAB-4F17-A7AB-368874FC110E}" destId="{1D20BA63-1898-43E4-89E7-E169FB4F0F6E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10DFE70-F7D0-4C03-81B9-3D0DCA30F86D}" type="doc">
      <dgm:prSet loTypeId="urn:microsoft.com/office/officeart/2005/8/layout/vList5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GB"/>
        </a:p>
      </dgm:t>
    </dgm:pt>
    <dgm:pt modelId="{42E85EE8-FCAC-456E-8208-340C0D19FF01}">
      <dgm:prSet/>
      <dgm:spPr/>
      <dgm:t>
        <a:bodyPr/>
        <a:lstStyle/>
        <a:p>
          <a:r>
            <a:rPr lang="en-GB" b="0" i="0"/>
            <a:t>There are  different types of evaluation. These include </a:t>
          </a:r>
          <a:endParaRPr lang="en-GB"/>
        </a:p>
      </dgm:t>
    </dgm:pt>
    <dgm:pt modelId="{649F2932-286F-47E7-814A-D2901C5B3BDE}" type="parTrans" cxnId="{3F2E0F42-2C8C-4211-9BED-B8B11495FD1D}">
      <dgm:prSet/>
      <dgm:spPr/>
      <dgm:t>
        <a:bodyPr/>
        <a:lstStyle/>
        <a:p>
          <a:endParaRPr lang="en-GB"/>
        </a:p>
      </dgm:t>
    </dgm:pt>
    <dgm:pt modelId="{FA41DE33-372C-4D22-8342-C458A8C4BF7E}" type="sibTrans" cxnId="{3F2E0F42-2C8C-4211-9BED-B8B11495FD1D}">
      <dgm:prSet/>
      <dgm:spPr/>
      <dgm:t>
        <a:bodyPr/>
        <a:lstStyle/>
        <a:p>
          <a:endParaRPr lang="en-GB"/>
        </a:p>
      </dgm:t>
    </dgm:pt>
    <dgm:pt modelId="{1A415CF7-2FE0-4E91-89E2-87EA6963BBB4}">
      <dgm:prSet/>
      <dgm:spPr/>
      <dgm:t>
        <a:bodyPr/>
        <a:lstStyle/>
        <a:p>
          <a:r>
            <a:rPr lang="en-GB" b="1" i="0" dirty="0"/>
            <a:t>Process evaluation </a:t>
          </a:r>
          <a:r>
            <a:rPr lang="en-GB" b="0" i="0" dirty="0"/>
            <a:t>(Formative evaluation or illuminative evaluation)</a:t>
          </a:r>
          <a:endParaRPr lang="en-GB" dirty="0"/>
        </a:p>
      </dgm:t>
    </dgm:pt>
    <dgm:pt modelId="{1089A802-48B9-4F43-86F6-6BCC3B8D7970}" type="parTrans" cxnId="{AC00C196-31B0-43FD-BD10-700995D223E3}">
      <dgm:prSet/>
      <dgm:spPr/>
      <dgm:t>
        <a:bodyPr/>
        <a:lstStyle/>
        <a:p>
          <a:endParaRPr lang="en-GB"/>
        </a:p>
      </dgm:t>
    </dgm:pt>
    <dgm:pt modelId="{1BB77B1D-AA69-41CC-9627-0E5CAA775ED9}" type="sibTrans" cxnId="{AC00C196-31B0-43FD-BD10-700995D223E3}">
      <dgm:prSet/>
      <dgm:spPr/>
      <dgm:t>
        <a:bodyPr/>
        <a:lstStyle/>
        <a:p>
          <a:endParaRPr lang="en-GB"/>
        </a:p>
      </dgm:t>
    </dgm:pt>
    <dgm:pt modelId="{2ACB6C52-EF66-4FCA-B6A6-0652D7049969}">
      <dgm:prSet/>
      <dgm:spPr/>
      <dgm:t>
        <a:bodyPr/>
        <a:lstStyle/>
        <a:p>
          <a:r>
            <a:rPr lang="en-GB" b="1" i="0" dirty="0"/>
            <a:t>Outcome/Impact evaluation</a:t>
          </a:r>
          <a:endParaRPr lang="en-GB" b="1" dirty="0"/>
        </a:p>
      </dgm:t>
    </dgm:pt>
    <dgm:pt modelId="{75E57783-D547-4F3D-8F6B-19A1B5CDF3AC}" type="parTrans" cxnId="{06408D55-A064-401D-9FE3-57DF8CE664ED}">
      <dgm:prSet/>
      <dgm:spPr/>
      <dgm:t>
        <a:bodyPr/>
        <a:lstStyle/>
        <a:p>
          <a:endParaRPr lang="en-GB"/>
        </a:p>
      </dgm:t>
    </dgm:pt>
    <dgm:pt modelId="{2A5A4AA8-0475-49B1-8F36-A50CF3B0ABF2}" type="sibTrans" cxnId="{06408D55-A064-401D-9FE3-57DF8CE664ED}">
      <dgm:prSet/>
      <dgm:spPr/>
      <dgm:t>
        <a:bodyPr/>
        <a:lstStyle/>
        <a:p>
          <a:endParaRPr lang="en-GB"/>
        </a:p>
      </dgm:t>
    </dgm:pt>
    <dgm:pt modelId="{0BAE5C7A-10E5-4C76-BFFF-0182A69262D3}">
      <dgm:prSet/>
      <dgm:spPr/>
      <dgm:t>
        <a:bodyPr/>
        <a:lstStyle/>
        <a:p>
          <a:r>
            <a:rPr lang="en-GB" b="1" i="0" dirty="0"/>
            <a:t>Summative evaluation</a:t>
          </a:r>
          <a:endParaRPr lang="en-GB" b="1" dirty="0"/>
        </a:p>
      </dgm:t>
    </dgm:pt>
    <dgm:pt modelId="{6B9EF86B-C025-428B-8F2D-FC663F0F6F8A}" type="parTrans" cxnId="{4F49AF0A-03B7-44BB-BB80-D42E9F6E8669}">
      <dgm:prSet/>
      <dgm:spPr/>
      <dgm:t>
        <a:bodyPr/>
        <a:lstStyle/>
        <a:p>
          <a:endParaRPr lang="en-GB"/>
        </a:p>
      </dgm:t>
    </dgm:pt>
    <dgm:pt modelId="{F56024FE-0E5D-41C8-8A49-E0BEE07C9EB1}" type="sibTrans" cxnId="{4F49AF0A-03B7-44BB-BB80-D42E9F6E8669}">
      <dgm:prSet/>
      <dgm:spPr/>
      <dgm:t>
        <a:bodyPr/>
        <a:lstStyle/>
        <a:p>
          <a:endParaRPr lang="en-GB"/>
        </a:p>
      </dgm:t>
    </dgm:pt>
    <dgm:pt modelId="{D48F5920-47F6-4877-9531-545138574175}">
      <dgm:prSet/>
      <dgm:spPr/>
      <dgm:t>
        <a:bodyPr/>
        <a:lstStyle/>
        <a:p>
          <a:r>
            <a:rPr lang="en-GB" b="1" i="0" dirty="0"/>
            <a:t>Cost-effectiveness evaluation</a:t>
          </a:r>
          <a:endParaRPr lang="en-GB" b="1" dirty="0"/>
        </a:p>
      </dgm:t>
    </dgm:pt>
    <dgm:pt modelId="{524F1D09-9032-467F-89D4-D95A179DABA8}" type="parTrans" cxnId="{CCEA0DE7-CC46-4BAB-A55B-BD7FF2039582}">
      <dgm:prSet/>
      <dgm:spPr/>
      <dgm:t>
        <a:bodyPr/>
        <a:lstStyle/>
        <a:p>
          <a:endParaRPr lang="en-GB"/>
        </a:p>
      </dgm:t>
    </dgm:pt>
    <dgm:pt modelId="{B464F524-A5A2-4C2F-BB18-7BFC60618F4A}" type="sibTrans" cxnId="{CCEA0DE7-CC46-4BAB-A55B-BD7FF2039582}">
      <dgm:prSet/>
      <dgm:spPr/>
      <dgm:t>
        <a:bodyPr/>
        <a:lstStyle/>
        <a:p>
          <a:endParaRPr lang="en-GB"/>
        </a:p>
      </dgm:t>
    </dgm:pt>
    <dgm:pt modelId="{205CE553-7221-4FAB-B365-FE20B471D010}" type="pres">
      <dgm:prSet presAssocID="{310DFE70-F7D0-4C03-81B9-3D0DCA30F86D}" presName="Name0" presStyleCnt="0">
        <dgm:presLayoutVars>
          <dgm:dir/>
          <dgm:animLvl val="lvl"/>
          <dgm:resizeHandles val="exact"/>
        </dgm:presLayoutVars>
      </dgm:prSet>
      <dgm:spPr/>
    </dgm:pt>
    <dgm:pt modelId="{59EFA942-4F5C-4539-94CF-DA4EC33322C7}" type="pres">
      <dgm:prSet presAssocID="{42E85EE8-FCAC-456E-8208-340C0D19FF01}" presName="linNode" presStyleCnt="0"/>
      <dgm:spPr/>
    </dgm:pt>
    <dgm:pt modelId="{2B450FF2-0B5B-49AE-95D3-20220CBDF23F}" type="pres">
      <dgm:prSet presAssocID="{42E85EE8-FCAC-456E-8208-340C0D19FF01}" presName="parentText" presStyleLbl="node1" presStyleIdx="0" presStyleCnt="1">
        <dgm:presLayoutVars>
          <dgm:chMax val="1"/>
          <dgm:bulletEnabled val="1"/>
        </dgm:presLayoutVars>
      </dgm:prSet>
      <dgm:spPr/>
    </dgm:pt>
    <dgm:pt modelId="{FB6434BE-EFC0-4C65-BB9F-6C39D2CA155D}" type="pres">
      <dgm:prSet presAssocID="{42E85EE8-FCAC-456E-8208-340C0D19FF01}" presName="descendantText" presStyleLbl="alignAccFollowNode1" presStyleIdx="0" presStyleCnt="1">
        <dgm:presLayoutVars>
          <dgm:bulletEnabled val="1"/>
        </dgm:presLayoutVars>
      </dgm:prSet>
      <dgm:spPr/>
    </dgm:pt>
  </dgm:ptLst>
  <dgm:cxnLst>
    <dgm:cxn modelId="{4F49AF0A-03B7-44BB-BB80-D42E9F6E8669}" srcId="{42E85EE8-FCAC-456E-8208-340C0D19FF01}" destId="{0BAE5C7A-10E5-4C76-BFFF-0182A69262D3}" srcOrd="2" destOrd="0" parTransId="{6B9EF86B-C025-428B-8F2D-FC663F0F6F8A}" sibTransId="{F56024FE-0E5D-41C8-8A49-E0BEE07C9EB1}"/>
    <dgm:cxn modelId="{1E0ED528-096A-4369-83EF-17936623B290}" type="presOf" srcId="{310DFE70-F7D0-4C03-81B9-3D0DCA30F86D}" destId="{205CE553-7221-4FAB-B365-FE20B471D010}" srcOrd="0" destOrd="0" presId="urn:microsoft.com/office/officeart/2005/8/layout/vList5"/>
    <dgm:cxn modelId="{3F2E0F42-2C8C-4211-9BED-B8B11495FD1D}" srcId="{310DFE70-F7D0-4C03-81B9-3D0DCA30F86D}" destId="{42E85EE8-FCAC-456E-8208-340C0D19FF01}" srcOrd="0" destOrd="0" parTransId="{649F2932-286F-47E7-814A-D2901C5B3BDE}" sibTransId="{FA41DE33-372C-4D22-8342-C458A8C4BF7E}"/>
    <dgm:cxn modelId="{1C076B6D-0323-49D5-9338-0016B2D620BC}" type="presOf" srcId="{2ACB6C52-EF66-4FCA-B6A6-0652D7049969}" destId="{FB6434BE-EFC0-4C65-BB9F-6C39D2CA155D}" srcOrd="0" destOrd="1" presId="urn:microsoft.com/office/officeart/2005/8/layout/vList5"/>
    <dgm:cxn modelId="{06408D55-A064-401D-9FE3-57DF8CE664ED}" srcId="{42E85EE8-FCAC-456E-8208-340C0D19FF01}" destId="{2ACB6C52-EF66-4FCA-B6A6-0652D7049969}" srcOrd="1" destOrd="0" parTransId="{75E57783-D547-4F3D-8F6B-19A1B5CDF3AC}" sibTransId="{2A5A4AA8-0475-49B1-8F36-A50CF3B0ABF2}"/>
    <dgm:cxn modelId="{B6353359-FE09-4500-9725-F61762B317E5}" type="presOf" srcId="{0BAE5C7A-10E5-4C76-BFFF-0182A69262D3}" destId="{FB6434BE-EFC0-4C65-BB9F-6C39D2CA155D}" srcOrd="0" destOrd="2" presId="urn:microsoft.com/office/officeart/2005/8/layout/vList5"/>
    <dgm:cxn modelId="{AC00C196-31B0-43FD-BD10-700995D223E3}" srcId="{42E85EE8-FCAC-456E-8208-340C0D19FF01}" destId="{1A415CF7-2FE0-4E91-89E2-87EA6963BBB4}" srcOrd="0" destOrd="0" parTransId="{1089A802-48B9-4F43-86F6-6BCC3B8D7970}" sibTransId="{1BB77B1D-AA69-41CC-9627-0E5CAA775ED9}"/>
    <dgm:cxn modelId="{7F701AAD-AB07-418E-A1A9-372A5C7D4175}" type="presOf" srcId="{1A415CF7-2FE0-4E91-89E2-87EA6963BBB4}" destId="{FB6434BE-EFC0-4C65-BB9F-6C39D2CA155D}" srcOrd="0" destOrd="0" presId="urn:microsoft.com/office/officeart/2005/8/layout/vList5"/>
    <dgm:cxn modelId="{719C89CA-6874-425D-B8FA-B310F40750E4}" type="presOf" srcId="{42E85EE8-FCAC-456E-8208-340C0D19FF01}" destId="{2B450FF2-0B5B-49AE-95D3-20220CBDF23F}" srcOrd="0" destOrd="0" presId="urn:microsoft.com/office/officeart/2005/8/layout/vList5"/>
    <dgm:cxn modelId="{4F7496E2-9D45-4156-A559-F1ECDE200B4F}" type="presOf" srcId="{D48F5920-47F6-4877-9531-545138574175}" destId="{FB6434BE-EFC0-4C65-BB9F-6C39D2CA155D}" srcOrd="0" destOrd="3" presId="urn:microsoft.com/office/officeart/2005/8/layout/vList5"/>
    <dgm:cxn modelId="{CCEA0DE7-CC46-4BAB-A55B-BD7FF2039582}" srcId="{42E85EE8-FCAC-456E-8208-340C0D19FF01}" destId="{D48F5920-47F6-4877-9531-545138574175}" srcOrd="3" destOrd="0" parTransId="{524F1D09-9032-467F-89D4-D95A179DABA8}" sibTransId="{B464F524-A5A2-4C2F-BB18-7BFC60618F4A}"/>
    <dgm:cxn modelId="{A76AF84B-CA24-4AF3-A05A-AACB150234F1}" type="presParOf" srcId="{205CE553-7221-4FAB-B365-FE20B471D010}" destId="{59EFA942-4F5C-4539-94CF-DA4EC33322C7}" srcOrd="0" destOrd="0" presId="urn:microsoft.com/office/officeart/2005/8/layout/vList5"/>
    <dgm:cxn modelId="{E911A690-CE30-4FBD-B890-9A5DD34797F9}" type="presParOf" srcId="{59EFA942-4F5C-4539-94CF-DA4EC33322C7}" destId="{2B450FF2-0B5B-49AE-95D3-20220CBDF23F}" srcOrd="0" destOrd="0" presId="urn:microsoft.com/office/officeart/2005/8/layout/vList5"/>
    <dgm:cxn modelId="{D1446D51-065B-4C30-8DAC-FD5C9FA1A6C2}" type="presParOf" srcId="{59EFA942-4F5C-4539-94CF-DA4EC33322C7}" destId="{FB6434BE-EFC0-4C65-BB9F-6C39D2CA155D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D20BA63-1898-43E4-89E7-E169FB4F0F6E}">
      <dsp:nvSpPr>
        <dsp:cNvPr id="0" name=""/>
        <dsp:cNvSpPr/>
      </dsp:nvSpPr>
      <dsp:spPr>
        <a:xfrm rot="5400000">
          <a:off x="3228876" y="-614574"/>
          <a:ext cx="2322000" cy="4131648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43815" rIns="87630" bIns="43815" numCol="1" spcCol="1270" anchor="ctr" anchorCtr="0">
          <a:noAutofit/>
        </a:bodyPr>
        <a:lstStyle/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300" kern="1200"/>
            <a:t>Specific</a:t>
          </a:r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300" kern="1200"/>
            <a:t>Measurable</a:t>
          </a:r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300" kern="1200"/>
            <a:t>Achievable</a:t>
          </a:r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300" kern="1200"/>
            <a:t>Relevant</a:t>
          </a:r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300" kern="1200"/>
            <a:t>Time-bound</a:t>
          </a:r>
        </a:p>
      </dsp:txBody>
      <dsp:txXfrm rot="-5400000">
        <a:off x="2324053" y="403600"/>
        <a:ext cx="4018297" cy="2095298"/>
      </dsp:txXfrm>
    </dsp:sp>
    <dsp:sp modelId="{6811203C-A7B5-44E5-8948-79F3E9089E7F}">
      <dsp:nvSpPr>
        <dsp:cNvPr id="0" name=""/>
        <dsp:cNvSpPr/>
      </dsp:nvSpPr>
      <dsp:spPr>
        <a:xfrm>
          <a:off x="0" y="0"/>
          <a:ext cx="2324052" cy="29025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0970" tIns="70485" rIns="140970" bIns="70485" numCol="1" spcCol="1270" anchor="ctr" anchorCtr="0">
          <a:noAutofit/>
        </a:bodyPr>
        <a:lstStyle/>
        <a:p>
          <a:pPr marL="0" lvl="0" indent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/>
            <a:t>SMART acronym means</a:t>
          </a:r>
        </a:p>
      </dsp:txBody>
      <dsp:txXfrm>
        <a:off x="113451" y="113451"/>
        <a:ext cx="2097150" cy="267559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B6434BE-EFC0-4C65-BB9F-6C39D2CA155D}">
      <dsp:nvSpPr>
        <dsp:cNvPr id="0" name=""/>
        <dsp:cNvSpPr/>
      </dsp:nvSpPr>
      <dsp:spPr>
        <a:xfrm rot="5400000">
          <a:off x="1954420" y="-53578"/>
          <a:ext cx="2222569" cy="2885369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28575" rIns="57150" bIns="28575" numCol="1" spcCol="1270" anchor="ctr" anchorCtr="0">
          <a:noAutofit/>
        </a:bodyPr>
        <a:lstStyle/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b="1" i="0" kern="1200" dirty="0"/>
            <a:t>Process evaluation </a:t>
          </a:r>
          <a:r>
            <a:rPr lang="en-GB" sz="1500" b="0" i="0" kern="1200" dirty="0"/>
            <a:t>(Formative evaluation or illuminative evaluation)</a:t>
          </a:r>
          <a:endParaRPr lang="en-GB" sz="1500" kern="1200" dirty="0"/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b="1" i="0" kern="1200" dirty="0"/>
            <a:t>Outcome/Impact evaluation</a:t>
          </a:r>
          <a:endParaRPr lang="en-GB" sz="1500" b="1" kern="1200" dirty="0"/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b="1" i="0" kern="1200" dirty="0"/>
            <a:t>Summative evaluation</a:t>
          </a:r>
          <a:endParaRPr lang="en-GB" sz="1500" b="1" kern="1200" dirty="0"/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b="1" i="0" kern="1200" dirty="0"/>
            <a:t>Cost-effectiveness evaluation</a:t>
          </a:r>
          <a:endParaRPr lang="en-GB" sz="1500" b="1" kern="1200" dirty="0"/>
        </a:p>
      </dsp:txBody>
      <dsp:txXfrm rot="-5400000">
        <a:off x="1623021" y="386319"/>
        <a:ext cx="2776872" cy="2005575"/>
      </dsp:txXfrm>
    </dsp:sp>
    <dsp:sp modelId="{2B450FF2-0B5B-49AE-95D3-20220CBDF23F}">
      <dsp:nvSpPr>
        <dsp:cNvPr id="0" name=""/>
        <dsp:cNvSpPr/>
      </dsp:nvSpPr>
      <dsp:spPr>
        <a:xfrm>
          <a:off x="0" y="0"/>
          <a:ext cx="1623020" cy="277821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40005" rIns="80010" bIns="40005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0" i="0" kern="1200"/>
            <a:t>There are  different types of evaluation. These include </a:t>
          </a:r>
          <a:endParaRPr lang="en-GB" sz="2100" kern="1200"/>
        </a:p>
      </dsp:txBody>
      <dsp:txXfrm>
        <a:off x="79229" y="79229"/>
        <a:ext cx="1464562" cy="261975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tNode1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revTxLt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>
        <a:schemeClr val="lt1"/>
      </a:fontRef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tNode1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revTxLt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>
        <a:schemeClr val="lt1"/>
      </a:fontRef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175" y="685800"/>
            <a:ext cx="60963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100"/>
            </a:lvl1pPr>
            <a:lvl2pPr marL="914400" lvl="1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 sz="1100"/>
            </a:lvl2pPr>
            <a:lvl3pPr marL="1371600" lvl="2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 sz="1100"/>
            </a:lvl3pPr>
            <a:lvl4pPr marL="1828800" lvl="3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100"/>
            </a:lvl4pPr>
            <a:lvl5pPr marL="2286000" lvl="4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 sz="1100"/>
            </a:lvl5pPr>
            <a:lvl6pPr marL="2743200" lvl="5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 sz="1100"/>
            </a:lvl6pPr>
            <a:lvl7pPr marL="3200400" lvl="6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100"/>
            </a:lvl7pPr>
            <a:lvl8pPr marL="3657600" lvl="7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 sz="1100"/>
            </a:lvl8pPr>
            <a:lvl9pPr marL="4114800" lvl="8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fY56P8UjA4M" TargetMode="External"/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Relationship Id="rId4" Type="http://schemas.openxmlformats.org/officeDocument/2006/relationships/hyperlink" Target="https://www.youtube.com/watch?v=8vlyOH5pSvg" TargetMode="Externa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fY56P8UjA4M" TargetMode="External"/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Relationship Id="rId5" Type="http://schemas.openxmlformats.org/officeDocument/2006/relationships/hyperlink" Target="https://www.youtube.com/watch?v=cG9OO7KpSKs" TargetMode="External"/><Relationship Id="rId4" Type="http://schemas.openxmlformats.org/officeDocument/2006/relationships/hyperlink" Target="https://www.youtube.com/watch?v=8vlyOH5pSvg" TargetMode="Externa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fY56P8UjA4M" TargetMode="External"/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Relationship Id="rId4" Type="http://schemas.openxmlformats.org/officeDocument/2006/relationships/hyperlink" Target="https://www.youtube.com/watch?v=8vlyOH5pSvg" TargetMode="Externa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0" name="Google Shape;630;g3606f1c2d_3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  <p:txBody>
          <a:bodyPr/>
          <a:lstStyle/>
          <a:p>
            <a:endParaRPr lang="en-GB"/>
          </a:p>
        </p:txBody>
      </p:sp>
      <p:sp>
        <p:nvSpPr>
          <p:cNvPr id="631" name="Google Shape;631;g3606f1c2d_3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18066266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1100">
                <a:latin typeface="+mn-lt"/>
              </a:rPr>
              <a:t>A public health intervention is any effort or policy that attempts to improve mental and physical health on a population level.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1100">
                <a:latin typeface="+mn-lt"/>
              </a:rPr>
              <a:t>Public health interventions may be run by a variety of organizations, including governmental health departments and non-governmental organizations.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159086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>
                <a:hlinkClick r:id="rId3"/>
              </a:rPr>
              <a:t>Approaches to evaluation: Where to start with service and intervention evaluation – YouTube</a:t>
            </a:r>
            <a:endParaRPr lang="en-GB"/>
          </a:p>
          <a:p>
            <a:r>
              <a:rPr lang="en-GB">
                <a:hlinkClick r:id="rId4"/>
              </a:rPr>
              <a:t>Evaluating Health Promotion Campaigns - YouTube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555D449-B875-4B8D-8E66-224D27E54C9A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50785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en-GB">
                <a:latin typeface="+mn-lt"/>
              </a:rPr>
              <a:t>Evaluation can provide information on the extent an intervention met its aims and goals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>
                <a:latin typeface="+mn-lt"/>
              </a:rPr>
              <a:t>The way the intervention was carried out.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>
                <a:latin typeface="+mn-lt"/>
              </a:rPr>
              <a:t>The cost-effectiveness of the intervention.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569146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11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Evaluation will not only provide</a:t>
            </a:r>
            <a:r>
              <a:rPr lang="en-GB" sz="1100" b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feedback </a:t>
            </a:r>
            <a:r>
              <a:rPr lang="en-GB" sz="11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on the </a:t>
            </a:r>
            <a:r>
              <a:rPr lang="en-GB" sz="1100" b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effectiveness</a:t>
            </a:r>
            <a:r>
              <a:rPr lang="en-GB" sz="11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of a programme but will also help to </a:t>
            </a:r>
            <a:r>
              <a:rPr lang="en-GB" sz="1100" b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determine</a:t>
            </a:r>
            <a:r>
              <a:rPr lang="en-GB" sz="11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whether the programme is </a:t>
            </a:r>
            <a:r>
              <a:rPr lang="en-GB" sz="1100" b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appropriate </a:t>
            </a:r>
            <a:r>
              <a:rPr lang="en-GB" sz="11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for the target population, whether there are any </a:t>
            </a:r>
            <a:r>
              <a:rPr lang="en-GB" sz="1100" b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problems</a:t>
            </a:r>
            <a:r>
              <a:rPr lang="en-GB" sz="11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with its implementation and support, and whether there are any ongoing </a:t>
            </a:r>
            <a:r>
              <a:rPr lang="en-GB" sz="1100" b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concerns</a:t>
            </a:r>
            <a:r>
              <a:rPr lang="en-GB" sz="11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that need to be resolved as the programme is implemented. </a:t>
            </a:r>
            <a:endParaRPr lang="en-GB">
              <a:latin typeface="+mn-lt"/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GB">
                <a:latin typeface="+mn-lt"/>
              </a:rPr>
              <a:t>Health Intervention evaluation are used to build an evidence base of what works, so that practitioners can focus on what was effective.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>
                <a:latin typeface="+mn-lt"/>
              </a:rPr>
              <a:t>Evaluation helps to determine strategies that had the most impact and why</a:t>
            </a:r>
          </a:p>
          <a:p>
            <a:pPr marL="457200" marR="0" lvl="0" indent="-317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Char char="●"/>
              <a:tabLst/>
              <a:defRPr/>
            </a:pPr>
            <a:endParaRPr lang="en-GB" sz="110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594262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>
                <a:hlinkClick r:id="rId3"/>
              </a:rPr>
              <a:t>Approaches to evaluation: Where to start with service and intervention evaluation – YouTube</a:t>
            </a:r>
            <a:endParaRPr lang="en-GB"/>
          </a:p>
          <a:p>
            <a:r>
              <a:rPr lang="en-GB">
                <a:hlinkClick r:id="rId4"/>
              </a:rPr>
              <a:t>Evaluating Health Promotion Campaigns – YouTube</a:t>
            </a:r>
            <a:endParaRPr lang="en-GB"/>
          </a:p>
          <a:p>
            <a:r>
              <a:rPr lang="en-GB">
                <a:hlinkClick r:id="rId5"/>
              </a:rPr>
              <a:t>What should I consider when planning an evaluation? - YouTube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555D449-B875-4B8D-8E66-224D27E54C9A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260821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518707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>
                <a:hlinkClick r:id="rId3"/>
              </a:rPr>
              <a:t>Approaches to evaluation: Where to start with service and intervention evaluation – YouTube</a:t>
            </a:r>
            <a:endParaRPr lang="en-GB"/>
          </a:p>
          <a:p>
            <a:r>
              <a:rPr lang="en-GB">
                <a:hlinkClick r:id="rId4"/>
              </a:rPr>
              <a:t>Evaluating Health Promotion Campaigns - YouTube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555D449-B875-4B8D-8E66-224D27E54C9A}" type="slidenum">
              <a:rPr lang="en-GB" smtClean="0"/>
              <a:t>43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115364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2" name="Google Shape;862;g35ed75ccf_014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  <p:txBody>
          <a:bodyPr/>
          <a:lstStyle/>
          <a:p>
            <a:endParaRPr lang="en-GB"/>
          </a:p>
        </p:txBody>
      </p:sp>
      <p:sp>
        <p:nvSpPr>
          <p:cNvPr id="863" name="Google Shape;863;g35ed75ccf_014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491630"/>
            <a:ext cx="7772400" cy="11025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2808461"/>
            <a:ext cx="6400800" cy="131445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3429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7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5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3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4894008"/>
            <a:ext cx="971128" cy="16389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20/09/2026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4785996"/>
            <a:ext cx="2895600" cy="273844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‹#›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1026608872"/>
      </p:ext>
    </p:extLst>
  </p:cSld>
  <p:clrMapOvr>
    <a:masterClrMapping/>
  </p:clrMapOvr>
  <p:hf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00151"/>
            <a:ext cx="8229600" cy="293777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4846335"/>
            <a:ext cx="2895600" cy="273844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504606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2994813"/>
            <a:ext cx="7772400" cy="1021556"/>
          </a:xfrm>
        </p:spPr>
        <p:txBody>
          <a:bodyPr anchor="t"/>
          <a:lstStyle>
            <a:lvl1pPr algn="l">
              <a:defRPr sz="3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1869673"/>
            <a:ext cx="7772400" cy="1125140"/>
          </a:xfrm>
        </p:spPr>
        <p:txBody>
          <a:bodyPr anchor="b"/>
          <a:lstStyle>
            <a:lvl1pPr marL="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20/09/2026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‹#›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2224293580"/>
      </p:ext>
    </p:extLst>
  </p:cSld>
  <p:clrMapOvr>
    <a:masterClrMapping/>
  </p:clrMapOvr>
  <p:hf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200151"/>
            <a:ext cx="4038600" cy="299178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200151"/>
            <a:ext cx="4038600" cy="299178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20/09/2026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‹#›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3710267077"/>
      </p:ext>
    </p:extLst>
  </p:cSld>
  <p:clrMapOvr>
    <a:masterClrMapping/>
  </p:clrMapOvr>
  <p:hf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151335"/>
            <a:ext cx="4040188" cy="47982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1631157"/>
            <a:ext cx="4040188" cy="2560774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6" y="1151335"/>
            <a:ext cx="4041775" cy="47982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1631157"/>
            <a:ext cx="4041775" cy="2560774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20/09/2026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‹#›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3207857426"/>
      </p:ext>
    </p:extLst>
  </p:cSld>
  <p:clrMapOvr>
    <a:masterClrMapping/>
  </p:clrMapOvr>
  <p:hf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20/09/2026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‹#›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664563779"/>
      </p:ext>
    </p:extLst>
  </p:cSld>
  <p:clrMapOvr>
    <a:masterClrMapping/>
  </p:clrMapOvr>
  <p:hf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20/09/2026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‹#›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2217599248"/>
      </p:ext>
    </p:extLst>
  </p:cSld>
  <p:clrMapOvr>
    <a:masterClrMapping/>
  </p:clrMapOvr>
  <p:hf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1" y="204787"/>
            <a:ext cx="3008313" cy="871538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04788"/>
            <a:ext cx="5111750" cy="3879130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076326"/>
            <a:ext cx="3008313" cy="3022418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20/09/2026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‹#›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3157262862"/>
      </p:ext>
    </p:extLst>
  </p:cSld>
  <p:clrMapOvr>
    <a:masterClrMapping/>
  </p:clrMapOvr>
  <p:hf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3381840"/>
            <a:ext cx="5486400" cy="425054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459582"/>
            <a:ext cx="5486400" cy="2868253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3867894"/>
            <a:ext cx="5486400" cy="324036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20/09/2026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‹#›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1767927192"/>
      </p:ext>
    </p:extLst>
  </p:cSld>
  <p:clrMapOvr>
    <a:masterClrMapping/>
  </p:clrMapOvr>
  <p:hf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20/09/2026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‹#›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3057601297"/>
      </p:ext>
    </p:extLst>
  </p:cSld>
  <p:clrMapOvr>
    <a:masterClrMapping/>
  </p:clrMapOvr>
  <p:hf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05979"/>
            <a:ext cx="2057400" cy="3931946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05979"/>
            <a:ext cx="6019800" cy="393194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20/09/2026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‹#›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3442481821"/>
      </p:ext>
    </p:extLst>
  </p:cSld>
  <p:clrMapOvr>
    <a:masterClrMapping/>
  </p:clrMapOvr>
  <p:hf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ubtitle">
  <p:cSld name="Subtitle">
    <p:bg>
      <p:bgPr>
        <a:solidFill>
          <a:schemeClr val="accent3"/>
        </a:solidFill>
        <a:effectLst/>
      </p:bgPr>
    </p:bg>
    <p:spTree>
      <p:nvGrpSpPr>
        <p:cNvPr id="1" name="Shape 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" name="Google Shape;93;p3"/>
          <p:cNvSpPr txBox="1">
            <a:spLocks noGrp="1"/>
          </p:cNvSpPr>
          <p:nvPr>
            <p:ph type="ctrTitle"/>
          </p:nvPr>
        </p:nvSpPr>
        <p:spPr>
          <a:xfrm>
            <a:off x="685800" y="1659550"/>
            <a:ext cx="4252500" cy="11598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None/>
              <a:defRPr sz="3600">
                <a:solidFill>
                  <a:schemeClr val="lt1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None/>
              <a:defRPr sz="3600">
                <a:solidFill>
                  <a:schemeClr val="lt1"/>
                </a:solidFill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None/>
              <a:defRPr sz="3600">
                <a:solidFill>
                  <a:schemeClr val="lt1"/>
                </a:solidFill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None/>
              <a:defRPr sz="3600">
                <a:solidFill>
                  <a:schemeClr val="lt1"/>
                </a:solidFill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None/>
              <a:defRPr sz="3600">
                <a:solidFill>
                  <a:schemeClr val="lt1"/>
                </a:solidFill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None/>
              <a:defRPr sz="3600">
                <a:solidFill>
                  <a:schemeClr val="lt1"/>
                </a:solidFill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None/>
              <a:defRPr sz="3600">
                <a:solidFill>
                  <a:schemeClr val="lt1"/>
                </a:solidFill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None/>
              <a:defRPr sz="3600">
                <a:solidFill>
                  <a:schemeClr val="lt1"/>
                </a:solidFill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None/>
              <a:defRPr sz="3600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94" name="Google Shape;94;p3"/>
          <p:cNvSpPr txBox="1">
            <a:spLocks noGrp="1"/>
          </p:cNvSpPr>
          <p:nvPr>
            <p:ph type="subTitle" idx="1"/>
          </p:nvPr>
        </p:nvSpPr>
        <p:spPr>
          <a:xfrm>
            <a:off x="685800" y="2687652"/>
            <a:ext cx="4252500" cy="78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200"/>
              <a:buNone/>
              <a:defRPr>
                <a:solidFill>
                  <a:schemeClr val="dk2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000"/>
              <a:buNone/>
              <a:defRPr sz="3000">
                <a:solidFill>
                  <a:schemeClr val="dk2"/>
                </a:solidFill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000"/>
              <a:buNone/>
              <a:defRPr sz="3000">
                <a:solidFill>
                  <a:schemeClr val="dk2"/>
                </a:solidFill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000"/>
              <a:buNone/>
              <a:defRPr sz="3000">
                <a:solidFill>
                  <a:schemeClr val="dk2"/>
                </a:solidFill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000"/>
              <a:buNone/>
              <a:defRPr sz="3000">
                <a:solidFill>
                  <a:schemeClr val="dk2"/>
                </a:solidFill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000"/>
              <a:buNone/>
              <a:defRPr sz="3000">
                <a:solidFill>
                  <a:schemeClr val="dk2"/>
                </a:solidFill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000"/>
              <a:buNone/>
              <a:defRPr sz="3000">
                <a:solidFill>
                  <a:schemeClr val="dk2"/>
                </a:solidFill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000"/>
              <a:buNone/>
              <a:defRPr sz="3000">
                <a:solidFill>
                  <a:schemeClr val="dk2"/>
                </a:solidFill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000"/>
              <a:buNone/>
              <a:defRPr sz="3000"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144464222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+ 2 columns" type="twoColTx">
  <p:cSld name="Title + 2 columns">
    <p:spTree>
      <p:nvGrpSpPr>
        <p:cNvPr id="1" name="Shape 3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2" name="Google Shape;342;p7"/>
          <p:cNvSpPr txBox="1">
            <a:spLocks noGrp="1"/>
          </p:cNvSpPr>
          <p:nvPr>
            <p:ph type="title"/>
          </p:nvPr>
        </p:nvSpPr>
        <p:spPr>
          <a:xfrm>
            <a:off x="1320025" y="866525"/>
            <a:ext cx="6455700" cy="6681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9pPr>
          </a:lstStyle>
          <a:p>
            <a:endParaRPr/>
          </a:p>
        </p:txBody>
      </p:sp>
      <p:sp>
        <p:nvSpPr>
          <p:cNvPr id="343" name="Google Shape;343;p7"/>
          <p:cNvSpPr txBox="1">
            <a:spLocks noGrp="1"/>
          </p:cNvSpPr>
          <p:nvPr>
            <p:ph type="body" idx="1"/>
          </p:nvPr>
        </p:nvSpPr>
        <p:spPr>
          <a:xfrm>
            <a:off x="1320025" y="1582625"/>
            <a:ext cx="3133500" cy="2955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42900">
              <a:spcBef>
                <a:spcPts val="600"/>
              </a:spcBef>
              <a:spcAft>
                <a:spcPts val="0"/>
              </a:spcAft>
              <a:buSzPts val="1800"/>
              <a:buChar char="◂"/>
              <a:defRPr sz="1800"/>
            </a:lvl1pPr>
            <a:lvl2pPr marL="914400" lvl="1" indent="-342900">
              <a:spcBef>
                <a:spcPts val="0"/>
              </a:spcBef>
              <a:spcAft>
                <a:spcPts val="0"/>
              </a:spcAft>
              <a:buSzPts val="1800"/>
              <a:buChar char="◂"/>
              <a:defRPr sz="1800"/>
            </a:lvl2pPr>
            <a:lvl3pPr marL="1371600" lvl="2" indent="-342900">
              <a:spcBef>
                <a:spcPts val="0"/>
              </a:spcBef>
              <a:spcAft>
                <a:spcPts val="0"/>
              </a:spcAft>
              <a:buSzPts val="1800"/>
              <a:buChar char="◂"/>
              <a:defRPr sz="1800"/>
            </a:lvl3pPr>
            <a:lvl4pPr marL="1828800" lvl="3" indent="-342900">
              <a:spcBef>
                <a:spcPts val="0"/>
              </a:spcBef>
              <a:spcAft>
                <a:spcPts val="0"/>
              </a:spcAft>
              <a:buSzPts val="1800"/>
              <a:buChar char="◂"/>
              <a:defRPr sz="1800"/>
            </a:lvl4pPr>
            <a:lvl5pPr marL="2286000" lvl="4" indent="-342900">
              <a:spcBef>
                <a:spcPts val="0"/>
              </a:spcBef>
              <a:spcAft>
                <a:spcPts val="0"/>
              </a:spcAft>
              <a:buSzPts val="1800"/>
              <a:buChar char="○"/>
              <a:defRPr sz="1800"/>
            </a:lvl5pPr>
            <a:lvl6pPr marL="2743200" lvl="5" indent="-342900">
              <a:spcBef>
                <a:spcPts val="0"/>
              </a:spcBef>
              <a:spcAft>
                <a:spcPts val="0"/>
              </a:spcAft>
              <a:buSzPts val="1800"/>
              <a:buChar char="■"/>
              <a:defRPr sz="1800"/>
            </a:lvl6pPr>
            <a:lvl7pPr marL="3200400" lvl="6" indent="-342900">
              <a:spcBef>
                <a:spcPts val="0"/>
              </a:spcBef>
              <a:spcAft>
                <a:spcPts val="0"/>
              </a:spcAft>
              <a:buSzPts val="1800"/>
              <a:buChar char="●"/>
              <a:defRPr sz="1800"/>
            </a:lvl7pPr>
            <a:lvl8pPr marL="3657600" lvl="7" indent="-342900">
              <a:spcBef>
                <a:spcPts val="0"/>
              </a:spcBef>
              <a:spcAft>
                <a:spcPts val="0"/>
              </a:spcAft>
              <a:buSzPts val="1800"/>
              <a:buChar char="○"/>
              <a:defRPr sz="1800"/>
            </a:lvl8pPr>
            <a:lvl9pPr marL="4114800" lvl="8" indent="-342900">
              <a:spcBef>
                <a:spcPts val="0"/>
              </a:spcBef>
              <a:spcAft>
                <a:spcPts val="0"/>
              </a:spcAft>
              <a:buSzPts val="1800"/>
              <a:buChar char="■"/>
              <a:defRPr sz="1800"/>
            </a:lvl9pPr>
          </a:lstStyle>
          <a:p>
            <a:endParaRPr/>
          </a:p>
        </p:txBody>
      </p:sp>
      <p:sp>
        <p:nvSpPr>
          <p:cNvPr id="344" name="Google Shape;344;p7"/>
          <p:cNvSpPr txBox="1">
            <a:spLocks noGrp="1"/>
          </p:cNvSpPr>
          <p:nvPr>
            <p:ph type="body" idx="2"/>
          </p:nvPr>
        </p:nvSpPr>
        <p:spPr>
          <a:xfrm>
            <a:off x="4642177" y="1582625"/>
            <a:ext cx="3133500" cy="2955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42900">
              <a:spcBef>
                <a:spcPts val="600"/>
              </a:spcBef>
              <a:spcAft>
                <a:spcPts val="0"/>
              </a:spcAft>
              <a:buSzPts val="1800"/>
              <a:buChar char="◂"/>
              <a:defRPr sz="1800"/>
            </a:lvl1pPr>
            <a:lvl2pPr marL="914400" lvl="1" indent="-342900">
              <a:spcBef>
                <a:spcPts val="0"/>
              </a:spcBef>
              <a:spcAft>
                <a:spcPts val="0"/>
              </a:spcAft>
              <a:buSzPts val="1800"/>
              <a:buChar char="◂"/>
              <a:defRPr sz="1800"/>
            </a:lvl2pPr>
            <a:lvl3pPr marL="1371600" lvl="2" indent="-342900">
              <a:spcBef>
                <a:spcPts val="0"/>
              </a:spcBef>
              <a:spcAft>
                <a:spcPts val="0"/>
              </a:spcAft>
              <a:buSzPts val="1800"/>
              <a:buChar char="◂"/>
              <a:defRPr sz="1800"/>
            </a:lvl3pPr>
            <a:lvl4pPr marL="1828800" lvl="3" indent="-342900">
              <a:spcBef>
                <a:spcPts val="0"/>
              </a:spcBef>
              <a:spcAft>
                <a:spcPts val="0"/>
              </a:spcAft>
              <a:buSzPts val="1800"/>
              <a:buChar char="◂"/>
              <a:defRPr sz="1800"/>
            </a:lvl4pPr>
            <a:lvl5pPr marL="2286000" lvl="4" indent="-342900">
              <a:spcBef>
                <a:spcPts val="0"/>
              </a:spcBef>
              <a:spcAft>
                <a:spcPts val="0"/>
              </a:spcAft>
              <a:buSzPts val="1800"/>
              <a:buChar char="○"/>
              <a:defRPr sz="1800"/>
            </a:lvl5pPr>
            <a:lvl6pPr marL="2743200" lvl="5" indent="-342900">
              <a:spcBef>
                <a:spcPts val="0"/>
              </a:spcBef>
              <a:spcAft>
                <a:spcPts val="0"/>
              </a:spcAft>
              <a:buSzPts val="1800"/>
              <a:buChar char="■"/>
              <a:defRPr sz="1800"/>
            </a:lvl6pPr>
            <a:lvl7pPr marL="3200400" lvl="6" indent="-342900">
              <a:spcBef>
                <a:spcPts val="0"/>
              </a:spcBef>
              <a:spcAft>
                <a:spcPts val="0"/>
              </a:spcAft>
              <a:buSzPts val="1800"/>
              <a:buChar char="●"/>
              <a:defRPr sz="1800"/>
            </a:lvl7pPr>
            <a:lvl8pPr marL="3657600" lvl="7" indent="-342900">
              <a:spcBef>
                <a:spcPts val="0"/>
              </a:spcBef>
              <a:spcAft>
                <a:spcPts val="0"/>
              </a:spcAft>
              <a:buSzPts val="1800"/>
              <a:buChar char="○"/>
              <a:defRPr sz="1800"/>
            </a:lvl8pPr>
            <a:lvl9pPr marL="4114800" lvl="8" indent="-342900">
              <a:spcBef>
                <a:spcPts val="0"/>
              </a:spcBef>
              <a:spcAft>
                <a:spcPts val="0"/>
              </a:spcAft>
              <a:buSzPts val="1800"/>
              <a:buChar char="■"/>
              <a:defRPr sz="1800"/>
            </a:lvl9pPr>
          </a:lstStyle>
          <a:p>
            <a:endParaRPr/>
          </a:p>
        </p:txBody>
      </p:sp>
      <p:sp>
        <p:nvSpPr>
          <p:cNvPr id="345" name="Google Shape;345;p7"/>
          <p:cNvSpPr txBox="1">
            <a:spLocks noGrp="1"/>
          </p:cNvSpPr>
          <p:nvPr>
            <p:ph type="sldNum" idx="12"/>
          </p:nvPr>
        </p:nvSpPr>
        <p:spPr>
          <a:xfrm>
            <a:off x="8556784" y="4749851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57762610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+ 1 column" type="tx">
  <p:cSld name="Title + 1 column">
    <p:spTree>
      <p:nvGrpSpPr>
        <p:cNvPr id="1" name="Shape 2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" name="Google Shape;245;p5"/>
          <p:cNvSpPr txBox="1">
            <a:spLocks noGrp="1"/>
          </p:cNvSpPr>
          <p:nvPr>
            <p:ph type="title"/>
          </p:nvPr>
        </p:nvSpPr>
        <p:spPr>
          <a:xfrm>
            <a:off x="1320025" y="866525"/>
            <a:ext cx="6455700" cy="6681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9pPr>
          </a:lstStyle>
          <a:p>
            <a:endParaRPr/>
          </a:p>
        </p:txBody>
      </p:sp>
      <p:sp>
        <p:nvSpPr>
          <p:cNvPr id="246" name="Google Shape;246;p5"/>
          <p:cNvSpPr txBox="1">
            <a:spLocks noGrp="1"/>
          </p:cNvSpPr>
          <p:nvPr>
            <p:ph type="body" idx="1"/>
          </p:nvPr>
        </p:nvSpPr>
        <p:spPr>
          <a:xfrm>
            <a:off x="1320025" y="1613274"/>
            <a:ext cx="6455700" cy="2902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68300">
              <a:spcBef>
                <a:spcPts val="600"/>
              </a:spcBef>
              <a:spcAft>
                <a:spcPts val="0"/>
              </a:spcAft>
              <a:buSzPts val="2200"/>
              <a:buChar char="◂"/>
              <a:defRPr/>
            </a:lvl1pPr>
            <a:lvl2pPr marL="914400" lvl="1" indent="-368300">
              <a:spcBef>
                <a:spcPts val="0"/>
              </a:spcBef>
              <a:spcAft>
                <a:spcPts val="0"/>
              </a:spcAft>
              <a:buSzPts val="2200"/>
              <a:buChar char="◂"/>
              <a:defRPr/>
            </a:lvl2pPr>
            <a:lvl3pPr marL="1371600" lvl="2" indent="-368300">
              <a:spcBef>
                <a:spcPts val="0"/>
              </a:spcBef>
              <a:spcAft>
                <a:spcPts val="0"/>
              </a:spcAft>
              <a:buSzPts val="2200"/>
              <a:buChar char="◂"/>
              <a:defRPr/>
            </a:lvl3pPr>
            <a:lvl4pPr marL="1828800" lvl="3" indent="-368300">
              <a:spcBef>
                <a:spcPts val="0"/>
              </a:spcBef>
              <a:spcAft>
                <a:spcPts val="0"/>
              </a:spcAft>
              <a:buSzPts val="2200"/>
              <a:buChar char="◂"/>
              <a:defRPr/>
            </a:lvl4pPr>
            <a:lvl5pPr marL="2286000" lvl="4" indent="-368300">
              <a:spcBef>
                <a:spcPts val="0"/>
              </a:spcBef>
              <a:spcAft>
                <a:spcPts val="0"/>
              </a:spcAft>
              <a:buSzPts val="2200"/>
              <a:buChar char="○"/>
              <a:defRPr/>
            </a:lvl5pPr>
            <a:lvl6pPr marL="2743200" lvl="5" indent="-368300">
              <a:spcBef>
                <a:spcPts val="0"/>
              </a:spcBef>
              <a:spcAft>
                <a:spcPts val="0"/>
              </a:spcAft>
              <a:buSzPts val="2200"/>
              <a:buChar char="■"/>
              <a:defRPr/>
            </a:lvl6pPr>
            <a:lvl7pPr marL="3200400" lvl="6" indent="-368300">
              <a:spcBef>
                <a:spcPts val="0"/>
              </a:spcBef>
              <a:spcAft>
                <a:spcPts val="0"/>
              </a:spcAft>
              <a:buSzPts val="2200"/>
              <a:buChar char="●"/>
              <a:defRPr/>
            </a:lvl7pPr>
            <a:lvl8pPr marL="3657600" lvl="7" indent="-368300">
              <a:spcBef>
                <a:spcPts val="0"/>
              </a:spcBef>
              <a:spcAft>
                <a:spcPts val="0"/>
              </a:spcAft>
              <a:buSzPts val="2200"/>
              <a:buChar char="○"/>
              <a:defRPr/>
            </a:lvl8pPr>
            <a:lvl9pPr marL="4114800" lvl="8" indent="-368300">
              <a:spcBef>
                <a:spcPts val="0"/>
              </a:spcBef>
              <a:spcAft>
                <a:spcPts val="0"/>
              </a:spcAft>
              <a:buSzPts val="2200"/>
              <a:buChar char="■"/>
              <a:defRPr/>
            </a:lvl9pPr>
          </a:lstStyle>
          <a:p>
            <a:endParaRPr/>
          </a:p>
        </p:txBody>
      </p:sp>
      <p:sp>
        <p:nvSpPr>
          <p:cNvPr id="247" name="Google Shape;247;p5"/>
          <p:cNvSpPr txBox="1">
            <a:spLocks noGrp="1"/>
          </p:cNvSpPr>
          <p:nvPr>
            <p:ph type="sldNum" idx="12"/>
          </p:nvPr>
        </p:nvSpPr>
        <p:spPr>
          <a:xfrm>
            <a:off x="8547650" y="4749850"/>
            <a:ext cx="5580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35402294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0B81C5C-A455-40C4-B6EF-6D50A271B498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9EA259-1322-4CFA-ABA3-A9673A866B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181394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517221-92D9-48EC-BA6D-0E156936C63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841772"/>
            <a:ext cx="6858000" cy="1790700"/>
          </a:xfrm>
        </p:spPr>
        <p:txBody>
          <a:bodyPr anchor="b"/>
          <a:lstStyle>
            <a:lvl1pPr algn="ctr">
              <a:defRPr sz="3375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D55FA77-A0D8-478E-B2CF-C54C34BD65B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2701528"/>
            <a:ext cx="6858000" cy="1241822"/>
          </a:xfrm>
        </p:spPr>
        <p:txBody>
          <a:bodyPr/>
          <a:lstStyle>
            <a:lvl1pPr marL="0" indent="0" algn="ctr">
              <a:buNone/>
              <a:defRPr sz="1350"/>
            </a:lvl1pPr>
            <a:lvl2pPr marL="257175" indent="0" algn="ctr">
              <a:buNone/>
              <a:defRPr sz="1125"/>
            </a:lvl2pPr>
            <a:lvl3pPr marL="514350" indent="0" algn="ctr">
              <a:buNone/>
              <a:defRPr sz="1013"/>
            </a:lvl3pPr>
            <a:lvl4pPr marL="771525" indent="0" algn="ctr">
              <a:buNone/>
              <a:defRPr sz="900"/>
            </a:lvl4pPr>
            <a:lvl5pPr marL="1028700" indent="0" algn="ctr">
              <a:buNone/>
              <a:defRPr sz="900"/>
            </a:lvl5pPr>
            <a:lvl6pPr marL="1285875" indent="0" algn="ctr">
              <a:buNone/>
              <a:defRPr sz="900"/>
            </a:lvl6pPr>
            <a:lvl7pPr marL="1543050" indent="0" algn="ctr">
              <a:buNone/>
              <a:defRPr sz="900"/>
            </a:lvl7pPr>
            <a:lvl8pPr marL="1800225" indent="0" algn="ctr">
              <a:buNone/>
              <a:defRPr sz="900"/>
            </a:lvl8pPr>
            <a:lvl9pPr marL="2057400" indent="0" algn="ctr">
              <a:buNone/>
              <a:defRPr sz="9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F9C5A82-DC8D-4E87-8E16-072E18CA10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B4F7AE-8EE2-4CD7-9B12-345D096F8517}" type="datetimeFigureOut">
              <a:rPr lang="en-GB" smtClean="0"/>
              <a:t>20/09/2026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854C580-F3EA-4491-8008-A686B38996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05829B8-DBAC-40F2-B44A-26EE6B1214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DFEF83-C6FE-4EF3-898F-8D97C4592F6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141505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A14FA9-8394-4AD6-B9F0-25DF715CC7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38BA32-9E12-4B5E-9A37-A769CA08523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839F0E-15DA-4599-B898-EA45D56A7A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B4F7AE-8EE2-4CD7-9B12-345D096F8517}" type="datetimeFigureOut">
              <a:rPr lang="en-GB" smtClean="0"/>
              <a:t>20/09/2026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76E2F55-114B-4A17-8177-EAA49B65C7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48FD759-5F69-4272-B1C6-E48CF24EBB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DFEF83-C6FE-4EF3-898F-8D97C4592F6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510562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70E08D-9A27-435C-A7EF-9258D1F295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282305"/>
            <a:ext cx="7886700" cy="2139553"/>
          </a:xfrm>
        </p:spPr>
        <p:txBody>
          <a:bodyPr anchor="b"/>
          <a:lstStyle>
            <a:lvl1pPr>
              <a:defRPr sz="3375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82F79CF-A224-41B6-8729-ED95439F564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3442099"/>
            <a:ext cx="7886700" cy="1125140"/>
          </a:xfrm>
        </p:spPr>
        <p:txBody>
          <a:bodyPr/>
          <a:lstStyle>
            <a:lvl1pPr marL="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1pPr>
            <a:lvl2pPr marL="257175" indent="0">
              <a:buNone/>
              <a:defRPr sz="1125">
                <a:solidFill>
                  <a:schemeClr val="tx1">
                    <a:tint val="75000"/>
                  </a:schemeClr>
                </a:solidFill>
              </a:defRPr>
            </a:lvl2pPr>
            <a:lvl3pPr marL="514350" indent="0">
              <a:buNone/>
              <a:defRPr sz="1013">
                <a:solidFill>
                  <a:schemeClr val="tx1">
                    <a:tint val="75000"/>
                  </a:schemeClr>
                </a:solidFill>
              </a:defRPr>
            </a:lvl3pPr>
            <a:lvl4pPr marL="771525" indent="0">
              <a:buNone/>
              <a:defRPr sz="900">
                <a:solidFill>
                  <a:schemeClr val="tx1">
                    <a:tint val="75000"/>
                  </a:schemeClr>
                </a:solidFill>
              </a:defRPr>
            </a:lvl4pPr>
            <a:lvl5pPr marL="1028700" indent="0">
              <a:buNone/>
              <a:defRPr sz="900">
                <a:solidFill>
                  <a:schemeClr val="tx1">
                    <a:tint val="75000"/>
                  </a:schemeClr>
                </a:solidFill>
              </a:defRPr>
            </a:lvl5pPr>
            <a:lvl6pPr marL="1285875" indent="0">
              <a:buNone/>
              <a:defRPr sz="900">
                <a:solidFill>
                  <a:schemeClr val="tx1">
                    <a:tint val="75000"/>
                  </a:schemeClr>
                </a:solidFill>
              </a:defRPr>
            </a:lvl6pPr>
            <a:lvl7pPr marL="1543050" indent="0">
              <a:buNone/>
              <a:defRPr sz="900">
                <a:solidFill>
                  <a:schemeClr val="tx1">
                    <a:tint val="75000"/>
                  </a:schemeClr>
                </a:solidFill>
              </a:defRPr>
            </a:lvl7pPr>
            <a:lvl8pPr marL="1800225" indent="0">
              <a:buNone/>
              <a:defRPr sz="900">
                <a:solidFill>
                  <a:schemeClr val="tx1">
                    <a:tint val="75000"/>
                  </a:schemeClr>
                </a:solidFill>
              </a:defRPr>
            </a:lvl8pPr>
            <a:lvl9pPr marL="2057400" indent="0">
              <a:buNone/>
              <a:defRPr sz="9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CA442C-010A-4FA8-967F-9DA4772FE1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B4F7AE-8EE2-4CD7-9B12-345D096F8517}" type="datetimeFigureOut">
              <a:rPr lang="en-GB" smtClean="0"/>
              <a:t>20/09/2026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2CB6648-8E6A-4CE3-922A-8854226CEB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B0E0A26-4EE7-4049-BE7D-E1B3890090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DFEF83-C6FE-4EF3-898F-8D97C4592F6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249338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1980FD-7C38-4172-B5C6-F3F84C67D0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BB62BE-B937-4329-A257-F95039D4FD6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369219"/>
            <a:ext cx="3886200" cy="326350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A6CA1E0-A2CB-4C93-9E64-76EB5603D71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29150" y="1369219"/>
            <a:ext cx="3886200" cy="326350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52446AC-0B6C-4512-94BF-6A2ED6A90F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B4F7AE-8EE2-4CD7-9B12-345D096F8517}" type="datetimeFigureOut">
              <a:rPr lang="en-GB" smtClean="0"/>
              <a:t>20/09/2026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C286012-38FD-4F0B-9515-80796807A4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FA93CB6-DE2B-4A52-8860-F10450772F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DFEF83-C6FE-4EF3-898F-8D97C4592F6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063899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19E0F8-F94C-41EF-BB85-6C46A0B5B2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273845"/>
            <a:ext cx="7886700" cy="99417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2DAE7D9-5A59-4892-B864-7AEA53EA7B9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9842" y="1260872"/>
            <a:ext cx="3868340" cy="617934"/>
          </a:xfrm>
        </p:spPr>
        <p:txBody>
          <a:bodyPr anchor="b"/>
          <a:lstStyle>
            <a:lvl1pPr marL="0" indent="0">
              <a:buNone/>
              <a:defRPr sz="1350" b="1"/>
            </a:lvl1pPr>
            <a:lvl2pPr marL="257175" indent="0">
              <a:buNone/>
              <a:defRPr sz="1125" b="1"/>
            </a:lvl2pPr>
            <a:lvl3pPr marL="514350" indent="0">
              <a:buNone/>
              <a:defRPr sz="1013" b="1"/>
            </a:lvl3pPr>
            <a:lvl4pPr marL="771525" indent="0">
              <a:buNone/>
              <a:defRPr sz="900" b="1"/>
            </a:lvl4pPr>
            <a:lvl5pPr marL="1028700" indent="0">
              <a:buNone/>
              <a:defRPr sz="900" b="1"/>
            </a:lvl5pPr>
            <a:lvl6pPr marL="1285875" indent="0">
              <a:buNone/>
              <a:defRPr sz="900" b="1"/>
            </a:lvl6pPr>
            <a:lvl7pPr marL="1543050" indent="0">
              <a:buNone/>
              <a:defRPr sz="900" b="1"/>
            </a:lvl7pPr>
            <a:lvl8pPr marL="1800225" indent="0">
              <a:buNone/>
              <a:defRPr sz="900" b="1"/>
            </a:lvl8pPr>
            <a:lvl9pPr marL="2057400" indent="0">
              <a:buNone/>
              <a:defRPr sz="9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D5946D1-44E2-4A3A-AA31-1F868A16884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9842" y="1878806"/>
            <a:ext cx="3868340" cy="276344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6776BF2-18A8-494A-A95D-13B5486BC67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1" y="1260872"/>
            <a:ext cx="3887391" cy="617934"/>
          </a:xfrm>
        </p:spPr>
        <p:txBody>
          <a:bodyPr anchor="b"/>
          <a:lstStyle>
            <a:lvl1pPr marL="0" indent="0">
              <a:buNone/>
              <a:defRPr sz="1350" b="1"/>
            </a:lvl1pPr>
            <a:lvl2pPr marL="257175" indent="0">
              <a:buNone/>
              <a:defRPr sz="1125" b="1"/>
            </a:lvl2pPr>
            <a:lvl3pPr marL="514350" indent="0">
              <a:buNone/>
              <a:defRPr sz="1013" b="1"/>
            </a:lvl3pPr>
            <a:lvl4pPr marL="771525" indent="0">
              <a:buNone/>
              <a:defRPr sz="900" b="1"/>
            </a:lvl4pPr>
            <a:lvl5pPr marL="1028700" indent="0">
              <a:buNone/>
              <a:defRPr sz="900" b="1"/>
            </a:lvl5pPr>
            <a:lvl6pPr marL="1285875" indent="0">
              <a:buNone/>
              <a:defRPr sz="900" b="1"/>
            </a:lvl6pPr>
            <a:lvl7pPr marL="1543050" indent="0">
              <a:buNone/>
              <a:defRPr sz="900" b="1"/>
            </a:lvl7pPr>
            <a:lvl8pPr marL="1800225" indent="0">
              <a:buNone/>
              <a:defRPr sz="900" b="1"/>
            </a:lvl8pPr>
            <a:lvl9pPr marL="2057400" indent="0">
              <a:buNone/>
              <a:defRPr sz="9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53AAF30-460F-4F00-9E0E-7C0BCE414DC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1" y="1878806"/>
            <a:ext cx="3887391" cy="276344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81F930C-2B00-468F-9B2F-28B49DD267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B4F7AE-8EE2-4CD7-9B12-345D096F8517}" type="datetimeFigureOut">
              <a:rPr lang="en-GB" smtClean="0"/>
              <a:t>20/09/2026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B02E282-721F-406A-9448-DF35A2E2EA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1373752-0960-4B98-A717-726A3A5084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DFEF83-C6FE-4EF3-898F-8D97C4592F6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607523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26B758-7DC3-49FC-9AD4-91288687F2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95B6CBC-C2D8-4D69-9FAC-82D16719C7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B4F7AE-8EE2-4CD7-9B12-345D096F8517}" type="datetimeFigureOut">
              <a:rPr lang="en-GB" smtClean="0"/>
              <a:t>20/09/2026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F6C6799-B78C-44DC-9A00-C98AF1B6FC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E2A0A89-08BE-4FCC-9065-51F7718049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DFEF83-C6FE-4EF3-898F-8D97C4592F6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65579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689B362-2832-4A0A-BB80-26C67B8756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B4F7AE-8EE2-4CD7-9B12-345D096F8517}" type="datetimeFigureOut">
              <a:rPr lang="en-GB" smtClean="0"/>
              <a:t>20/09/2026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63A26DC-7FB4-4864-B316-7C2A0635E7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68D3442-5E8F-4BB4-8646-D7D0CB8E9B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DFEF83-C6FE-4EF3-898F-8D97C4592F6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760465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056914-02CC-4EBB-961C-B21143DD67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342900"/>
            <a:ext cx="2949178" cy="1200150"/>
          </a:xfrm>
        </p:spPr>
        <p:txBody>
          <a:bodyPr anchor="b"/>
          <a:lstStyle>
            <a:lvl1pPr>
              <a:defRPr sz="18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47B902-2792-44A7-8427-4FE5447F05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391" y="740570"/>
            <a:ext cx="4629150" cy="3655219"/>
          </a:xfrm>
        </p:spPr>
        <p:txBody>
          <a:bodyPr/>
          <a:lstStyle>
            <a:lvl1pPr>
              <a:defRPr sz="1800"/>
            </a:lvl1pPr>
            <a:lvl2pPr>
              <a:defRPr sz="1575"/>
            </a:lvl2pPr>
            <a:lvl3pPr>
              <a:defRPr sz="1350"/>
            </a:lvl3pPr>
            <a:lvl4pPr>
              <a:defRPr sz="1125"/>
            </a:lvl4pPr>
            <a:lvl5pPr>
              <a:defRPr sz="1125"/>
            </a:lvl5pPr>
            <a:lvl6pPr>
              <a:defRPr sz="1125"/>
            </a:lvl6pPr>
            <a:lvl7pPr>
              <a:defRPr sz="1125"/>
            </a:lvl7pPr>
            <a:lvl8pPr>
              <a:defRPr sz="1125"/>
            </a:lvl8pPr>
            <a:lvl9pPr>
              <a:defRPr sz="1125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EF2DE20-F2A9-4DF5-83A0-9B578AFA7CF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1543050"/>
            <a:ext cx="2949178" cy="2858691"/>
          </a:xfrm>
        </p:spPr>
        <p:txBody>
          <a:bodyPr/>
          <a:lstStyle>
            <a:lvl1pPr marL="0" indent="0">
              <a:buNone/>
              <a:defRPr sz="900"/>
            </a:lvl1pPr>
            <a:lvl2pPr marL="257175" indent="0">
              <a:buNone/>
              <a:defRPr sz="788"/>
            </a:lvl2pPr>
            <a:lvl3pPr marL="514350" indent="0">
              <a:buNone/>
              <a:defRPr sz="675"/>
            </a:lvl3pPr>
            <a:lvl4pPr marL="771525" indent="0">
              <a:buNone/>
              <a:defRPr sz="563"/>
            </a:lvl4pPr>
            <a:lvl5pPr marL="1028700" indent="0">
              <a:buNone/>
              <a:defRPr sz="563"/>
            </a:lvl5pPr>
            <a:lvl6pPr marL="1285875" indent="0">
              <a:buNone/>
              <a:defRPr sz="563"/>
            </a:lvl6pPr>
            <a:lvl7pPr marL="1543050" indent="0">
              <a:buNone/>
              <a:defRPr sz="563"/>
            </a:lvl7pPr>
            <a:lvl8pPr marL="1800225" indent="0">
              <a:buNone/>
              <a:defRPr sz="563"/>
            </a:lvl8pPr>
            <a:lvl9pPr marL="2057400" indent="0">
              <a:buNone/>
              <a:defRPr sz="563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A106417-08A2-4848-86AF-06A9137090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B4F7AE-8EE2-4CD7-9B12-345D096F8517}" type="datetimeFigureOut">
              <a:rPr lang="en-GB" smtClean="0"/>
              <a:t>20/09/2026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05824B2-CCA2-4391-8613-9354A64D34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002328B-149B-4F10-BF7C-6B6C5E77CE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DFEF83-C6FE-4EF3-898F-8D97C4592F6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7165002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4BD45F-0B64-436F-9CE7-890D73842F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342900"/>
            <a:ext cx="2949178" cy="1200150"/>
          </a:xfrm>
        </p:spPr>
        <p:txBody>
          <a:bodyPr anchor="b"/>
          <a:lstStyle>
            <a:lvl1pPr>
              <a:defRPr sz="18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E1D0530-9364-4283-A794-B7A889091EC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391" y="740570"/>
            <a:ext cx="4629150" cy="3655219"/>
          </a:xfrm>
        </p:spPr>
        <p:txBody>
          <a:bodyPr/>
          <a:lstStyle>
            <a:lvl1pPr marL="0" indent="0">
              <a:buNone/>
              <a:defRPr sz="1800"/>
            </a:lvl1pPr>
            <a:lvl2pPr marL="257175" indent="0">
              <a:buNone/>
              <a:defRPr sz="1575"/>
            </a:lvl2pPr>
            <a:lvl3pPr marL="514350" indent="0">
              <a:buNone/>
              <a:defRPr sz="1350"/>
            </a:lvl3pPr>
            <a:lvl4pPr marL="771525" indent="0">
              <a:buNone/>
              <a:defRPr sz="1125"/>
            </a:lvl4pPr>
            <a:lvl5pPr marL="1028700" indent="0">
              <a:buNone/>
              <a:defRPr sz="1125"/>
            </a:lvl5pPr>
            <a:lvl6pPr marL="1285875" indent="0">
              <a:buNone/>
              <a:defRPr sz="1125"/>
            </a:lvl6pPr>
            <a:lvl7pPr marL="1543050" indent="0">
              <a:buNone/>
              <a:defRPr sz="1125"/>
            </a:lvl7pPr>
            <a:lvl8pPr marL="1800225" indent="0">
              <a:buNone/>
              <a:defRPr sz="1125"/>
            </a:lvl8pPr>
            <a:lvl9pPr marL="2057400" indent="0">
              <a:buNone/>
              <a:defRPr sz="1125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8709F72-6F82-4F8A-A446-E07DB2D1992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1543050"/>
            <a:ext cx="2949178" cy="2858691"/>
          </a:xfrm>
        </p:spPr>
        <p:txBody>
          <a:bodyPr/>
          <a:lstStyle>
            <a:lvl1pPr marL="0" indent="0">
              <a:buNone/>
              <a:defRPr sz="900"/>
            </a:lvl1pPr>
            <a:lvl2pPr marL="257175" indent="0">
              <a:buNone/>
              <a:defRPr sz="788"/>
            </a:lvl2pPr>
            <a:lvl3pPr marL="514350" indent="0">
              <a:buNone/>
              <a:defRPr sz="675"/>
            </a:lvl3pPr>
            <a:lvl4pPr marL="771525" indent="0">
              <a:buNone/>
              <a:defRPr sz="563"/>
            </a:lvl4pPr>
            <a:lvl5pPr marL="1028700" indent="0">
              <a:buNone/>
              <a:defRPr sz="563"/>
            </a:lvl5pPr>
            <a:lvl6pPr marL="1285875" indent="0">
              <a:buNone/>
              <a:defRPr sz="563"/>
            </a:lvl6pPr>
            <a:lvl7pPr marL="1543050" indent="0">
              <a:buNone/>
              <a:defRPr sz="563"/>
            </a:lvl7pPr>
            <a:lvl8pPr marL="1800225" indent="0">
              <a:buNone/>
              <a:defRPr sz="563"/>
            </a:lvl8pPr>
            <a:lvl9pPr marL="2057400" indent="0">
              <a:buNone/>
              <a:defRPr sz="563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F5673D1-C2C4-4759-A224-1FC58D0C5E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B4F7AE-8EE2-4CD7-9B12-345D096F8517}" type="datetimeFigureOut">
              <a:rPr lang="en-GB" smtClean="0"/>
              <a:t>20/09/2026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3E32BB9-C3CE-4E32-9C0D-E0D2B4FB01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2B880BC-947C-425E-91DB-62D956D619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DFEF83-C6FE-4EF3-898F-8D97C4592F6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7636052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A8E4F5-23A0-4958-B758-95067452C9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7E9C707-1843-4F4E-897B-4ECD4C91EF4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ABFF3C-8B6D-485A-AFDE-BC53DB0DCE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B4F7AE-8EE2-4CD7-9B12-345D096F8517}" type="datetimeFigureOut">
              <a:rPr lang="en-GB" smtClean="0"/>
              <a:t>20/09/2026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FC68739-C2B0-4EC5-AE98-A493199E12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BC573A-E2E6-4217-BAAB-C71AEFA762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DFEF83-C6FE-4EF3-898F-8D97C4592F6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7630718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B6BA0B9-4251-4012-99D1-E7DB4246AA7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6" y="273844"/>
            <a:ext cx="1971675" cy="4358879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7E971ED-6BE2-4EAB-839C-4F02BF47853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1" y="273844"/>
            <a:ext cx="5800725" cy="435887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67D72E2-C3E2-413D-940F-01B5EE21A1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B4F7AE-8EE2-4CD7-9B12-345D096F8517}" type="datetimeFigureOut">
              <a:rPr lang="en-GB" smtClean="0"/>
              <a:t>20/09/2026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E6FAD12-4B77-4FA5-A06B-C9DDE20FBB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CE3C81-5C0C-46C1-8297-73142AAA54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DFEF83-C6FE-4EF3-898F-8D97C4592F6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22692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1.jpeg"/><Relationship Id="rId2" Type="http://schemas.openxmlformats.org/officeDocument/2006/relationships/slideLayout" Target="../slideLayouts/slideLayout2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3.xml"/><Relationship Id="rId3" Type="http://schemas.openxmlformats.org/officeDocument/2006/relationships/slideLayout" Target="../slideLayouts/slideLayout18.xml"/><Relationship Id="rId7" Type="http://schemas.openxmlformats.org/officeDocument/2006/relationships/slideLayout" Target="../slideLayouts/slideLayout22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7.xml"/><Relationship Id="rId1" Type="http://schemas.openxmlformats.org/officeDocument/2006/relationships/slideLayout" Target="../slideLayouts/slideLayout16.xml"/><Relationship Id="rId6" Type="http://schemas.openxmlformats.org/officeDocument/2006/relationships/slideLayout" Target="../slideLayouts/slideLayout21.xml"/><Relationship Id="rId11" Type="http://schemas.openxmlformats.org/officeDocument/2006/relationships/slideLayout" Target="../slideLayouts/slideLayout26.xml"/><Relationship Id="rId5" Type="http://schemas.openxmlformats.org/officeDocument/2006/relationships/slideLayout" Target="../slideLayouts/slideLayout20.xml"/><Relationship Id="rId10" Type="http://schemas.openxmlformats.org/officeDocument/2006/relationships/slideLayout" Target="../slideLayouts/slideLayout25.xml"/><Relationship Id="rId4" Type="http://schemas.openxmlformats.org/officeDocument/2006/relationships/slideLayout" Target="../slideLayouts/slideLayout19.xml"/><Relationship Id="rId9" Type="http://schemas.openxmlformats.org/officeDocument/2006/relationships/slideLayout" Target="../slideLayouts/slideLayout2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17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05979"/>
            <a:ext cx="8229600" cy="85725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200151"/>
            <a:ext cx="8229600" cy="293777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4894008"/>
            <a:ext cx="971128" cy="16389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788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20/09/2026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4785730"/>
            <a:ext cx="730424" cy="25537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‹#›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22718639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681" r:id="rId2"/>
    <p:sldLayoutId id="2147483682" r:id="rId3"/>
    <p:sldLayoutId id="2147483683" r:id="rId4"/>
    <p:sldLayoutId id="2147483684" r:id="rId5"/>
    <p:sldLayoutId id="2147483685" r:id="rId6"/>
    <p:sldLayoutId id="2147483686" r:id="rId7"/>
    <p:sldLayoutId id="2147483687" r:id="rId8"/>
    <p:sldLayoutId id="2147483688" r:id="rId9"/>
    <p:sldLayoutId id="2147483689" r:id="rId10"/>
    <p:sldLayoutId id="2147483690" r:id="rId11"/>
    <p:sldLayoutId id="2147483691" r:id="rId12"/>
    <p:sldLayoutId id="2147483692" r:id="rId13"/>
    <p:sldLayoutId id="2147483693" r:id="rId14"/>
    <p:sldLayoutId id="2147483694" r:id="rId15"/>
  </p:sldLayoutIdLst>
  <p:transition>
    <p:fade thruBlk="1"/>
  </p:transition>
  <p:hf hdr="0" ftr="0" dt="0"/>
  <p:txStyles>
    <p:titleStyle>
      <a:lvl1pPr algn="ctr" defTabSz="685800" rtl="0" eaLnBrk="1" latinLnBrk="0" hangingPunct="1"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57175" indent="-257175" algn="l" defTabSz="6858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57213" indent="-214313" algn="l" defTabSz="685800" rtl="0" eaLnBrk="1" latinLnBrk="0" hangingPunct="1">
        <a:spcBef>
          <a:spcPct val="20000"/>
        </a:spcBef>
        <a:buFont typeface="Arial" pitchFamily="34" charset="0"/>
        <a:buChar char="–"/>
        <a:defRPr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spcBef>
          <a:spcPct val="20000"/>
        </a:spcBef>
        <a:buFont typeface="Arial" pitchFamily="34" charset="0"/>
        <a:buChar char="–"/>
        <a:defRPr sz="150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spcBef>
          <a:spcPct val="20000"/>
        </a:spcBef>
        <a:buFont typeface="Arial" pitchFamily="34" charset="0"/>
        <a:buChar char="»"/>
        <a:defRPr sz="150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30D1034-53E0-48BC-A9D2-655C65EFCC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273845"/>
            <a:ext cx="7886700" cy="9941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DD573C8-D2C8-4FE5-AA7E-0F00B48C470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369219"/>
            <a:ext cx="7886700" cy="326350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0BE47F8-2D86-4C52-80F5-C499A258959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4767264"/>
            <a:ext cx="20574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675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9B4F7AE-8EE2-4CD7-9B12-345D096F8517}" type="datetimeFigureOut">
              <a:rPr lang="en-GB" smtClean="0"/>
              <a:t>20/09/2026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60B5FEF-4019-432C-8FB3-9FF2FE22F62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4767264"/>
            <a:ext cx="30861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675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85B8CA-3973-45DF-80E3-0275030CA98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4767264"/>
            <a:ext cx="20574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675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7DFEF83-C6FE-4EF3-898F-8D97C4592F6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2335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8" r:id="rId1"/>
    <p:sldLayoutId id="2147483699" r:id="rId2"/>
    <p:sldLayoutId id="2147483700" r:id="rId3"/>
    <p:sldLayoutId id="2147483701" r:id="rId4"/>
    <p:sldLayoutId id="2147483702" r:id="rId5"/>
    <p:sldLayoutId id="2147483703" r:id="rId6"/>
    <p:sldLayoutId id="2147483704" r:id="rId7"/>
    <p:sldLayoutId id="2147483705" r:id="rId8"/>
    <p:sldLayoutId id="2147483706" r:id="rId9"/>
    <p:sldLayoutId id="2147483707" r:id="rId10"/>
    <p:sldLayoutId id="2147483708" r:id="rId11"/>
  </p:sldLayoutIdLst>
  <p:txStyles>
    <p:titleStyle>
      <a:lvl1pPr algn="l" defTabSz="514350" rtl="0" eaLnBrk="1" latinLnBrk="0" hangingPunct="1">
        <a:lnSpc>
          <a:spcPct val="90000"/>
        </a:lnSpc>
        <a:spcBef>
          <a:spcPct val="0"/>
        </a:spcBef>
        <a:buNone/>
        <a:defRPr sz="2475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28588" indent="-128588" algn="l" defTabSz="514350" rtl="0" eaLnBrk="1" latinLnBrk="0" hangingPunct="1">
        <a:lnSpc>
          <a:spcPct val="90000"/>
        </a:lnSpc>
        <a:spcBef>
          <a:spcPts val="563"/>
        </a:spcBef>
        <a:buFont typeface="Arial" panose="020B0604020202020204" pitchFamily="34" charset="0"/>
        <a:buChar char="•"/>
        <a:defRPr sz="1575" kern="1200">
          <a:solidFill>
            <a:schemeClr val="tx1"/>
          </a:solidFill>
          <a:latin typeface="+mn-lt"/>
          <a:ea typeface="+mn-ea"/>
          <a:cs typeface="+mn-cs"/>
        </a:defRPr>
      </a:lvl1pPr>
      <a:lvl2pPr marL="385763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42938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125" kern="1200">
          <a:solidFill>
            <a:schemeClr val="tx1"/>
          </a:solidFill>
          <a:latin typeface="+mn-lt"/>
          <a:ea typeface="+mn-ea"/>
          <a:cs typeface="+mn-cs"/>
        </a:defRPr>
      </a:lvl3pPr>
      <a:lvl4pPr marL="900113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4pPr>
      <a:lvl5pPr marL="1157288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5pPr>
      <a:lvl6pPr marL="1414463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6pPr>
      <a:lvl7pPr marL="1671638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7pPr>
      <a:lvl8pPr marL="1928813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8pPr>
      <a:lvl9pPr marL="2185988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1pPr>
      <a:lvl2pPr marL="257175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2pPr>
      <a:lvl3pPr marL="51435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3pPr>
      <a:lvl4pPr marL="771525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4pPr>
      <a:lvl5pPr marL="102870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5pPr>
      <a:lvl6pPr marL="1285875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6pPr>
      <a:lvl7pPr marL="154305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7pPr>
      <a:lvl8pPr marL="1800225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8pPr>
      <a:lvl9pPr marL="205740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4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PCRSVRD2EAk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4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4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fY56P8UjA4M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Relationship Id="rId4" Type="http://schemas.openxmlformats.org/officeDocument/2006/relationships/hyperlink" Target="https://www.youtube.com/watch?v=cG9OO7KpSKs" TargetMode="Externa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14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4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8vlyOH5pSvg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ngland.nhs.uk/wp-content/uploads/2014/10/5yfv-web.pdf" TargetMode="External"/><Relationship Id="rId2" Type="http://schemas.openxmlformats.org/officeDocument/2006/relationships/hyperlink" Target="https://mypeer.org.au/monitoring-evaluation/types-of-evaluation/" TargetMode="External"/><Relationship Id="rId1" Type="http://schemas.openxmlformats.org/officeDocument/2006/relationships/slideLayout" Target="../slideLayouts/slideLayout14.xml"/><Relationship Id="rId5" Type="http://schemas.openxmlformats.org/officeDocument/2006/relationships/hyperlink" Target="https://www.instituteofhealthequity.org/resources-reports/fair-society-healthy-lives-the-marmot-review/fair-society-healthy-lives-full-report-pdf.pdf" TargetMode="External"/><Relationship Id="rId4" Type="http://schemas.openxmlformats.org/officeDocument/2006/relationships/hyperlink" Target="https://www.gov.uk/government/uploads/system/uploads/attachment_data/file/366852/PHE_Priorities.pdf" TargetMode="Externa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hyperlink" Target="https://pallipedia.org/biopsychosocial-model/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4.xml"/><Relationship Id="rId5" Type="http://schemas.openxmlformats.org/officeDocument/2006/relationships/hyperlink" Target="https://www.bmj.com/content/365/bmj.l2239" TargetMode="External"/><Relationship Id="rId4" Type="http://schemas.openxmlformats.org/officeDocument/2006/relationships/hyperlink" Target="https://www.who.int/westernpacific/about/how-we-work/programmes/health-promotion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71700" y="1935984"/>
            <a:ext cx="5994666" cy="486055"/>
          </a:xfrm>
        </p:spPr>
        <p:txBody>
          <a:bodyPr>
            <a:noAutofit/>
          </a:bodyPr>
          <a:lstStyle>
            <a:defPPr>
              <a:defRPr lang="en-US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br>
              <a:rPr lang="en-GB" sz="2700" b="1" i="1">
                <a:solidFill>
                  <a:schemeClr val="bg1"/>
                </a:solidFill>
              </a:rPr>
            </a:br>
            <a:br>
              <a:rPr lang="en-GB" sz="2700" b="1" i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700" b="1" i="1">
                <a:solidFill>
                  <a:schemeClr val="bg1"/>
                </a:solidFill>
              </a:rPr>
            </a:br>
            <a:br>
              <a:rPr lang="en-GB" sz="2700" b="1" i="1">
                <a:solidFill>
                  <a:schemeClr val="bg1"/>
                </a:solidFill>
              </a:rPr>
            </a:br>
            <a:br>
              <a:rPr lang="en-GB" sz="2700" b="1">
                <a:solidFill>
                  <a:schemeClr val="bg1"/>
                </a:solidFill>
              </a:rPr>
            </a:br>
            <a:br>
              <a:rPr lang="en-GB" sz="2700" b="1">
                <a:solidFill>
                  <a:schemeClr val="bg1"/>
                </a:solidFill>
              </a:rPr>
            </a:br>
            <a:br>
              <a:rPr lang="en-GB" sz="2700" b="1">
                <a:solidFill>
                  <a:schemeClr val="bg1"/>
                </a:solidFill>
              </a:rPr>
            </a:br>
            <a:br>
              <a:rPr lang="en-GB" sz="2700" b="1">
                <a:solidFill>
                  <a:schemeClr val="bg1"/>
                </a:solidFill>
              </a:rPr>
            </a:br>
            <a:br>
              <a:rPr lang="en-GB" sz="2700" b="1">
                <a:solidFill>
                  <a:schemeClr val="bg1"/>
                </a:solidFill>
              </a:rPr>
            </a:br>
            <a:endParaRPr lang="en-GB" sz="2400" b="1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77A4DBEA-D6A2-4952-8612-2F1B35E2CE46}"/>
              </a:ext>
            </a:extLst>
          </p:cNvPr>
          <p:cNvSpPr txBox="1">
            <a:spLocks/>
          </p:cNvSpPr>
          <p:nvPr/>
        </p:nvSpPr>
        <p:spPr>
          <a:xfrm>
            <a:off x="1331640" y="4083918"/>
            <a:ext cx="5994666" cy="486054"/>
          </a:xfrm>
          <a:prstGeom prst="rect">
            <a:avLst/>
          </a:prstGeom>
        </p:spPr>
        <p:txBody>
          <a:bodyPr vert="horz" lIns="68580" tIns="34290" rIns="68580" bIns="34290" rtlCol="0" anchor="ctr">
            <a:normAutofit/>
          </a:bodyPr>
          <a:lstStyle>
            <a:defPPr>
              <a:defRPr lang="en-US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500" b="1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yriad Pro"/>
              <a:ea typeface="+mj-ea"/>
              <a:cs typeface="+mj-cs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63DE40DA-47CD-4349-9D54-BB22EFAEF32A}"/>
              </a:ext>
            </a:extLst>
          </p:cNvPr>
          <p:cNvSpPr/>
          <p:nvPr/>
        </p:nvSpPr>
        <p:spPr>
          <a:xfrm>
            <a:off x="1871701" y="790141"/>
            <a:ext cx="6166598" cy="2215991"/>
          </a:xfrm>
          <a:prstGeom prst="rect">
            <a:avLst/>
          </a:prstGeom>
        </p:spPr>
        <p:txBody>
          <a:bodyPr wrap="square" lIns="91440" tIns="45720" rIns="91440" bIns="45720" anchor="t">
            <a:spAutoFit/>
          </a:bodyPr>
          <a:lstStyle>
            <a:defPPr>
              <a:defRPr lang="en-US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GB" sz="3600" b="1">
                <a:solidFill>
                  <a:schemeClr val="bg1"/>
                </a:solidFill>
                <a:ea typeface="+mn-lt"/>
                <a:cs typeface="+mn-lt"/>
              </a:rPr>
              <a:t>Social Epidemiology and </a:t>
            </a:r>
            <a:r>
              <a:rPr kumimoji="0" lang="en-GB" sz="3600" b="1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ea typeface="+mn-lt"/>
                <a:cs typeface="+mn-lt"/>
              </a:rPr>
              <a:t>Public Health </a:t>
            </a:r>
            <a:r>
              <a:rPr lang="en-GB" sz="3600" b="1">
                <a:solidFill>
                  <a:schemeClr val="bg1"/>
                </a:solidFill>
                <a:ea typeface="+mn-lt"/>
                <a:cs typeface="+mn-lt"/>
              </a:rPr>
              <a:t>Development</a:t>
            </a:r>
            <a:endParaRPr lang="en-US" sz="3600" u="none" strike="noStrike" kern="1200" cap="none" spc="0" normalizeH="0" baseline="0" noProof="0">
              <a:ln>
                <a:noFill/>
              </a:ln>
              <a:solidFill>
                <a:schemeClr val="bg1"/>
              </a:solidFill>
              <a:effectLst/>
              <a:uLnTx/>
              <a:uFillTx/>
              <a:ea typeface="+mn-lt"/>
              <a:cs typeface="+mn-lt"/>
            </a:endParaRPr>
          </a:p>
          <a:p>
            <a:pPr marL="0" marR="0" lvl="0" indent="0" algn="ctr" defTabSz="6858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3600" b="1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3000" b="1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87F837D-372D-B002-2FE6-7CAAF4C3606E}"/>
              </a:ext>
            </a:extLst>
          </p:cNvPr>
          <p:cNvSpPr txBox="1"/>
          <p:nvPr/>
        </p:nvSpPr>
        <p:spPr>
          <a:xfrm>
            <a:off x="899973" y="3969299"/>
            <a:ext cx="3429000" cy="377026"/>
          </a:xfrm>
          <a:prstGeom prst="rect">
            <a:avLst/>
          </a:prstGeom>
          <a:noFill/>
        </p:spPr>
        <p:txBody>
          <a:bodyPr wrap="square" lIns="68580" tIns="34290" rIns="68580" bIns="34290" rtlCol="0" anchor="t">
            <a:spAutoFit/>
          </a:bodyPr>
          <a:lstStyle>
            <a:defPPr>
              <a:defRPr lang="en-US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000" b="1" dirty="0">
                <a:solidFill>
                  <a:prstClr val="white"/>
                </a:solidFill>
                <a:latin typeface="Arial"/>
                <a:cs typeface="Arial"/>
              </a:rPr>
              <a:t>Dr Hamdi Hussain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8C1C41E-3758-70C8-76C5-6EBA61EC3F87}"/>
              </a:ext>
            </a:extLst>
          </p:cNvPr>
          <p:cNvSpPr txBox="1"/>
          <p:nvPr/>
        </p:nvSpPr>
        <p:spPr>
          <a:xfrm>
            <a:off x="3692769" y="2422039"/>
            <a:ext cx="5227026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000" b="1" i="1">
                <a:solidFill>
                  <a:schemeClr val="bg1"/>
                </a:solidFill>
              </a:rPr>
              <a:t>Planning and Evaluation of Health Interventions/campaign</a:t>
            </a:r>
            <a:r>
              <a:rPr lang="en-GB" sz="2000">
                <a:solidFill>
                  <a:schemeClr val="bg1"/>
                </a:solidFill>
              </a:rPr>
              <a:t>​</a:t>
            </a:r>
            <a:endParaRPr lang="en-GB">
              <a:solidFill>
                <a:schemeClr val="bg1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025590D-D9B3-EE66-D93D-63B7B4C73634}"/>
              </a:ext>
            </a:extLst>
          </p:cNvPr>
          <p:cNvSpPr txBox="1"/>
          <p:nvPr/>
        </p:nvSpPr>
        <p:spPr>
          <a:xfrm>
            <a:off x="3941619" y="3953249"/>
            <a:ext cx="219637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solidFill>
                  <a:schemeClr val="bg1"/>
                </a:solidFill>
              </a:rPr>
              <a:t>Term 1</a:t>
            </a:r>
          </a:p>
        </p:txBody>
      </p:sp>
    </p:spTree>
    <p:extLst>
      <p:ext uri="{BB962C8B-B14F-4D97-AF65-F5344CB8AC3E}">
        <p14:creationId xmlns:p14="http://schemas.microsoft.com/office/powerpoint/2010/main" val="139568428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3" name="Google Shape;633;p15"/>
          <p:cNvSpPr txBox="1">
            <a:spLocks noGrp="1"/>
          </p:cNvSpPr>
          <p:nvPr>
            <p:ph type="title"/>
          </p:nvPr>
        </p:nvSpPr>
        <p:spPr>
          <a:xfrm>
            <a:off x="1342006" y="236410"/>
            <a:ext cx="6455700" cy="6681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algn="l"/>
            <a:r>
              <a:rPr lang="en" b="1"/>
              <a:t>Aim of the session</a:t>
            </a:r>
            <a:endParaRPr lang="en-US" b="1"/>
          </a:p>
        </p:txBody>
      </p:sp>
      <p:sp>
        <p:nvSpPr>
          <p:cNvPr id="635" name="Google Shape;635;p15"/>
          <p:cNvSpPr txBox="1">
            <a:spLocks noGrp="1"/>
          </p:cNvSpPr>
          <p:nvPr>
            <p:ph type="body" idx="1"/>
          </p:nvPr>
        </p:nvSpPr>
        <p:spPr>
          <a:xfrm>
            <a:off x="1342006" y="1011125"/>
            <a:ext cx="6225696" cy="2955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indent="0">
              <a:buClr>
                <a:schemeClr val="dk1"/>
              </a:buClr>
              <a:buSzPts val="1100"/>
              <a:buNone/>
            </a:pPr>
            <a:r>
              <a:rPr lang="en-US" dirty="0">
                <a:latin typeface="Arial"/>
                <a:cs typeface="Arial"/>
              </a:rPr>
              <a:t>To understand:</a:t>
            </a:r>
          </a:p>
          <a:p>
            <a:pPr marL="342900">
              <a:buClr>
                <a:srgbClr val="FFC000"/>
              </a:buClr>
              <a:buSzPts val="1100"/>
              <a:buFont typeface="Wingdings" panose="05000000000000000000" pitchFamily="2" charset="2"/>
              <a:buChar char="§"/>
            </a:pPr>
            <a:r>
              <a:rPr lang="en-US" dirty="0">
                <a:latin typeface="Arial"/>
                <a:cs typeface="Arial"/>
              </a:rPr>
              <a:t>The term health intervention</a:t>
            </a:r>
          </a:p>
          <a:p>
            <a:pPr marL="342900">
              <a:buClr>
                <a:srgbClr val="FFC000"/>
              </a:buClr>
              <a:buSzPts val="1100"/>
              <a:buFont typeface="Wingdings" panose="05000000000000000000" pitchFamily="2" charset="2"/>
              <a:buChar char="§"/>
            </a:pPr>
            <a:r>
              <a:rPr lang="en-US" dirty="0">
                <a:latin typeface="Arial"/>
                <a:cs typeface="Arial"/>
              </a:rPr>
              <a:t>Planning of an intervention programme</a:t>
            </a:r>
          </a:p>
          <a:p>
            <a:pPr marL="342900">
              <a:buClr>
                <a:srgbClr val="FFC000"/>
              </a:buClr>
              <a:buSzPts val="1100"/>
              <a:buFont typeface="Wingdings" panose="05000000000000000000" pitchFamily="2" charset="2"/>
              <a:buChar char="§"/>
            </a:pPr>
            <a:r>
              <a:rPr lang="en-US" dirty="0">
                <a:latin typeface="Arial"/>
                <a:cs typeface="Arial"/>
              </a:rPr>
              <a:t>The term evaluation</a:t>
            </a:r>
          </a:p>
          <a:p>
            <a:pPr marL="342900">
              <a:buClr>
                <a:srgbClr val="FFC000"/>
              </a:buClr>
              <a:buSzPts val="1100"/>
              <a:buFont typeface="Wingdings" panose="05000000000000000000" pitchFamily="2" charset="2"/>
              <a:buChar char="§"/>
            </a:pPr>
            <a:r>
              <a:rPr lang="en-US" dirty="0">
                <a:latin typeface="Arial"/>
                <a:cs typeface="Arial"/>
              </a:rPr>
              <a:t>Why evaluate health promotion interventions</a:t>
            </a:r>
          </a:p>
          <a:p>
            <a:pPr marL="342900">
              <a:buClr>
                <a:srgbClr val="FFC000"/>
              </a:buClr>
              <a:buSzPts val="1100"/>
              <a:buFont typeface="Wingdings" panose="05000000000000000000" pitchFamily="2" charset="2"/>
              <a:buChar char="§"/>
            </a:pPr>
            <a:r>
              <a:rPr lang="en-US" dirty="0">
                <a:latin typeface="Arial"/>
                <a:cs typeface="Arial"/>
              </a:rPr>
              <a:t>Principles guiding health interventions evaluation</a:t>
            </a:r>
          </a:p>
          <a:p>
            <a:pPr marL="342900">
              <a:buClr>
                <a:srgbClr val="FFC000"/>
              </a:buClr>
              <a:buSzPts val="1100"/>
              <a:buFont typeface="Wingdings" panose="05000000000000000000" pitchFamily="2" charset="2"/>
              <a:buChar char="§"/>
            </a:pPr>
            <a:r>
              <a:rPr lang="en-US" dirty="0">
                <a:latin typeface="Arial"/>
                <a:cs typeface="Arial"/>
              </a:rPr>
              <a:t>Types of evaluation</a:t>
            </a:r>
          </a:p>
          <a:p>
            <a:pPr marL="171450" indent="-171450">
              <a:buClr>
                <a:schemeClr val="dk1"/>
              </a:buClr>
              <a:buSzPts val="1100"/>
              <a:buFont typeface="Arial" panose="020B0604020202020204" pitchFamily="34" charset="0"/>
              <a:buChar char="•"/>
            </a:pPr>
            <a:endParaRPr lang="en-US" sz="2400" dirty="0">
              <a:latin typeface="Arial"/>
              <a:cs typeface="Arial"/>
            </a:endParaRPr>
          </a:p>
          <a:p>
            <a:pPr marL="171450" lvl="0" indent="-171450" algn="l" rtl="0"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 panose="020B0604020202020204" pitchFamily="34" charset="0"/>
              <a:buChar char="•"/>
            </a:pPr>
            <a:endParaRPr lang="en-US" sz="1050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59668407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B3989B-F506-4AFD-83AC-192A621F34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6873" y="1513399"/>
            <a:ext cx="7291347" cy="696300"/>
          </a:xfrm>
        </p:spPr>
        <p:txBody>
          <a:bodyPr/>
          <a:lstStyle/>
          <a:p>
            <a:r>
              <a:rPr lang="en-GB" sz="2800" i="1">
                <a:latin typeface="+mj-lt"/>
              </a:rPr>
              <a:t>What is health interventions?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C3BF3D19-6FE9-4B05-A175-40DAEE60AA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3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150551088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C83E0D-5130-DE2C-277A-1A92D30FCA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44150" y="293676"/>
            <a:ext cx="6455700" cy="668100"/>
          </a:xfrm>
        </p:spPr>
        <p:txBody>
          <a:bodyPr/>
          <a:lstStyle/>
          <a:p>
            <a:r>
              <a:rPr lang="en-GB" b="1"/>
              <a:t>Health intervention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C65F60-6D4E-4375-0CA4-ECE7B8843BE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02905" y="961776"/>
            <a:ext cx="6455700" cy="2902500"/>
          </a:xfrm>
        </p:spPr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2000" b="0" i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A public health intervention is </a:t>
            </a:r>
            <a:r>
              <a:rPr lang="en-GB" sz="2000" b="1" i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an organised effort to promote those specific behaviours and habits that can improve physical, mental and emotional health</a:t>
            </a:r>
            <a:r>
              <a:rPr lang="en-GB" sz="2000" b="0" i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.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000" b="0" i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These interventions can also change the perspective of unhealthy habits to change the way people think about those behaviours.</a:t>
            </a:r>
            <a:endParaRPr lang="en-GB" sz="200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17042B6-8565-1838-7789-8B8BAA4F51A1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4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182143701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381D06-EEB8-4570-B7E7-7263B54D17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07490" y="205688"/>
            <a:ext cx="6455700" cy="668100"/>
          </a:xfrm>
        </p:spPr>
        <p:txBody>
          <a:bodyPr/>
          <a:lstStyle/>
          <a:p>
            <a:r>
              <a:rPr lang="en-GB" b="1"/>
              <a:t>Why?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9DC7FEC-DC48-4EF8-B0FC-5A927F21B8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08431" y="1175953"/>
            <a:ext cx="6527137" cy="2656438"/>
          </a:xfrm>
        </p:spPr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1800" dirty="0">
                <a:latin typeface="+mn-lt"/>
              </a:rPr>
              <a:t>NHS - The NHS England Five-Year Forward View (2014)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1800" dirty="0"/>
              <a:t>Ten-</a:t>
            </a:r>
            <a:r>
              <a:rPr lang="en-GB" sz="1800" dirty="0">
                <a:latin typeface="+mn-lt"/>
              </a:rPr>
              <a:t>year NHS-Plan (2025)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1800" dirty="0">
                <a:latin typeface="+mn-lt"/>
              </a:rPr>
              <a:t>The above reports highlighted the need to focus on a national, preventative approach to well-being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1800" dirty="0">
                <a:latin typeface="+mn-lt"/>
              </a:rPr>
              <a:t>Improve the nation's health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1800" dirty="0">
                <a:latin typeface="+mn-lt"/>
              </a:rPr>
              <a:t>Keep health and social care costs affordable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1800" dirty="0">
                <a:latin typeface="+mn-lt"/>
              </a:rPr>
              <a:t>Marmot Review (2010) showed mass inequalities in the UK, including health</a:t>
            </a:r>
          </a:p>
          <a:p>
            <a:endParaRPr lang="en-GB" sz="600" dirty="0"/>
          </a:p>
        </p:txBody>
      </p:sp>
    </p:spTree>
    <p:extLst>
      <p:ext uri="{BB962C8B-B14F-4D97-AF65-F5344CB8AC3E}">
        <p14:creationId xmlns:p14="http://schemas.microsoft.com/office/powerpoint/2010/main" val="275307156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E780C3-4F7C-494F-9B17-BCFEA097A7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5159" y="185874"/>
            <a:ext cx="8589933" cy="668100"/>
          </a:xfrm>
        </p:spPr>
        <p:txBody>
          <a:bodyPr/>
          <a:lstStyle/>
          <a:p>
            <a:r>
              <a:rPr lang="en-US" b="1"/>
              <a:t>Some UK examples of health interventions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9C3CDF7-1F5E-461F-8C7E-5A4D5163DD9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94636" y="1295826"/>
            <a:ext cx="8450981" cy="2902500"/>
          </a:xfrm>
        </p:spPr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en-GB">
                <a:latin typeface="+mn-lt"/>
              </a:rPr>
              <a:t>Vouchers for free fruit and veg for low-income families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>
                <a:latin typeface="+mn-lt"/>
              </a:rPr>
              <a:t>Red, yellow, green calorie system on food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>
                <a:latin typeface="+mn-lt"/>
              </a:rPr>
              <a:t>Free Covid vaccinations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>
                <a:latin typeface="+mn-lt"/>
              </a:rPr>
              <a:t>Food fortification – foods to which extra nutrients have been added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>
                <a:latin typeface="+mn-lt"/>
              </a:rPr>
              <a:t>Flu vaccine campaign – targeted at most susceptible to flu</a:t>
            </a:r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8B5FED9-150E-489B-BF30-7FAF47DAC586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6</a:t>
            </a:fld>
            <a:endParaRPr lang="en"/>
          </a:p>
        </p:txBody>
      </p:sp>
      <p:pic>
        <p:nvPicPr>
          <p:cNvPr id="5" name="Picture 5" descr="Graphical user interface, text, application, chat or text message&#10;&#10;Description automatically generated">
            <a:extLst>
              <a:ext uri="{FF2B5EF4-FFF2-40B4-BE49-F238E27FC236}">
                <a16:creationId xmlns:a16="http://schemas.microsoft.com/office/drawing/2014/main" id="{D9774B90-079D-420D-BA00-488D6376CB2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22472" y="1855361"/>
            <a:ext cx="2389910" cy="8917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026025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B3989B-F506-4AFD-83AC-192A621F34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0890" y="1725434"/>
            <a:ext cx="7291347" cy="696300"/>
          </a:xfrm>
        </p:spPr>
        <p:txBody>
          <a:bodyPr>
            <a:normAutofit fontScale="90000"/>
          </a:bodyPr>
          <a:lstStyle/>
          <a:p>
            <a:r>
              <a:rPr lang="en-GB" sz="2800" i="1">
                <a:latin typeface="+mj-lt"/>
              </a:rPr>
              <a:t>How can an intervention/campaign be planned ?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C3BF3D19-6FE9-4B05-A175-40DAEE60AA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7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174950514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5C7A5A-D8C7-4F94-B250-0639DF90D3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73193" y="192505"/>
            <a:ext cx="6455700" cy="731543"/>
          </a:xfrm>
        </p:spPr>
        <p:txBody>
          <a:bodyPr/>
          <a:lstStyle/>
          <a:p>
            <a:r>
              <a:rPr lang="en-GB" b="1"/>
              <a:t>Planning a project/campaign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C5B0755-3AC3-4B58-9DC1-E6BDDC14306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59467" y="1510452"/>
            <a:ext cx="6561531" cy="2377167"/>
          </a:xfrm>
        </p:spPr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en-GB" dirty="0">
                <a:latin typeface="+mn-lt"/>
              </a:rPr>
              <a:t>Project planning is a </a:t>
            </a:r>
            <a:r>
              <a:rPr lang="en-GB" dirty="0"/>
              <a:t>small-scale</a:t>
            </a:r>
            <a:r>
              <a:rPr lang="en-GB" dirty="0">
                <a:latin typeface="+mn-lt"/>
              </a:rPr>
              <a:t> activity that is time-limited and aims to bring about a defined change in behaviour</a:t>
            </a:r>
          </a:p>
          <a:p>
            <a:pPr marL="88900" indent="0">
              <a:buNone/>
            </a:pPr>
            <a:r>
              <a:rPr lang="en-GB" dirty="0">
                <a:latin typeface="+mn-lt"/>
              </a:rPr>
              <a:t>                                  </a:t>
            </a:r>
            <a:r>
              <a:rPr lang="en-GB" sz="2000" dirty="0">
                <a:latin typeface="+mn-lt"/>
              </a:rPr>
              <a:t>(Naidoo and Wills, 2009)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7BD2DA4-9624-484C-B62C-9D113C169BB2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8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85896234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E4EB3E-1CE9-908B-D7B4-CE7FA4CA69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44150" y="63444"/>
            <a:ext cx="6455700" cy="668100"/>
          </a:xfrm>
        </p:spPr>
        <p:txBody>
          <a:bodyPr/>
          <a:lstStyle/>
          <a:p>
            <a:r>
              <a:rPr lang="en-GB" b="1"/>
              <a:t>Planning a project/Campaign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B7CB179-1C6D-69EC-81EB-7BA1D168131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28056" y="679351"/>
            <a:ext cx="8441072" cy="3784797"/>
          </a:xfrm>
        </p:spPr>
        <p:txBody>
          <a:bodyPr/>
          <a:lstStyle/>
          <a:p>
            <a:pPr marL="88900" indent="0">
              <a:buNone/>
            </a:pPr>
            <a:r>
              <a:rPr lang="en-GB" sz="2000" dirty="0">
                <a:solidFill>
                  <a:schemeClr val="tx1"/>
                </a:solidFill>
                <a:latin typeface="+mn-lt"/>
              </a:rPr>
              <a:t>There are different stages to planning a campaign according to </a:t>
            </a:r>
            <a:r>
              <a:rPr lang="en-GB" sz="2000" dirty="0" err="1">
                <a:solidFill>
                  <a:schemeClr val="tx1"/>
                </a:solidFill>
                <a:latin typeface="+mn-lt"/>
              </a:rPr>
              <a:t>Ewles</a:t>
            </a:r>
            <a:r>
              <a:rPr lang="en-GB" sz="2000" dirty="0">
                <a:solidFill>
                  <a:schemeClr val="tx1"/>
                </a:solidFill>
                <a:latin typeface="+mn-lt"/>
              </a:rPr>
              <a:t> and </a:t>
            </a:r>
            <a:r>
              <a:rPr lang="en-GB" sz="2000" dirty="0" err="1">
                <a:solidFill>
                  <a:schemeClr val="tx1"/>
                </a:solidFill>
                <a:latin typeface="+mn-lt"/>
              </a:rPr>
              <a:t>Simnett</a:t>
            </a:r>
            <a:r>
              <a:rPr lang="en-GB" sz="2000" dirty="0">
                <a:solidFill>
                  <a:schemeClr val="tx1"/>
                </a:solidFill>
                <a:latin typeface="+mn-lt"/>
              </a:rPr>
              <a:t> (2003) planning framework/model. These include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000" dirty="0">
                <a:solidFill>
                  <a:schemeClr val="tx1"/>
                </a:solidFill>
                <a:latin typeface="+mn-lt"/>
              </a:rPr>
              <a:t>Identify needs and priorities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000" dirty="0">
                <a:solidFill>
                  <a:schemeClr val="tx1"/>
                </a:solidFill>
                <a:latin typeface="+mn-lt"/>
              </a:rPr>
              <a:t>Setting aims and objectives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000" dirty="0">
                <a:solidFill>
                  <a:schemeClr val="tx1"/>
                </a:solidFill>
                <a:latin typeface="+mn-lt"/>
              </a:rPr>
              <a:t>Identify appropriate methods to achieve the goals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000" dirty="0">
                <a:solidFill>
                  <a:schemeClr val="tx1"/>
                </a:solidFill>
                <a:latin typeface="+mn-lt"/>
              </a:rPr>
              <a:t>Identify resources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000" dirty="0">
                <a:solidFill>
                  <a:schemeClr val="tx1"/>
                </a:solidFill>
                <a:latin typeface="+mn-lt"/>
              </a:rPr>
              <a:t>Plan evaluation methods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000" dirty="0">
                <a:solidFill>
                  <a:schemeClr val="tx1"/>
                </a:solidFill>
                <a:latin typeface="+mn-lt"/>
              </a:rPr>
              <a:t>Set an action plan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000" dirty="0">
                <a:solidFill>
                  <a:schemeClr val="tx1"/>
                </a:solidFill>
                <a:latin typeface="+mn-lt"/>
              </a:rPr>
              <a:t>Action, or implementation of the plan</a:t>
            </a:r>
          </a:p>
          <a:p>
            <a:endParaRPr lang="en-GB" sz="2000" dirty="0"/>
          </a:p>
          <a:p>
            <a:endParaRPr lang="en-GB" sz="20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38792B2-9837-0DF6-37BF-A4DE1C0C26D7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9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5595645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3C3781-6D0E-480F-A302-B76F90C91A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22175" y="293676"/>
            <a:ext cx="6455700" cy="668100"/>
          </a:xfrm>
        </p:spPr>
        <p:txBody>
          <a:bodyPr/>
          <a:lstStyle/>
          <a:p>
            <a:pPr algn="ctr"/>
            <a:r>
              <a:rPr lang="en-GB" b="1"/>
              <a:t>Aims and objectives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A318C62-74A4-4B85-ADF0-01ABB854B2A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17823" y="961776"/>
            <a:ext cx="6455700" cy="2902500"/>
          </a:xfrm>
        </p:spPr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2000">
                <a:latin typeface="+mn-lt"/>
              </a:rPr>
              <a:t>Campaign/interventions must aim to have a broad goals concerned with improving health in a particular area or reducing health problem.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000">
                <a:latin typeface="+mn-lt"/>
              </a:rPr>
              <a:t>The objective must be specific detailing what the participants must have achieved by the end of the intervention.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000">
                <a:latin typeface="+mn-lt"/>
              </a:rPr>
              <a:t>Objective must be measurable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000">
                <a:latin typeface="+mn-lt"/>
              </a:rPr>
              <a:t>So </a:t>
            </a:r>
            <a:r>
              <a:rPr lang="en-GB" sz="2000" b="1">
                <a:latin typeface="+mn-lt"/>
              </a:rPr>
              <a:t>SMART</a:t>
            </a:r>
            <a:r>
              <a:rPr lang="en-GB" sz="2000">
                <a:latin typeface="+mn-lt"/>
              </a:rPr>
              <a:t> is recommended</a:t>
            </a:r>
          </a:p>
          <a:p>
            <a:pPr marL="88900" indent="0">
              <a:buNone/>
            </a:pPr>
            <a:r>
              <a:rPr lang="en-GB" sz="2000">
                <a:latin typeface="+mn-lt"/>
              </a:rPr>
              <a:t>                                              (Naidoo and Wills, 2009)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C714155-F89C-4B51-906C-DD6A7C2D0B72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10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298011792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B1835-4605-4164-A11A-2C33E083A7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30126" y="206734"/>
            <a:ext cx="6455700" cy="668100"/>
          </a:xfrm>
        </p:spPr>
        <p:txBody>
          <a:bodyPr/>
          <a:lstStyle/>
          <a:p>
            <a:pPr algn="ctr"/>
            <a:r>
              <a:rPr lang="en-GB" b="1"/>
              <a:t>SMART</a:t>
            </a:r>
          </a:p>
        </p:txBody>
      </p:sp>
      <p:graphicFrame>
        <p:nvGraphicFramePr>
          <p:cNvPr id="6" name="Diagram 5">
            <a:extLst>
              <a:ext uri="{FF2B5EF4-FFF2-40B4-BE49-F238E27FC236}">
                <a16:creationId xmlns:a16="http://schemas.microsoft.com/office/drawing/2014/main" id="{A6B5A961-4840-0803-C8F0-38059847AA26}"/>
              </a:ext>
            </a:extLst>
          </p:cNvPr>
          <p:cNvGraphicFramePr/>
          <p:nvPr/>
        </p:nvGraphicFramePr>
        <p:xfrm>
          <a:off x="1709508" y="1030720"/>
          <a:ext cx="6455700" cy="29025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7CC73CD-4C3D-465D-87EC-F79540932E9A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11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246213903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7C14ED-D3FF-446C-8433-F9F3F5D7AE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27221"/>
            <a:ext cx="9144000" cy="696300"/>
          </a:xfrm>
        </p:spPr>
        <p:txBody>
          <a:bodyPr>
            <a:normAutofit/>
          </a:bodyPr>
          <a:lstStyle/>
          <a:p>
            <a:pPr algn="ctr"/>
            <a:r>
              <a:rPr lang="en-GB" sz="3300" b="1" dirty="0">
                <a:latin typeface="Arial"/>
                <a:cs typeface="Arial"/>
              </a:rPr>
              <a:t>Activity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5A2FE0C-8188-428C-9DBD-A814733232F6}"/>
              </a:ext>
            </a:extLst>
          </p:cNvPr>
          <p:cNvSpPr txBox="1"/>
          <p:nvPr/>
        </p:nvSpPr>
        <p:spPr>
          <a:xfrm>
            <a:off x="1385646" y="1221600"/>
            <a:ext cx="7074786" cy="2492990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r>
              <a:rPr lang="en-GB" sz="2100" dirty="0">
                <a:solidFill>
                  <a:schemeClr val="tx1"/>
                </a:solidFill>
              </a:rPr>
              <a:t>Watch the video below then discuss:</a:t>
            </a:r>
          </a:p>
          <a:p>
            <a:endParaRPr lang="en-GB" sz="1600">
              <a:solidFill>
                <a:srgbClr val="0070C0"/>
              </a:solidFill>
            </a:endParaRPr>
          </a:p>
          <a:p>
            <a:r>
              <a:rPr lang="en-GB" sz="1600" dirty="0">
                <a:hlinkClick r:id="rId3"/>
              </a:rPr>
              <a:t>Setting SMART Goals - How To Properly Set a Goal (animated) - YouTube</a:t>
            </a:r>
            <a:endParaRPr lang="en-GB" sz="1600" dirty="0">
              <a:solidFill>
                <a:schemeClr val="tx1"/>
              </a:solidFill>
            </a:endParaRPr>
          </a:p>
          <a:p>
            <a:r>
              <a:rPr lang="en-GB" sz="1600" dirty="0">
                <a:solidFill>
                  <a:schemeClr val="tx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https://www.youtube.com/watch?v=PCRSVRD2EAk</a:t>
            </a:r>
            <a:endParaRPr lang="en-GB" sz="1600" dirty="0">
              <a:solidFill>
                <a:schemeClr val="tx1"/>
              </a:solidFill>
            </a:endParaRPr>
          </a:p>
          <a:p>
            <a:endParaRPr lang="en-GB" sz="1600">
              <a:solidFill>
                <a:schemeClr val="tx1"/>
              </a:solidFill>
            </a:endParaRPr>
          </a:p>
          <a:p>
            <a:endParaRPr lang="en-GB" sz="1600" dirty="0"/>
          </a:p>
          <a:p>
            <a:endParaRPr lang="en-GB" sz="1600">
              <a:solidFill>
                <a:schemeClr val="tx1"/>
              </a:solidFill>
            </a:endParaRPr>
          </a:p>
          <a:p>
            <a:pPr algn="ctr"/>
            <a:endParaRPr lang="en-GB" sz="2100" dirty="0">
              <a:solidFill>
                <a:schemeClr val="tx1"/>
              </a:solidFill>
            </a:endParaRPr>
          </a:p>
          <a:p>
            <a:endParaRPr lang="en-GB" sz="180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943428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5A2093-5ADA-46E1-94D3-80FB8E40CA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38584" y="175972"/>
            <a:ext cx="6455700" cy="668100"/>
          </a:xfrm>
        </p:spPr>
        <p:txBody>
          <a:bodyPr/>
          <a:lstStyle/>
          <a:p>
            <a:pPr algn="ctr"/>
            <a:r>
              <a:rPr lang="en-GB" b="1"/>
              <a:t>Objectives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027ED23-A536-4F7D-9045-B60D06B1B9F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78662" y="962311"/>
            <a:ext cx="7626595" cy="2902500"/>
          </a:xfrm>
        </p:spPr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2000" dirty="0">
                <a:latin typeface="+mn-lt"/>
              </a:rPr>
              <a:t>Health promotion objective can refer to educational, behavioural, policy, process or environmental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000" b="1" dirty="0">
                <a:latin typeface="+mn-lt"/>
              </a:rPr>
              <a:t>Educational objective </a:t>
            </a:r>
            <a:r>
              <a:rPr lang="en-GB" sz="2000" dirty="0">
                <a:latin typeface="+mn-lt"/>
              </a:rPr>
              <a:t>can be divided into three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000" b="1" i="1" dirty="0">
                <a:latin typeface="+mn-lt"/>
              </a:rPr>
              <a:t>Knowledge objectives </a:t>
            </a:r>
            <a:r>
              <a:rPr lang="en-GB" sz="2000" dirty="0">
                <a:latin typeface="+mn-lt"/>
              </a:rPr>
              <a:t>involves increasing peoples’ levels of knowledge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000" b="1" i="1" dirty="0">
                <a:latin typeface="+mn-lt"/>
              </a:rPr>
              <a:t>Affective objectives </a:t>
            </a:r>
            <a:r>
              <a:rPr lang="en-GB" sz="2000" dirty="0">
                <a:latin typeface="+mn-lt"/>
              </a:rPr>
              <a:t>involves changes in attitude and beliefs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000" b="1" i="1" dirty="0"/>
              <a:t>Skill</a:t>
            </a:r>
            <a:r>
              <a:rPr lang="en-GB" sz="2000" b="1" i="1" dirty="0">
                <a:latin typeface="+mn-lt"/>
              </a:rPr>
              <a:t> objective  </a:t>
            </a:r>
            <a:r>
              <a:rPr lang="en-GB" sz="2000" dirty="0">
                <a:latin typeface="+mn-lt"/>
              </a:rPr>
              <a:t>involves the acquisition of new competences and skills</a:t>
            </a:r>
          </a:p>
          <a:p>
            <a:pPr marL="88900" indent="0">
              <a:buNone/>
            </a:pPr>
            <a:r>
              <a:rPr lang="en-GB" sz="2000" dirty="0">
                <a:latin typeface="+mn-lt"/>
              </a:rPr>
              <a:t>                                                (Naidoo and Wills, 2009)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69119BE-6B95-4ADF-B002-39FC6AC8CFC7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13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308847236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86AFED-279C-4D80-82D8-70ADCD12A2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0439" y="155787"/>
            <a:ext cx="6455700" cy="668100"/>
          </a:xfrm>
        </p:spPr>
        <p:txBody>
          <a:bodyPr/>
          <a:lstStyle/>
          <a:p>
            <a:r>
              <a:rPr lang="en-GB" b="1"/>
              <a:t>Objectives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56C9DE1-1AB3-4E3C-A9F9-CDA6CCB7A87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7200" y="897656"/>
            <a:ext cx="8686800" cy="2902500"/>
          </a:xfrm>
        </p:spPr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2000" b="1" i="1" dirty="0">
                <a:latin typeface="+mn-lt"/>
              </a:rPr>
              <a:t>Behavioural objective</a:t>
            </a:r>
            <a:r>
              <a:rPr lang="en-GB" sz="2000" dirty="0">
                <a:latin typeface="+mn-lt"/>
              </a:rPr>
              <a:t>: include changes in lifestyles increase in service take up </a:t>
            </a:r>
            <a:r>
              <a:rPr lang="en-GB" sz="2000" dirty="0" err="1">
                <a:latin typeface="+mn-lt"/>
              </a:rPr>
              <a:t>e.g</a:t>
            </a:r>
            <a:r>
              <a:rPr lang="en-GB" sz="2000" dirty="0">
                <a:latin typeface="+mn-lt"/>
              </a:rPr>
              <a:t> reducing binge drinking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000" b="1" i="1" dirty="0">
                <a:latin typeface="+mn-lt"/>
              </a:rPr>
              <a:t>Policy objective</a:t>
            </a:r>
            <a:r>
              <a:rPr lang="en-GB" sz="2000" dirty="0">
                <a:latin typeface="+mn-lt"/>
              </a:rPr>
              <a:t>: include the development of policy e.g. alcohol-free policy implementation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000" b="1" i="1" dirty="0">
                <a:latin typeface="+mn-lt"/>
              </a:rPr>
              <a:t>Process objectives </a:t>
            </a:r>
            <a:r>
              <a:rPr lang="en-GB" sz="2000" dirty="0">
                <a:latin typeface="+mn-lt"/>
              </a:rPr>
              <a:t>include the </a:t>
            </a:r>
            <a:r>
              <a:rPr lang="en-GB" sz="2000" dirty="0"/>
              <a:t>delivery and implementation of the health promotion activity </a:t>
            </a:r>
            <a:endParaRPr lang="en-GB" sz="2000" dirty="0">
              <a:latin typeface="+mn-lt"/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GB" sz="2000" b="1" i="1" dirty="0">
                <a:latin typeface="+mn-lt"/>
              </a:rPr>
              <a:t>Environmental objective </a:t>
            </a:r>
            <a:r>
              <a:rPr lang="en-GB" sz="2000" dirty="0">
                <a:latin typeface="+mn-lt"/>
              </a:rPr>
              <a:t>include changing the environment to make it more health promoting. </a:t>
            </a:r>
            <a:r>
              <a:rPr lang="en-GB" sz="2000" dirty="0" err="1">
                <a:latin typeface="+mn-lt"/>
              </a:rPr>
              <a:t>E.g</a:t>
            </a:r>
            <a:r>
              <a:rPr lang="en-GB" sz="2000" dirty="0">
                <a:latin typeface="+mn-lt"/>
              </a:rPr>
              <a:t> restricting the advertisement of alcohol</a:t>
            </a:r>
          </a:p>
          <a:p>
            <a:pPr marL="88900" indent="0">
              <a:buNone/>
            </a:pPr>
            <a:r>
              <a:rPr lang="en-GB" sz="2000" dirty="0">
                <a:latin typeface="+mn-lt"/>
              </a:rPr>
              <a:t>                                         (Naidoo and Wills, 2009)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41F6328-E034-4733-BEA2-B91922A79358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14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115295021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5312D4-FCAB-45AE-B4EF-DCC5B17A9F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2562" y="292186"/>
            <a:ext cx="8582891" cy="938277"/>
          </a:xfrm>
        </p:spPr>
        <p:txBody>
          <a:bodyPr/>
          <a:lstStyle/>
          <a:p>
            <a:pPr algn="ctr"/>
            <a:r>
              <a:rPr lang="en-GB" b="1" dirty="0">
                <a:latin typeface="+mj-lt"/>
              </a:rPr>
              <a:t>Examples </a:t>
            </a:r>
            <a:r>
              <a:rPr lang="en-GB" b="1" dirty="0"/>
              <a:t>Objectives</a:t>
            </a:r>
            <a:r>
              <a:rPr lang="en-GB" b="1" dirty="0">
                <a:latin typeface="+mj-lt"/>
              </a:rPr>
              <a:t>: </a:t>
            </a:r>
            <a:r>
              <a:rPr lang="en-GB" b="1" dirty="0"/>
              <a:t>S</a:t>
            </a:r>
            <a:r>
              <a:rPr lang="en-GB" b="1" dirty="0">
                <a:latin typeface="+mj-lt"/>
              </a:rPr>
              <a:t>moking </a:t>
            </a:r>
            <a:r>
              <a:rPr lang="en-GB" b="1" dirty="0"/>
              <a:t>R</a:t>
            </a:r>
            <a:r>
              <a:rPr lang="en-GB" b="1" dirty="0">
                <a:latin typeface="+mj-lt"/>
              </a:rPr>
              <a:t>eduction </a:t>
            </a:r>
            <a:r>
              <a:rPr lang="en-GB" b="1" dirty="0"/>
              <a:t>I</a:t>
            </a:r>
            <a:r>
              <a:rPr lang="en-GB" b="1" dirty="0">
                <a:latin typeface="+mj-lt"/>
              </a:rPr>
              <a:t>ntervention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FC00016-80D0-45FD-876D-C494B9957FF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44150" y="1334560"/>
            <a:ext cx="6455700" cy="2902500"/>
          </a:xfrm>
        </p:spPr>
        <p:txBody>
          <a:bodyPr/>
          <a:lstStyle/>
          <a:p>
            <a:r>
              <a:rPr lang="en-GB" sz="2000">
                <a:latin typeface="+mn-lt"/>
              </a:rPr>
              <a:t>Increased knowledge e.g. consequences/impact of passive smoking</a:t>
            </a:r>
          </a:p>
          <a:p>
            <a:r>
              <a:rPr lang="en-GB" sz="2000">
                <a:latin typeface="+mn-lt"/>
              </a:rPr>
              <a:t>Changes in behaviour and attitudes that is quitting smoking, avoiding inhaling others’ smoke</a:t>
            </a:r>
          </a:p>
          <a:p>
            <a:r>
              <a:rPr lang="en-GB" sz="2000">
                <a:latin typeface="+mn-lt"/>
              </a:rPr>
              <a:t>Modifying the environment e.g. banning tobacco advertisement and promotion and no smoking policies implemented in workplace</a:t>
            </a:r>
          </a:p>
          <a:p>
            <a:endParaRPr lang="en-GB">
              <a:latin typeface="+mn-lt"/>
            </a:endParaRPr>
          </a:p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B40D2B5-0931-4C46-833F-14ED8304A8E9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15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198829003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C3BF3D19-6FE9-4B05-A175-40DAEE60AA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16</a:t>
            </a:fld>
            <a:endParaRPr lang="en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39EB2D02-D3DF-4BF9-0A3F-530510439C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6" y="1776635"/>
            <a:ext cx="7291347" cy="696300"/>
          </a:xfrm>
        </p:spPr>
        <p:txBody>
          <a:bodyPr/>
          <a:lstStyle/>
          <a:p>
            <a:r>
              <a:rPr lang="en-GB" sz="2800" i="1">
                <a:latin typeface="+mj-lt"/>
              </a:rPr>
              <a:t>Evaluatin</a:t>
            </a:r>
            <a:r>
              <a:rPr lang="en-GB" sz="2800" i="1"/>
              <a:t>g Health Interventions</a:t>
            </a:r>
            <a:endParaRPr lang="en-GB" sz="2800" i="1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54453609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E780C3-4F7C-494F-9B17-BCFEA097A7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1530" y="268176"/>
            <a:ext cx="7892827" cy="668100"/>
          </a:xfrm>
        </p:spPr>
        <p:txBody>
          <a:bodyPr/>
          <a:lstStyle/>
          <a:p>
            <a:r>
              <a:rPr lang="en-US" b="1"/>
              <a:t>Evaluation of health interventions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9C3CDF7-1F5E-461F-8C7E-5A4D5163DD9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90954" y="936276"/>
            <a:ext cx="7892827" cy="2902500"/>
          </a:xfrm>
        </p:spPr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en-GB" dirty="0">
                <a:latin typeface="+mn-lt"/>
              </a:rPr>
              <a:t>Evaluation can be defined as a “</a:t>
            </a:r>
            <a:r>
              <a:rPr lang="en-GB" b="1" i="1" dirty="0">
                <a:latin typeface="+mn-lt"/>
              </a:rPr>
              <a:t>systematic examination and assessment</a:t>
            </a:r>
            <a:r>
              <a:rPr lang="en-GB" i="1" dirty="0">
                <a:latin typeface="+mn-lt"/>
              </a:rPr>
              <a:t> of features of a programme  or  other interventions in order to produce knowledge that different stakeholders can use for variety of purposes</a:t>
            </a:r>
            <a:r>
              <a:rPr lang="en-GB" dirty="0">
                <a:latin typeface="+mn-lt"/>
              </a:rPr>
              <a:t>”</a:t>
            </a:r>
          </a:p>
          <a:p>
            <a:endParaRPr lang="en-GB" dirty="0"/>
          </a:p>
          <a:p>
            <a:pPr marL="88900" indent="0">
              <a:buNone/>
            </a:pPr>
            <a:r>
              <a:rPr lang="en-GB" dirty="0">
                <a:latin typeface="+mn-lt"/>
              </a:rPr>
              <a:t>                                  (</a:t>
            </a:r>
            <a:r>
              <a:rPr lang="en-GB" dirty="0" err="1">
                <a:latin typeface="+mn-lt"/>
              </a:rPr>
              <a:t>Rootman</a:t>
            </a:r>
            <a:r>
              <a:rPr lang="en-GB" dirty="0">
                <a:latin typeface="+mn-lt"/>
              </a:rPr>
              <a:t> et al., 2001)                                                       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8B5FED9-150E-489B-BF30-7FAF47DAC586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17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49384130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2E8057-7490-4B48-A4DE-F39333D331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39981" y="279821"/>
            <a:ext cx="6912346" cy="668100"/>
          </a:xfrm>
        </p:spPr>
        <p:txBody>
          <a:bodyPr/>
          <a:lstStyle/>
          <a:p>
            <a:pPr algn="ctr"/>
            <a:r>
              <a:rPr lang="en-GB" b="1"/>
              <a:t>Evaluation of health interventions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D09FBD2-9389-4D4A-A208-6030B3EEDAB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44150" y="1120500"/>
            <a:ext cx="6455700" cy="2902500"/>
          </a:xfrm>
        </p:spPr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2000" b="1">
                <a:latin typeface="+mn-lt"/>
              </a:rPr>
              <a:t>For practitioners</a:t>
            </a:r>
            <a:r>
              <a:rPr lang="en-GB" sz="2000">
                <a:latin typeface="+mn-lt"/>
              </a:rPr>
              <a:t>, evaluation helps to develop their skills and competencies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000" b="1">
                <a:latin typeface="+mn-lt"/>
              </a:rPr>
              <a:t>For funders</a:t>
            </a:r>
            <a:r>
              <a:rPr lang="en-GB" sz="2000">
                <a:latin typeface="+mn-lt"/>
              </a:rPr>
              <a:t>, evaluation demonstrates where resources can be most usefully channelled.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000" b="1">
                <a:latin typeface="+mn-lt"/>
              </a:rPr>
              <a:t>For lay people </a:t>
            </a:r>
            <a:r>
              <a:rPr lang="en-GB" sz="2000">
                <a:latin typeface="+mn-lt"/>
              </a:rPr>
              <a:t>evaluation provides opportunity for views and opinions to be heard.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4ED6D60-DD76-477C-8066-CDE9167A8E8B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18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227311085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B3989B-F506-4AFD-83AC-192A621F34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6" y="1575744"/>
            <a:ext cx="7291347" cy="696300"/>
          </a:xfrm>
        </p:spPr>
        <p:txBody>
          <a:bodyPr/>
          <a:lstStyle/>
          <a:p>
            <a:r>
              <a:rPr lang="en-GB" sz="2800" i="1">
                <a:latin typeface="+mn-lt"/>
              </a:rPr>
              <a:t>Why evaluate health promotion interventions?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C3BF3D19-6FE9-4B05-A175-40DAEE60AA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19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349454252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060709-2870-49DE-9F59-547A8D9764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0515" y="257790"/>
            <a:ext cx="8961013" cy="668100"/>
          </a:xfrm>
        </p:spPr>
        <p:txBody>
          <a:bodyPr/>
          <a:lstStyle/>
          <a:p>
            <a:r>
              <a:rPr lang="en-GB" b="1"/>
              <a:t>Reason for evaluating health interventions</a:t>
            </a:r>
            <a:endParaRPr lang="en-US" b="1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001C9C3-9B43-404B-B321-E6E5ECEFEA8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90368" y="1120500"/>
            <a:ext cx="6583572" cy="2902500"/>
          </a:xfrm>
        </p:spPr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2000">
                <a:latin typeface="+mn-lt"/>
              </a:rPr>
              <a:t>To assess/appraise results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000">
                <a:latin typeface="+mn-lt"/>
              </a:rPr>
              <a:t>Determine if objective were met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000">
                <a:latin typeface="+mn-lt"/>
              </a:rPr>
              <a:t>Know whether the methods used were appropriate and efficient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000">
                <a:latin typeface="+mn-lt"/>
              </a:rPr>
              <a:t>Enables learning and improvement</a:t>
            </a:r>
            <a:endParaRPr lang="en-US" sz="2000">
              <a:latin typeface="+mn-lt"/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GB" sz="2000">
                <a:latin typeface="+mn-lt"/>
              </a:rPr>
              <a:t>Inform future policy</a:t>
            </a:r>
          </a:p>
          <a:p>
            <a:pPr>
              <a:buFont typeface="Wingdings" panose="05000000000000000000" pitchFamily="2" charset="2"/>
              <a:buChar char="§"/>
            </a:pPr>
            <a:endParaRPr lang="en-GB" sz="2000">
              <a:latin typeface="+mn-lt"/>
            </a:endParaRPr>
          </a:p>
          <a:p>
            <a:pPr marL="88900" indent="0">
              <a:buNone/>
            </a:pPr>
            <a:r>
              <a:rPr lang="en-GB" sz="2000">
                <a:latin typeface="+mn-lt"/>
              </a:rPr>
              <a:t>                                (O’Connor Fleming &amp; Parker, 2001)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6AEE518-3DD3-44B0-9F4D-6FCC03998632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20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5626176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B3989B-F506-4AFD-83AC-192A621F34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6" y="2122999"/>
            <a:ext cx="7291347" cy="696300"/>
          </a:xfrm>
        </p:spPr>
        <p:txBody>
          <a:bodyPr>
            <a:normAutofit fontScale="90000"/>
          </a:bodyPr>
          <a:lstStyle/>
          <a:p>
            <a:r>
              <a:rPr lang="en-GB" sz="2800" i="1">
                <a:latin typeface="+mn-lt"/>
              </a:rPr>
              <a:t>What are the principles guiding health interventions evaluation?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C3BF3D19-6FE9-4B05-A175-40DAEE60AA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21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96934502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7C14ED-D3FF-446C-8433-F9F3F5D7AE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27221"/>
            <a:ext cx="9144000" cy="696300"/>
          </a:xfrm>
        </p:spPr>
        <p:txBody>
          <a:bodyPr>
            <a:normAutofit/>
          </a:bodyPr>
          <a:lstStyle/>
          <a:p>
            <a:pPr algn="ctr"/>
            <a:r>
              <a:rPr lang="en-GB" sz="3300" b="1">
                <a:latin typeface="Arial" panose="020B0604020202020204" pitchFamily="34" charset="0"/>
                <a:cs typeface="Arial" panose="020B0604020202020204" pitchFamily="34" charset="0"/>
              </a:rPr>
              <a:t>Activity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5A2FE0C-8188-428C-9DBD-A814733232F6}"/>
              </a:ext>
            </a:extLst>
          </p:cNvPr>
          <p:cNvSpPr txBox="1"/>
          <p:nvPr/>
        </p:nvSpPr>
        <p:spPr>
          <a:xfrm>
            <a:off x="1385646" y="1221600"/>
            <a:ext cx="7074786" cy="3323987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r>
              <a:rPr lang="en-GB" sz="2100" dirty="0">
                <a:solidFill>
                  <a:schemeClr val="tx1"/>
                </a:solidFill>
              </a:rPr>
              <a:t>Watch the video below then discuss and</a:t>
            </a:r>
          </a:p>
          <a:p>
            <a:endParaRPr lang="en-GB" sz="2100" dirty="0">
              <a:solidFill>
                <a:schemeClr val="tx1"/>
              </a:solidFill>
            </a:endParaRPr>
          </a:p>
          <a:p>
            <a:endParaRPr lang="en-GB" sz="2100" dirty="0">
              <a:solidFill>
                <a:schemeClr val="tx1"/>
              </a:solidFill>
            </a:endParaRPr>
          </a:p>
          <a:p>
            <a:r>
              <a:rPr lang="en-GB" sz="2100" dirty="0">
                <a:solidFill>
                  <a:schemeClr val="tx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https://www.youtube.com/watch?v=fY56P8UjA4M</a:t>
            </a:r>
            <a:endParaRPr lang="en-GB" sz="2100" dirty="0">
              <a:solidFill>
                <a:schemeClr val="tx1"/>
              </a:solidFill>
            </a:endParaRPr>
          </a:p>
          <a:p>
            <a:endParaRPr lang="en-GB" sz="2100" dirty="0">
              <a:solidFill>
                <a:schemeClr val="tx1"/>
              </a:solidFill>
            </a:endParaRPr>
          </a:p>
          <a:p>
            <a:r>
              <a:rPr lang="en-GB" sz="2100" dirty="0">
                <a:solidFill>
                  <a:schemeClr val="tx1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https://www.youtube.com/watch?v=cG9OO7KpSKs</a:t>
            </a:r>
            <a:endParaRPr lang="en-GB" sz="2100" dirty="0">
              <a:solidFill>
                <a:schemeClr val="tx1"/>
              </a:solidFill>
            </a:endParaRPr>
          </a:p>
          <a:p>
            <a:endParaRPr lang="en-GB" sz="2100" dirty="0">
              <a:solidFill>
                <a:schemeClr val="tx1"/>
              </a:solidFill>
            </a:endParaRPr>
          </a:p>
          <a:p>
            <a:endParaRPr lang="en-GB" sz="2100" dirty="0">
              <a:solidFill>
                <a:schemeClr val="tx1"/>
              </a:solidFill>
            </a:endParaRPr>
          </a:p>
          <a:p>
            <a:r>
              <a:rPr lang="en-GB" sz="2100" dirty="0">
                <a:solidFill>
                  <a:schemeClr val="tx1"/>
                </a:solidFill>
              </a:rPr>
              <a:t>Feedback your findings to the whole class</a:t>
            </a:r>
            <a:endParaRPr lang="en-GB" dirty="0">
              <a:solidFill>
                <a:schemeClr val="tx1"/>
              </a:solidFill>
            </a:endParaRPr>
          </a:p>
          <a:p>
            <a:endParaRPr lang="en-GB" sz="2100" dirty="0">
              <a:solidFill>
                <a:schemeClr val="accent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609648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B3989B-F506-4AFD-83AC-192A621F34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6" y="1651945"/>
            <a:ext cx="7291347" cy="696300"/>
          </a:xfrm>
        </p:spPr>
        <p:txBody>
          <a:bodyPr/>
          <a:lstStyle/>
          <a:p>
            <a:r>
              <a:rPr lang="en-GB" sz="2800" i="1">
                <a:latin typeface="+mn-lt"/>
              </a:rPr>
              <a:t>What are the types of evaluation?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C3BF3D19-6FE9-4B05-A175-40DAEE60AA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23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314187893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6F95CE-C514-47B8-9434-B50C6AF3FE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57346" y="293676"/>
            <a:ext cx="6455700" cy="668100"/>
          </a:xfrm>
        </p:spPr>
        <p:txBody>
          <a:bodyPr/>
          <a:lstStyle/>
          <a:p>
            <a:pPr algn="ctr"/>
            <a:r>
              <a:rPr lang="en-GB" b="1"/>
              <a:t>Types of evaluation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F398A7-CCBC-460B-BD04-ED1EF0A0686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88900" indent="0">
              <a:buNone/>
            </a:pPr>
            <a:endParaRPr lang="en-US"/>
          </a:p>
          <a:p>
            <a:endParaRPr lang="en-GB"/>
          </a:p>
          <a:p>
            <a:pPr marL="88900" indent="0">
              <a:buNone/>
            </a:pPr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2792241-54DF-4E32-81A3-37F5535C40E9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24</a:t>
            </a:fld>
            <a:endParaRPr lang="en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60B7B43-E5AC-47B6-A665-BD32FAB31335}"/>
              </a:ext>
            </a:extLst>
          </p:cNvPr>
          <p:cNvSpPr txBox="1"/>
          <p:nvPr/>
        </p:nvSpPr>
        <p:spPr>
          <a:xfrm>
            <a:off x="1368275" y="1166998"/>
            <a:ext cx="6661781" cy="276998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000"/>
              <a:t>It is impossible to assess all the element of an intervention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000"/>
              <a:t>Decision are always made on the evaluation criteria to prioritise and 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000"/>
              <a:t>The objectives to be assessed.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000"/>
              <a:t>The objectives could be individual changes, service use or environmental changes.</a:t>
            </a:r>
          </a:p>
          <a:p>
            <a:endParaRPr lang="en-GB" sz="2000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721559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6F95CE-C514-47B8-9434-B50C6AF3FE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44150" y="293676"/>
            <a:ext cx="6455700" cy="668100"/>
          </a:xfrm>
        </p:spPr>
        <p:txBody>
          <a:bodyPr/>
          <a:lstStyle/>
          <a:p>
            <a:pPr algn="ctr"/>
            <a:r>
              <a:rPr lang="en-GB" b="1"/>
              <a:t>Types of evaluation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F398A7-CCBC-460B-BD04-ED1EF0A0686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88900" indent="0">
              <a:buNone/>
            </a:pPr>
            <a:endParaRPr lang="en-US"/>
          </a:p>
          <a:p>
            <a:endParaRPr lang="en-GB"/>
          </a:p>
          <a:p>
            <a:pPr marL="88900" indent="0">
              <a:buNone/>
            </a:pPr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2792241-54DF-4E32-81A3-37F5535C40E9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25</a:t>
            </a:fld>
            <a:endParaRPr lang="en"/>
          </a:p>
        </p:txBody>
      </p:sp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0CA22FFB-3C1D-27EF-9FBC-AACAFA9B52A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701708748"/>
              </p:ext>
            </p:extLst>
          </p:nvPr>
        </p:nvGraphicFramePr>
        <p:xfrm>
          <a:off x="2485968" y="1296482"/>
          <a:ext cx="4508390" cy="27782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2596440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53511F-6E6B-411B-95FA-000B85E46B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93327" y="133739"/>
            <a:ext cx="6455700" cy="668100"/>
          </a:xfrm>
        </p:spPr>
        <p:txBody>
          <a:bodyPr/>
          <a:lstStyle/>
          <a:p>
            <a:pPr algn="ctr"/>
            <a:r>
              <a:rPr lang="en-GB" b="1"/>
              <a:t>Process evaluation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32C62AB-C084-4F1D-B27F-988C20AC73D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15291" y="940391"/>
            <a:ext cx="7100454" cy="2902500"/>
          </a:xfrm>
        </p:spPr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en-GB">
                <a:latin typeface="+mn-lt"/>
              </a:rPr>
              <a:t>This takes place over the course of the intervention that is it should be ongoing,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>
                <a:latin typeface="+mn-lt"/>
              </a:rPr>
              <a:t>and serves as a method of quality control.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>
                <a:latin typeface="+mn-lt"/>
              </a:rPr>
              <a:t>Monitors progress of the programme, whether the planned activities are carried out efficiently, cost effectively and as scheduled. </a:t>
            </a:r>
          </a:p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1C06420-BBC7-4072-939E-54EA7A9C152C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26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214460083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E0A0EC-72E2-4257-ADB5-CA8EA3640C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01688" y="119102"/>
            <a:ext cx="6455700" cy="668100"/>
          </a:xfrm>
        </p:spPr>
        <p:txBody>
          <a:bodyPr/>
          <a:lstStyle/>
          <a:p>
            <a:pPr algn="ctr"/>
            <a:r>
              <a:rPr lang="en-GB" b="1"/>
              <a:t>Process evaluation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A26AEE8-EB34-4B84-BFB9-FF791894761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6016" y="994218"/>
            <a:ext cx="8123722" cy="3952432"/>
          </a:xfrm>
        </p:spPr>
        <p:txBody>
          <a:bodyPr/>
          <a:lstStyle/>
          <a:p>
            <a:pPr marL="88900" indent="0">
              <a:buNone/>
            </a:pPr>
            <a:r>
              <a:rPr lang="en-GB" sz="2000">
                <a:latin typeface="+mn-lt"/>
              </a:rPr>
              <a:t>In process evaluation four questions need to be considered.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000" b="1">
                <a:latin typeface="+mn-lt"/>
              </a:rPr>
              <a:t>Programme reach</a:t>
            </a:r>
            <a:r>
              <a:rPr lang="en-GB" sz="2000">
                <a:latin typeface="+mn-lt"/>
              </a:rPr>
              <a:t>: Is the programme reaching the target group?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000" b="1">
                <a:latin typeface="+mn-lt"/>
              </a:rPr>
              <a:t>Programme acceptability</a:t>
            </a:r>
            <a:r>
              <a:rPr lang="en-GB" sz="2000">
                <a:latin typeface="+mn-lt"/>
              </a:rPr>
              <a:t>: Are the participants satisfied with the programme?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000" b="1">
                <a:latin typeface="+mn-lt"/>
              </a:rPr>
              <a:t>Programme integrity</a:t>
            </a:r>
            <a:r>
              <a:rPr lang="en-GB" sz="2000">
                <a:latin typeface="+mn-lt"/>
              </a:rPr>
              <a:t>: Are all the activity of the programme being implemented?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000" b="1">
                <a:latin typeface="+mn-lt"/>
              </a:rPr>
              <a:t>Programme quality: </a:t>
            </a:r>
            <a:r>
              <a:rPr lang="en-GB" sz="2000">
                <a:latin typeface="+mn-lt"/>
              </a:rPr>
              <a:t>Are the materials and component of good quality?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000">
                <a:latin typeface="+mn-lt"/>
              </a:rPr>
              <a:t>                           </a:t>
            </a:r>
            <a:r>
              <a:rPr lang="en-GB" sz="1800">
                <a:latin typeface="+mn-lt"/>
              </a:rPr>
              <a:t>(Hawe et al., 1994; </a:t>
            </a:r>
            <a:r>
              <a:rPr lang="en-GB" sz="1800" err="1">
                <a:latin typeface="+mn-lt"/>
              </a:rPr>
              <a:t>Nutbeam</a:t>
            </a:r>
            <a:r>
              <a:rPr lang="en-GB" sz="1800">
                <a:latin typeface="+mn-lt"/>
              </a:rPr>
              <a:t>, 1998)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01A3626-9719-4B83-AFD3-0BD948ECBACE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27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309004742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E22817-C04C-4B6F-81DA-78B04C03A6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5306" y="71395"/>
            <a:ext cx="6455700" cy="668100"/>
          </a:xfrm>
        </p:spPr>
        <p:txBody>
          <a:bodyPr/>
          <a:lstStyle/>
          <a:p>
            <a:pPr algn="ctr"/>
            <a:r>
              <a:rPr lang="en-GB" b="1"/>
              <a:t>Impact evaluation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37F355C-37BD-4865-AEA9-50DE5FB81A3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6392" y="850156"/>
            <a:ext cx="8296976" cy="2902500"/>
          </a:xfrm>
        </p:spPr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2000">
                <a:latin typeface="+mn-lt"/>
              </a:rPr>
              <a:t>Impact refers to immediate effects of the intervention or short-term outcome.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000">
                <a:latin typeface="+mn-lt"/>
              </a:rPr>
              <a:t>An impact is a positive or negative, direct or indirect, intended or unintended change produced by an intervention.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000">
                <a:latin typeface="+mn-lt"/>
              </a:rPr>
              <a:t>That is increased knowledge or shifts in attitude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000">
                <a:latin typeface="+mn-lt"/>
              </a:rPr>
              <a:t>This is the most popular choice of evaluation because it is much easier to conduct.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000">
                <a:latin typeface="+mn-lt"/>
              </a:rPr>
              <a:t>It is carried out at the end of the programme.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000">
                <a:latin typeface="+mn-lt"/>
              </a:rPr>
              <a:t>Like a review of the programme</a:t>
            </a:r>
          </a:p>
          <a:p>
            <a:pPr>
              <a:buFont typeface="Wingdings" panose="05000000000000000000" pitchFamily="2" charset="2"/>
              <a:buChar char="§"/>
            </a:pPr>
            <a:endParaRPr lang="en-GB">
              <a:latin typeface="+mn-lt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015E935-D6EB-44DE-8F15-E3EF4C31C1AC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28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226904138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2E5668-6902-495F-83AF-D9F5FC04CE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16373" y="119102"/>
            <a:ext cx="6455700" cy="668100"/>
          </a:xfrm>
        </p:spPr>
        <p:txBody>
          <a:bodyPr/>
          <a:lstStyle/>
          <a:p>
            <a:pPr algn="ctr"/>
            <a:r>
              <a:rPr lang="en-GB" b="1"/>
              <a:t>Impact evaluation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CE8EEBE-2DBF-4578-9E92-C73BEAD26A7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10672" y="787202"/>
            <a:ext cx="7099864" cy="3730002"/>
          </a:xfrm>
        </p:spPr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1800" dirty="0">
                <a:latin typeface="+mn-lt"/>
              </a:rPr>
              <a:t>Impact evaluation measures how well the </a:t>
            </a:r>
            <a:r>
              <a:rPr lang="en-GB" sz="1800" dirty="0"/>
              <a:t>programmes</a:t>
            </a:r>
            <a:r>
              <a:rPr lang="en-GB" sz="1800" dirty="0">
                <a:latin typeface="+mn-lt"/>
              </a:rPr>
              <a:t> objectives (and sub-objectives) have been achieved.</a:t>
            </a:r>
          </a:p>
          <a:p>
            <a:pPr marL="88900" indent="0">
              <a:buNone/>
            </a:pPr>
            <a:r>
              <a:rPr lang="en-GB" sz="1800" dirty="0">
                <a:latin typeface="+mn-lt"/>
              </a:rPr>
              <a:t>Impact evaluation will help answer questions such as: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1800" dirty="0">
                <a:latin typeface="+mn-lt"/>
              </a:rPr>
              <a:t>How well has the project achieved its objectives (and sub-objectives)?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1800" dirty="0">
                <a:latin typeface="+mn-lt"/>
              </a:rPr>
              <a:t>How well have the desired short-term changes been achieved?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1800" dirty="0">
                <a:latin typeface="+mn-lt"/>
              </a:rPr>
              <a:t>Impact evaluation measures the </a:t>
            </a:r>
            <a:r>
              <a:rPr lang="en-GB" sz="1800" dirty="0"/>
              <a:t>programme</a:t>
            </a:r>
            <a:r>
              <a:rPr lang="en-GB" sz="1800" dirty="0">
                <a:latin typeface="+mn-lt"/>
              </a:rPr>
              <a:t> effectiveness immediately after the completion of the </a:t>
            </a:r>
            <a:r>
              <a:rPr lang="en-GB" sz="1800" dirty="0"/>
              <a:t>programme</a:t>
            </a:r>
            <a:r>
              <a:rPr lang="en-GB" sz="1800" dirty="0">
                <a:latin typeface="+mn-lt"/>
              </a:rPr>
              <a:t> and up to six months after the completion of the </a:t>
            </a:r>
            <a:r>
              <a:rPr lang="en-GB" sz="1800" dirty="0"/>
              <a:t>programme</a:t>
            </a:r>
            <a:r>
              <a:rPr lang="en-GB" sz="1800" dirty="0">
                <a:latin typeface="+mn-lt"/>
              </a:rPr>
              <a:t>.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5FD89F7-3383-4586-93EF-E9AEE7C0C84F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29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2089411228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D919DE-648F-4D36-A6B8-E027C46A72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24324" y="127054"/>
            <a:ext cx="6455700" cy="668100"/>
          </a:xfrm>
        </p:spPr>
        <p:txBody>
          <a:bodyPr/>
          <a:lstStyle/>
          <a:p>
            <a:pPr algn="ctr"/>
            <a:r>
              <a:rPr lang="en-GB" b="1"/>
              <a:t>Example  of Impact evaluation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78868F1-B177-4A8E-AE45-F615B772281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41502" y="889705"/>
            <a:ext cx="6955642" cy="3206510"/>
          </a:xfrm>
        </p:spPr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en-GB" dirty="0">
                <a:latin typeface="+mn-lt"/>
              </a:rPr>
              <a:t>A health promotion programme for </a:t>
            </a:r>
            <a:r>
              <a:rPr lang="en-GB" dirty="0"/>
              <a:t>university students</a:t>
            </a:r>
            <a:r>
              <a:rPr lang="en-GB" dirty="0">
                <a:latin typeface="+mn-lt"/>
              </a:rPr>
              <a:t> may include a review of the programme before the end of the session.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>
                <a:latin typeface="+mn-lt"/>
              </a:rPr>
              <a:t>Students may be asked how the programme has made them change their </a:t>
            </a:r>
            <a:r>
              <a:rPr lang="en-GB" dirty="0"/>
              <a:t>attitude</a:t>
            </a:r>
            <a:r>
              <a:rPr lang="en-GB" dirty="0">
                <a:latin typeface="+mn-lt"/>
              </a:rPr>
              <a:t> since its commencement and how it can influence their future behaviour.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D295949-5BB8-4B4F-954D-0B9675A7CC5A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30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3175189682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AE56CE-865A-466E-92B3-C1881EDB98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34710" y="232167"/>
            <a:ext cx="6455700" cy="668100"/>
          </a:xfrm>
        </p:spPr>
        <p:txBody>
          <a:bodyPr/>
          <a:lstStyle/>
          <a:p>
            <a:pPr algn="ctr"/>
            <a:r>
              <a:rPr lang="en-GB" b="1"/>
              <a:t>Outcome Evaluation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3A2E3FD-8A11-4EE4-8BE7-29280EE51C7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34710" y="1207758"/>
            <a:ext cx="6455700" cy="2902500"/>
          </a:xfrm>
        </p:spPr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2000">
                <a:latin typeface="+mn-lt"/>
              </a:rPr>
              <a:t>Outcome are the long-term consequences; they are usually the ultimate goals of a programme.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000">
                <a:latin typeface="+mn-lt"/>
              </a:rPr>
              <a:t>Outcome evaluation involves an assessment of long-term effects of a programme.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000">
                <a:latin typeface="+mn-lt"/>
              </a:rPr>
              <a:t>That is changes in behaviour overtime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000">
                <a:latin typeface="+mn-lt"/>
              </a:rPr>
              <a:t> More difficult &amp; time-consuming to implement.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ED9E0B2-4D47-4EBF-9367-AED148CA9E60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31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3982471367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96CCFD-810B-4585-A7BC-5F999C1133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60714" y="158859"/>
            <a:ext cx="6455700" cy="668100"/>
          </a:xfrm>
        </p:spPr>
        <p:txBody>
          <a:bodyPr/>
          <a:lstStyle/>
          <a:p>
            <a:pPr algn="ctr"/>
            <a:r>
              <a:rPr lang="en-GB" b="1"/>
              <a:t>Outcome Evaluation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18679BC-89A2-4751-9733-E017C3B744D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88432" y="937620"/>
            <a:ext cx="7559218" cy="2902500"/>
          </a:xfrm>
        </p:spPr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2000" dirty="0">
                <a:latin typeface="+mn-lt"/>
              </a:rPr>
              <a:t>Outcome evaluation measures how well the </a:t>
            </a:r>
            <a:r>
              <a:rPr lang="en-GB" sz="2000" dirty="0"/>
              <a:t>programme</a:t>
            </a:r>
            <a:r>
              <a:rPr lang="en-GB" sz="2000" dirty="0">
                <a:latin typeface="+mn-lt"/>
              </a:rPr>
              <a:t> goal has been achieved.</a:t>
            </a:r>
          </a:p>
          <a:p>
            <a:pPr marL="88900" indent="0">
              <a:buNone/>
            </a:pPr>
            <a:r>
              <a:rPr lang="en-GB" sz="2000" dirty="0">
                <a:latin typeface="+mn-lt"/>
              </a:rPr>
              <a:t>Outcome evaluation will help answer questions such as: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000" dirty="0">
                <a:latin typeface="+mn-lt"/>
              </a:rPr>
              <a:t>Has the overall </a:t>
            </a:r>
            <a:r>
              <a:rPr lang="en-GB" sz="2000" dirty="0"/>
              <a:t>programme</a:t>
            </a:r>
            <a:r>
              <a:rPr lang="en-GB" sz="2000" dirty="0">
                <a:latin typeface="+mn-lt"/>
              </a:rPr>
              <a:t> goal been achieved?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000" dirty="0">
                <a:latin typeface="+mn-lt"/>
              </a:rPr>
              <a:t>What, if any factors outside the </a:t>
            </a:r>
            <a:r>
              <a:rPr lang="en-GB" sz="2000" dirty="0"/>
              <a:t>programme</a:t>
            </a:r>
            <a:r>
              <a:rPr lang="en-GB" sz="2000" dirty="0">
                <a:latin typeface="+mn-lt"/>
              </a:rPr>
              <a:t> have contributed or hindered the desired change?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000" dirty="0">
                <a:latin typeface="+mn-lt"/>
              </a:rPr>
              <a:t>What, if any unintended change has occurred as a result of the </a:t>
            </a:r>
            <a:r>
              <a:rPr lang="en-GB" sz="2000" dirty="0"/>
              <a:t>programme</a:t>
            </a:r>
            <a:r>
              <a:rPr lang="en-GB" sz="2000" dirty="0">
                <a:latin typeface="+mn-lt"/>
              </a:rPr>
              <a:t>?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ACF2A71-15AF-46ED-9793-64096A529A1F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32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2009717172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162B4F-94A3-4361-A76E-4937F71522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84995" y="62346"/>
            <a:ext cx="6455700" cy="668100"/>
          </a:xfrm>
        </p:spPr>
        <p:txBody>
          <a:bodyPr/>
          <a:lstStyle/>
          <a:p>
            <a:pPr algn="ctr"/>
            <a:r>
              <a:rPr lang="en-GB" b="1"/>
              <a:t>Summative evaluation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FD9D036-48DF-4F97-BE47-71A3796854C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92727" y="668100"/>
            <a:ext cx="8139546" cy="4081750"/>
          </a:xfrm>
        </p:spPr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1800" dirty="0">
                <a:latin typeface="+mn-lt"/>
              </a:rPr>
              <a:t>Summative evaluation is always conducted at the completion of the </a:t>
            </a:r>
            <a:r>
              <a:rPr lang="en-GB" sz="1800" dirty="0"/>
              <a:t>programme</a:t>
            </a:r>
            <a:r>
              <a:rPr lang="en-GB" sz="1800" dirty="0">
                <a:latin typeface="+mn-lt"/>
              </a:rPr>
              <a:t> . </a:t>
            </a:r>
          </a:p>
          <a:p>
            <a:pPr marL="88900" indent="0">
              <a:buNone/>
            </a:pPr>
            <a:r>
              <a:rPr lang="en-GB" sz="1800" dirty="0">
                <a:latin typeface="+mn-lt"/>
              </a:rPr>
              <a:t>This considers the entire programme cycle and assists in decisions such as: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1800" dirty="0">
                <a:latin typeface="+mn-lt"/>
              </a:rPr>
              <a:t>Will the </a:t>
            </a:r>
            <a:r>
              <a:rPr lang="en-GB" sz="1800" dirty="0"/>
              <a:t>programme</a:t>
            </a:r>
            <a:r>
              <a:rPr lang="en-GB" sz="1800" dirty="0">
                <a:latin typeface="+mn-lt"/>
              </a:rPr>
              <a:t> continue?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1800" dirty="0">
                <a:latin typeface="+mn-lt"/>
              </a:rPr>
              <a:t>If so, do you continue it in its entirety?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1800" dirty="0">
                <a:latin typeface="+mn-lt"/>
              </a:rPr>
              <a:t>Is it possible to implement the </a:t>
            </a:r>
            <a:r>
              <a:rPr lang="en-GB" sz="1800" dirty="0"/>
              <a:t>programme</a:t>
            </a:r>
            <a:r>
              <a:rPr lang="en-GB" sz="1800" dirty="0">
                <a:latin typeface="+mn-lt"/>
              </a:rPr>
              <a:t> in other settings?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1800" dirty="0">
                <a:latin typeface="+mn-lt"/>
              </a:rPr>
              <a:t>How sustainable is the </a:t>
            </a:r>
            <a:r>
              <a:rPr lang="en-GB" sz="1800" dirty="0"/>
              <a:t>programme</a:t>
            </a:r>
            <a:r>
              <a:rPr lang="en-GB" sz="1800" dirty="0">
                <a:latin typeface="+mn-lt"/>
              </a:rPr>
              <a:t>?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1800" dirty="0">
                <a:latin typeface="+mn-lt"/>
              </a:rPr>
              <a:t>What elements could have helped or hindered the </a:t>
            </a:r>
            <a:r>
              <a:rPr lang="en-GB" sz="1800" dirty="0"/>
              <a:t>programme</a:t>
            </a:r>
            <a:r>
              <a:rPr lang="en-GB" sz="1800" dirty="0">
                <a:latin typeface="+mn-lt"/>
              </a:rPr>
              <a:t>?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1800" dirty="0">
                <a:latin typeface="+mn-lt"/>
              </a:rPr>
              <a:t>What recommendations have evolved out of the </a:t>
            </a:r>
            <a:r>
              <a:rPr lang="en-GB" sz="1800" dirty="0"/>
              <a:t>programme</a:t>
            </a:r>
            <a:r>
              <a:rPr lang="en-GB" sz="1800" dirty="0">
                <a:latin typeface="+mn-lt"/>
              </a:rPr>
              <a:t>?</a:t>
            </a:r>
          </a:p>
          <a:p>
            <a:pPr marL="88900" indent="0">
              <a:buNone/>
            </a:pPr>
            <a:r>
              <a:rPr lang="en-GB" sz="1800" dirty="0">
                <a:latin typeface="+mn-lt"/>
              </a:rPr>
              <a:t>                                       (Hawe, Degeling and Hall (1990)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6860C15-9F29-4595-AB3A-1532E254DD9A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33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3147596616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6566A4-63EF-496B-879D-BFBCAB8F19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38631" y="301199"/>
            <a:ext cx="6455700" cy="668100"/>
          </a:xfrm>
        </p:spPr>
        <p:txBody>
          <a:bodyPr/>
          <a:lstStyle/>
          <a:p>
            <a:r>
              <a:rPr lang="en-GB" b="1"/>
              <a:t>Cost-Effectiveness Evaluation</a:t>
            </a:r>
            <a:endParaRPr lang="en-US" b="1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2B43025-7665-4C9A-9CAB-D88EB5142FB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32452" y="1017790"/>
            <a:ext cx="7068059" cy="2902500"/>
          </a:xfrm>
        </p:spPr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2000">
                <a:latin typeface="+mn-lt"/>
              </a:rPr>
              <a:t>This is a specialised form of impact assessment that extends beyond measuring the extent to which change occurred, to looking at the cost per unit of change. 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000">
                <a:latin typeface="+mn-lt"/>
              </a:rPr>
              <a:t>It requires costs of the intervention to be carefully tracked. 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000">
                <a:latin typeface="+mn-lt"/>
              </a:rPr>
              <a:t>Despite being complex, cost-effective evaluation answers the question that most people want to know: What is the return on investment? 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A83D3AA-C9A3-470F-AA81-161B002AD02D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34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2699469050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B3989B-F506-4AFD-83AC-192A621F34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2939" y="1733385"/>
            <a:ext cx="7291347" cy="696300"/>
          </a:xfrm>
        </p:spPr>
        <p:txBody>
          <a:bodyPr/>
          <a:lstStyle/>
          <a:p>
            <a:r>
              <a:rPr lang="en-GB" sz="2800" i="1">
                <a:latin typeface="+mn-lt"/>
              </a:rPr>
              <a:t>How can health campaign be evaluated?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C3BF3D19-6FE9-4B05-A175-40DAEE60AA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35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3062218423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D4C651-54C2-320B-64A7-F50CA7D535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44150" y="293676"/>
            <a:ext cx="6455700" cy="668100"/>
          </a:xfrm>
        </p:spPr>
        <p:txBody>
          <a:bodyPr/>
          <a:lstStyle/>
          <a:p>
            <a:r>
              <a:rPr lang="en-GB" b="1"/>
              <a:t>How to evaluate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A594DD8-3BCB-97E9-F553-95348C9107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44150" y="961776"/>
            <a:ext cx="6455700" cy="2902500"/>
          </a:xfrm>
        </p:spPr>
        <p:txBody>
          <a:bodyPr/>
          <a:lstStyle/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For a proper evaluation to be carried out, decision must be taken about the information required and the mode of data collection.</a:t>
            </a:r>
          </a:p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This must be agreed before the commencement of the intervention programme to ensure relevant data are collected at appropriate time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58705F7-E5BD-BC66-DD0B-6C224650F167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36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3110559495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2CCFD8-EC9C-9F72-0E19-DEE2857547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44150" y="234623"/>
            <a:ext cx="6455700" cy="668100"/>
          </a:xfrm>
        </p:spPr>
        <p:txBody>
          <a:bodyPr/>
          <a:lstStyle/>
          <a:p>
            <a:r>
              <a:rPr lang="en-GB" b="1"/>
              <a:t>How to evaluate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B36E7A7-C70E-11D3-3CD7-27558E134E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44150" y="902723"/>
            <a:ext cx="7203500" cy="2902500"/>
          </a:xfrm>
        </p:spPr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1800">
                <a:latin typeface="Arial" panose="020B0604020202020204" pitchFamily="34" charset="0"/>
                <a:cs typeface="Arial" panose="020B0604020202020204" pitchFamily="34" charset="0"/>
              </a:rPr>
              <a:t>An eight-stage framework was proposed by </a:t>
            </a:r>
            <a:r>
              <a:rPr lang="en-GB" sz="1800" err="1">
                <a:latin typeface="Arial" panose="020B0604020202020204" pitchFamily="34" charset="0"/>
                <a:cs typeface="Arial" panose="020B0604020202020204" pitchFamily="34" charset="0"/>
              </a:rPr>
              <a:t>Rootman</a:t>
            </a:r>
            <a:r>
              <a:rPr lang="en-GB" sz="1800">
                <a:latin typeface="Arial" panose="020B0604020202020204" pitchFamily="34" charset="0"/>
                <a:cs typeface="Arial" panose="020B0604020202020204" pitchFamily="34" charset="0"/>
              </a:rPr>
              <a:t> et al. (2001) for health promotion intervention evaluation. These include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1800">
                <a:latin typeface="Arial" panose="020B0604020202020204" pitchFamily="34" charset="0"/>
                <a:cs typeface="Arial" panose="020B0604020202020204" pitchFamily="34" charset="0"/>
              </a:rPr>
              <a:t>Describe the programme, clarify aims and objective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1800">
                <a:latin typeface="Arial" panose="020B0604020202020204" pitchFamily="34" charset="0"/>
                <a:cs typeface="Arial" panose="020B0604020202020204" pitchFamily="34" charset="0"/>
              </a:rPr>
              <a:t>Identify issues and questions of concern to the stakeholders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1800">
                <a:latin typeface="Arial" panose="020B0604020202020204" pitchFamily="34" charset="0"/>
                <a:cs typeface="Arial" panose="020B0604020202020204" pitchFamily="34" charset="0"/>
              </a:rPr>
              <a:t>Design the process of information gathering process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1800">
                <a:latin typeface="Arial" panose="020B0604020202020204" pitchFamily="34" charset="0"/>
                <a:cs typeface="Arial" panose="020B0604020202020204" pitchFamily="34" charset="0"/>
              </a:rPr>
              <a:t>Collect, analyse the data and make recommendation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1800">
                <a:latin typeface="Arial" panose="020B0604020202020204" pitchFamily="34" charset="0"/>
                <a:cs typeface="Arial" panose="020B0604020202020204" pitchFamily="34" charset="0"/>
              </a:rPr>
              <a:t>Disseminate findings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1800">
                <a:latin typeface="Arial" panose="020B0604020202020204" pitchFamily="34" charset="0"/>
                <a:cs typeface="Arial" panose="020B0604020202020204" pitchFamily="34" charset="0"/>
              </a:rPr>
              <a:t>Take action</a:t>
            </a:r>
          </a:p>
          <a:p>
            <a:pPr marL="88900" indent="0">
              <a:buNone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D4118A0-0DE5-BDD2-DAFF-06BE936573AA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37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3436542058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65D3F4-A39F-4A9F-AC80-1690241309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42770" y="187037"/>
            <a:ext cx="6455700" cy="668100"/>
          </a:xfrm>
        </p:spPr>
        <p:txBody>
          <a:bodyPr/>
          <a:lstStyle/>
          <a:p>
            <a:pPr algn="ctr"/>
            <a:r>
              <a:rPr lang="en-GB" b="1">
                <a:latin typeface="+mn-lt"/>
              </a:rPr>
              <a:t>Process evaluation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7FA2627-4F31-4C2A-A754-9459BD26385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19832" y="908272"/>
            <a:ext cx="6901575" cy="3326955"/>
          </a:xfrm>
        </p:spPr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2000">
                <a:latin typeface="Arial" panose="020B0604020202020204" pitchFamily="34" charset="0"/>
                <a:cs typeface="Arial" panose="020B0604020202020204" pitchFamily="34" charset="0"/>
              </a:rPr>
              <a:t>Measuring the programme inputs i.e. the resources expended in implementing the programme in order to determine whether the programme was worthwhile (efficient and cost effective).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000">
                <a:latin typeface="Arial" panose="020B0604020202020204" pitchFamily="34" charset="0"/>
                <a:cs typeface="Arial" panose="020B0604020202020204" pitchFamily="34" charset="0"/>
              </a:rPr>
              <a:t>Using performance indicators (PI) to measure activity.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000">
                <a:latin typeface="Arial" panose="020B0604020202020204" pitchFamily="34" charset="0"/>
                <a:cs typeface="Arial" panose="020B0604020202020204" pitchFamily="34" charset="0"/>
              </a:rPr>
              <a:t>PI provide a quantifiable measure activity.</a:t>
            </a:r>
          </a:p>
          <a:p>
            <a:pPr marL="88900" indent="0">
              <a:buNone/>
            </a:pPr>
            <a:r>
              <a:rPr lang="en-GB" sz="2000">
                <a:latin typeface="Arial" panose="020B0604020202020204" pitchFamily="34" charset="0"/>
                <a:cs typeface="Arial" panose="020B0604020202020204" pitchFamily="34" charset="0"/>
              </a:rPr>
              <a:t>Examples are: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000">
                <a:latin typeface="Arial" panose="020B0604020202020204" pitchFamily="34" charset="0"/>
                <a:cs typeface="Arial" panose="020B0604020202020204" pitchFamily="34" charset="0"/>
              </a:rPr>
              <a:t>Number of health educational materials produced and distributed.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B853A59-4334-49C1-A255-24948E97B2B7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38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2613819918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6320D4-A225-4DB9-888D-0AE9919C0C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06272" y="95248"/>
            <a:ext cx="6455700" cy="668100"/>
          </a:xfrm>
        </p:spPr>
        <p:txBody>
          <a:bodyPr/>
          <a:lstStyle/>
          <a:p>
            <a:pPr algn="ctr"/>
            <a:r>
              <a:rPr lang="en-GB" b="1">
                <a:latin typeface="+mn-lt"/>
              </a:rPr>
              <a:t>Process evaluation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897D06B-261E-437F-94B8-7F5B9606B6F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97281" y="990542"/>
            <a:ext cx="7124368" cy="2902500"/>
          </a:xfrm>
        </p:spPr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2000">
                <a:latin typeface="Arial" panose="020B0604020202020204" pitchFamily="34" charset="0"/>
                <a:cs typeface="Arial" panose="020B0604020202020204" pitchFamily="34" charset="0"/>
              </a:rPr>
              <a:t>Obtaining feedback from other people e.g. colleagues and other staff.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000">
                <a:latin typeface="Arial" panose="020B0604020202020204" pitchFamily="34" charset="0"/>
                <a:cs typeface="Arial" panose="020B0604020202020204" pitchFamily="34" charset="0"/>
              </a:rPr>
              <a:t>Obtaining feedback from the clients or participants of HP programmes their reactions, perceptions and suggestions methods include observation, interview or questionnaires.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000">
                <a:latin typeface="Arial" panose="020B0604020202020204" pitchFamily="34" charset="0"/>
                <a:cs typeface="Arial" panose="020B0604020202020204" pitchFamily="34" charset="0"/>
              </a:rPr>
              <a:t>Documentation e.g. reports, checklist, diaries, video-taping, slides etc.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95D879C-C8D6-41BE-B873-F5C5CFC7173F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39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1499570006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468ACB-1C77-4E2C-A607-EC87668031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63148" y="148619"/>
            <a:ext cx="6455700" cy="668100"/>
          </a:xfrm>
        </p:spPr>
        <p:txBody>
          <a:bodyPr/>
          <a:lstStyle/>
          <a:p>
            <a:pPr algn="ctr"/>
            <a:r>
              <a:rPr lang="en-GB" b="1"/>
              <a:t>Process evaluation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C7C2443-D5E6-4A61-8470-2F244AC630F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58564" y="873803"/>
            <a:ext cx="6455700" cy="2902500"/>
          </a:xfrm>
        </p:spPr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Number of health educational materials produced and distributed.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Number of people attending educational activities. Screening uptake rates.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Uptake of physical activities formed, and number of people involved.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PIs need to be identified at the planning stage.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Monitoring PIs helps you to determine how well your programme is progressing.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B55FADF-E774-4CD6-93DA-912DD8F64BAC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40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1438709657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B4DBE6-7D6E-4238-B8BE-8921878FB9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10856" y="150908"/>
            <a:ext cx="6455700" cy="668100"/>
          </a:xfrm>
        </p:spPr>
        <p:txBody>
          <a:bodyPr/>
          <a:lstStyle/>
          <a:p>
            <a:pPr algn="ctr"/>
            <a:r>
              <a:rPr lang="en-GB" b="1"/>
              <a:t> Impact evaluation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CC06386-0BCC-4849-9A3C-B4152B953F9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10856" y="929462"/>
            <a:ext cx="6455700" cy="2902500"/>
          </a:xfrm>
        </p:spPr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2000">
                <a:latin typeface="Arial" panose="020B0604020202020204" pitchFamily="34" charset="0"/>
                <a:cs typeface="Arial" panose="020B0604020202020204" pitchFamily="34" charset="0"/>
              </a:rPr>
              <a:t>Measure changes in health awareness, knowledge and attitudes.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000">
                <a:latin typeface="Arial" panose="020B0604020202020204" pitchFamily="34" charset="0"/>
                <a:cs typeface="Arial" panose="020B0604020202020204" pitchFamily="34" charset="0"/>
              </a:rPr>
              <a:t>Measure interest shown by target groups e.g. uptake of health education materials, phone-ins, participation in activities etc.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000">
                <a:latin typeface="Arial" panose="020B0604020202020204" pitchFamily="34" charset="0"/>
                <a:cs typeface="Arial" panose="020B0604020202020204" pitchFamily="34" charset="0"/>
              </a:rPr>
              <a:t>Observation, questionnaires, interviews, discussions etc.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000">
                <a:latin typeface="Arial" panose="020B0604020202020204" pitchFamily="34" charset="0"/>
                <a:cs typeface="Arial" panose="020B0604020202020204" pitchFamily="34" charset="0"/>
              </a:rPr>
              <a:t>Use of attitude scales.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0742E1F-D795-4BF8-93AF-555282039462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41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3754463675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004632-0669-477A-BD1D-7706439B5E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57347" y="63443"/>
            <a:ext cx="6455700" cy="668100"/>
          </a:xfrm>
        </p:spPr>
        <p:txBody>
          <a:bodyPr/>
          <a:lstStyle/>
          <a:p>
            <a:pPr algn="ctr"/>
            <a:r>
              <a:rPr lang="en-GB" b="1" dirty="0"/>
              <a:t>Outcome evaluation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B4A1F36-F788-4348-89CC-3FA2B1DA63A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14893" y="973998"/>
            <a:ext cx="6455700" cy="2902500"/>
          </a:xfrm>
        </p:spPr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2000" dirty="0">
                <a:latin typeface="Arial"/>
                <a:cs typeface="Arial"/>
              </a:rPr>
              <a:t>Evaluate behaviour change. Observing what clients do.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000" dirty="0">
                <a:latin typeface="Arial"/>
                <a:cs typeface="Arial"/>
              </a:rPr>
              <a:t>Recording behaviour e.g. number of people attending exercise sessions, health screening, stop smoking etc. Interview or questionnaire.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000" dirty="0">
                <a:latin typeface="Arial"/>
                <a:cs typeface="Arial"/>
              </a:rPr>
              <a:t>Evaluate policy changes Introduction of pro-health policies in schools, workplaces etc. Such as safety policies, healthy food, exercise, No Smoking etc.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0D8CE56-42F2-4A6C-B92C-86608A5A5D29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42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3620426508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7C14ED-D3FF-446C-8433-F9F3F5D7AE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27221"/>
            <a:ext cx="9144000" cy="696300"/>
          </a:xfrm>
        </p:spPr>
        <p:txBody>
          <a:bodyPr>
            <a:normAutofit/>
          </a:bodyPr>
          <a:lstStyle/>
          <a:p>
            <a:r>
              <a:rPr lang="en-GB" sz="3300" b="1" dirty="0">
                <a:latin typeface="Arial"/>
                <a:cs typeface="Arial"/>
              </a:rPr>
              <a:t>Activity</a:t>
            </a:r>
            <a:r>
              <a:rPr lang="en-GB" b="1" dirty="0">
                <a:latin typeface="Arial"/>
                <a:cs typeface="Arial"/>
              </a:rPr>
              <a:t> (with your groups)</a:t>
            </a:r>
            <a:endParaRPr lang="en-GB" sz="33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5A2FE0C-8188-428C-9DBD-A814733232F6}"/>
              </a:ext>
            </a:extLst>
          </p:cNvPr>
          <p:cNvSpPr txBox="1"/>
          <p:nvPr/>
        </p:nvSpPr>
        <p:spPr>
          <a:xfrm>
            <a:off x="1385646" y="1221600"/>
            <a:ext cx="7074786" cy="263149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100">
                <a:solidFill>
                  <a:schemeClr val="tx1"/>
                </a:solidFill>
              </a:rPr>
              <a:t>Watch the video below then discuss and</a:t>
            </a:r>
          </a:p>
          <a:p>
            <a:endParaRPr lang="en-GB" sz="2100">
              <a:solidFill>
                <a:schemeClr val="tx1"/>
              </a:solidFill>
            </a:endParaRPr>
          </a:p>
          <a:p>
            <a:endParaRPr lang="en-GB" sz="2100">
              <a:solidFill>
                <a:schemeClr val="tx1"/>
              </a:solidFill>
            </a:endParaRPr>
          </a:p>
          <a:p>
            <a:r>
              <a:rPr lang="en-GB" sz="2100">
                <a:solidFill>
                  <a:schemeClr val="tx1"/>
                </a:solidFill>
                <a:hlinkClick r:id="rId3"/>
              </a:rPr>
              <a:t>https://www.youtube.com/watch?v=8vlyOH5pSvg</a:t>
            </a:r>
            <a:endParaRPr lang="en-GB" sz="2100">
              <a:solidFill>
                <a:schemeClr val="tx1"/>
              </a:solidFill>
            </a:endParaRPr>
          </a:p>
          <a:p>
            <a:endParaRPr lang="en-GB" sz="2100">
              <a:solidFill>
                <a:schemeClr val="tx1"/>
              </a:solidFill>
            </a:endParaRPr>
          </a:p>
          <a:p>
            <a:endParaRPr lang="en-GB" sz="2100">
              <a:solidFill>
                <a:schemeClr val="tx1"/>
              </a:solidFill>
            </a:endParaRPr>
          </a:p>
          <a:p>
            <a:pPr algn="ctr"/>
            <a:r>
              <a:rPr lang="en-GB" sz="2100">
                <a:solidFill>
                  <a:schemeClr val="tx1"/>
                </a:solidFill>
              </a:rPr>
              <a:t>Feedback your findings to the whole class</a:t>
            </a:r>
          </a:p>
          <a:p>
            <a:endParaRPr lang="en-GB" sz="180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603521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060709-2870-49DE-9F59-547A8D9764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05054" y="95249"/>
            <a:ext cx="6455700" cy="668100"/>
          </a:xfrm>
        </p:spPr>
        <p:txBody>
          <a:bodyPr/>
          <a:lstStyle/>
          <a:p>
            <a:r>
              <a:rPr lang="en-GB"/>
              <a:t>References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001C9C3-9B43-404B-B321-E6E5ECEFEA8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709638" y="826095"/>
            <a:ext cx="6455700" cy="3523268"/>
          </a:xfrm>
        </p:spPr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1000">
                <a:latin typeface="+mn-lt"/>
              </a:rPr>
              <a:t>Hawe, P., </a:t>
            </a:r>
            <a:r>
              <a:rPr lang="en-GB" sz="1000" err="1">
                <a:latin typeface="+mn-lt"/>
              </a:rPr>
              <a:t>Degeling</a:t>
            </a:r>
            <a:r>
              <a:rPr lang="en-GB" sz="1000">
                <a:latin typeface="+mn-lt"/>
              </a:rPr>
              <a:t>, D., Hall, J. (1990) Evaluating Health Promotion: A Health Worker’s Guide, MacLennan &amp; Petty, Sydney.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1000">
                <a:latin typeface="+mn-lt"/>
              </a:rPr>
              <a:t>My peer tool (2010) Types of Evaluation Available </a:t>
            </a:r>
            <a:r>
              <a:rPr lang="en-GB" sz="1000" err="1">
                <a:latin typeface="+mn-lt"/>
              </a:rPr>
              <a:t>at:</a:t>
            </a:r>
            <a:r>
              <a:rPr lang="en-GB" sz="1000" err="1">
                <a:latin typeface="+mn-lt"/>
                <a:hlinkClick r:id="rId2"/>
              </a:rPr>
              <a:t>https</a:t>
            </a:r>
            <a:r>
              <a:rPr lang="en-GB" sz="1000">
                <a:latin typeface="+mn-lt"/>
                <a:hlinkClick r:id="rId2"/>
              </a:rPr>
              <a:t>://mypeer.org.au/monitoring-evaluation/types-of-evaluation/</a:t>
            </a:r>
            <a:r>
              <a:rPr lang="en-GB" sz="1000">
                <a:latin typeface="+mn-lt"/>
              </a:rPr>
              <a:t> (Accessed date 07</a:t>
            </a:r>
            <a:r>
              <a:rPr lang="en-GB" sz="1000" baseline="30000">
                <a:latin typeface="+mn-lt"/>
              </a:rPr>
              <a:t>th</a:t>
            </a:r>
            <a:r>
              <a:rPr lang="en-GB" sz="1000">
                <a:latin typeface="+mn-lt"/>
              </a:rPr>
              <a:t> October 2022)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1000">
                <a:latin typeface="+mn-lt"/>
              </a:rPr>
              <a:t>NHS Five Year Forward View (2014) </a:t>
            </a:r>
            <a:r>
              <a:rPr lang="en-GB" sz="1000">
                <a:latin typeface="+mn-lt"/>
                <a:hlinkClick r:id="rId3"/>
              </a:rPr>
              <a:t>https://www.england.nhs.uk/wp-content/uploads/2014/10/5yfv-web.pdf</a:t>
            </a:r>
            <a:endParaRPr lang="en-GB" sz="1000">
              <a:latin typeface="+mn-lt"/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GB" sz="1000">
                <a:latin typeface="+mn-lt"/>
              </a:rPr>
              <a:t>O'Connor-Fleming ML, Parker E, Higgins H, Gould T. A framework for evaluating health promotion programs. Health </a:t>
            </a:r>
            <a:r>
              <a:rPr lang="en-GB" sz="1000" err="1">
                <a:latin typeface="+mn-lt"/>
              </a:rPr>
              <a:t>Promot</a:t>
            </a:r>
            <a:r>
              <a:rPr lang="en-GB" sz="1000">
                <a:latin typeface="+mn-lt"/>
              </a:rPr>
              <a:t> J </a:t>
            </a:r>
            <a:r>
              <a:rPr lang="en-GB" sz="1000" err="1">
                <a:latin typeface="+mn-lt"/>
              </a:rPr>
              <a:t>Austr</a:t>
            </a:r>
            <a:r>
              <a:rPr lang="en-GB" sz="1000">
                <a:latin typeface="+mn-lt"/>
              </a:rPr>
              <a:t>. 2006 Apr;17(1):61-6. </a:t>
            </a:r>
            <a:r>
              <a:rPr lang="en-GB" sz="1000" err="1">
                <a:latin typeface="+mn-lt"/>
              </a:rPr>
              <a:t>doi</a:t>
            </a:r>
            <a:r>
              <a:rPr lang="en-GB" sz="1000">
                <a:latin typeface="+mn-lt"/>
              </a:rPr>
              <a:t>: 10.1071/he06061. PMID: 16619938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1000">
                <a:latin typeface="+mn-lt"/>
              </a:rPr>
              <a:t>Public Health England. From Evidence into Action: opportunities to protect and improve the nations health. 2014 </a:t>
            </a:r>
            <a:r>
              <a:rPr lang="en-GB" sz="1000">
                <a:latin typeface="+mn-lt"/>
                <a:hlinkClick r:id="rId4"/>
              </a:rPr>
              <a:t>https://www.gov.uk/government/uploads/system/uploads/attachment_data/file/366852/PHE_Priorities.pdf</a:t>
            </a:r>
            <a:endParaRPr lang="en-GB" sz="1000">
              <a:latin typeface="+mn-lt"/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GB" sz="1000">
                <a:latin typeface="+mn-lt"/>
              </a:rPr>
              <a:t>Strategic Review of Health Inequalities in England post-2010. (2010). </a:t>
            </a:r>
            <a:r>
              <a:rPr lang="en-GB" sz="1000" i="1">
                <a:latin typeface="+mn-lt"/>
              </a:rPr>
              <a:t>Fair society, healthier lives: The Marmot review.</a:t>
            </a:r>
            <a:r>
              <a:rPr lang="en-GB" sz="1000">
                <a:latin typeface="+mn-lt"/>
              </a:rPr>
              <a:t> Retrieved from </a:t>
            </a:r>
            <a:r>
              <a:rPr lang="en-GB" sz="1000">
                <a:latin typeface="+mn-lt"/>
                <a:hlinkClick r:id="rId5"/>
              </a:rPr>
              <a:t>https://www.instituteofhealthequity.org/resources-reports/fair-society-healthy-lives-the-marmot-review/fair-society-healthy-lives-full-report-pdf.pdf</a:t>
            </a:r>
            <a:endParaRPr lang="en-GB" sz="1000">
              <a:latin typeface="+mn-lt"/>
            </a:endParaRPr>
          </a:p>
          <a:p>
            <a:pPr marL="88900" indent="0">
              <a:buNone/>
            </a:pPr>
            <a:r>
              <a:rPr lang="en-GB" sz="1000">
                <a:latin typeface="+mn-lt"/>
              </a:rPr>
              <a:t>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6AEE518-3DD3-44B0-9F4D-6FCC03998632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44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1911163287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5" name="Google Shape;865;p38"/>
          <p:cNvSpPr txBox="1">
            <a:spLocks noGrp="1"/>
          </p:cNvSpPr>
          <p:nvPr>
            <p:ph type="title"/>
          </p:nvPr>
        </p:nvSpPr>
        <p:spPr>
          <a:xfrm>
            <a:off x="1701688" y="119103"/>
            <a:ext cx="6455700" cy="6681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References</a:t>
            </a:r>
            <a:endParaRPr/>
          </a:p>
        </p:txBody>
      </p:sp>
      <p:sp>
        <p:nvSpPr>
          <p:cNvPr id="866" name="Google Shape;866;p38"/>
          <p:cNvSpPr txBox="1">
            <a:spLocks noGrp="1"/>
          </p:cNvSpPr>
          <p:nvPr>
            <p:ph type="body" idx="1"/>
          </p:nvPr>
        </p:nvSpPr>
        <p:spPr>
          <a:xfrm>
            <a:off x="1518807" y="1048732"/>
            <a:ext cx="6455700" cy="2902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r>
              <a:rPr lang="en-GB" sz="1100" err="1">
                <a:latin typeface="+mn-lt"/>
              </a:rPr>
              <a:t>Wenk</a:t>
            </a:r>
            <a:r>
              <a:rPr lang="en-GB" sz="1100">
                <a:latin typeface="+mn-lt"/>
              </a:rPr>
              <a:t>, R. (2021). Biopsychosocial model. The Free Online Palliative Care Dictionary. Accessed 27/01/2022 at </a:t>
            </a:r>
            <a:r>
              <a:rPr lang="en-GB" sz="1100">
                <a:latin typeface="+mn-lt"/>
                <a:hlinkClick r:id="rId3"/>
              </a:rPr>
              <a:t>What is Biopsychosocial model - Meaning and definition – </a:t>
            </a:r>
            <a:r>
              <a:rPr lang="en-GB" sz="1100" err="1">
                <a:latin typeface="+mn-lt"/>
                <a:hlinkClick r:id="rId3"/>
              </a:rPr>
              <a:t>Pallipedia</a:t>
            </a:r>
            <a:endParaRPr lang="en-GB" sz="1100">
              <a:latin typeface="+mn-lt"/>
            </a:endParaRPr>
          </a:p>
          <a:p>
            <a:r>
              <a:rPr lang="en-GB" sz="1100">
                <a:latin typeface="+mn-lt"/>
              </a:rPr>
              <a:t>World Health Organisation (2022) Available at: </a:t>
            </a:r>
            <a:r>
              <a:rPr lang="en-GB" sz="1100">
                <a:latin typeface="+mn-lt"/>
                <a:hlinkClick r:id="rId4"/>
              </a:rPr>
              <a:t>https://www.who.int/westernpacific/about/how-we-work/programmes/health-promotion</a:t>
            </a:r>
            <a:r>
              <a:rPr lang="en-GB" sz="1100">
                <a:latin typeface="+mn-lt"/>
              </a:rPr>
              <a:t> (Accessed date 06Th  October 2022)</a:t>
            </a:r>
          </a:p>
          <a:p>
            <a:r>
              <a:rPr lang="en-GB" sz="1100">
                <a:latin typeface="+mn-lt"/>
                <a:hlinkClick r:id="rId5"/>
              </a:rPr>
              <a:t>https://www.bmj.com/content/365/bmj.l2239</a:t>
            </a:r>
            <a:endParaRPr lang="en-GB" sz="1100">
              <a:latin typeface="+mn-lt"/>
            </a:endParaRPr>
          </a:p>
          <a:p>
            <a:endParaRPr lang="en-GB" sz="1100"/>
          </a:p>
        </p:txBody>
      </p:sp>
      <p:sp>
        <p:nvSpPr>
          <p:cNvPr id="868" name="Google Shape;868;p38"/>
          <p:cNvSpPr txBox="1">
            <a:spLocks noGrp="1"/>
          </p:cNvSpPr>
          <p:nvPr>
            <p:ph type="sldNum" idx="12"/>
          </p:nvPr>
        </p:nvSpPr>
        <p:spPr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45</a:t>
            </a:fld>
            <a:endParaRPr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UWTSD Them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Theme" id="{A1EDF946-1F9B-4657-BAA7-249624D32E47}" vid="{7C36D56B-C54E-4D2E-999E-E38890A5B91F}"/>
    </a:ext>
  </a:extLst>
</a:theme>
</file>

<file path=ppt/theme/theme2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0804DBFC42F64693D899720BA9B0FE" ma:contentTypeVersion="15" ma:contentTypeDescription="Create a new document." ma:contentTypeScope="" ma:versionID="fdea34c4235b2673fa849d538bf66794">
  <xsd:schema xmlns:xsd="http://www.w3.org/2001/XMLSchema" xmlns:xs="http://www.w3.org/2001/XMLSchema" xmlns:p="http://schemas.microsoft.com/office/2006/metadata/properties" xmlns:ns3="d8e79d84-78fb-44a9-92e9-d04bdd8f0359" xmlns:ns4="04c7059f-bde8-4ce9-bb0f-e52888740953" targetNamespace="http://schemas.microsoft.com/office/2006/metadata/properties" ma:root="true" ma:fieldsID="b3be0a5e332f3f9b3d8ddb9a8535afcc" ns3:_="" ns4:_="">
    <xsd:import namespace="d8e79d84-78fb-44a9-92e9-d04bdd8f0359"/>
    <xsd:import namespace="04c7059f-bde8-4ce9-bb0f-e52888740953"/>
    <xsd:element name="properties">
      <xsd:complexType>
        <xsd:sequence>
          <xsd:element name="documentManagement">
            <xsd:complexType>
              <xsd:all>
                <xsd:element ref="ns3:_activity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DateTaken" minOccurs="0"/>
                <xsd:element ref="ns3:MediaServiceAutoTags" minOccurs="0"/>
                <xsd:element ref="ns3:MediaLengthInSeconds" minOccurs="0"/>
                <xsd:element ref="ns3:MediaServiceObjectDetectorVersions" minOccurs="0"/>
                <xsd:element ref="ns3:MediaServiceGenerationTime" minOccurs="0"/>
                <xsd:element ref="ns3:MediaServiceEventHashCode" minOccurs="0"/>
                <xsd:element ref="ns3:MediaServiceOCR" minOccurs="0"/>
                <xsd:element ref="ns3:MediaServiceSystem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8e79d84-78fb-44a9-92e9-d04bdd8f0359" elementFormDefault="qualified">
    <xsd:import namespace="http://schemas.microsoft.com/office/2006/documentManagement/types"/>
    <xsd:import namespace="http://schemas.microsoft.com/office/infopath/2007/PartnerControls"/>
    <xsd:element name="_activity" ma:index="8" nillable="true" ma:displayName="_activity" ma:hidden="true" ma:internalName="_activity">
      <xsd:simpleType>
        <xsd:restriction base="dms:Note"/>
      </xsd:simpleType>
    </xsd:element>
    <xsd:element name="MediaServiceMetadata" ma:index="12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3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4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5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AutoTags" ma:index="16" nillable="true" ma:displayName="Tags" ma:internalName="MediaServiceAutoTags" ma:readOnly="true">
      <xsd:simpleType>
        <xsd:restriction base="dms:Text"/>
      </xsd:simpleType>
    </xsd:element>
    <xsd:element name="MediaLengthInSeconds" ma:index="17" nillable="true" ma:displayName="MediaLengthInSeconds" ma:hidden="true" ma:internalName="MediaLengthInSeconds" ma:readOnly="true">
      <xsd:simpleType>
        <xsd:restriction base="dms:Unknown"/>
      </xsd:simpleType>
    </xsd:element>
    <xsd:element name="MediaServiceObjectDetectorVersions" ma:index="18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GenerationTime" ma:index="19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20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2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SystemTags" ma:index="22" nillable="true" ma:displayName="MediaServiceSystemTags" ma:hidden="true" ma:internalName="MediaServiceSystemTag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4c7059f-bde8-4ce9-bb0f-e52888740953" elementFormDefault="qualified">
    <xsd:import namespace="http://schemas.microsoft.com/office/2006/documentManagement/types"/>
    <xsd:import namespace="http://schemas.microsoft.com/office/infopath/2007/PartnerControls"/>
    <xsd:element name="SharedWithUsers" ma:index="9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0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1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d8e79d84-78fb-44a9-92e9-d04bdd8f0359" xsi:nil="true"/>
  </documentManagement>
</p:properties>
</file>

<file path=customXml/itemProps1.xml><?xml version="1.0" encoding="utf-8"?>
<ds:datastoreItem xmlns:ds="http://schemas.openxmlformats.org/officeDocument/2006/customXml" ds:itemID="{819460CA-3C9B-452A-B2C6-649756C2665D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8e79d84-78fb-44a9-92e9-d04bdd8f0359"/>
    <ds:schemaRef ds:uri="04c7059f-bde8-4ce9-bb0f-e5288874095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FC18097D-F915-465A-94D6-81DEB5B7CFCA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4AC5C258-22C3-46A5-B987-AEA8E84559BA}">
  <ds:schemaRefs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04c7059f-bde8-4ce9-bb0f-e52888740953"/>
    <ds:schemaRef ds:uri="http://purl.org/dc/terms/"/>
    <ds:schemaRef ds:uri="http://purl.org/dc/elements/1.1/"/>
    <ds:schemaRef ds:uri="http://schemas.openxmlformats.org/package/2006/metadata/core-properties"/>
    <ds:schemaRef ds:uri="d8e79d84-78fb-44a9-92e9-d04bdd8f0359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28</TotalTime>
  <Words>2462</Words>
  <Application>Microsoft Office PowerPoint</Application>
  <PresentationFormat>On-screen Show (16:9)</PresentationFormat>
  <Paragraphs>293</Paragraphs>
  <Slides>45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45</vt:i4>
      </vt:variant>
    </vt:vector>
  </HeadingPairs>
  <TitlesOfParts>
    <vt:vector size="53" baseType="lpstr">
      <vt:lpstr>Calibri</vt:lpstr>
      <vt:lpstr>Wingdings</vt:lpstr>
      <vt:lpstr>Calibri Light</vt:lpstr>
      <vt:lpstr>Myriad Pro</vt:lpstr>
      <vt:lpstr>Arial</vt:lpstr>
      <vt:lpstr>Arial</vt:lpstr>
      <vt:lpstr>UWTSD Theme</vt:lpstr>
      <vt:lpstr>1_Office Theme</vt:lpstr>
      <vt:lpstr>         </vt:lpstr>
      <vt:lpstr>Aim of the session</vt:lpstr>
      <vt:lpstr>What is health interventions?</vt:lpstr>
      <vt:lpstr>Health intervention</vt:lpstr>
      <vt:lpstr>Why?</vt:lpstr>
      <vt:lpstr>Some UK examples of health interventions</vt:lpstr>
      <vt:lpstr>How can an intervention/campaign be planned ?</vt:lpstr>
      <vt:lpstr>Planning a project/campaign</vt:lpstr>
      <vt:lpstr>Planning a project/Campaign</vt:lpstr>
      <vt:lpstr>Aims and objectives</vt:lpstr>
      <vt:lpstr>SMART</vt:lpstr>
      <vt:lpstr>Activity </vt:lpstr>
      <vt:lpstr>Objectives</vt:lpstr>
      <vt:lpstr>Objectives</vt:lpstr>
      <vt:lpstr>Examples Objectives: Smoking Reduction Intervention</vt:lpstr>
      <vt:lpstr>Evaluating Health Interventions</vt:lpstr>
      <vt:lpstr>Evaluation of health interventions</vt:lpstr>
      <vt:lpstr>Evaluation of health interventions</vt:lpstr>
      <vt:lpstr>Why evaluate health promotion interventions?</vt:lpstr>
      <vt:lpstr>Reason for evaluating health interventions</vt:lpstr>
      <vt:lpstr>What are the principles guiding health interventions evaluation?</vt:lpstr>
      <vt:lpstr>Activity </vt:lpstr>
      <vt:lpstr>What are the types of evaluation?</vt:lpstr>
      <vt:lpstr>Types of evaluation </vt:lpstr>
      <vt:lpstr>Types of evaluation </vt:lpstr>
      <vt:lpstr>Process evaluation</vt:lpstr>
      <vt:lpstr>Process evaluation</vt:lpstr>
      <vt:lpstr>Impact evaluation</vt:lpstr>
      <vt:lpstr>Impact evaluation</vt:lpstr>
      <vt:lpstr>Example  of Impact evaluation</vt:lpstr>
      <vt:lpstr>Outcome Evaluation</vt:lpstr>
      <vt:lpstr>Outcome Evaluation</vt:lpstr>
      <vt:lpstr>Summative evaluation</vt:lpstr>
      <vt:lpstr>Cost-Effectiveness Evaluation</vt:lpstr>
      <vt:lpstr>How can health campaign be evaluated?</vt:lpstr>
      <vt:lpstr>How to evaluate</vt:lpstr>
      <vt:lpstr>How to evaluate</vt:lpstr>
      <vt:lpstr>Process evaluation</vt:lpstr>
      <vt:lpstr>Process evaluation</vt:lpstr>
      <vt:lpstr>Process evaluation</vt:lpstr>
      <vt:lpstr> Impact evaluation</vt:lpstr>
      <vt:lpstr>Outcome evaluation</vt:lpstr>
      <vt:lpstr>Activity (with your groups)</vt:lpstr>
      <vt:lpstr>References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Health and Wellbeing Week 3</dc:title>
  <dc:creator>Lauren Young</dc:creator>
  <cp:lastModifiedBy>Hamdi Hussain</cp:lastModifiedBy>
  <cp:revision>69</cp:revision>
  <dcterms:modified xsi:type="dcterms:W3CDTF">2026-09-20T09:07:10Z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0x010100A20804DBFC42F64693D899720BA9B0FE</vt:lpwstr>
  </property>
</Properties>
</file>