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70" r:id="rId2"/>
    <p:sldId id="267" r:id="rId3"/>
    <p:sldId id="266" r:id="rId4"/>
    <p:sldId id="263" r:id="rId5"/>
    <p:sldId id="268" r:id="rId6"/>
  </p:sldIdLst>
  <p:sldSz cx="12960350" cy="129603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82" userDrawn="1">
          <p15:clr>
            <a:srgbClr val="A4A3A4"/>
          </p15:clr>
        </p15:guide>
        <p15:guide id="2" pos="408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18AC1"/>
    <a:srgbClr val="F2F2F2"/>
    <a:srgbClr val="ECC6F0"/>
    <a:srgbClr val="FF66CC"/>
    <a:srgbClr val="ED8BDA"/>
    <a:srgbClr val="FF6699"/>
    <a:srgbClr val="D3EFF9"/>
    <a:srgbClr val="CE563A"/>
    <a:srgbClr val="D63668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43" d="100"/>
          <a:sy n="43" d="100"/>
        </p:scale>
        <p:origin x="1328" y="72"/>
      </p:cViewPr>
      <p:guideLst>
        <p:guide orient="horz" pos="4082"/>
        <p:guide pos="4082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F5637B-7932-40A9-A6BE-5D19D7231CF0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885950" y="1143000"/>
            <a:ext cx="30861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34CB2-7599-4315-8086-980F425A8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389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1pPr>
    <a:lvl2pPr marL="622066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2pPr>
    <a:lvl3pPr marL="1244133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3pPr>
    <a:lvl4pPr marL="1866199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4pPr>
    <a:lvl5pPr marL="2488265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5pPr>
    <a:lvl6pPr marL="3110332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6pPr>
    <a:lvl7pPr marL="3732398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7pPr>
    <a:lvl8pPr marL="4354464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8pPr>
    <a:lvl9pPr marL="4976531" algn="l" defTabSz="1244133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26" y="2121058"/>
            <a:ext cx="11016298" cy="4512122"/>
          </a:xfrm>
        </p:spPr>
        <p:txBody>
          <a:bodyPr anchor="b"/>
          <a:lstStyle>
            <a:lvl1pPr algn="ctr">
              <a:defRPr sz="850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0044" y="6807185"/>
            <a:ext cx="9720263" cy="3129084"/>
          </a:xfrm>
        </p:spPr>
        <p:txBody>
          <a:bodyPr/>
          <a:lstStyle>
            <a:lvl1pPr marL="0" indent="0" algn="ctr">
              <a:buNone/>
              <a:defRPr sz="3402"/>
            </a:lvl1pPr>
            <a:lvl2pPr marL="648035" indent="0" algn="ctr">
              <a:buNone/>
              <a:defRPr sz="2835"/>
            </a:lvl2pPr>
            <a:lvl3pPr marL="1296071" indent="0" algn="ctr">
              <a:buNone/>
              <a:defRPr sz="2551"/>
            </a:lvl3pPr>
            <a:lvl4pPr marL="1944106" indent="0" algn="ctr">
              <a:buNone/>
              <a:defRPr sz="2268"/>
            </a:lvl4pPr>
            <a:lvl5pPr marL="2592141" indent="0" algn="ctr">
              <a:buNone/>
              <a:defRPr sz="2268"/>
            </a:lvl5pPr>
            <a:lvl6pPr marL="3240176" indent="0" algn="ctr">
              <a:buNone/>
              <a:defRPr sz="2268"/>
            </a:lvl6pPr>
            <a:lvl7pPr marL="3888212" indent="0" algn="ctr">
              <a:buNone/>
              <a:defRPr sz="2268"/>
            </a:lvl7pPr>
            <a:lvl8pPr marL="4536247" indent="0" algn="ctr">
              <a:buNone/>
              <a:defRPr sz="2268"/>
            </a:lvl8pPr>
            <a:lvl9pPr marL="5184282" indent="0" algn="ctr">
              <a:buNone/>
              <a:defRPr sz="2268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062F5-A206-48D6-8FE2-474C87BF97D1}" type="datetime1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621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59754-DFA3-433B-9B9E-1061C66A324B}" type="datetime1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17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275" y="3231091"/>
            <a:ext cx="11178302" cy="5391145"/>
          </a:xfrm>
        </p:spPr>
        <p:txBody>
          <a:bodyPr anchor="b"/>
          <a:lstStyle>
            <a:lvl1pPr>
              <a:defRPr sz="850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275" y="8673238"/>
            <a:ext cx="11178302" cy="2835076"/>
          </a:xfrm>
        </p:spPr>
        <p:txBody>
          <a:bodyPr/>
          <a:lstStyle>
            <a:lvl1pPr marL="0" indent="0">
              <a:buNone/>
              <a:defRPr sz="3402">
                <a:solidFill>
                  <a:schemeClr val="tx1"/>
                </a:solidFill>
              </a:defRPr>
            </a:lvl1pPr>
            <a:lvl2pPr marL="648035" indent="0">
              <a:buNone/>
              <a:defRPr sz="2835">
                <a:solidFill>
                  <a:schemeClr val="tx1">
                    <a:tint val="75000"/>
                  </a:schemeClr>
                </a:solidFill>
              </a:defRPr>
            </a:lvl2pPr>
            <a:lvl3pPr marL="1296071" indent="0">
              <a:buNone/>
              <a:defRPr sz="2551">
                <a:solidFill>
                  <a:schemeClr val="tx1">
                    <a:tint val="75000"/>
                  </a:schemeClr>
                </a:solidFill>
              </a:defRPr>
            </a:lvl3pPr>
            <a:lvl4pPr marL="1944106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4pPr>
            <a:lvl5pPr marL="2592141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5pPr>
            <a:lvl6pPr marL="3240176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6pPr>
            <a:lvl7pPr marL="3888212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7pPr>
            <a:lvl8pPr marL="4536247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8pPr>
            <a:lvl9pPr marL="5184282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94ED-3DA3-4210-BB07-E97894300E48}" type="datetime1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972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1024" y="3450093"/>
            <a:ext cx="5508149" cy="82232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61177" y="3450093"/>
            <a:ext cx="5508149" cy="82232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4A877-4210-480E-8F8F-A538BE17276B}" type="datetime1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616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2712" y="690021"/>
            <a:ext cx="11178302" cy="25050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2713" y="3177087"/>
            <a:ext cx="5482835" cy="1557041"/>
          </a:xfrm>
        </p:spPr>
        <p:txBody>
          <a:bodyPr anchor="b"/>
          <a:lstStyle>
            <a:lvl1pPr marL="0" indent="0">
              <a:buNone/>
              <a:defRPr sz="3402" b="1"/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2713" y="4734128"/>
            <a:ext cx="5482835" cy="6963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61178" y="3177087"/>
            <a:ext cx="5509837" cy="1557041"/>
          </a:xfrm>
        </p:spPr>
        <p:txBody>
          <a:bodyPr anchor="b"/>
          <a:lstStyle>
            <a:lvl1pPr marL="0" indent="0">
              <a:buNone/>
              <a:defRPr sz="3402" b="1"/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61178" y="4734128"/>
            <a:ext cx="5509837" cy="6963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4B1C3-E31F-4F5E-8641-8FDCBABC47DD}" type="datetime1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988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BCE89-D894-44FF-9AFD-ECD75BD23EEC}" type="datetime1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861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E983-71A0-48B2-BE9D-5438646882DB}" type="datetime1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98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2712" y="864023"/>
            <a:ext cx="4180050" cy="3024082"/>
          </a:xfrm>
        </p:spPr>
        <p:txBody>
          <a:bodyPr anchor="b"/>
          <a:lstStyle>
            <a:lvl1pPr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9837" y="1866053"/>
            <a:ext cx="6561177" cy="9210249"/>
          </a:xfrm>
        </p:spPr>
        <p:txBody>
          <a:bodyPr/>
          <a:lstStyle>
            <a:lvl1pPr>
              <a:defRPr sz="4536"/>
            </a:lvl1pPr>
            <a:lvl2pPr>
              <a:defRPr sz="3969"/>
            </a:lvl2pPr>
            <a:lvl3pPr>
              <a:defRPr sz="3402"/>
            </a:lvl3pPr>
            <a:lvl4pPr>
              <a:defRPr sz="2835"/>
            </a:lvl4pPr>
            <a:lvl5pPr>
              <a:defRPr sz="2835"/>
            </a:lvl5pPr>
            <a:lvl6pPr>
              <a:defRPr sz="2835"/>
            </a:lvl6pPr>
            <a:lvl7pPr>
              <a:defRPr sz="2835"/>
            </a:lvl7pPr>
            <a:lvl8pPr>
              <a:defRPr sz="2835"/>
            </a:lvl8pPr>
            <a:lvl9pPr>
              <a:defRPr sz="28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2712" y="3888105"/>
            <a:ext cx="4180050" cy="7203195"/>
          </a:xfrm>
        </p:spPr>
        <p:txBody>
          <a:bodyPr/>
          <a:lstStyle>
            <a:lvl1pPr marL="0" indent="0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866889-4FBE-4D28-9FB2-2357D5F17CD9}" type="datetime1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808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2712" y="864023"/>
            <a:ext cx="4180050" cy="3024082"/>
          </a:xfrm>
        </p:spPr>
        <p:txBody>
          <a:bodyPr anchor="b"/>
          <a:lstStyle>
            <a:lvl1pPr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09837" y="1866053"/>
            <a:ext cx="6561177" cy="9210249"/>
          </a:xfrm>
        </p:spPr>
        <p:txBody>
          <a:bodyPr anchor="t"/>
          <a:lstStyle>
            <a:lvl1pPr marL="0" indent="0">
              <a:buNone/>
              <a:defRPr sz="4536"/>
            </a:lvl1pPr>
            <a:lvl2pPr marL="648035" indent="0">
              <a:buNone/>
              <a:defRPr sz="3969"/>
            </a:lvl2pPr>
            <a:lvl3pPr marL="1296071" indent="0">
              <a:buNone/>
              <a:defRPr sz="3402"/>
            </a:lvl3pPr>
            <a:lvl4pPr marL="1944106" indent="0">
              <a:buNone/>
              <a:defRPr sz="2835"/>
            </a:lvl4pPr>
            <a:lvl5pPr marL="2592141" indent="0">
              <a:buNone/>
              <a:defRPr sz="2835"/>
            </a:lvl5pPr>
            <a:lvl6pPr marL="3240176" indent="0">
              <a:buNone/>
              <a:defRPr sz="2835"/>
            </a:lvl6pPr>
            <a:lvl7pPr marL="3888212" indent="0">
              <a:buNone/>
              <a:defRPr sz="2835"/>
            </a:lvl7pPr>
            <a:lvl8pPr marL="4536247" indent="0">
              <a:buNone/>
              <a:defRPr sz="2835"/>
            </a:lvl8pPr>
            <a:lvl9pPr marL="5184282" indent="0">
              <a:buNone/>
              <a:defRPr sz="283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2712" y="3888105"/>
            <a:ext cx="4180050" cy="7203195"/>
          </a:xfrm>
        </p:spPr>
        <p:txBody>
          <a:bodyPr/>
          <a:lstStyle>
            <a:lvl1pPr marL="0" indent="0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175C7-E609-486D-A5ED-6C92243416BC}" type="datetime1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39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E0C16-C462-4016-B256-02E439C61B5E}" type="datetime1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60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4751" y="690018"/>
            <a:ext cx="2794575" cy="109832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1025" y="690018"/>
            <a:ext cx="8221722" cy="1098329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98A8F-7143-43B2-85F7-60B63A3705CA}" type="datetime1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201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024" y="690021"/>
            <a:ext cx="11178302" cy="25050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1024" y="3450093"/>
            <a:ext cx="11178302" cy="82232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1024" y="12012327"/>
            <a:ext cx="2916079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0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3ACBC-902E-4CF3-AD6A-01D9CF2FF20A}" type="datetime1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93116" y="12012327"/>
            <a:ext cx="4374118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0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53247" y="12012327"/>
            <a:ext cx="2916079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0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828BC-0D3A-47E0-9CB8-43A251B725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93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1296071" rtl="0" eaLnBrk="1" latinLnBrk="0" hangingPunct="1">
        <a:lnSpc>
          <a:spcPct val="90000"/>
        </a:lnSpc>
        <a:spcBef>
          <a:spcPct val="0"/>
        </a:spcBef>
        <a:buNone/>
        <a:defRPr sz="623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4018" indent="-324018" algn="l" defTabSz="1296071" rtl="0" eaLnBrk="1" latinLnBrk="0" hangingPunct="1">
        <a:lnSpc>
          <a:spcPct val="90000"/>
        </a:lnSpc>
        <a:spcBef>
          <a:spcPts val="1417"/>
        </a:spcBef>
        <a:buFont typeface="Arial" panose="020B0604020202020204" pitchFamily="34" charset="0"/>
        <a:buChar char="•"/>
        <a:defRPr sz="3969" kern="1200">
          <a:solidFill>
            <a:schemeClr val="tx1"/>
          </a:solidFill>
          <a:latin typeface="+mn-lt"/>
          <a:ea typeface="+mn-ea"/>
          <a:cs typeface="+mn-cs"/>
        </a:defRPr>
      </a:lvl1pPr>
      <a:lvl2pPr marL="972053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3402" kern="1200">
          <a:solidFill>
            <a:schemeClr val="tx1"/>
          </a:solidFill>
          <a:latin typeface="+mn-lt"/>
          <a:ea typeface="+mn-ea"/>
          <a:cs typeface="+mn-cs"/>
        </a:defRPr>
      </a:lvl2pPr>
      <a:lvl3pPr marL="1620088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3pPr>
      <a:lvl4pPr marL="2268123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4pPr>
      <a:lvl5pPr marL="2916159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5pPr>
      <a:lvl6pPr marL="3564194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6pPr>
      <a:lvl7pPr marL="4212229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7pPr>
      <a:lvl8pPr marL="4860265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8pPr>
      <a:lvl9pPr marL="5508300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1pPr>
      <a:lvl2pPr marL="648035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2pPr>
      <a:lvl3pPr marL="1296071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3pPr>
      <a:lvl4pPr marL="1944106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4pPr>
      <a:lvl5pPr marL="2592141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5pPr>
      <a:lvl6pPr marL="3240176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6pPr>
      <a:lvl7pPr marL="3888212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7pPr>
      <a:lvl8pPr marL="4536247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8pPr>
      <a:lvl9pPr marL="5184282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.oregonstate.education/aandp/chapter/6-1-the-functions-of-the-skeletal-system/" TargetMode="External"/><Relationship Id="rId3" Type="http://schemas.openxmlformats.org/officeDocument/2006/relationships/hyperlink" Target="https://giphy.com/search/niffelheim-spine2d-animation-skeletons/" TargetMode="External"/><Relationship Id="rId7" Type="http://schemas.openxmlformats.org/officeDocument/2006/relationships/hyperlink" Target="https://www.nhs.uk/conditions/spina-bifida/symptoms/" TargetMode="External"/><Relationship Id="rId2" Type="http://schemas.openxmlformats.org/officeDocument/2006/relationships/hyperlink" Target="https://my.clevelandclinic.org/health/body/21048-skeletal-system#:~:text=It%20gives%20the%20body%20its,also%20called%20the%20musculoskeletal%20syste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spina-bifida/treatment/" TargetMode="External"/><Relationship Id="rId5" Type="http://schemas.openxmlformats.org/officeDocument/2006/relationships/hyperlink" Target="http://andymcphee.blogspot.com/2013/09/five-kinds-of-illustrated-graphics-for.html" TargetMode="External"/><Relationship Id="rId4" Type="http://schemas.openxmlformats.org/officeDocument/2006/relationships/hyperlink" Target="https://www.mayoclinic.org/diseases-conditions/spina-bifida/symptoms-causes/syc-20377860" TargetMode="External"/><Relationship Id="rId9" Type="http://schemas.openxmlformats.org/officeDocument/2006/relationships/hyperlink" Target="https://www.shinecharity.org.uk/spina-bifida/types-of-spina-bifi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EE3E-3E57-9EBD-5F01-F5568A400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E96B8-EB51-FEBE-0148-D8AAB18E6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6FA9C46-EEE0-C37B-0647-5BCB23E926B7}"/>
              </a:ext>
            </a:extLst>
          </p:cNvPr>
          <p:cNvSpPr/>
          <p:nvPr/>
        </p:nvSpPr>
        <p:spPr>
          <a:xfrm>
            <a:off x="128770" y="0"/>
            <a:ext cx="12960350" cy="1296035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CAE13A-9A8D-9DF0-A941-5E5B7B56DAFA}"/>
              </a:ext>
            </a:extLst>
          </p:cNvPr>
          <p:cNvSpPr txBox="1"/>
          <p:nvPr/>
        </p:nvSpPr>
        <p:spPr>
          <a:xfrm>
            <a:off x="0" y="0"/>
            <a:ext cx="5726243" cy="43057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 Introduction to Physiology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BMHP5003_BIRM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Assignment Title:- Task 1 Part 1-– Individual Academic Poster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Muhammad Humza Saeed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Susan Ajmad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2017032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5DBD3E-FFFB-AD05-A92F-DC25FF3E5B5D}"/>
              </a:ext>
            </a:extLst>
          </p:cNvPr>
          <p:cNvSpPr txBox="1"/>
          <p:nvPr/>
        </p:nvSpPr>
        <p:spPr>
          <a:xfrm>
            <a:off x="5726243" y="0"/>
            <a:ext cx="7234107" cy="10304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6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Skeleton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AF28402-BD39-A2C6-D056-6E55C0C3E8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534" y="1301718"/>
            <a:ext cx="6805950" cy="62599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D492B27-2295-5989-29F4-EE4C94D8D8E5}"/>
              </a:ext>
            </a:extLst>
          </p:cNvPr>
          <p:cNvSpPr txBox="1"/>
          <p:nvPr/>
        </p:nvSpPr>
        <p:spPr>
          <a:xfrm>
            <a:off x="-1" y="4350701"/>
            <a:ext cx="5726243" cy="769441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Benefits The Skeletal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7EF4FC-332F-7045-3280-012D2302A421}"/>
              </a:ext>
            </a:extLst>
          </p:cNvPr>
          <p:cNvSpPr txBox="1"/>
          <p:nvPr/>
        </p:nvSpPr>
        <p:spPr>
          <a:xfrm>
            <a:off x="77657" y="5150335"/>
            <a:ext cx="5645815" cy="777982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Protecting your body and inside organs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cranium protects the soft tissue of the brain.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Without the skeleton, the body would be flabby and shapeless.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rib cage protects the delicate heart and lungs.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Facilitate movement by serving as points of attachment for your muscles.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bones and joints work with muscles to enable us to walk, run and sprint.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19F710D-378B-3C14-F623-DA263D67BF6F}"/>
              </a:ext>
            </a:extLst>
          </p:cNvPr>
          <p:cNvSpPr txBox="1"/>
          <p:nvPr/>
        </p:nvSpPr>
        <p:spPr>
          <a:xfrm>
            <a:off x="5723472" y="7875610"/>
            <a:ext cx="7365648" cy="479011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Skeleton in children 300 bones  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skeleton consists of 206 bones in an adult. 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 can divide the skeleton into two main axes:</a:t>
            </a:r>
            <a:endParaRPr lang="en-GB" sz="28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 axis consisting of head and height.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 II Both hands and feet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2586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F1966EE-BF8F-6C6A-A0F9-02EF2FBCCD38}"/>
              </a:ext>
            </a:extLst>
          </p:cNvPr>
          <p:cNvSpPr/>
          <p:nvPr/>
        </p:nvSpPr>
        <p:spPr>
          <a:xfrm>
            <a:off x="7492" y="1766242"/>
            <a:ext cx="12960350" cy="128857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lnSpc>
                <a:spcPct val="150000"/>
              </a:lnSpc>
              <a:spcAft>
                <a:spcPts val="800"/>
              </a:spcAft>
            </a:pPr>
            <a:endParaRPr lang="en-GB" sz="1800" b="1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6EA192-C96D-7B99-0FCA-CEBECCCB4BEF}"/>
              </a:ext>
            </a:extLst>
          </p:cNvPr>
          <p:cNvSpPr/>
          <p:nvPr/>
        </p:nvSpPr>
        <p:spPr>
          <a:xfrm>
            <a:off x="0" y="37306"/>
            <a:ext cx="12960350" cy="17907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Star: 32 Points 6">
            <a:extLst>
              <a:ext uri="{FF2B5EF4-FFF2-40B4-BE49-F238E27FC236}">
                <a16:creationId xmlns:a16="http://schemas.microsoft.com/office/drawing/2014/main" id="{0F45BC78-FAE1-8700-79C2-F689DF088DC7}"/>
              </a:ext>
            </a:extLst>
          </p:cNvPr>
          <p:cNvSpPr/>
          <p:nvPr/>
        </p:nvSpPr>
        <p:spPr>
          <a:xfrm>
            <a:off x="778240" y="-37158"/>
            <a:ext cx="11049000" cy="1803400"/>
          </a:xfrm>
          <a:prstGeom prst="star3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96071">
              <a:defRPr/>
            </a:pPr>
            <a:r>
              <a:rPr lang="en-GB" sz="60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Types of bones</a:t>
            </a:r>
            <a:endParaRPr lang="en-GB" sz="6000" b="1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5AD783-6703-E93E-7DA3-3E9AB27228E2}"/>
              </a:ext>
            </a:extLst>
          </p:cNvPr>
          <p:cNvSpPr/>
          <p:nvPr/>
        </p:nvSpPr>
        <p:spPr>
          <a:xfrm>
            <a:off x="113562" y="8632919"/>
            <a:ext cx="2893099" cy="147346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Long bone  for example femur </a:t>
            </a:r>
            <a:endParaRPr lang="en-GB" sz="2400" b="1" dirty="0">
              <a:solidFill>
                <a:schemeClr val="tx1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3102C9C-DFCD-D813-28FE-7EAEF19BF6E8}"/>
              </a:ext>
            </a:extLst>
          </p:cNvPr>
          <p:cNvSpPr/>
          <p:nvPr/>
        </p:nvSpPr>
        <p:spPr>
          <a:xfrm>
            <a:off x="7492" y="4865783"/>
            <a:ext cx="2895195" cy="160837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Irregular bone  for example vertebra and hip bones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7687294-83B1-4B08-3922-A04B53E8EC61}"/>
              </a:ext>
            </a:extLst>
          </p:cNvPr>
          <p:cNvSpPr/>
          <p:nvPr/>
        </p:nvSpPr>
        <p:spPr>
          <a:xfrm>
            <a:off x="9251517" y="9559643"/>
            <a:ext cx="3117592" cy="103579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Sesamoid bone for example patella </a:t>
            </a:r>
            <a:endParaRPr lang="en-GB" sz="1800" b="1" dirty="0">
              <a:solidFill>
                <a:schemeClr val="tx1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81351A5-C482-315E-2046-66F89EA2DD7F}"/>
              </a:ext>
            </a:extLst>
          </p:cNvPr>
          <p:cNvSpPr/>
          <p:nvPr/>
        </p:nvSpPr>
        <p:spPr>
          <a:xfrm>
            <a:off x="9730674" y="5752173"/>
            <a:ext cx="3117592" cy="297598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Short bones  for example tarsal's (foot) and carpals(hand).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63A00A-D4AB-CF97-F882-E73027887AF2}"/>
              </a:ext>
            </a:extLst>
          </p:cNvPr>
          <p:cNvSpPr txBox="1"/>
          <p:nvPr/>
        </p:nvSpPr>
        <p:spPr>
          <a:xfrm>
            <a:off x="8968368" y="13893276"/>
            <a:ext cx="3683889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(Markings,1995)</a:t>
            </a:r>
            <a:endParaRPr lang="en-GB" sz="3600" dirty="0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6ED9EE46-F835-FB82-BA81-390BA59EF907}"/>
              </a:ext>
            </a:extLst>
          </p:cNvPr>
          <p:cNvSpPr/>
          <p:nvPr/>
        </p:nvSpPr>
        <p:spPr>
          <a:xfrm>
            <a:off x="6348068" y="9904350"/>
            <a:ext cx="3117593" cy="642153"/>
          </a:xfrm>
          <a:prstGeom prst="lef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8D1AE80A-0D6F-53CA-9632-BA08EE85E68B}"/>
              </a:ext>
            </a:extLst>
          </p:cNvPr>
          <p:cNvSpPr/>
          <p:nvPr/>
        </p:nvSpPr>
        <p:spPr>
          <a:xfrm>
            <a:off x="7408315" y="8085782"/>
            <a:ext cx="2314867" cy="345676"/>
          </a:xfrm>
          <a:prstGeom prst="lef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allout: Down Arrow 11">
            <a:extLst>
              <a:ext uri="{FF2B5EF4-FFF2-40B4-BE49-F238E27FC236}">
                <a16:creationId xmlns:a16="http://schemas.microsoft.com/office/drawing/2014/main" id="{C47DCE79-D762-4E29-A303-A51FF315DEE5}"/>
              </a:ext>
            </a:extLst>
          </p:cNvPr>
          <p:cNvSpPr/>
          <p:nvPr/>
        </p:nvSpPr>
        <p:spPr>
          <a:xfrm>
            <a:off x="2477070" y="2187597"/>
            <a:ext cx="6411539" cy="1931769"/>
          </a:xfrm>
          <a:prstGeom prst="downArrowCallou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Flat bones  for  example ribs sternum, cranium and scapula</a:t>
            </a:r>
            <a:endParaRPr lang="en-GB" sz="1800" b="1" dirty="0">
              <a:solidFill>
                <a:schemeClr val="tx1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13018331-776B-E511-C21B-79E5B4EE214B}"/>
              </a:ext>
            </a:extLst>
          </p:cNvPr>
          <p:cNvSpPr/>
          <p:nvPr/>
        </p:nvSpPr>
        <p:spPr>
          <a:xfrm>
            <a:off x="2924388" y="9124430"/>
            <a:ext cx="2114893" cy="490438"/>
          </a:xfrm>
          <a:prstGeom prst="righ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F630717-A4EA-0A98-13EA-1A2CACA6EF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628" y="3864143"/>
            <a:ext cx="5902536" cy="892019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7" name="Arrow: Right 26">
            <a:extLst>
              <a:ext uri="{FF2B5EF4-FFF2-40B4-BE49-F238E27FC236}">
                <a16:creationId xmlns:a16="http://schemas.microsoft.com/office/drawing/2014/main" id="{EC3D8C6B-EB9E-A913-851C-3A2B0C1476FE}"/>
              </a:ext>
            </a:extLst>
          </p:cNvPr>
          <p:cNvSpPr/>
          <p:nvPr/>
        </p:nvSpPr>
        <p:spPr>
          <a:xfrm>
            <a:off x="2902687" y="5752173"/>
            <a:ext cx="2785136" cy="335476"/>
          </a:xfrm>
          <a:prstGeom prst="righ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CEE864F-5BE0-96B1-58B2-F6E0AB6FF60F}"/>
              </a:ext>
            </a:extLst>
          </p:cNvPr>
          <p:cNvSpPr txBox="1"/>
          <p:nvPr/>
        </p:nvSpPr>
        <p:spPr>
          <a:xfrm>
            <a:off x="113562" y="13670728"/>
            <a:ext cx="408265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</a:rPr>
              <a:t>  (Study.com)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36829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A8F488A-76A9-6025-CC22-4B365A06D67D}"/>
              </a:ext>
            </a:extLst>
          </p:cNvPr>
          <p:cNvSpPr/>
          <p:nvPr/>
        </p:nvSpPr>
        <p:spPr>
          <a:xfrm>
            <a:off x="0" y="8349521"/>
            <a:ext cx="6383435" cy="453587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solidFill>
                  <a:srgbClr val="454545"/>
                </a:solidFill>
                <a:latin typeface="Muli"/>
              </a:rPr>
              <a:t>O</a:t>
            </a:r>
            <a:r>
              <a:rPr lang="en-GB" sz="2400" b="1" i="0" strike="noStrike" dirty="0">
                <a:solidFill>
                  <a:srgbClr val="454545"/>
                </a:solidFill>
                <a:effectLst/>
                <a:latin typeface="Muli"/>
              </a:rPr>
              <a:t>pen spina bifida</a:t>
            </a:r>
            <a:endParaRPr lang="en-GB" sz="2400" dirty="0">
              <a:solidFill>
                <a:srgbClr val="212B32"/>
              </a:solidFill>
              <a:latin typeface="Frutiger W01"/>
            </a:endParaRP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Myelomeningocele</a:t>
            </a:r>
            <a:endParaRPr lang="en-GB" sz="2400" dirty="0">
              <a:solidFill>
                <a:srgbClr val="212B3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meningocele </a:t>
            </a:r>
            <a:endParaRPr lang="en-GB" sz="2400" dirty="0">
              <a:solidFill>
                <a:srgbClr val="212B3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>
                <a:solidFill>
                  <a:srgbClr val="212B32"/>
                </a:solidFill>
                <a:latin typeface="Frutiger W01"/>
              </a:rPr>
              <a:t>2. </a:t>
            </a:r>
            <a:r>
              <a:rPr lang="en-GB" sz="2400" b="1" dirty="0">
                <a:solidFill>
                  <a:srgbClr val="454545"/>
                </a:solidFill>
                <a:latin typeface="Muli"/>
              </a:rPr>
              <a:t>Closed spinal  lesions</a:t>
            </a:r>
            <a:endParaRPr lang="en-GB" sz="2400" b="1" i="0" u="none" strike="noStrike" dirty="0">
              <a:solidFill>
                <a:srgbClr val="454545"/>
              </a:solidFill>
              <a:effectLst/>
              <a:latin typeface="Muli"/>
            </a:endParaRPr>
          </a:p>
          <a:p>
            <a:pPr algn="l"/>
            <a:endParaRPr lang="en-GB" sz="2400" b="1" dirty="0">
              <a:solidFill>
                <a:srgbClr val="454545"/>
              </a:solidFill>
              <a:latin typeface="Muli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54545"/>
                </a:solidFill>
                <a:latin typeface="Calibri" panose="020F0502020204030204" pitchFamily="34" charset="0"/>
              </a:rPr>
              <a:t>L</a:t>
            </a:r>
            <a:r>
              <a:rPr lang="en-GB" sz="2400" dirty="0">
                <a:solidFill>
                  <a:srgbClr val="4545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ipomyelomeningocoele</a:t>
            </a:r>
          </a:p>
          <a:p>
            <a:pPr algn="l"/>
            <a:endParaRPr lang="en-GB" sz="2400" dirty="0">
              <a:solidFill>
                <a:srgbClr val="45454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545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Diastematomyelia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Shine)</a:t>
            </a:r>
            <a:endParaRPr lang="en-GB" sz="2400" b="1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4000" b="0" i="0" dirty="0">
              <a:solidFill>
                <a:srgbClr val="454545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256BED1-FDC8-3F4F-4257-04DFA2E8BCA3}"/>
              </a:ext>
            </a:extLst>
          </p:cNvPr>
          <p:cNvSpPr/>
          <p:nvPr/>
        </p:nvSpPr>
        <p:spPr>
          <a:xfrm>
            <a:off x="6535502" y="8126878"/>
            <a:ext cx="6275604" cy="503422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GB" sz="2400" b="1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 is no main cause of the disease, but a number of factors can increase the risk:-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Lack of folic acid                    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Family history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Genetic conditions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Medicine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212B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</a:p>
          <a:p>
            <a:pPr>
              <a:lnSpc>
                <a:spcPct val="150000"/>
              </a:lnSpc>
            </a:pPr>
            <a:endParaRPr lang="en-GB" sz="2800" i="0" dirty="0">
              <a:solidFill>
                <a:srgbClr val="FF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ibbon: Tilted Down 7">
            <a:extLst>
              <a:ext uri="{FF2B5EF4-FFF2-40B4-BE49-F238E27FC236}">
                <a16:creationId xmlns:a16="http://schemas.microsoft.com/office/drawing/2014/main" id="{9E580F8E-C4E1-B4AD-F48B-C1F1B98210D5}"/>
              </a:ext>
            </a:extLst>
          </p:cNvPr>
          <p:cNvSpPr/>
          <p:nvPr/>
        </p:nvSpPr>
        <p:spPr>
          <a:xfrm>
            <a:off x="6535502" y="7163148"/>
            <a:ext cx="6317019" cy="1169234"/>
          </a:xfrm>
          <a:prstGeom prst="ribbon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212B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</a:t>
            </a:r>
            <a:r>
              <a:rPr lang="en-GB" sz="2800" b="1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 spina bifida</a:t>
            </a:r>
          </a:p>
          <a:p>
            <a:pPr algn="ctr"/>
            <a:endParaRPr lang="en-GB" dirty="0"/>
          </a:p>
        </p:txBody>
      </p:sp>
      <p:sp>
        <p:nvSpPr>
          <p:cNvPr id="12" name="Ribbon: Tilted Down 11">
            <a:extLst>
              <a:ext uri="{FF2B5EF4-FFF2-40B4-BE49-F238E27FC236}">
                <a16:creationId xmlns:a16="http://schemas.microsoft.com/office/drawing/2014/main" id="{9FB4C89E-2226-43FC-2955-569AEE6840E4}"/>
              </a:ext>
            </a:extLst>
          </p:cNvPr>
          <p:cNvSpPr/>
          <p:nvPr/>
        </p:nvSpPr>
        <p:spPr>
          <a:xfrm>
            <a:off x="0" y="7330190"/>
            <a:ext cx="6480175" cy="1154244"/>
          </a:xfrm>
          <a:prstGeom prst="ribbon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0" dirty="0">
                <a:solidFill>
                  <a:srgbClr val="212B3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spina bifida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88535C-D5BA-C425-466E-1DAFA76BCA3B}"/>
              </a:ext>
            </a:extLst>
          </p:cNvPr>
          <p:cNvSpPr txBox="1"/>
          <p:nvPr/>
        </p:nvSpPr>
        <p:spPr>
          <a:xfrm>
            <a:off x="9722817" y="12179413"/>
            <a:ext cx="3633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(Mayo clinic)</a:t>
            </a:r>
            <a:endParaRPr lang="en-GB" sz="36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D7CF5D7C-0AC1-EE48-EA6A-19A6A40675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94" y="5327679"/>
            <a:ext cx="11986461" cy="174350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B32D5B2-0922-3BC5-F867-2B5CC3F8B8CA}"/>
              </a:ext>
            </a:extLst>
          </p:cNvPr>
          <p:cNvSpPr txBox="1"/>
          <p:nvPr/>
        </p:nvSpPr>
        <p:spPr>
          <a:xfrm>
            <a:off x="11615186" y="5163912"/>
            <a:ext cx="1292662" cy="26443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sz="36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(McPhee, 2013).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A7FC97-6D5B-9045-A49F-B77A0BADEDBD}"/>
              </a:ext>
            </a:extLst>
          </p:cNvPr>
          <p:cNvSpPr/>
          <p:nvPr/>
        </p:nvSpPr>
        <p:spPr>
          <a:xfrm>
            <a:off x="29649" y="23763"/>
            <a:ext cx="12781457" cy="51328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FDE4D9-B6BA-0424-1920-42D8489AF2DC}"/>
              </a:ext>
            </a:extLst>
          </p:cNvPr>
          <p:cNvSpPr txBox="1"/>
          <p:nvPr/>
        </p:nvSpPr>
        <p:spPr>
          <a:xfrm>
            <a:off x="201931" y="719367"/>
            <a:ext cx="12650589" cy="413311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When an infant’s spinal cord does not grow appropriately in the pregnancy,  gap occurs in the spine. This is referred to as spina bifida.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Spina bifida is one of kind of neural tube defect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first structure to give rise to the baby's brain and spinal cord is the neural tube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During pregnancy, the neural tube closes about four weeks after conception.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a result of a portion of the neural tube not forming or closing properly (vertebrae), Spina Bifida causes abnormalities in the spinal cord and spine bones.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Despite the fact that the cause of spina bifida is unknown, a deficiency of folic acid during and before pregnancy is a serious risk factor.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8416E3-4D97-5F26-7DDB-3C984F3B2000}"/>
              </a:ext>
            </a:extLst>
          </p:cNvPr>
          <p:cNvSpPr/>
          <p:nvPr/>
        </p:nvSpPr>
        <p:spPr>
          <a:xfrm>
            <a:off x="771958" y="74952"/>
            <a:ext cx="5611477" cy="7644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0CB91A-9899-686E-502D-52CD40B05884}"/>
              </a:ext>
            </a:extLst>
          </p:cNvPr>
          <p:cNvSpPr txBox="1"/>
          <p:nvPr/>
        </p:nvSpPr>
        <p:spPr>
          <a:xfrm>
            <a:off x="1383293" y="127255"/>
            <a:ext cx="4388805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is spina bifida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DF0368-C0C9-6DAF-B8A2-69B4AD89E3D3}"/>
              </a:ext>
            </a:extLst>
          </p:cNvPr>
          <p:cNvSpPr/>
          <p:nvPr/>
        </p:nvSpPr>
        <p:spPr>
          <a:xfrm>
            <a:off x="7000407" y="4491969"/>
            <a:ext cx="5691892" cy="5767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(</a:t>
            </a:r>
            <a:r>
              <a:rPr lang="fr-FR" sz="4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Copp</a:t>
            </a:r>
            <a:r>
              <a:rPr lang="fr-FR" sz="4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, et al. 2015).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984419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1C4FDE0-E35C-4E25-8433-AA811F287958}"/>
              </a:ext>
            </a:extLst>
          </p:cNvPr>
          <p:cNvSpPr/>
          <p:nvPr/>
        </p:nvSpPr>
        <p:spPr>
          <a:xfrm>
            <a:off x="0" y="0"/>
            <a:ext cx="12960350" cy="1633928"/>
          </a:xfrm>
          <a:prstGeom prst="rect">
            <a:avLst/>
          </a:prstGeom>
          <a:solidFill>
            <a:schemeClr val="bg2">
              <a:lumMod val="2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5C93492-7D95-405F-88C5-6BD8BD3D15BF}"/>
              </a:ext>
            </a:extLst>
          </p:cNvPr>
          <p:cNvSpPr/>
          <p:nvPr/>
        </p:nvSpPr>
        <p:spPr>
          <a:xfrm>
            <a:off x="53819" y="1633928"/>
            <a:ext cx="12906531" cy="11392525"/>
          </a:xfrm>
          <a:prstGeom prst="rect">
            <a:avLst/>
          </a:prstGeom>
          <a:solidFill>
            <a:schemeClr val="bg1">
              <a:lumMod val="50000"/>
            </a:schemeClr>
          </a:solidFill>
          <a:ln w="762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24 Points 5">
            <a:extLst>
              <a:ext uri="{FF2B5EF4-FFF2-40B4-BE49-F238E27FC236}">
                <a16:creationId xmlns:a16="http://schemas.microsoft.com/office/drawing/2014/main" id="{38301B29-E4D0-414B-B166-0D086DA2DAAA}"/>
              </a:ext>
            </a:extLst>
          </p:cNvPr>
          <p:cNvSpPr/>
          <p:nvPr/>
        </p:nvSpPr>
        <p:spPr>
          <a:xfrm>
            <a:off x="397238" y="0"/>
            <a:ext cx="12112053" cy="1633928"/>
          </a:xfrm>
          <a:prstGeom prst="star24">
            <a:avLst>
              <a:gd name="adj" fmla="val 41743"/>
            </a:avLst>
          </a:prstGeom>
          <a:solidFill>
            <a:schemeClr val="bg1">
              <a:lumMod val="95000"/>
            </a:schemeClr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32EFF7-F402-4009-AB7B-0E8365A6CEC3}"/>
              </a:ext>
            </a:extLst>
          </p:cNvPr>
          <p:cNvSpPr txBox="1"/>
          <p:nvPr/>
        </p:nvSpPr>
        <p:spPr>
          <a:xfrm>
            <a:off x="3838968" y="225504"/>
            <a:ext cx="5110160" cy="218521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 defTabSz="1296071">
              <a:defRPr/>
            </a:pPr>
            <a:r>
              <a:rPr lang="en-GB" sz="3200" b="1" i="0" kern="1200" dirty="0"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Treatment and </a:t>
            </a:r>
            <a:r>
              <a:rPr lang="en-GB" sz="3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Symptoms of spina bifida</a:t>
            </a:r>
          </a:p>
          <a:p>
            <a:pPr marL="0" marR="0" lvl="0" indent="0" algn="ctr" defTabSz="129607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i="0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endParaRPr lang="en-GB" sz="4000" b="0" i="0" kern="1200" dirty="0">
              <a:solidFill>
                <a:schemeClr val="bg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B31F5256-9396-2475-0F91-04F843DDDA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928133"/>
              </p:ext>
            </p:extLst>
          </p:nvPr>
        </p:nvGraphicFramePr>
        <p:xfrm>
          <a:off x="162666" y="1697264"/>
          <a:ext cx="12688836" cy="11443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44418">
                  <a:extLst>
                    <a:ext uri="{9D8B030D-6E8A-4147-A177-3AD203B41FA5}">
                      <a16:colId xmlns:a16="http://schemas.microsoft.com/office/drawing/2014/main" val="4020129646"/>
                    </a:ext>
                  </a:extLst>
                </a:gridCol>
                <a:gridCol w="6344418">
                  <a:extLst>
                    <a:ext uri="{9D8B030D-6E8A-4147-A177-3AD203B41FA5}">
                      <a16:colId xmlns:a16="http://schemas.microsoft.com/office/drawing/2014/main" val="1600606474"/>
                    </a:ext>
                  </a:extLst>
                </a:gridCol>
              </a:tblGrid>
              <a:tr h="1802376">
                <a:tc>
                  <a:txBody>
                    <a:bodyPr/>
                    <a:lstStyle/>
                    <a:p>
                      <a:pPr marL="0" marR="0" lvl="0" indent="0" algn="ctr" defTabSz="12960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0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Treatment</a:t>
                      </a:r>
                      <a:endParaRPr lang="en-GB" sz="4000" b="0" i="0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12960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000" b="1" i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Symptoms</a:t>
                      </a:r>
                    </a:p>
                    <a:p>
                      <a:pPr algn="ctr"/>
                      <a:endParaRPr lang="en-GB" sz="4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2851355"/>
                  </a:ext>
                </a:extLst>
              </a:tr>
              <a:tr h="9640661">
                <a:tc>
                  <a:txBody>
                    <a:bodyPr/>
                    <a:lstStyle/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Initial surgery to repair the spine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Treating hydrocephalus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Physiotherapy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Occupational therapy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Mobility aids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Treating bone and joint problems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Treating bladder problems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Treating bowel problems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Support at school</a:t>
                      </a:r>
                    </a:p>
                    <a:p>
                      <a:pPr marL="457200" marR="0" lvl="0" indent="-457200" algn="l" defTabSz="129607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2551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514350" indent="-514350">
                        <a:lnSpc>
                          <a:spcPct val="150000"/>
                        </a:lnSpc>
                        <a:buFont typeface="+mj-lt"/>
                        <a:buAutoNum type="arabicPeriod"/>
                      </a:pPr>
                      <a:r>
                        <a:rPr lang="en-GB" sz="2800" b="0" i="0" dirty="0">
                          <a:solidFill>
                            <a:srgbClr val="212B3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Movement problems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28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 or total  paralysis of the legs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</a:t>
                      </a:r>
                      <a:r>
                        <a:rPr lang="en-GB" sz="28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Bladder problems</a:t>
                      </a:r>
                    </a:p>
                    <a:p>
                      <a:pPr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urinary incontinence</a:t>
                      </a:r>
                      <a:endParaRPr lang="en-GB" sz="2800" b="0" i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urinary tract infections (UTIs)</a:t>
                      </a:r>
                      <a:endParaRPr lang="en-GB" sz="2800" b="0" i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hydronephrosis</a:t>
                      </a:r>
                      <a:r>
                        <a:rPr lang="en-GB" sz="28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where one or both kidneys become stretched and swollen due to a build-up of pee inside them</a:t>
                      </a:r>
                    </a:p>
                    <a:p>
                      <a:pPr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kidney scarring and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stones </a:t>
                      </a:r>
                      <a:endParaRPr lang="en-GB" sz="2800" b="0" i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2800" b="0" i="0" dirty="0">
                          <a:solidFill>
                            <a:srgbClr val="212B3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r>
                        <a:rPr lang="en-GB" sz="2800" b="1" i="0" dirty="0">
                          <a:solidFill>
                            <a:srgbClr val="212B3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Bowel problems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Many people with spina bifida disease have limited control or not control.</a:t>
                      </a:r>
                      <a:endParaRPr lang="en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6577424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674D19E-98D1-2879-90EE-35CB1090EBEE}"/>
              </a:ext>
            </a:extLst>
          </p:cNvPr>
          <p:cNvSpPr txBox="1"/>
          <p:nvPr/>
        </p:nvSpPr>
        <p:spPr>
          <a:xfrm>
            <a:off x="1768839" y="12154150"/>
            <a:ext cx="45120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2020)</a:t>
            </a:r>
            <a:endParaRPr lang="en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69286D-D23C-23E8-B6E7-97360CF65BDE}"/>
              </a:ext>
            </a:extLst>
          </p:cNvPr>
          <p:cNvSpPr txBox="1"/>
          <p:nvPr/>
        </p:nvSpPr>
        <p:spPr>
          <a:xfrm>
            <a:off x="8496300" y="12016206"/>
            <a:ext cx="40129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i="0" dirty="0">
                <a:solidFill>
                  <a:srgbClr val="212B32"/>
                </a:solidFill>
                <a:effectLst/>
                <a:latin typeface="Frutiger W01"/>
              </a:rPr>
              <a:t>(NHS, 2020)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40602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D2C9517-1736-6B86-6238-58057CB1FA52}"/>
              </a:ext>
            </a:extLst>
          </p:cNvPr>
          <p:cNvSpPr/>
          <p:nvPr/>
        </p:nvSpPr>
        <p:spPr>
          <a:xfrm>
            <a:off x="0" y="0"/>
            <a:ext cx="12960350" cy="1295150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DD0C22-34EE-38FB-FD35-2B143A3831A3}"/>
              </a:ext>
            </a:extLst>
          </p:cNvPr>
          <p:cNvSpPr/>
          <p:nvPr/>
        </p:nvSpPr>
        <p:spPr>
          <a:xfrm>
            <a:off x="26909" y="8848"/>
            <a:ext cx="12906531" cy="164007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C932EBC-CCB0-F9E4-52C5-42881E32F4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492442"/>
            <a:ext cx="12960350" cy="984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4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Karla" pitchFamily="2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C33765-49B2-949A-1573-63843E52C2E8}"/>
              </a:ext>
            </a:extLst>
          </p:cNvPr>
          <p:cNvSpPr/>
          <p:nvPr/>
        </p:nvSpPr>
        <p:spPr>
          <a:xfrm>
            <a:off x="284813" y="1798820"/>
            <a:ext cx="12486807" cy="1098779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fr-FR" sz="2000" b="1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Copp</a:t>
            </a:r>
            <a:r>
              <a:rPr lang="fr-FR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A.J. et al. (2015). </a:t>
            </a: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Spina bifida. </a:t>
            </a:r>
            <a:r>
              <a:rPr lang="en-GB" sz="20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Nature reviews Disease primers</a:t>
            </a: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 </a:t>
            </a:r>
            <a:r>
              <a:rPr lang="en-GB" sz="20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</a:t>
            </a: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(1), pp.1-18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leveland Clinic (2019).</a:t>
            </a:r>
            <a:r>
              <a:rPr lang="en-GB" sz="2400" b="1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Skeletal System</a:t>
            </a:r>
            <a:endParaRPr lang="en-GB" sz="2400" b="1" dirty="0">
              <a:solidFill>
                <a:schemeClr val="tx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24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https://my.clevelandclinic.org/health/body/21048-skeletal-system#:~:text=It%20gives%20the%20body%20its,also%20called%20the%20musculoskeletal%20system</a:t>
            </a:r>
            <a:r>
              <a:rPr lang="en-GB" sz="2400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(Accessed 11/07/2022)</a:t>
            </a:r>
            <a:endParaRPr lang="en-GB" sz="2400" b="1" i="1" dirty="0">
              <a:solidFill>
                <a:schemeClr val="tx1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3.</a:t>
            </a:r>
            <a:r>
              <a:rPr lang="en-GB" sz="240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Giphy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niffelheim</a:t>
            </a:r>
            <a:r>
              <a:rPr lang="en-GB" sz="240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spine2d animation skeletons. 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dirty="0" err="1">
                <a:hlinkClick r:id="rId3"/>
              </a:rPr>
              <a:t>Niffelheim</a:t>
            </a:r>
            <a:r>
              <a:rPr lang="en-GB" sz="2400" dirty="0">
                <a:hlinkClick r:id="rId3"/>
              </a:rPr>
              <a:t> spine2d animation skeletons GIFs - Find &amp; Share on GIPHY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26/06/2022).</a:t>
            </a:r>
          </a:p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4. Markings, B., (1995). The skeletal system.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Mayo clinic. </a:t>
            </a:r>
            <a:r>
              <a:rPr lang="en-GB" sz="2400" i="1" dirty="0">
                <a:solidFill>
                  <a:schemeClr val="tx1"/>
                </a:solidFill>
                <a:latin typeface="Helvetica" panose="020B0604020202020204" pitchFamily="34" charset="0"/>
              </a:rPr>
              <a:t>Spina bifida</a:t>
            </a:r>
          </a:p>
          <a:p>
            <a:r>
              <a:rPr lang="en-GB" sz="2400" i="1" dirty="0">
                <a:solidFill>
                  <a:schemeClr val="tx1"/>
                </a:solidFill>
                <a:latin typeface="Helvetica" panose="020B0604020202020204" pitchFamily="34" charset="0"/>
              </a:rPr>
              <a:t>Available at </a:t>
            </a:r>
            <a:r>
              <a:rPr lang="en-GB" sz="2400" dirty="0">
                <a:hlinkClick r:id="rId4"/>
              </a:rPr>
              <a:t>Spina bifida - Symptoms and causes - Mayo Clinic</a:t>
            </a:r>
            <a:r>
              <a:rPr lang="en-GB" sz="2400" dirty="0"/>
              <a:t> 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26/06/2022).</a:t>
            </a:r>
          </a:p>
          <a:p>
            <a:r>
              <a:rPr lang="en-GB" sz="2400" dirty="0">
                <a:solidFill>
                  <a:srgbClr val="333333"/>
                </a:solidFill>
                <a:latin typeface="Trebuchet MS" panose="020B0603020202020204" pitchFamily="34" charset="0"/>
              </a:rPr>
              <a:t>6. McPhee, A ,(2013). </a:t>
            </a:r>
            <a:r>
              <a:rPr lang="en-GB" sz="2400" i="1" dirty="0">
                <a:effectLst/>
                <a:latin typeface="Georgia" panose="02040502050405020303" pitchFamily="18" charset="0"/>
              </a:rPr>
              <a:t>Five Kinds of Illustrated Graphics for Health Care Textbook. </a:t>
            </a:r>
          </a:p>
          <a:p>
            <a:r>
              <a:rPr lang="en-GB" sz="2400" i="1" dirty="0">
                <a:solidFill>
                  <a:schemeClr val="tx1"/>
                </a:solidFill>
                <a:effectLst/>
                <a:latin typeface="Georgia" panose="02040502050405020303" pitchFamily="18" charset="0"/>
              </a:rPr>
              <a:t>Available at</a:t>
            </a:r>
            <a:r>
              <a:rPr lang="en-GB" sz="2400" i="1" dirty="0">
                <a:effectLst/>
                <a:latin typeface="Georgia" panose="02040502050405020303" pitchFamily="18" charset="0"/>
              </a:rPr>
              <a:t>: </a:t>
            </a:r>
            <a:r>
              <a:rPr lang="en-GB" sz="2400" dirty="0">
                <a:hlinkClick r:id="rId5"/>
              </a:rPr>
              <a:t>Andy McPhee: Five Kinds of Illustrated Graphics for Health Care Textbooks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22/06/2022).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NHS,(2020). 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Treatment.</a:t>
            </a:r>
          </a:p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it-IT" sz="2400" dirty="0">
                <a:hlinkClick r:id="rId6"/>
              </a:rPr>
              <a:t>Spina bifida - Treatment - NHS (www.nhs.uk)</a:t>
            </a:r>
            <a:r>
              <a:rPr lang="it-IT" sz="2400" dirty="0"/>
              <a:t> </a:t>
            </a:r>
          </a:p>
          <a:p>
            <a:r>
              <a:rPr lang="it-IT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it-IT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it-IT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22/06/2022).</a:t>
            </a:r>
            <a:endParaRPr lang="it-IT" sz="24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24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GB" sz="2400" b="1" i="0" dirty="0">
                <a:solidFill>
                  <a:srgbClr val="212B32"/>
                </a:solidFill>
                <a:effectLst/>
                <a:latin typeface="Frutiger W01"/>
              </a:rPr>
              <a:t>NHS, (2020) </a:t>
            </a:r>
            <a:r>
              <a:rPr lang="en-GB" sz="2400" i="1" dirty="0">
                <a:solidFill>
                  <a:srgbClr val="212B32"/>
                </a:solidFill>
                <a:effectLst/>
                <a:latin typeface="Frutiger W01"/>
              </a:rPr>
              <a:t>Symptoms</a:t>
            </a:r>
          </a:p>
          <a:p>
            <a:r>
              <a:rPr lang="en-GB" sz="2400" i="1" dirty="0">
                <a:solidFill>
                  <a:srgbClr val="212B32"/>
                </a:solidFill>
                <a:latin typeface="Frutiger W01"/>
                <a:cs typeface="Arial" panose="020B0604020202020204" pitchFamily="34" charset="0"/>
              </a:rPr>
              <a:t>Available at: </a:t>
            </a:r>
            <a:r>
              <a:rPr lang="en-GB" sz="2400" dirty="0">
                <a:hlinkClick r:id="rId7"/>
              </a:rPr>
              <a:t>Spina bifida - Symptoms - NHS (www.nhs.uk)</a:t>
            </a:r>
            <a:endParaRPr lang="en-GB" sz="2400" dirty="0"/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26/06/2022).</a:t>
            </a:r>
            <a:endParaRPr lang="en-GB" sz="2400" i="1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Oregon State university. </a:t>
            </a:r>
            <a:r>
              <a:rPr lang="en-GB" sz="2400" b="0" i="1" dirty="0">
                <a:solidFill>
                  <a:srgbClr val="373D3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Functions of the Skeletal System</a:t>
            </a:r>
            <a:endParaRPr lang="en-GB" sz="2400" i="1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6.1 The Functions of the Skeletal System – Anatomy &amp; Physiology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oregonstate.education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)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25/6/2022).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 Shine. </a:t>
            </a:r>
            <a:r>
              <a:rPr lang="en-GB" sz="2400" i="1" dirty="0">
                <a:solidFill>
                  <a:srgbClr val="45454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spina bifida.</a:t>
            </a:r>
            <a:endParaRPr lang="en-GB" sz="2400" i="1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Types of spina bifida - Shine (shinecharity.org.uk)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26/06/2022). </a:t>
            </a:r>
          </a:p>
        </p:txBody>
      </p:sp>
      <p:sp>
        <p:nvSpPr>
          <p:cNvPr id="11" name="Star: 32 Points 10">
            <a:extLst>
              <a:ext uri="{FF2B5EF4-FFF2-40B4-BE49-F238E27FC236}">
                <a16:creationId xmlns:a16="http://schemas.microsoft.com/office/drawing/2014/main" id="{A45EAAF9-7372-7FCA-5920-177F16C854DA}"/>
              </a:ext>
            </a:extLst>
          </p:cNvPr>
          <p:cNvSpPr/>
          <p:nvPr/>
        </p:nvSpPr>
        <p:spPr>
          <a:xfrm>
            <a:off x="188730" y="0"/>
            <a:ext cx="12013263" cy="1798820"/>
          </a:xfrm>
          <a:prstGeom prst="star32">
            <a:avLst>
              <a:gd name="adj" fmla="val 36586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54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References</a:t>
            </a:r>
            <a:endParaRPr lang="en-GB" sz="5400" u="sng" dirty="0">
              <a:solidFill>
                <a:schemeClr val="tx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3616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803</Words>
  <Application>Microsoft Office PowerPoint</Application>
  <PresentationFormat>Custom</PresentationFormat>
  <Paragraphs>107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6" baseType="lpstr">
      <vt:lpstr>Frutiger W01</vt:lpstr>
      <vt:lpstr>Muli</vt:lpstr>
      <vt:lpstr>Arial</vt:lpstr>
      <vt:lpstr>Calibri</vt:lpstr>
      <vt:lpstr>Calibri Light</vt:lpstr>
      <vt:lpstr>Georgia</vt:lpstr>
      <vt:lpstr>Helvetica</vt:lpstr>
      <vt:lpstr>Karla</vt:lpstr>
      <vt:lpstr>Symbol</vt:lpstr>
      <vt:lpstr>Trebuchet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Physilogy</dc:title>
  <dc:creator>Susan Ajmad (2017032)</dc:creator>
  <cp:lastModifiedBy>Susan Ajmad (2017032)</cp:lastModifiedBy>
  <cp:revision>41</cp:revision>
  <dcterms:created xsi:type="dcterms:W3CDTF">2022-05-27T18:31:44Z</dcterms:created>
  <dcterms:modified xsi:type="dcterms:W3CDTF">2022-07-22T11:34:10Z</dcterms:modified>
</cp:coreProperties>
</file>