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5"/>
  </p:notesMasterIdLst>
  <p:handoutMasterIdLst>
    <p:handoutMasterId r:id="rId46"/>
  </p:handoutMasterIdLst>
  <p:sldIdLst>
    <p:sldId id="256" r:id="rId5"/>
    <p:sldId id="257" r:id="rId6"/>
    <p:sldId id="259" r:id="rId7"/>
    <p:sldId id="260" r:id="rId8"/>
    <p:sldId id="280" r:id="rId9"/>
    <p:sldId id="323" r:id="rId10"/>
    <p:sldId id="303" r:id="rId11"/>
    <p:sldId id="793" r:id="rId12"/>
    <p:sldId id="302" r:id="rId13"/>
    <p:sldId id="301" r:id="rId14"/>
    <p:sldId id="310" r:id="rId15"/>
    <p:sldId id="309" r:id="rId16"/>
    <p:sldId id="325" r:id="rId17"/>
    <p:sldId id="320" r:id="rId18"/>
    <p:sldId id="299" r:id="rId19"/>
    <p:sldId id="311" r:id="rId20"/>
    <p:sldId id="312" r:id="rId21"/>
    <p:sldId id="313" r:id="rId22"/>
    <p:sldId id="792" r:id="rId23"/>
    <p:sldId id="279" r:id="rId24"/>
    <p:sldId id="790" r:id="rId25"/>
    <p:sldId id="306" r:id="rId26"/>
    <p:sldId id="307" r:id="rId27"/>
    <p:sldId id="581" r:id="rId28"/>
    <p:sldId id="602" r:id="rId29"/>
    <p:sldId id="582" r:id="rId30"/>
    <p:sldId id="603" r:id="rId31"/>
    <p:sldId id="579" r:id="rId32"/>
    <p:sldId id="583" r:id="rId33"/>
    <p:sldId id="609" r:id="rId34"/>
    <p:sldId id="326" r:id="rId35"/>
    <p:sldId id="321" r:id="rId36"/>
    <p:sldId id="297" r:id="rId37"/>
    <p:sldId id="296" r:id="rId38"/>
    <p:sldId id="322" r:id="rId39"/>
    <p:sldId id="314" r:id="rId40"/>
    <p:sldId id="305" r:id="rId41"/>
    <p:sldId id="294" r:id="rId42"/>
    <p:sldId id="794" r:id="rId43"/>
    <p:sldId id="282" r:id="rId4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73333" autoAdjust="0"/>
  </p:normalViewPr>
  <p:slideViewPr>
    <p:cSldViewPr>
      <p:cViewPr varScale="1">
        <p:scale>
          <a:sx n="79" d="100"/>
          <a:sy n="79" d="100"/>
        </p:scale>
        <p:origin x="1254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handoutMaster" Target="handoutMasters/handout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8AAF64-90BA-4142-8CE1-5092DCFA08F9}" type="doc">
      <dgm:prSet loTypeId="urn:microsoft.com/office/officeart/2011/layout/RadialPictureList" loCatId="officeonlin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A017376C-FA5F-49FA-8E1E-164DD3C11EBE}">
      <dgm:prSet phldrT="[Text]"/>
      <dgm:spPr/>
      <dgm:t>
        <a:bodyPr/>
        <a:lstStyle/>
        <a:p>
          <a:r>
            <a:rPr lang="en-GB" dirty="0"/>
            <a:t>Health</a:t>
          </a:r>
        </a:p>
      </dgm:t>
    </dgm:pt>
    <dgm:pt modelId="{87C23471-5FF4-46A0-8EB1-6498696AA994}" type="parTrans" cxnId="{856A0B04-0FA6-41A3-A05D-D910F4ECBA37}">
      <dgm:prSet/>
      <dgm:spPr/>
      <dgm:t>
        <a:bodyPr/>
        <a:lstStyle/>
        <a:p>
          <a:endParaRPr lang="en-GB"/>
        </a:p>
      </dgm:t>
    </dgm:pt>
    <dgm:pt modelId="{D7FB201C-AA60-412F-96C2-B0C73C50A3A9}" type="sibTrans" cxnId="{856A0B04-0FA6-41A3-A05D-D910F4ECBA37}">
      <dgm:prSet/>
      <dgm:spPr/>
      <dgm:t>
        <a:bodyPr/>
        <a:lstStyle/>
        <a:p>
          <a:endParaRPr lang="en-GB"/>
        </a:p>
      </dgm:t>
    </dgm:pt>
    <dgm:pt modelId="{357F9997-85F8-4CBC-8DC9-859FA595B317}">
      <dgm:prSet phldrT="[Text]"/>
      <dgm:spPr/>
      <dgm:t>
        <a:bodyPr/>
        <a:lstStyle/>
        <a:p>
          <a:r>
            <a:rPr lang="en-GB" dirty="0"/>
            <a:t>Illness</a:t>
          </a:r>
        </a:p>
      </dgm:t>
    </dgm:pt>
    <dgm:pt modelId="{9E40043B-CCB3-442F-879E-639ADC47A169}" type="parTrans" cxnId="{BA26FFCD-0981-41D6-9E4D-CA1F35571D66}">
      <dgm:prSet/>
      <dgm:spPr/>
      <dgm:t>
        <a:bodyPr/>
        <a:lstStyle/>
        <a:p>
          <a:endParaRPr lang="en-GB"/>
        </a:p>
      </dgm:t>
    </dgm:pt>
    <dgm:pt modelId="{45BD1EF5-66D6-4504-9CA5-D28229719984}" type="sibTrans" cxnId="{BA26FFCD-0981-41D6-9E4D-CA1F35571D66}">
      <dgm:prSet/>
      <dgm:spPr/>
      <dgm:t>
        <a:bodyPr/>
        <a:lstStyle/>
        <a:p>
          <a:endParaRPr lang="en-GB"/>
        </a:p>
      </dgm:t>
    </dgm:pt>
    <dgm:pt modelId="{250A0681-4CD1-4AB3-A813-0408821CC79F}">
      <dgm:prSet phldrT="[Text]"/>
      <dgm:spPr/>
      <dgm:t>
        <a:bodyPr/>
        <a:lstStyle/>
        <a:p>
          <a:r>
            <a:rPr lang="en-GB" dirty="0"/>
            <a:t>Disease</a:t>
          </a:r>
        </a:p>
      </dgm:t>
    </dgm:pt>
    <dgm:pt modelId="{D9631E39-9BA3-460E-9EBE-D70F31E7FCF6}" type="parTrans" cxnId="{A739A3F0-DE8D-4938-966E-716BA9931731}">
      <dgm:prSet/>
      <dgm:spPr/>
      <dgm:t>
        <a:bodyPr/>
        <a:lstStyle/>
        <a:p>
          <a:endParaRPr lang="en-GB"/>
        </a:p>
      </dgm:t>
    </dgm:pt>
    <dgm:pt modelId="{D1B73ABC-CB62-4FBC-A8A5-EFBFD7302BA8}" type="sibTrans" cxnId="{A739A3F0-DE8D-4938-966E-716BA9931731}">
      <dgm:prSet/>
      <dgm:spPr/>
      <dgm:t>
        <a:bodyPr/>
        <a:lstStyle/>
        <a:p>
          <a:endParaRPr lang="en-GB"/>
        </a:p>
      </dgm:t>
    </dgm:pt>
    <dgm:pt modelId="{990E5BA3-A38E-45AC-9DB0-57B0850CD593}">
      <dgm:prSet phldrT="[Text]"/>
      <dgm:spPr/>
      <dgm:t>
        <a:bodyPr/>
        <a:lstStyle/>
        <a:p>
          <a:r>
            <a:rPr lang="en-GB" dirty="0"/>
            <a:t>Sickness</a:t>
          </a:r>
        </a:p>
      </dgm:t>
    </dgm:pt>
    <dgm:pt modelId="{BB9A27EB-16F5-44FE-A669-1CF6348755B2}" type="parTrans" cxnId="{024A5E12-A546-4AC9-A1F0-CA257A8EF000}">
      <dgm:prSet/>
      <dgm:spPr/>
      <dgm:t>
        <a:bodyPr/>
        <a:lstStyle/>
        <a:p>
          <a:endParaRPr lang="en-GB"/>
        </a:p>
      </dgm:t>
    </dgm:pt>
    <dgm:pt modelId="{975AC372-8EEB-45AC-8C4C-BB0219D2E16D}" type="sibTrans" cxnId="{024A5E12-A546-4AC9-A1F0-CA257A8EF000}">
      <dgm:prSet/>
      <dgm:spPr/>
      <dgm:t>
        <a:bodyPr/>
        <a:lstStyle/>
        <a:p>
          <a:endParaRPr lang="en-GB"/>
        </a:p>
      </dgm:t>
    </dgm:pt>
    <dgm:pt modelId="{6D13AC38-9D26-433A-9C07-EB3F0D727AA2}" type="pres">
      <dgm:prSet presAssocID="{0E8AAF64-90BA-4142-8CE1-5092DCFA08F9}" presName="Name0" presStyleCnt="0">
        <dgm:presLayoutVars>
          <dgm:chMax val="1"/>
          <dgm:chPref val="1"/>
          <dgm:dir/>
          <dgm:resizeHandles/>
        </dgm:presLayoutVars>
      </dgm:prSet>
      <dgm:spPr/>
    </dgm:pt>
    <dgm:pt modelId="{FABF7344-7B1D-411B-BD02-6D90345E2B8D}" type="pres">
      <dgm:prSet presAssocID="{A017376C-FA5F-49FA-8E1E-164DD3C11EBE}" presName="Parent" presStyleLbl="node1" presStyleIdx="0" presStyleCnt="2">
        <dgm:presLayoutVars>
          <dgm:chMax val="4"/>
          <dgm:chPref val="3"/>
        </dgm:presLayoutVars>
      </dgm:prSet>
      <dgm:spPr/>
    </dgm:pt>
    <dgm:pt modelId="{6CCC4D27-84B2-4013-8A31-B37AC1936967}" type="pres">
      <dgm:prSet presAssocID="{357F9997-85F8-4CBC-8DC9-859FA595B317}" presName="Accent" presStyleLbl="node1" presStyleIdx="1" presStyleCnt="2"/>
      <dgm:spPr/>
    </dgm:pt>
    <dgm:pt modelId="{B36F7C89-38BB-40F7-9CEF-502DB98DF7B1}" type="pres">
      <dgm:prSet presAssocID="{357F9997-85F8-4CBC-8DC9-859FA595B317}" presName="Image1" presStyleLbl="fgImgPlace1" presStyleIdx="0" presStyleCnt="3" custLinFactNeighborX="1785" custLinFactNeighborY="4215"/>
      <dgm:spPr>
        <a:blipFill rotWithShape="1">
          <a:blip xmlns:r="http://schemas.openxmlformats.org/officeDocument/2006/relationships" r:embed="rId1"/>
          <a:srcRect/>
          <a:stretch>
            <a:fillRect l="-8000" r="-8000"/>
          </a:stretch>
        </a:blipFill>
      </dgm:spPr>
    </dgm:pt>
    <dgm:pt modelId="{B6D08F56-9420-4F25-9958-C26C5409A659}" type="pres">
      <dgm:prSet presAssocID="{357F9997-85F8-4CBC-8DC9-859FA595B317}" presName="Child1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90B7B6CD-BF41-4E5C-8B52-289F3EED401A}" type="pres">
      <dgm:prSet presAssocID="{250A0681-4CD1-4AB3-A813-0408821CC79F}" presName="Image2" presStyleCnt="0"/>
      <dgm:spPr/>
    </dgm:pt>
    <dgm:pt modelId="{56EED76F-2064-4F1D-8AAC-354F99BCF9F3}" type="pres">
      <dgm:prSet presAssocID="{250A0681-4CD1-4AB3-A813-0408821CC79F}" presName="Image" presStyleLbl="fgImgPlace1" presStyleIdx="1" presStyleCnt="3"/>
      <dgm:spPr>
        <a:blipFill rotWithShape="1">
          <a:blip xmlns:r="http://schemas.openxmlformats.org/officeDocument/2006/relationships" r:embed="rId2"/>
          <a:srcRect/>
          <a:stretch>
            <a:fillRect l="-21000" r="-21000"/>
          </a:stretch>
        </a:blipFill>
      </dgm:spPr>
    </dgm:pt>
    <dgm:pt modelId="{89D3ACB0-2971-4F6F-ACC7-1D366C01CF42}" type="pres">
      <dgm:prSet presAssocID="{250A0681-4CD1-4AB3-A813-0408821CC79F}" presName="Child2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A3B41CDA-0C49-43A8-AD57-29C94B1F771B}" type="pres">
      <dgm:prSet presAssocID="{990E5BA3-A38E-45AC-9DB0-57B0850CD593}" presName="Image3" presStyleCnt="0"/>
      <dgm:spPr/>
    </dgm:pt>
    <dgm:pt modelId="{05819DFE-1E3E-4A70-8B3C-65A2C0BDB748}" type="pres">
      <dgm:prSet presAssocID="{990E5BA3-A38E-45AC-9DB0-57B0850CD593}" presName="Image" presStyleLbl="fgImgPlace1" presStyleIdx="2" presStyleCnt="3" custLinFactNeighborX="1785" custLinFactNeighborY="1185"/>
      <dgm:spPr>
        <a:blipFill rotWithShape="1">
          <a:blip xmlns:r="http://schemas.openxmlformats.org/officeDocument/2006/relationships" r:embed="rId3"/>
          <a:srcRect/>
          <a:stretch>
            <a:fillRect t="-11000" b="-11000"/>
          </a:stretch>
        </a:blipFill>
      </dgm:spPr>
    </dgm:pt>
    <dgm:pt modelId="{F86B736C-FBDA-415A-85BC-10B9FEBBC02C}" type="pres">
      <dgm:prSet presAssocID="{990E5BA3-A38E-45AC-9DB0-57B0850CD593}" presName="Child3" presStyleLbl="revTx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856A0B04-0FA6-41A3-A05D-D910F4ECBA37}" srcId="{0E8AAF64-90BA-4142-8CE1-5092DCFA08F9}" destId="{A017376C-FA5F-49FA-8E1E-164DD3C11EBE}" srcOrd="0" destOrd="0" parTransId="{87C23471-5FF4-46A0-8EB1-6498696AA994}" sibTransId="{D7FB201C-AA60-412F-96C2-B0C73C50A3A9}"/>
    <dgm:cxn modelId="{8F11750D-AD7B-43EE-969C-C387747B5E35}" type="presOf" srcId="{0E8AAF64-90BA-4142-8CE1-5092DCFA08F9}" destId="{6D13AC38-9D26-433A-9C07-EB3F0D727AA2}" srcOrd="0" destOrd="0" presId="urn:microsoft.com/office/officeart/2011/layout/RadialPictureList"/>
    <dgm:cxn modelId="{024A5E12-A546-4AC9-A1F0-CA257A8EF000}" srcId="{A017376C-FA5F-49FA-8E1E-164DD3C11EBE}" destId="{990E5BA3-A38E-45AC-9DB0-57B0850CD593}" srcOrd="2" destOrd="0" parTransId="{BB9A27EB-16F5-44FE-A669-1CF6348755B2}" sibTransId="{975AC372-8EEB-45AC-8C4C-BB0219D2E16D}"/>
    <dgm:cxn modelId="{F9FEBF8A-7219-4163-AD6A-446061C2DB4C}" type="presOf" srcId="{250A0681-4CD1-4AB3-A813-0408821CC79F}" destId="{89D3ACB0-2971-4F6F-ACC7-1D366C01CF42}" srcOrd="0" destOrd="0" presId="urn:microsoft.com/office/officeart/2011/layout/RadialPictureList"/>
    <dgm:cxn modelId="{94A133CD-B35C-4880-A6A5-CD09CABA4391}" type="presOf" srcId="{357F9997-85F8-4CBC-8DC9-859FA595B317}" destId="{B6D08F56-9420-4F25-9958-C26C5409A659}" srcOrd="0" destOrd="0" presId="urn:microsoft.com/office/officeart/2011/layout/RadialPictureList"/>
    <dgm:cxn modelId="{BA26FFCD-0981-41D6-9E4D-CA1F35571D66}" srcId="{A017376C-FA5F-49FA-8E1E-164DD3C11EBE}" destId="{357F9997-85F8-4CBC-8DC9-859FA595B317}" srcOrd="0" destOrd="0" parTransId="{9E40043B-CCB3-442F-879E-639ADC47A169}" sibTransId="{45BD1EF5-66D6-4504-9CA5-D28229719984}"/>
    <dgm:cxn modelId="{987307E8-12DB-4E76-8B51-2A796E95ED24}" type="presOf" srcId="{990E5BA3-A38E-45AC-9DB0-57B0850CD593}" destId="{F86B736C-FBDA-415A-85BC-10B9FEBBC02C}" srcOrd="0" destOrd="0" presId="urn:microsoft.com/office/officeart/2011/layout/RadialPictureList"/>
    <dgm:cxn modelId="{A739A3F0-DE8D-4938-966E-716BA9931731}" srcId="{A017376C-FA5F-49FA-8E1E-164DD3C11EBE}" destId="{250A0681-4CD1-4AB3-A813-0408821CC79F}" srcOrd="1" destOrd="0" parTransId="{D9631E39-9BA3-460E-9EBE-D70F31E7FCF6}" sibTransId="{D1B73ABC-CB62-4FBC-A8A5-EFBFD7302BA8}"/>
    <dgm:cxn modelId="{76FB42FE-99EB-40C0-ACA2-B449A50BFC05}" type="presOf" srcId="{A017376C-FA5F-49FA-8E1E-164DD3C11EBE}" destId="{FABF7344-7B1D-411B-BD02-6D90345E2B8D}" srcOrd="0" destOrd="0" presId="urn:microsoft.com/office/officeart/2011/layout/RadialPictureList"/>
    <dgm:cxn modelId="{F382472B-3128-4239-A96F-7758D319EDF5}" type="presParOf" srcId="{6D13AC38-9D26-433A-9C07-EB3F0D727AA2}" destId="{FABF7344-7B1D-411B-BD02-6D90345E2B8D}" srcOrd="0" destOrd="0" presId="urn:microsoft.com/office/officeart/2011/layout/RadialPictureList"/>
    <dgm:cxn modelId="{17B7CDDF-DEF6-40D7-BA65-176A87FA39FE}" type="presParOf" srcId="{6D13AC38-9D26-433A-9C07-EB3F0D727AA2}" destId="{6CCC4D27-84B2-4013-8A31-B37AC1936967}" srcOrd="1" destOrd="0" presId="urn:microsoft.com/office/officeart/2011/layout/RadialPictureList"/>
    <dgm:cxn modelId="{A90496F9-63A4-4DF7-8A9C-62CD58DEB130}" type="presParOf" srcId="{6D13AC38-9D26-433A-9C07-EB3F0D727AA2}" destId="{B36F7C89-38BB-40F7-9CEF-502DB98DF7B1}" srcOrd="2" destOrd="0" presId="urn:microsoft.com/office/officeart/2011/layout/RadialPictureList"/>
    <dgm:cxn modelId="{EACD28C8-C613-491A-955E-7D7703BE9499}" type="presParOf" srcId="{6D13AC38-9D26-433A-9C07-EB3F0D727AA2}" destId="{B6D08F56-9420-4F25-9958-C26C5409A659}" srcOrd="3" destOrd="0" presId="urn:microsoft.com/office/officeart/2011/layout/RadialPictureList"/>
    <dgm:cxn modelId="{D5B3A47E-A23B-4FB6-931D-E58C63E27E85}" type="presParOf" srcId="{6D13AC38-9D26-433A-9C07-EB3F0D727AA2}" destId="{90B7B6CD-BF41-4E5C-8B52-289F3EED401A}" srcOrd="4" destOrd="0" presId="urn:microsoft.com/office/officeart/2011/layout/RadialPictureList"/>
    <dgm:cxn modelId="{DB513127-BDDF-4271-A3A1-C24898E5F547}" type="presParOf" srcId="{90B7B6CD-BF41-4E5C-8B52-289F3EED401A}" destId="{56EED76F-2064-4F1D-8AAC-354F99BCF9F3}" srcOrd="0" destOrd="0" presId="urn:microsoft.com/office/officeart/2011/layout/RadialPictureList"/>
    <dgm:cxn modelId="{2DF83416-387C-48F0-B3F9-36AF4B007C9D}" type="presParOf" srcId="{6D13AC38-9D26-433A-9C07-EB3F0D727AA2}" destId="{89D3ACB0-2971-4F6F-ACC7-1D366C01CF42}" srcOrd="5" destOrd="0" presId="urn:microsoft.com/office/officeart/2011/layout/RadialPictureList"/>
    <dgm:cxn modelId="{A660C7C4-8002-43FE-A477-EEC82A46F0DE}" type="presParOf" srcId="{6D13AC38-9D26-433A-9C07-EB3F0D727AA2}" destId="{A3B41CDA-0C49-43A8-AD57-29C94B1F771B}" srcOrd="6" destOrd="0" presId="urn:microsoft.com/office/officeart/2011/layout/RadialPictureList"/>
    <dgm:cxn modelId="{0EB15D40-7EE0-4609-943B-05344B0BA427}" type="presParOf" srcId="{A3B41CDA-0C49-43A8-AD57-29C94B1F771B}" destId="{05819DFE-1E3E-4A70-8B3C-65A2C0BDB748}" srcOrd="0" destOrd="0" presId="urn:microsoft.com/office/officeart/2011/layout/RadialPictureList"/>
    <dgm:cxn modelId="{CBC0403E-A8B5-49E9-9C21-4C979A511EBD}" type="presParOf" srcId="{6D13AC38-9D26-433A-9C07-EB3F0D727AA2}" destId="{F86B736C-FBDA-415A-85BC-10B9FEBBC02C}" srcOrd="7" destOrd="0" presId="urn:microsoft.com/office/officeart/2011/layout/RadialPictur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BF7344-7B1D-411B-BD02-6D90345E2B8D}">
      <dsp:nvSpPr>
        <dsp:cNvPr id="0" name=""/>
        <dsp:cNvSpPr/>
      </dsp:nvSpPr>
      <dsp:spPr>
        <a:xfrm>
          <a:off x="1472594" y="1036269"/>
          <a:ext cx="1863704" cy="186379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 dirty="0"/>
            <a:t>Health</a:t>
          </a:r>
        </a:p>
      </dsp:txBody>
      <dsp:txXfrm>
        <a:off x="1745527" y="1309216"/>
        <a:ext cx="1317838" cy="1317903"/>
      </dsp:txXfrm>
    </dsp:sp>
    <dsp:sp modelId="{6CCC4D27-84B2-4013-8A31-B37AC1936967}">
      <dsp:nvSpPr>
        <dsp:cNvPr id="0" name=""/>
        <dsp:cNvSpPr/>
      </dsp:nvSpPr>
      <dsp:spPr>
        <a:xfrm>
          <a:off x="511508" y="0"/>
          <a:ext cx="3756921" cy="3916363"/>
        </a:xfrm>
        <a:prstGeom prst="blockArc">
          <a:avLst>
            <a:gd name="adj1" fmla="val 17527788"/>
            <a:gd name="adj2" fmla="val 4119114"/>
            <a:gd name="adj3" fmla="val 575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6F7C89-38BB-40F7-9CEF-502DB98DF7B1}">
      <dsp:nvSpPr>
        <dsp:cNvPr id="0" name=""/>
        <dsp:cNvSpPr/>
      </dsp:nvSpPr>
      <dsp:spPr>
        <a:xfrm>
          <a:off x="3295653" y="372243"/>
          <a:ext cx="998393" cy="998672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l="-8000" r="-8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D08F56-9420-4F25-9958-C26C5409A659}">
      <dsp:nvSpPr>
        <dsp:cNvPr id="0" name=""/>
        <dsp:cNvSpPr/>
      </dsp:nvSpPr>
      <dsp:spPr>
        <a:xfrm>
          <a:off x="4351954" y="346206"/>
          <a:ext cx="1336388" cy="9665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10000"/>
            </a:spcAft>
            <a:buNone/>
          </a:pPr>
          <a:r>
            <a:rPr lang="en-GB" sz="2700" kern="1200" dirty="0"/>
            <a:t>Illness</a:t>
          </a:r>
        </a:p>
      </dsp:txBody>
      <dsp:txXfrm>
        <a:off x="4351954" y="346206"/>
        <a:ext cx="1336388" cy="966558"/>
      </dsp:txXfrm>
    </dsp:sp>
    <dsp:sp modelId="{56EED76F-2064-4F1D-8AAC-354F99BCF9F3}">
      <dsp:nvSpPr>
        <dsp:cNvPr id="0" name=""/>
        <dsp:cNvSpPr/>
      </dsp:nvSpPr>
      <dsp:spPr>
        <a:xfrm>
          <a:off x="3663714" y="1466286"/>
          <a:ext cx="998393" cy="998672"/>
        </a:xfrm>
        <a:prstGeom prst="ellipse">
          <a:avLst/>
        </a:prstGeom>
        <a:blipFill rotWithShape="1">
          <a:blip xmlns:r="http://schemas.openxmlformats.org/officeDocument/2006/relationships" r:embed="rId2"/>
          <a:srcRect/>
          <a:stretch>
            <a:fillRect l="-21000" r="-2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D3ACB0-2971-4F6F-ACC7-1D366C01CF42}">
      <dsp:nvSpPr>
        <dsp:cNvPr id="0" name=""/>
        <dsp:cNvSpPr/>
      </dsp:nvSpPr>
      <dsp:spPr>
        <a:xfrm>
          <a:off x="4743404" y="1480385"/>
          <a:ext cx="1336388" cy="9665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10000"/>
            </a:spcAft>
            <a:buNone/>
          </a:pPr>
          <a:r>
            <a:rPr lang="en-GB" sz="2700" kern="1200" dirty="0"/>
            <a:t>Disease</a:t>
          </a:r>
        </a:p>
      </dsp:txBody>
      <dsp:txXfrm>
        <a:off x="4743404" y="1480385"/>
        <a:ext cx="1336388" cy="966558"/>
      </dsp:txXfrm>
    </dsp:sp>
    <dsp:sp modelId="{05819DFE-1E3E-4A70-8B3C-65A2C0BDB748}">
      <dsp:nvSpPr>
        <dsp:cNvPr id="0" name=""/>
        <dsp:cNvSpPr/>
      </dsp:nvSpPr>
      <dsp:spPr>
        <a:xfrm>
          <a:off x="3295653" y="2630314"/>
          <a:ext cx="998393" cy="998672"/>
        </a:xfrm>
        <a:prstGeom prst="ellipse">
          <a:avLst/>
        </a:prstGeom>
        <a:blipFill rotWithShape="1">
          <a:blip xmlns:r="http://schemas.openxmlformats.org/officeDocument/2006/relationships" r:embed="rId3"/>
          <a:srcRect/>
          <a:stretch>
            <a:fillRect t="-11000" b="-1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6B736C-FBDA-415A-85BC-10B9FEBBC02C}">
      <dsp:nvSpPr>
        <dsp:cNvPr id="0" name=""/>
        <dsp:cNvSpPr/>
      </dsp:nvSpPr>
      <dsp:spPr>
        <a:xfrm>
          <a:off x="4351954" y="2638845"/>
          <a:ext cx="1336388" cy="9665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10000"/>
            </a:spcAft>
            <a:buNone/>
          </a:pPr>
          <a:r>
            <a:rPr lang="en-GB" sz="2700" kern="1200" dirty="0"/>
            <a:t>Sickness</a:t>
          </a:r>
        </a:p>
      </dsp:txBody>
      <dsp:txXfrm>
        <a:off x="4351954" y="2638845"/>
        <a:ext cx="1336388" cy="9665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RadialPictureList">
  <dgm:title val="Radial Picture List"/>
  <dgm:desc val="Use to show relationships to a central idea. The Level 1 shape contains text and all Level 2 shapes contain a picture with corresponding text. Limited to four Level 2 pictures.  Unused pictures do not appear, but remain available if you switch layouts. Works best with a small amount of Level 2 text."/>
  <dgm:catLst>
    <dgm:cat type="picture" pri="2500"/>
    <dgm:cat type="officeonline" pri="2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10" destId="14" srcOrd="3" destOrd="0"/>
      </dgm:cxnLst>
      <dgm:bg/>
      <dgm:whole/>
    </dgm:dataModel>
  </dgm:clrData>
  <dgm:layoutNode name="Name0">
    <dgm:varLst>
      <dgm:chMax val="1"/>
      <dgm:chPref val="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Child1" refType="w" fact="0.76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5661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6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l" for="ch" forName="Parent" refType="w" fact="0.1777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l" for="ch" forName="Image1" refType="w" fact="0.5531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l" for="ch" forName="Image2" refType="w" fact="0.5531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l" for="ch" forName="Child1" refType="w" fact="0.7529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l" for="ch" forName="Child2" refType="w" fact="0.7529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7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4968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l" for="ch" forName="Image2" refType="w" fact="0.5661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l" for="ch" forName="Image3" refType="w" fact="0.4968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l" for="ch" forName="Child1" refType="w" fact="0.6897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l" for="ch" forName="Child2" refType="w" fact="0.76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l" for="ch" forName="Child3" refType="w" fact="0.6897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8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" refType="w" fact="0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l" for="ch" forName="Parent" refType="w" fact="0.1756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l" for="ch" forName="Image1" refType="w" fact="0.42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l" for="ch" forName="Image2" refType="w" fact="0.5598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l" for="ch" forName="Image3" refType="w" fact="0.5591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l" for="ch" forName="Image4" refType="w" fact="0.42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l" for="ch" forName="Child1" refType="w" fact="0.6214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l" for="ch" forName="Child2" refType="w" fact="0.7557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l" for="ch" forName="Child3" refType="w" fact="0.7557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l" for="ch" forName="Child4" refType="w" fact="0.6214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if>
      <dgm:else name="Name9">
        <dgm:choose name="Name10">
          <dgm:if name="Name11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2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Child1" refType="w" fact="0.24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4339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13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r" for="ch" forName="Parent" refType="w" fact="0.8223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r" for="ch" forName="Image1" refType="w" fact="0.4469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r" for="ch" forName="Image2" refType="w" fact="0.4469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r" for="ch" forName="Child1" refType="w" fact="0.2471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r" for="ch" forName="Child2" refType="w" fact="0.2471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14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5032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r" for="ch" forName="Image2" refType="w" fact="0.4339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r" for="ch" forName="Image3" refType="w" fact="0.5032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r" for="ch" forName="Child1" refType="w" fact="0.3103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r" for="ch" forName="Child2" refType="w" fact="0.24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r" for="ch" forName="Child3" refType="w" fact="0.3103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15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" refType="w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r" for="ch" forName="Parent" refType="w" fact="0.8244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r" for="ch" forName="Image1" refType="w" fact="0.57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r" for="ch" forName="Image2" refType="w" fact="0.4402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r" for="ch" forName="Image3" refType="w" fact="0.4409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r" for="ch" forName="Image4" refType="w" fact="0.57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r" for="ch" forName="Child1" refType="w" fact="0.3786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r" for="ch" forName="Child2" refType="w" fact="0.2443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r" for="ch" forName="Child3" refType="w" fact="0.2443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r" for="ch" forName="Child4" refType="w" fact="0.3786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else>
    </dgm:choose>
    <dgm:forEach name="wrapper" axis="self" ptType="parTrans">
      <dgm:forEach name="ImageRepeat" axis="self">
        <dgm:layoutNode name="Image" styleLbl="fgImgPlace1">
          <dgm:alg type="sp"/>
          <dgm:shape xmlns:r="http://schemas.openxmlformats.org/officeDocument/2006/relationships" type="ellipse" r:blip="" blipPhldr="1">
            <dgm:adjLst/>
          </dgm:shape>
          <dgm:presOf/>
        </dgm:layoutNode>
      </dgm:forEach>
    </dgm:forEach>
    <dgm:forEach name="Name16" axis="ch" ptType="node" cnt="1">
      <dgm:layoutNode name="Parent" styleLbl="node1">
        <dgm:varLst>
          <dgm:chMax val="4"/>
          <dgm:chPref val="3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7" axis="ch ch" ptType="node node" st="1 1" cnt="1 1">
      <dgm:layoutNode name="Accent" styleLbl="node1">
        <dgm:alg type="sp"/>
        <dgm:choose name="Name18">
          <dgm:if name="Name19" func="var" arg="dir" op="equ" val="norm">
            <dgm:choose name="Name20">
              <dgm:if name="Name21" axis="followSib" ptType="node" func="cnt" op="equ" val="0">
                <dgm:shape xmlns:r="http://schemas.openxmlformats.org/officeDocument/2006/relationships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2" axis="followSib" ptType="node" func="cnt" op="equ" val="1">
                <dgm:shape xmlns:r="http://schemas.openxmlformats.org/officeDocument/2006/relationships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3" axis="followSib" ptType="node" func="cnt" op="equ" val="2">
                <dgm:shape xmlns:r="http://schemas.openxmlformats.org/officeDocument/2006/relationships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24">
                <dgm:shape xmlns:r="http://schemas.openxmlformats.org/officeDocument/2006/relationships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if>
          <dgm:else name="Name25">
            <dgm:choose name="Name26">
              <dgm:if name="Name27" axis="followSib" ptType="node" func="cnt" op="equ" val="0">
                <dgm:shape xmlns:r="http://schemas.openxmlformats.org/officeDocument/2006/relationships" rot="180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8" axis="followSib" ptType="node" func="cnt" op="equ" val="1">
                <dgm:shape xmlns:r="http://schemas.openxmlformats.org/officeDocument/2006/relationships" rot="180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9" axis="followSib" ptType="node" func="cnt" op="equ" val="2">
                <dgm:shape xmlns:r="http://schemas.openxmlformats.org/officeDocument/2006/relationships" rot="180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30">
                <dgm:shape xmlns:r="http://schemas.openxmlformats.org/officeDocument/2006/relationships" rot="180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else>
        </dgm:choose>
        <dgm:presOf/>
      </dgm:layoutNode>
      <dgm:layoutNode name="Image1" styleLbl="fgImgPlace1">
        <dgm:alg type="sp"/>
        <dgm:shape xmlns:r="http://schemas.openxmlformats.org/officeDocument/2006/relationships" type="ellipse" r:blip="" blipPhldr="1">
          <dgm:adjLst/>
        </dgm:shape>
        <dgm:presOf/>
      </dgm:layoutNode>
      <dgm:layoutNode name="Child1" styleLbl="revTx">
        <dgm:varLst>
          <dgm:chMax val="0"/>
          <dgm:chPref val="0"/>
          <dgm:bulletEnabled val="1"/>
        </dgm:varLst>
        <dgm:choose name="Name31">
          <dgm:if name="Name3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4" axis="ch ch" ptType="node node" st="1 2" cnt="1 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35" ref="ImageRepeat"/>
      </dgm:layoutNode>
      <dgm:layoutNode name="Child2" styleLbl="revTx">
        <dgm:varLst>
          <dgm:chMax val="0"/>
          <dgm:chPref val="0"/>
          <dgm:bulletEnabled val="1"/>
        </dgm:varLst>
        <dgm:choose name="Name36">
          <dgm:if name="Name3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9" axis="ch ch" ptType="node node" st="1 3" cnt="1 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40" ref="ImageRepeat"/>
      </dgm:layoutNode>
      <dgm:layoutNode name="Child3" styleLbl="revTx">
        <dgm:varLst>
          <dgm:chMax val="0"/>
          <dgm:chPref val="0"/>
          <dgm:bulletEnabled val="1"/>
        </dgm:varLst>
        <dgm:choose name="Name41">
          <dgm:if name="Name4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4" axis="ch ch" ptType="node node" st="1 4" cnt="1 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45" ref="ImageRepeat"/>
      </dgm:layoutNode>
      <dgm:layoutNode name="Child4" styleLbl="revTx">
        <dgm:varLst>
          <dgm:chMax val="0"/>
          <dgm:chPref val="0"/>
          <dgm:bulletEnabled val="1"/>
        </dgm:varLst>
        <dgm:choose name="Name46">
          <dgm:if name="Name4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40210-9A76-4288-B9FD-2E6EF58FA949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EA8173-6EA7-483C-A1E0-CFB4950086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09818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1jzZe3ORdd8" TargetMode="External"/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www.youtube.com/watch?v=2VCVdtUTwh4" TargetMode="Externa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openwho.org/courses/pandemic-epidemic-diseases" TargetMode="External"/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www.publichealth.columbia.edu/public-health-now/news/epidemic-endemic-pandemic-what-are-differences" TargetMode="External"/><Relationship Id="rId4" Type="http://schemas.openxmlformats.org/officeDocument/2006/relationships/hyperlink" Target="https://www.mphonline.org/worst-pandemics-in-history/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Therapeutic means: curing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EA8173-6EA7-483C-A1E0-CFB4950086E9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764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Pandemic- SARS-Covid19, MERS, Cholera, Bubonic plague, HIV/AIDS</a:t>
            </a:r>
          </a:p>
          <a:p>
            <a:r>
              <a:rPr lang="en-GB" dirty="0"/>
              <a:t>Epidemic-yellow fever, small pox, measles, polio, Ebola virus</a:t>
            </a:r>
          </a:p>
          <a:p>
            <a:r>
              <a:rPr lang="en-GB" dirty="0"/>
              <a:t>Endemic-flu, malaria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DCFA93-3A2F-4F87-AC09-EAA5311D156C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2674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0" i="0" dirty="0">
                <a:solidFill>
                  <a:srgbClr val="191B1B"/>
                </a:solidFill>
                <a:effectLst/>
                <a:latin typeface="Avenir LT W01_35 Light1475496"/>
              </a:rPr>
              <a:t>A disease outbreak is endemic when it is consistently present but limited to a particular region. This makes the disease spread and rates predictable. Malaria, for example, is considered endemic in certain countries and regions.</a:t>
            </a:r>
          </a:p>
          <a:p>
            <a:endParaRPr lang="en-GB" b="0" i="0" dirty="0">
              <a:solidFill>
                <a:srgbClr val="191B1B"/>
              </a:solidFill>
              <a:effectLst/>
              <a:latin typeface="Avenir LT W01_35 Light1475496"/>
            </a:endParaRPr>
          </a:p>
          <a:p>
            <a:r>
              <a:rPr lang="en-GB" b="1" i="0" dirty="0">
                <a:solidFill>
                  <a:srgbClr val="767676"/>
                </a:solidFill>
                <a:effectLst/>
                <a:latin typeface="Roboto" panose="02000000000000000000" pitchFamily="2" charset="0"/>
              </a:rPr>
              <a:t>Ebola</a:t>
            </a:r>
            <a:r>
              <a:rPr lang="en-GB" b="0" i="0" dirty="0">
                <a:solidFill>
                  <a:srgbClr val="666666"/>
                </a:solidFill>
                <a:effectLst/>
                <a:latin typeface="Roboto" panose="02000000000000000000" pitchFamily="2" charset="0"/>
              </a:rPr>
              <a:t> is</a:t>
            </a:r>
            <a:r>
              <a:rPr lang="en-GB" b="1" i="0" dirty="0">
                <a:solidFill>
                  <a:srgbClr val="767676"/>
                </a:solidFill>
                <a:effectLst/>
                <a:latin typeface="Roboto" panose="02000000000000000000" pitchFamily="2" charset="0"/>
              </a:rPr>
              <a:t> endemic</a:t>
            </a:r>
            <a:r>
              <a:rPr lang="en-GB" b="0" i="0" dirty="0">
                <a:solidFill>
                  <a:srgbClr val="666666"/>
                </a:solidFill>
                <a:effectLst/>
                <a:latin typeface="Roboto" panose="02000000000000000000" pitchFamily="2" charset="0"/>
              </a:rPr>
              <a:t> to Central Africa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EA8173-6EA7-483C-A1E0-CFB4950086E9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603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63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701675" y="4416425"/>
            <a:ext cx="5607050" cy="85375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50000"/>
              </a:lnSpc>
              <a:spcAft>
                <a:spcPts val="588"/>
              </a:spcAft>
            </a:pPr>
            <a:endParaRPr lang="en-US" altLang="en-US" dirty="0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>
              <a:lnSpc>
                <a:spcPct val="150000"/>
              </a:lnSpc>
              <a:spcAft>
                <a:spcPts val="588"/>
              </a:spcAft>
            </a:pPr>
            <a:r>
              <a:rPr lang="en-US" altLang="en-US" dirty="0">
                <a:solidFill>
                  <a:srgbClr val="000000"/>
                </a:solidFill>
                <a:latin typeface="Arial" charset="0"/>
                <a:cs typeface="Arial" charset="0"/>
              </a:rPr>
              <a:t>Q1. The correct answer is A, e</a:t>
            </a:r>
            <a:r>
              <a:rPr lang="en-US" altLang="en-US" dirty="0">
                <a:latin typeface="Arial" charset="0"/>
                <a:cs typeface="Arial" charset="0"/>
              </a:rPr>
              <a:t>ndemic.</a:t>
            </a: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13"/>
              </a:spcAft>
            </a:pPr>
            <a:endParaRPr lang="en-US" altLang="en-US" dirty="0">
              <a:latin typeface="Arial" charset="0"/>
              <a:cs typeface="Arial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13"/>
              </a:spcAft>
            </a:pPr>
            <a:br>
              <a:rPr lang="en-US" altLang="en-US" dirty="0">
                <a:latin typeface="Arial" charset="0"/>
                <a:cs typeface="Arial" charset="0"/>
              </a:rPr>
            </a:br>
            <a:br>
              <a:rPr lang="en-US" altLang="en-US" dirty="0">
                <a:latin typeface="Arial" charset="0"/>
                <a:cs typeface="Arial" charset="0"/>
              </a:rPr>
            </a:br>
            <a:r>
              <a:rPr lang="en-US" altLang="en-US" dirty="0">
                <a:latin typeface="Arial" charset="0"/>
                <a:cs typeface="Arial" charset="0"/>
              </a:rPr>
              <a:t>Q3 The correct answer is B, pandemic.</a:t>
            </a: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13"/>
              </a:spcAft>
            </a:pPr>
            <a:endParaRPr lang="en-US" altLang="en-US" dirty="0">
              <a:latin typeface="Arial" charset="0"/>
              <a:cs typeface="Arial" charset="0"/>
            </a:endParaRPr>
          </a:p>
        </p:txBody>
      </p:sp>
      <p:sp>
        <p:nvSpPr>
          <p:cNvPr id="921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55650" indent="-290513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63638" indent="-2317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30363" indent="-2317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95500" indent="-231775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52700" indent="-2317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3009900" indent="-2317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67100" indent="-2317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924300" indent="-231775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</a:pPr>
            <a:fld id="{47439D0A-A661-4614-BCF6-1DF06AA8397C}" type="slidenum">
              <a:rPr lang="en-US" altLang="en-US" smtClean="0">
                <a:latin typeface="Arial" charset="0"/>
              </a:rPr>
              <a:pPr>
                <a:lnSpc>
                  <a:spcPct val="150000"/>
                </a:lnSpc>
                <a:spcBef>
                  <a:spcPct val="0"/>
                </a:spcBef>
              </a:pPr>
              <a:t>20</a:t>
            </a:fld>
            <a:endParaRPr lang="en-US" altLang="en-US">
              <a:latin typeface="Arial" charset="0"/>
            </a:endParaRPr>
          </a:p>
        </p:txBody>
      </p:sp>
      <p:sp>
        <p:nvSpPr>
          <p:cNvPr id="92165" name="Date Placeholder 4"/>
          <p:cNvSpPr>
            <a:spLocks noGrp="1"/>
          </p:cNvSpPr>
          <p:nvPr>
            <p:ph type="dt" sz="quarter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55650" indent="-290513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63638" indent="-231775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30363" indent="-231775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95500" indent="-231775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52700" indent="-2317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3009900" indent="-2317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67100" indent="-2317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924300" indent="-2317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fld id="{20648F53-FE81-4FCF-A90F-5339D5D628A1}" type="datetime1">
              <a:rPr lang="en-US" altLang="en-US" smtClean="0">
                <a:latin typeface="Arial" charset="0"/>
              </a:rPr>
              <a:pPr fontAlgn="base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</a:pPr>
              <a:t>6/16/2025</a:t>
            </a:fld>
            <a:endParaRPr lang="en-US" altLang="en-US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1" y="4387136"/>
            <a:ext cx="5486400" cy="2288301"/>
          </a:xfrm>
        </p:spPr>
        <p:txBody>
          <a:bodyPr/>
          <a:lstStyle/>
          <a:p>
            <a:pPr>
              <a:spcAft>
                <a:spcPts val="588"/>
              </a:spcAft>
            </a:pPr>
            <a:endParaRPr lang="en-US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>
              <a:spcAft>
                <a:spcPts val="588"/>
              </a:spcAft>
            </a:pPr>
            <a:endParaRPr lang="en-US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>
              <a:spcAft>
                <a:spcPts val="588"/>
              </a:spcAft>
            </a:pPr>
            <a:r>
              <a:rPr lang="en-US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The correct answer is </a:t>
            </a:r>
            <a:r>
              <a:rPr lang="en-US" b="0" baseline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C, epidemic or outbreak.</a:t>
            </a:r>
            <a:endParaRPr lang="en-US" b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  <a:p>
            <a:pPr marL="225573" indent="-225573">
              <a:spcAft>
                <a:spcPts val="588"/>
              </a:spcAft>
              <a:buAutoNum type="alphaUcPeriod" startAt="4"/>
            </a:pPr>
            <a:endParaRPr lang="en-US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3BCB96-7EEC-4C1C-92AC-A1AF7B1B30F2}" type="slidenum">
              <a:rPr lang="en-US" smtClean="0"/>
              <a:t>21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3A9A61C8-30E9-4792-9BE3-A3C3DAE19011}" type="datetime1">
              <a:rPr lang="en-US" smtClean="0"/>
              <a:t>6/16/2025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59956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55D449-B875-4B8D-8E66-224D27E54C9A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82798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55D449-B875-4B8D-8E66-224D27E54C9A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1249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1200" dirty="0"/>
              <a:t>Disease can be due to exogenous factors meaning outside the body </a:t>
            </a:r>
            <a:r>
              <a:rPr lang="en-GB" sz="1200" dirty="0" err="1"/>
              <a:t>e.g</a:t>
            </a:r>
            <a:r>
              <a:rPr lang="en-GB" sz="1200" dirty="0"/>
              <a:t> viral infection.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GB" sz="1200" dirty="0"/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1200" dirty="0"/>
              <a:t>Disease can be due to endogenous factors meaning inside the body </a:t>
            </a:r>
            <a:r>
              <a:rPr lang="en-GB" sz="1200" dirty="0" err="1"/>
              <a:t>e.g</a:t>
            </a:r>
            <a:r>
              <a:rPr lang="en-GB" sz="1200" dirty="0"/>
              <a:t>, inadequate thyroid function, not forming blood </a:t>
            </a:r>
            <a:r>
              <a:rPr lang="en-GB" sz="1200" dirty="0" err="1"/>
              <a:t>ceel</a:t>
            </a:r>
            <a:r>
              <a:rPr lang="en-GB" sz="1200" dirty="0"/>
              <a:t> 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GB" sz="1200" dirty="0"/>
              <a:t>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EA8173-6EA7-483C-A1E0-CFB4950086E9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2409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For example someone may be diagnosed with cancer through screening even when there have been no reported symptoms</a:t>
            </a:r>
          </a:p>
          <a:p>
            <a:r>
              <a:rPr lang="en-GB" dirty="0"/>
              <a:t>Ill health is therefore an umbrella term used to refer to the experience of disease and illness.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55D449-B875-4B8D-8E66-224D27E54C9A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80070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555D449-B875-4B8D-8E66-224D27E54C9A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79069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Relationship Between Incidence and Prevalence – YouTube</a:t>
            </a:r>
            <a:endParaRPr lang="en-GB" dirty="0"/>
          </a:p>
          <a:p>
            <a:r>
              <a:rPr lang="en-GB" dirty="0">
                <a:hlinkClick r:id="rId4"/>
              </a:rPr>
              <a:t>Measuring disease frequency - Incidence and prevalence - YouTube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DCFA93-3A2F-4F87-AC09-EAA5311D156C}" type="slidenum">
              <a:rPr lang="en-GB" smtClean="0"/>
              <a:t>37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93728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Transmission of Covid19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DCFA93-3A2F-4F87-AC09-EAA5311D156C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4956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1200" dirty="0">
                <a:hlinkClick r:id="rId3"/>
              </a:rPr>
              <a:t>https://openwho.org/courses/pandemic-epidemic-diseases</a:t>
            </a:r>
            <a:endParaRPr lang="en-GB" sz="1200" dirty="0"/>
          </a:p>
          <a:p>
            <a:pPr>
              <a:buFont typeface="Wingdings" panose="05000000000000000000" pitchFamily="2" charset="2"/>
              <a:buChar char="§"/>
            </a:pPr>
            <a:endParaRPr lang="en-GB" sz="12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1200" dirty="0">
                <a:hlinkClick r:id="rId4"/>
              </a:rPr>
              <a:t>https://www.mphonline.org/worst-pandemics-in-history/</a:t>
            </a:r>
            <a:endParaRPr lang="en-GB" sz="1200" dirty="0"/>
          </a:p>
          <a:p>
            <a:pPr>
              <a:buFont typeface="Wingdings" panose="05000000000000000000" pitchFamily="2" charset="2"/>
              <a:buChar char="§"/>
            </a:pPr>
            <a:endParaRPr lang="en-GB" sz="1200" dirty="0"/>
          </a:p>
          <a:p>
            <a:r>
              <a:rPr lang="en-GB" sz="1200" dirty="0">
                <a:hlinkClick r:id="rId5"/>
              </a:rPr>
              <a:t>https://www.publichealth.columbia.edu/public-health-now/news/epidemic-endemic-pandemic-what-are-differences</a:t>
            </a:r>
            <a:endParaRPr lang="en-GB" sz="1200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7EA8173-6EA7-483C-A1E0-CFB4950086E9}" type="slidenum">
              <a:rPr lang="en-GB" smtClean="0"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32501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16/06/2025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asi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4971498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Basic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anchor="b" anchorCtr="0"/>
          <a:lstStyle>
            <a:lvl1pPr>
              <a:lnSpc>
                <a:spcPts val="3000"/>
              </a:lnSpc>
              <a:defRPr sz="2800" b="1" baseline="0">
                <a:effectLst/>
              </a:defRPr>
            </a:lvl1pPr>
          </a:lstStyle>
          <a:p>
            <a:r>
              <a:rPr lang="en-US" dirty="0"/>
              <a:t>Headline – Myriad Pro, Bold, Shadow, 28pt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200" y="1600201"/>
            <a:ext cx="8229600" cy="4191000"/>
          </a:xfrm>
          <a:prstGeom prst="rect">
            <a:avLst/>
          </a:prstGeom>
        </p:spPr>
        <p:txBody>
          <a:bodyPr/>
          <a:lstStyle>
            <a:lvl1pPr>
              <a:buClr>
                <a:schemeClr val="tx1"/>
              </a:buClr>
              <a:buSzPct val="70000"/>
              <a:buFont typeface="Wingdings" pitchFamily="2" charset="2"/>
              <a:buChar char="q"/>
              <a:defRPr sz="2400" b="1" baseline="0">
                <a:solidFill>
                  <a:schemeClr val="bg2"/>
                </a:solidFill>
              </a:defRPr>
            </a:lvl1pPr>
            <a:lvl2pPr>
              <a:buClr>
                <a:schemeClr val="tx1"/>
              </a:buClr>
              <a:buSzPct val="100000"/>
              <a:buFont typeface="Wingdings" pitchFamily="2" charset="2"/>
              <a:buChar char="§"/>
              <a:defRPr sz="2000" i="0" u="none">
                <a:solidFill>
                  <a:schemeClr val="bg2"/>
                </a:solidFill>
                <a:latin typeface="+mn-lt"/>
              </a:defRPr>
            </a:lvl2pPr>
            <a:lvl3pPr>
              <a:buClr>
                <a:schemeClr val="tx1"/>
              </a:buClr>
              <a:buSzPct val="100000"/>
              <a:buFont typeface="Arial" pitchFamily="34" charset="0"/>
              <a:buChar char="•"/>
              <a:defRPr sz="1800" i="0">
                <a:solidFill>
                  <a:schemeClr val="bg2"/>
                </a:solidFill>
              </a:defRPr>
            </a:lvl3pPr>
            <a:lvl4pPr>
              <a:buClr>
                <a:schemeClr val="tx1"/>
              </a:buClr>
              <a:buSzPct val="70000"/>
              <a:buFont typeface="Courier New" pitchFamily="49" charset="0"/>
              <a:buChar char="o"/>
              <a:defRPr sz="1800" i="0" baseline="0">
                <a:solidFill>
                  <a:schemeClr val="bg2"/>
                </a:solidFill>
              </a:defRPr>
            </a:lvl4pPr>
            <a:lvl5pPr>
              <a:buClr>
                <a:schemeClr val="tx1"/>
              </a:buClr>
              <a:buSzPct val="70000"/>
              <a:buFont typeface="Arial" pitchFamily="34" charset="0"/>
              <a:buChar char="•"/>
              <a:defRPr sz="1800" i="0"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First level – Myriad Pro, Bold, 24pt</a:t>
            </a:r>
          </a:p>
          <a:p>
            <a:pPr lvl="1"/>
            <a:r>
              <a:rPr lang="en-US" dirty="0"/>
              <a:t>Second level – Myriad Pro, 20pt</a:t>
            </a:r>
          </a:p>
          <a:p>
            <a:pPr lvl="2"/>
            <a:r>
              <a:rPr lang="en-US" dirty="0"/>
              <a:t>Third level – Myriad Pro, 18pt	</a:t>
            </a:r>
          </a:p>
          <a:p>
            <a:pPr lvl="3"/>
            <a:r>
              <a:rPr lang="en-US" dirty="0"/>
              <a:t>Fourth level – Myriad Pro, 18pt</a:t>
            </a:r>
          </a:p>
          <a:p>
            <a:pPr lvl="4"/>
            <a:r>
              <a:rPr lang="en-US" dirty="0"/>
              <a:t>Fifth level – Myriad Pro, 18pt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5791200"/>
            <a:ext cx="8229600" cy="609600"/>
          </a:xfrm>
          <a:prstGeom prst="rect">
            <a:avLst/>
          </a:prstGeom>
        </p:spPr>
        <p:txBody>
          <a:bodyPr anchor="b"/>
          <a:lstStyle>
            <a:lvl1pPr>
              <a:buNone/>
              <a:defRPr sz="11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* Citations, references, and credits – Myriad Pro, 11pt</a:t>
            </a:r>
          </a:p>
        </p:txBody>
      </p:sp>
    </p:spTree>
    <p:extLst>
      <p:ext uri="{BB962C8B-B14F-4D97-AF65-F5344CB8AC3E}">
        <p14:creationId xmlns:p14="http://schemas.microsoft.com/office/powerpoint/2010/main" val="721333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16/06/2025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q-17icRTMyY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uU6MN603aP0" TargetMode="Externa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dc.gov/csels/dsepd/ss1978/lesson1/section11.html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uU6MN603aP0" TargetMode="External"/><Relationship Id="rId4" Type="http://schemas.openxmlformats.org/officeDocument/2006/relationships/hyperlink" Target="https://www.bmj.com/about-bmj/resources-readers/publications/epidemiology-uninitiated/1-what-epidemiolog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0634" y="1130918"/>
            <a:ext cx="7992888" cy="2160240"/>
          </a:xfrm>
        </p:spPr>
        <p:txBody>
          <a:bodyPr>
            <a:noAutofit/>
          </a:bodyPr>
          <a:lstStyle/>
          <a:p>
            <a:br>
              <a:rPr lang="en-GB" sz="1800" b="1" dirty="0">
                <a:solidFill>
                  <a:schemeClr val="bg1"/>
                </a:solidFill>
              </a:rPr>
            </a:br>
            <a:r>
              <a:rPr lang="en-GB" sz="3200" b="1" dirty="0">
                <a:solidFill>
                  <a:schemeClr val="bg1"/>
                </a:solidFill>
              </a:rPr>
              <a:t>INTRODUCTION TO PUBLIC HEALTH</a:t>
            </a:r>
            <a:br>
              <a:rPr lang="en-GB" b="1" dirty="0">
                <a:solidFill>
                  <a:schemeClr val="bg1"/>
                </a:solidFill>
              </a:rPr>
            </a:br>
            <a:br>
              <a:rPr lang="en-GB" sz="1800" b="1" dirty="0">
                <a:solidFill>
                  <a:schemeClr val="bg1"/>
                </a:solidFill>
              </a:rPr>
            </a:br>
            <a:endParaRPr lang="en-GB" sz="2500" b="1" dirty="0">
              <a:solidFill>
                <a:schemeClr val="bg1"/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7A4DBEA-D6A2-4952-8612-2F1B35E2CE46}"/>
              </a:ext>
            </a:extLst>
          </p:cNvPr>
          <p:cNvSpPr txBox="1">
            <a:spLocks/>
          </p:cNvSpPr>
          <p:nvPr/>
        </p:nvSpPr>
        <p:spPr>
          <a:xfrm>
            <a:off x="251520" y="5445224"/>
            <a:ext cx="7992888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GB" sz="2000" b="1" dirty="0">
              <a:solidFill>
                <a:schemeClr val="bg1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B674884-C115-4851-96A8-2B6030FA9FAD}"/>
              </a:ext>
            </a:extLst>
          </p:cNvPr>
          <p:cNvSpPr/>
          <p:nvPr/>
        </p:nvSpPr>
        <p:spPr>
          <a:xfrm>
            <a:off x="3275856" y="2139173"/>
            <a:ext cx="2842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i="1" dirty="0">
                <a:solidFill>
                  <a:schemeClr val="bg1"/>
                </a:solidFill>
              </a:rPr>
              <a:t>Epidemiology</a:t>
            </a:r>
            <a:endParaRPr lang="en-GB" sz="3200" i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4E1CAA0-B259-4E90-86E6-E1BB95B06578}"/>
              </a:ext>
            </a:extLst>
          </p:cNvPr>
          <p:cNvSpPr txBox="1"/>
          <p:nvPr/>
        </p:nvSpPr>
        <p:spPr>
          <a:xfrm>
            <a:off x="1871700" y="2598660"/>
            <a:ext cx="5400600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800" b="1" i="1" dirty="0">
                <a:solidFill>
                  <a:schemeClr val="bg1"/>
                </a:solidFill>
                <a:cs typeface="Arial" panose="020B0604020202020204" pitchFamily="34" charset="0"/>
              </a:rPr>
              <a:t>LCHS4008</a:t>
            </a:r>
          </a:p>
          <a:p>
            <a:pPr algn="ctr"/>
            <a:endParaRPr lang="en-GB" sz="2800" b="1" i="1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algn="ctr"/>
            <a:endParaRPr lang="en-GB" sz="2800" b="1" i="1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algn="ctr"/>
            <a:r>
              <a:rPr lang="en-GB" sz="3600" b="1" dirty="0">
                <a:solidFill>
                  <a:schemeClr val="bg1"/>
                </a:solidFill>
                <a:cs typeface="Arial" panose="020B0604020202020204" pitchFamily="34" charset="0"/>
              </a:rPr>
              <a:t>WEEK 2</a:t>
            </a:r>
          </a:p>
          <a:p>
            <a:pPr algn="ctr"/>
            <a:endParaRPr lang="en-GB" sz="2800" b="1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algn="ctr"/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061A-7B64-4FE8-A49F-C4B10A2946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cs typeface="Arial" panose="020B0604020202020204" pitchFamily="34" charset="0"/>
              </a:rPr>
              <a:t>Learning outcomes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61340-84EC-4107-A4DA-1005056A6A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Upon successful completion of this module, you should be able to: </a:t>
            </a:r>
          </a:p>
          <a:p>
            <a:endParaRPr lang="en-GB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Understand different approaches and strategies used to measure, monitor and control the incidence of disease in communities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Investigate the implications of illness and disease in communities for the provision of health and social care services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Understand the factors influencing the health and wellbeing of individuals in health or social care settings.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84726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C0988B-C1FA-47B6-82C7-EC0093D018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cs typeface="Arial" panose="020B0604020202020204" pitchFamily="34" charset="0"/>
              </a:rPr>
              <a:t>Module Summary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804B41-0E0C-4DBF-96B6-9F9C1A65B6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800" dirty="0">
                <a:cs typeface="Arial" panose="020B0604020202020204" pitchFamily="34" charset="0"/>
              </a:rPr>
              <a:t>The module aims overall to </a:t>
            </a:r>
            <a:r>
              <a:rPr lang="en-GB" sz="2800" dirty="0"/>
              <a:t>raise learners’ awareness and critical evaluation of factors influencing public health and the different approaches taken to reduce incidence of disease and illness in communities.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39607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04966F-91D7-4F24-99EA-2368D9211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Lesson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4D2CD1-5DD5-46BC-B664-902D9C9C31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/>
              <a:t>At the end of this session, students will be able to explain:</a:t>
            </a:r>
          </a:p>
          <a:p>
            <a:pPr marL="0" indent="0">
              <a:buNone/>
            </a:pPr>
            <a:endParaRPr lang="en-GB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The meaning of Epidemiology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Role of epidemiology in public health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Broad aims of epidemiology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Some Epidemiology Terminologies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Who is </a:t>
            </a:r>
            <a:r>
              <a:rPr lang="en-GB" sz="2400"/>
              <a:t>an epidemiologist?</a:t>
            </a:r>
            <a:endParaRPr lang="en-GB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The term disease, illness and sickness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/>
              <a:t>The term prevalence and incidence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07370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7D32F-E958-463E-BE8F-D85CC7F58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276872"/>
            <a:ext cx="7772400" cy="1362075"/>
          </a:xfrm>
        </p:spPr>
        <p:txBody>
          <a:bodyPr/>
          <a:lstStyle/>
          <a:p>
            <a:pPr algn="ctr"/>
            <a:r>
              <a:rPr lang="en-GB" i="1" dirty="0"/>
              <a:t>What is epidemiology?</a:t>
            </a: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DEFF3AB8-C9E3-4EA9-818E-74F07C05A9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732" y="3638947"/>
            <a:ext cx="1979712" cy="20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49466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FC592B-4830-96F1-771B-7250F9B2E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b="1" cap="all" dirty="0">
                <a:solidFill>
                  <a:prstClr val="black"/>
                </a:solidFill>
              </a:rPr>
              <a:t>e</a:t>
            </a:r>
            <a:r>
              <a:rPr lang="en-GB" sz="4400" b="1" dirty="0">
                <a:solidFill>
                  <a:prstClr val="black"/>
                </a:solidFill>
              </a:rPr>
              <a:t>pidemiology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C3624C-6B5A-E4A9-ADA2-224351D3C7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“The word epidemiology has its roots in the study of what happens in a population”. </a:t>
            </a:r>
          </a:p>
          <a:p>
            <a:pPr marL="0" indent="0">
              <a:buNone/>
            </a:pPr>
            <a:r>
              <a:rPr lang="en-GB" dirty="0"/>
              <a:t>                                              (CDC, 2012)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993722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163F85-E8BB-4F70-8F32-5800E7630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b="1" dirty="0">
                <a:solidFill>
                  <a:prstClr val="black"/>
                </a:solidFill>
              </a:rPr>
              <a:t>Definition of </a:t>
            </a:r>
            <a:r>
              <a:rPr lang="en-GB" sz="4400" b="1" dirty="0"/>
              <a:t>Epidemiology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C22A05-44BF-40C2-8B5A-55F8D2E657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altLang="en-US" dirty="0"/>
              <a:t>Epidemiology is the “study of the </a:t>
            </a:r>
            <a:r>
              <a:rPr lang="en-US" altLang="en-US" b="1" dirty="0"/>
              <a:t>nature, cause, control and factors </a:t>
            </a:r>
            <a:r>
              <a:rPr lang="en-US" altLang="en-US" dirty="0"/>
              <a:t>of the </a:t>
            </a:r>
            <a:r>
              <a:rPr lang="en-US" altLang="en-US" b="1" dirty="0"/>
              <a:t>frequency and distribution </a:t>
            </a:r>
            <a:r>
              <a:rPr lang="en-US" altLang="en-US" dirty="0"/>
              <a:t>of disease, disability, and death in human populations”.</a:t>
            </a:r>
          </a:p>
          <a:p>
            <a:pPr marL="0" indent="0">
              <a:buNone/>
            </a:pPr>
            <a:r>
              <a:rPr lang="en-US" dirty="0"/>
              <a:t>IN SIMPLE WORDS….</a:t>
            </a:r>
          </a:p>
          <a:p>
            <a:r>
              <a:rPr lang="en-GB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Epidemiology is </a:t>
            </a:r>
            <a:r>
              <a:rPr lang="en-GB" b="1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the method used to find the causes of health outcomes and diseases in populations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424551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5218AD-AD01-C00D-6202-73E900760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Epidemiology is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54F33C23-5B77-48FD-1CCD-60200B14D3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59632" y="1844824"/>
            <a:ext cx="6396863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6180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7D32F-E958-463E-BE8F-D85CC7F58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276872"/>
            <a:ext cx="7772400" cy="1362075"/>
          </a:xfrm>
        </p:spPr>
        <p:txBody>
          <a:bodyPr>
            <a:normAutofit fontScale="90000"/>
          </a:bodyPr>
          <a:lstStyle/>
          <a:p>
            <a:pPr algn="ctr"/>
            <a:r>
              <a:rPr lang="en-GB" i="1" dirty="0"/>
              <a:t>What is the role of epidemiology in public health?</a:t>
            </a: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DEFF3AB8-C9E3-4EA9-818E-74F07C05A9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732" y="3638947"/>
            <a:ext cx="1979712" cy="20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6168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9EC5E8-F620-45D4-9E15-00A5237423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GB" b="1"/>
              <a:t>Role of Epidemiology in PH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502375-DCA0-46A2-9901-5CE41C6852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23528" y="1772816"/>
            <a:ext cx="4038600" cy="3989040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dirty="0"/>
              <a:t>Epidemiology is ”</a:t>
            </a:r>
            <a:r>
              <a:rPr lang="en-GB" i="1" dirty="0"/>
              <a:t>the science dealing with the spread and control of diseases and other factors relating to the health of the populations and other groups”</a:t>
            </a:r>
            <a:r>
              <a:rPr lang="en-GB" dirty="0"/>
              <a:t>.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endParaRPr lang="en-GB" sz="2000" dirty="0"/>
          </a:p>
          <a:p>
            <a:pPr marL="0" indent="0">
              <a:lnSpc>
                <a:spcPct val="90000"/>
              </a:lnSpc>
              <a:buNone/>
            </a:pPr>
            <a:r>
              <a:rPr lang="en-GB" sz="2000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1BB84BD-C276-A3A8-20A7-D37A979081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9158" y="1988840"/>
            <a:ext cx="4038600" cy="24534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47954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7D32F-E958-463E-BE8F-D85CC7F58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276872"/>
            <a:ext cx="7772400" cy="1362075"/>
          </a:xfrm>
        </p:spPr>
        <p:txBody>
          <a:bodyPr>
            <a:normAutofit/>
          </a:bodyPr>
          <a:lstStyle/>
          <a:p>
            <a:pPr algn="ctr"/>
            <a:r>
              <a:rPr lang="en-GB" i="1" dirty="0"/>
              <a:t>What are the broad aims of epidemiology?</a:t>
            </a: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DEFF3AB8-C9E3-4EA9-818E-74F07C05A9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732" y="3638947"/>
            <a:ext cx="1979712" cy="20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32741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38670-AAA8-4555-99A3-961DDF26C5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kumimoji="0" lang="en-GB" sz="4000" b="1" u="none" strike="noStrike" kern="1200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Purposes of Epidemiology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2F97877-030F-CC4D-91CE-40456A688A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5616" y="1268760"/>
            <a:ext cx="6721152" cy="5113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5260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7D32F-E958-463E-BE8F-D85CC7F58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276872"/>
            <a:ext cx="7772400" cy="1362075"/>
          </a:xfrm>
        </p:spPr>
        <p:txBody>
          <a:bodyPr/>
          <a:lstStyle/>
          <a:p>
            <a:pPr algn="ctr"/>
            <a:r>
              <a:rPr lang="en-GB" i="1" dirty="0"/>
              <a:t>Some Epidemiology Terminologies</a:t>
            </a:r>
          </a:p>
        </p:txBody>
      </p:sp>
    </p:spTree>
    <p:extLst>
      <p:ext uri="{BB962C8B-B14F-4D97-AF65-F5344CB8AC3E}">
        <p14:creationId xmlns:p14="http://schemas.microsoft.com/office/powerpoint/2010/main" val="40291240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579103-F948-4044-8261-8C28370C7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D08C7D-7EB7-4F19-9F46-B0E94B64D6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/>
              <a:t>Working in a groups, research the following terminologies </a:t>
            </a:r>
          </a:p>
          <a:p>
            <a:r>
              <a:rPr lang="en-GB" sz="2800" i="1" dirty="0"/>
              <a:t>Epidemic</a:t>
            </a:r>
          </a:p>
          <a:p>
            <a:r>
              <a:rPr lang="en-GB" sz="2800" i="1" dirty="0"/>
              <a:t>Pandemic </a:t>
            </a:r>
          </a:p>
          <a:p>
            <a:r>
              <a:rPr lang="en-GB" sz="2800" i="1" dirty="0"/>
              <a:t>Endemic diseases</a:t>
            </a:r>
          </a:p>
          <a:p>
            <a:pPr marL="0" indent="0">
              <a:buNone/>
            </a:pPr>
            <a:r>
              <a:rPr lang="en-GB" sz="2800" dirty="0"/>
              <a:t>                                     </a:t>
            </a:r>
          </a:p>
          <a:p>
            <a:pPr marL="0" indent="0">
              <a:buNone/>
            </a:pPr>
            <a:endParaRPr lang="en-GB" sz="2800" dirty="0"/>
          </a:p>
          <a:p>
            <a:pPr marL="0" indent="0" algn="ctr">
              <a:buNone/>
            </a:pPr>
            <a:r>
              <a:rPr lang="en-GB" sz="2800" b="1" dirty="0"/>
              <a:t>Feedback your findings to the whole class</a:t>
            </a:r>
          </a:p>
          <a:p>
            <a:pPr marL="0" indent="0" algn="ctr">
              <a:buNone/>
            </a:pPr>
            <a:endParaRPr lang="en-GB" sz="2800" b="1" dirty="0"/>
          </a:p>
          <a:p>
            <a:pPr marL="0" indent="0">
              <a:buNone/>
            </a:pPr>
            <a:r>
              <a:rPr lang="en-GB" sz="2800" dirty="0"/>
              <a:t>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13882290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B234D6-29B1-42E3-B5B6-EAD093A6F2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GB" b="1" dirty="0"/>
              <a:t>Epidemic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2235EA-63C7-40E6-8F1A-814EEFC1C9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62034" y="1340768"/>
            <a:ext cx="8229599" cy="1352674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000" dirty="0"/>
              <a:t>Epidemic diseases, are those that 'visit' a population and spread rapidly within the population.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000" dirty="0"/>
              <a:t>                                                 (CDC, 2012)</a:t>
            </a:r>
            <a:endParaRPr lang="en-US" sz="2000" dirty="0"/>
          </a:p>
          <a:p>
            <a:pPr>
              <a:lnSpc>
                <a:spcPct val="90000"/>
              </a:lnSpc>
            </a:pPr>
            <a:endParaRPr lang="en-GB" sz="2000" dirty="0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36D9C90E-13F5-7478-0117-5AB99B5C6D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635896" y="5013176"/>
            <a:ext cx="4041775" cy="639762"/>
          </a:xfrm>
        </p:spPr>
        <p:txBody>
          <a:bodyPr>
            <a:normAutofit fontScale="92500"/>
          </a:bodyPr>
          <a:lstStyle/>
          <a:p>
            <a:r>
              <a:rPr lang="en-US" dirty="0"/>
              <a:t>Cholera Epidemic in Yemen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00D9D2A-5E5E-B585-3632-88F068A746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7984" y="2483768"/>
            <a:ext cx="4019550" cy="26860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585E52C-D152-A3F8-EC88-5B99C2877B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2524681"/>
            <a:ext cx="260985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3420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FDF0D-2613-47F3-8286-DBA2B3E6B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Epidemic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237BD9-D4C2-4C70-B9CB-AD306EBC99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Epidemic is a disease occurring suddenly in numbers clearly in excess of normal expectancy.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111111"/>
                </a:solidFill>
                <a:latin typeface="Roboto" panose="02000000000000000000" pitchFamily="2" charset="0"/>
              </a:rPr>
              <a:t>A </a:t>
            </a:r>
            <a:r>
              <a:rPr lang="en-GB" b="0" i="0" dirty="0">
                <a:solidFill>
                  <a:srgbClr val="111111"/>
                </a:solidFill>
                <a:effectLst/>
                <a:latin typeface="Roboto" panose="02000000000000000000" pitchFamily="2" charset="0"/>
              </a:rPr>
              <a:t>widespread occurrence of an infectious disease in a community at a particular time: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                                            (CDC, 2012)</a:t>
            </a:r>
            <a:endParaRPr lang="en-US" dirty="0"/>
          </a:p>
          <a:p>
            <a:pPr marL="0" indent="0">
              <a:buNone/>
            </a:pPr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5646113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3F28F6-62FB-4DEF-8591-A7070421F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GB" b="1" dirty="0"/>
              <a:t>Endemic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27C772-8F17-4A4E-A76B-05B59BC1645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GB" sz="2200"/>
              <a:t>Endemic is “a disease or pathogen present or usually prevalent in a given population or geographic region at all times”.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endParaRPr lang="en-GB" sz="2200"/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GB" sz="2200"/>
              <a:t>Endemic diseases are those that </a:t>
            </a:r>
            <a:r>
              <a:rPr lang="en-GB" sz="2200" b="1"/>
              <a:t>constantly 'live' </a:t>
            </a:r>
            <a:r>
              <a:rPr lang="en-GB" sz="2200"/>
              <a:t>in a particular region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200"/>
              <a:t>                                                     (CDC, 2012)</a:t>
            </a:r>
            <a:endParaRPr lang="en-US" sz="2200"/>
          </a:p>
          <a:p>
            <a:pPr marL="0" indent="0">
              <a:lnSpc>
                <a:spcPct val="90000"/>
              </a:lnSpc>
              <a:buNone/>
            </a:pPr>
            <a:r>
              <a:rPr lang="en-GB" sz="2200"/>
              <a:t> 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3B5B49-9B37-F524-8CB8-5C13FBB39F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8200" y="2246838"/>
            <a:ext cx="4038600" cy="2695765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2FF7A9-326E-2327-73F5-57AC82FDF6B8}"/>
              </a:ext>
            </a:extLst>
          </p:cNvPr>
          <p:cNvSpPr txBox="1"/>
          <p:nvPr/>
        </p:nvSpPr>
        <p:spPr>
          <a:xfrm>
            <a:off x="5436096" y="1600201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Central Africa : Ebola</a:t>
            </a:r>
          </a:p>
        </p:txBody>
      </p:sp>
    </p:spTree>
    <p:extLst>
      <p:ext uri="{BB962C8B-B14F-4D97-AF65-F5344CB8AC3E}">
        <p14:creationId xmlns:p14="http://schemas.microsoft.com/office/powerpoint/2010/main" val="22892689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75CF10-A8A3-4A6A-93CE-F181A7670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GB" b="1" dirty="0"/>
              <a:t>Pandemic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2E859D-332A-4752-A3F1-3520E3C0168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600"/>
              <a:t>Pandemic is “a widespread epidemic distributed or occurring widely throughout a region, country, continent, or globally”.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2600"/>
          </a:p>
          <a:p>
            <a:pPr marL="0" indent="0">
              <a:buNone/>
            </a:pPr>
            <a:r>
              <a:rPr lang="en-GB" sz="2600"/>
              <a:t>                                          (WHO, 2022)</a:t>
            </a:r>
          </a:p>
          <a:p>
            <a:endParaRPr lang="en-GB" sz="26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5C69DE-F117-F54B-6294-4761FDD7A1F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111" r="16914" b="-2"/>
          <a:stretch/>
        </p:blipFill>
        <p:spPr>
          <a:xfrm>
            <a:off x="4648200" y="1600201"/>
            <a:ext cx="4038600" cy="39890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708745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he difference between endemic, pandemic and epidemic | Baptist Health">
            <a:extLst>
              <a:ext uri="{FF2B5EF4-FFF2-40B4-BE49-F238E27FC236}">
                <a16:creationId xmlns:a16="http://schemas.microsoft.com/office/drawing/2014/main" id="{3B258BCC-98E9-0917-F77B-063284B59B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881"/>
            <a:ext cx="9144000" cy="571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94301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490329" y="1974913"/>
            <a:ext cx="8196471" cy="581187"/>
          </a:xfrm>
          <a:prstGeom prst="rect">
            <a:avLst/>
          </a:prstGeom>
          <a:solidFill>
            <a:schemeClr val="bg1"/>
          </a:solidFill>
          <a:ln/>
          <a:effectLst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8677" name="TextBox 8"/>
          <p:cNvSpPr txBox="1">
            <a:spLocks noChangeArrowheads="1"/>
          </p:cNvSpPr>
          <p:nvPr/>
        </p:nvSpPr>
        <p:spPr bwMode="auto">
          <a:xfrm>
            <a:off x="998538" y="2078038"/>
            <a:ext cx="219710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200" b="1" dirty="0">
                <a:latin typeface="+mn-lt"/>
              </a:rPr>
              <a:t>A. endemic</a:t>
            </a:r>
          </a:p>
        </p:txBody>
      </p:sp>
      <p:sp>
        <p:nvSpPr>
          <p:cNvPr id="28678" name="TextBox 13"/>
          <p:cNvSpPr txBox="1">
            <a:spLocks noChangeArrowheads="1"/>
          </p:cNvSpPr>
          <p:nvPr/>
        </p:nvSpPr>
        <p:spPr bwMode="auto">
          <a:xfrm>
            <a:off x="6180138" y="2073275"/>
            <a:ext cx="2257425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200" b="1" dirty="0">
                <a:latin typeface="+mn-lt"/>
              </a:rPr>
              <a:t>C. epidemic</a:t>
            </a:r>
          </a:p>
        </p:txBody>
      </p:sp>
      <p:sp>
        <p:nvSpPr>
          <p:cNvPr id="28679" name="TextBox 14"/>
          <p:cNvSpPr txBox="1">
            <a:spLocks noChangeArrowheads="1"/>
          </p:cNvSpPr>
          <p:nvPr/>
        </p:nvSpPr>
        <p:spPr bwMode="auto">
          <a:xfrm>
            <a:off x="3513138" y="2073275"/>
            <a:ext cx="2303462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2200" b="1" dirty="0">
                <a:latin typeface="+mn-lt"/>
              </a:rPr>
              <a:t>B. pandemic</a:t>
            </a:r>
          </a:p>
        </p:txBody>
      </p:sp>
      <p:sp>
        <p:nvSpPr>
          <p:cNvPr id="28681" name="TextBox 6"/>
          <p:cNvSpPr txBox="1">
            <a:spLocks noChangeArrowheads="1"/>
          </p:cNvSpPr>
          <p:nvPr/>
        </p:nvSpPr>
        <p:spPr bwMode="auto">
          <a:xfrm>
            <a:off x="490329" y="4035288"/>
            <a:ext cx="7947234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4488" indent="-344488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en-US" altLang="en-US" sz="2200" dirty="0">
                <a:latin typeface="Century Gothic" pitchFamily="34" charset="0"/>
              </a:rPr>
              <a:t>2.	</a:t>
            </a:r>
            <a:r>
              <a:rPr lang="en-US" altLang="en-US" sz="2200" dirty="0">
                <a:latin typeface="+mn-lt"/>
              </a:rPr>
              <a:t>HIV/AIDS is one of the worst global diseases in history. It is a/an _________.</a:t>
            </a:r>
          </a:p>
        </p:txBody>
      </p:sp>
      <p:sp>
        <p:nvSpPr>
          <p:cNvPr id="28688" name="Rectangle 4"/>
          <p:cNvSpPr>
            <a:spLocks noChangeArrowheads="1"/>
          </p:cNvSpPr>
          <p:nvPr/>
        </p:nvSpPr>
        <p:spPr bwMode="auto">
          <a:xfrm>
            <a:off x="490329" y="2668812"/>
            <a:ext cx="829807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03225" indent="-403225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AutoNum type="arabicPeriod"/>
            </a:pPr>
            <a:r>
              <a:rPr lang="en-US" altLang="en-US" sz="2200" dirty="0">
                <a:latin typeface="+mn-lt"/>
              </a:rPr>
              <a:t>Malaria is present in Africa at all times because of the presence of infected mosquitoes. So, Malaria is _____ in Africa.</a:t>
            </a:r>
          </a:p>
        </p:txBody>
      </p:sp>
      <p:sp>
        <p:nvSpPr>
          <p:cNvPr id="28690" name="Rectangle 20"/>
          <p:cNvSpPr>
            <a:spLocks noChangeArrowheads="1"/>
          </p:cNvSpPr>
          <p:nvPr/>
        </p:nvSpPr>
        <p:spPr bwMode="auto">
          <a:xfrm>
            <a:off x="1187625" y="546820"/>
            <a:ext cx="684076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latin typeface="+mj-lt"/>
              </a:rPr>
              <a:t>Activity</a:t>
            </a:r>
          </a:p>
        </p:txBody>
      </p:sp>
      <p:sp>
        <p:nvSpPr>
          <p:cNvPr id="28693" name="Slide Number Placeholder 1"/>
          <p:cNvSpPr txBox="1">
            <a:spLocks/>
          </p:cNvSpPr>
          <p:nvPr/>
        </p:nvSpPr>
        <p:spPr bwMode="auto">
          <a:xfrm>
            <a:off x="6553200" y="617220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FF1E020D-4BDD-4B17-91F3-36701A196AF7}" type="slidenum">
              <a:rPr lang="en-US" altLang="en-US" sz="1400">
                <a:solidFill>
                  <a:srgbClr val="0039A6"/>
                </a:solidFill>
                <a:latin typeface="Myriad Web Pro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20</a:t>
            </a:fld>
            <a:endParaRPr lang="en-US" altLang="en-US" sz="1400">
              <a:solidFill>
                <a:srgbClr val="0039A6"/>
              </a:solidFill>
              <a:latin typeface="Myriad Web Pro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3664A76-91D4-2E65-C258-D32D703C9B82}"/>
              </a:ext>
            </a:extLst>
          </p:cNvPr>
          <p:cNvSpPr txBox="1"/>
          <p:nvPr/>
        </p:nvSpPr>
        <p:spPr>
          <a:xfrm>
            <a:off x="609600" y="1167235"/>
            <a:ext cx="74187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en-US" sz="2400" b="1" dirty="0"/>
              <a:t>Working in pairs, match each term with the correct sentence.</a:t>
            </a:r>
            <a:endParaRPr lang="en-GB" sz="2400" b="1" dirty="0"/>
          </a:p>
        </p:txBody>
      </p:sp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1144810" y="3431230"/>
            <a:ext cx="687977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effectLst/>
              </a:rPr>
              <a:t>A(n) ________________________ is a disease occurrence among a population that is in excess of what is expected for a given time and place.</a:t>
            </a:r>
            <a:endParaRPr lang="en-US" sz="2800" b="1" dirty="0">
              <a:effectLst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609017" y="1575187"/>
            <a:ext cx="81848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effectLst/>
              </a:rPr>
              <a:t>Working independently, fill in the blank with the correct answer</a:t>
            </a:r>
            <a:r>
              <a:rPr lang="en-US" sz="1800" dirty="0">
                <a:effectLst/>
              </a:rPr>
              <a:t>.</a:t>
            </a:r>
            <a:endParaRPr lang="en-US" sz="1800" b="1" dirty="0">
              <a:effectLst/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633596" y="2359135"/>
            <a:ext cx="7934474" cy="809768"/>
          </a:xfrm>
          <a:prstGeom prst="rect">
            <a:avLst/>
          </a:prstGeom>
          <a:solidFill>
            <a:schemeClr val="bg1"/>
          </a:soli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rtlCol="0" anchor="ctr">
            <a:flatTx/>
          </a:bodyPr>
          <a:lstStyle/>
          <a:p>
            <a:pPr algn="ctr"/>
            <a:endParaRPr lang="en-US" sz="1200" b="1" dirty="0">
              <a:solidFill>
                <a:srgbClr val="0039A6"/>
              </a:solidFill>
              <a:latin typeface="Tahoma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305466" y="2726321"/>
            <a:ext cx="20859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effectLst/>
              </a:rPr>
              <a:t>D. prevention</a:t>
            </a:r>
          </a:p>
        </p:txBody>
      </p:sp>
      <p:sp>
        <p:nvSpPr>
          <p:cNvPr id="52" name="Rectangle 51"/>
          <p:cNvSpPr/>
          <p:nvPr/>
        </p:nvSpPr>
        <p:spPr>
          <a:xfrm>
            <a:off x="1457528" y="2304205"/>
            <a:ext cx="158710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effectLst/>
              </a:rPr>
              <a:t>A. pandemic</a:t>
            </a:r>
            <a:endParaRPr lang="en-US" sz="2000" dirty="0"/>
          </a:p>
        </p:txBody>
      </p:sp>
      <p:sp>
        <p:nvSpPr>
          <p:cNvPr id="53" name="Rectangle 52"/>
          <p:cNvSpPr/>
          <p:nvPr/>
        </p:nvSpPr>
        <p:spPr>
          <a:xfrm>
            <a:off x="5308779" y="2316663"/>
            <a:ext cx="190507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>
                <a:effectLst/>
              </a:rPr>
              <a:t>B. intervention </a:t>
            </a:r>
            <a:endParaRPr lang="en-US" sz="2000" dirty="0"/>
          </a:p>
        </p:txBody>
      </p:sp>
      <p:sp>
        <p:nvSpPr>
          <p:cNvPr id="54" name="Rectangle 53"/>
          <p:cNvSpPr/>
          <p:nvPr/>
        </p:nvSpPr>
        <p:spPr>
          <a:xfrm>
            <a:off x="1447800" y="2687835"/>
            <a:ext cx="33197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effectLst/>
              </a:rPr>
              <a:t>C. epidemic or outbreak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1828800" y="3431230"/>
            <a:ext cx="38768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rgbClr val="0039A6"/>
                </a:solidFill>
                <a:effectLst/>
                <a:latin typeface="Century Gothic" panose="020B0502020202020204" pitchFamily="34" charset="0"/>
              </a:rPr>
              <a:t> </a:t>
            </a:r>
            <a:endParaRPr lang="en-US" sz="2400" dirty="0">
              <a:solidFill>
                <a:srgbClr val="0039A6"/>
              </a:solidFill>
              <a:effectLst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823271" y="632577"/>
            <a:ext cx="3888655" cy="769441"/>
          </a:xfrm>
          <a:prstGeom prst="rect">
            <a:avLst/>
          </a:prstGeom>
          <a:noFill/>
          <a:ln w="1905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effectLst/>
                <a:latin typeface="+mj-lt"/>
              </a:rPr>
              <a:t>Activity</a:t>
            </a:r>
          </a:p>
        </p:txBody>
      </p:sp>
    </p:spTree>
    <p:extLst>
      <p:ext uri="{BB962C8B-B14F-4D97-AF65-F5344CB8AC3E}">
        <p14:creationId xmlns:p14="http://schemas.microsoft.com/office/powerpoint/2010/main" val="2511424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7D32F-E958-463E-BE8F-D85CC7F58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132856"/>
            <a:ext cx="7772400" cy="1362075"/>
          </a:xfrm>
        </p:spPr>
        <p:txBody>
          <a:bodyPr>
            <a:normAutofit/>
          </a:bodyPr>
          <a:lstStyle/>
          <a:p>
            <a:pPr algn="ctr"/>
            <a:r>
              <a:rPr lang="en-GB" i="1" dirty="0"/>
              <a:t>Who is an epidemiologist?</a:t>
            </a: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DEFF3AB8-C9E3-4EA9-818E-74F07C05A9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732" y="3638947"/>
            <a:ext cx="1979712" cy="20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7006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855A1-4CA7-4A13-9DE3-D70260CD2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anchor="ctr">
            <a:normAutofit/>
          </a:bodyPr>
          <a:lstStyle/>
          <a:p>
            <a:r>
              <a:rPr lang="en-US" altLang="en-US" b="1" dirty="0"/>
              <a:t>Epidemiologist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760FD1-7B24-4FBD-B3C0-44ED06A714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r>
              <a:rPr lang="en-US" altLang="en-US" sz="2600" dirty="0"/>
              <a:t>An Epidemiologist is “a public health scientist, who is responsible for carrying out all useful and effective activities needed for successful epidemiology practice”.</a:t>
            </a:r>
          </a:p>
          <a:p>
            <a:pPr>
              <a:lnSpc>
                <a:spcPct val="90000"/>
              </a:lnSpc>
              <a:buFont typeface="Wingdings" panose="05000000000000000000" pitchFamily="2" charset="2"/>
              <a:buChar char="§"/>
            </a:pPr>
            <a:endParaRPr lang="en-US" sz="2600" dirty="0"/>
          </a:p>
          <a:p>
            <a:pPr marL="0" indent="0">
              <a:lnSpc>
                <a:spcPct val="90000"/>
              </a:lnSpc>
              <a:buNone/>
            </a:pPr>
            <a:r>
              <a:rPr lang="en-US" sz="2600" dirty="0"/>
              <a:t>                                              (CDC, 2012)</a:t>
            </a:r>
            <a:endParaRPr lang="en-GB" sz="2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B0E46C-F766-8118-57FA-39FC28B7D74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560" r="24135"/>
          <a:stretch/>
        </p:blipFill>
        <p:spPr>
          <a:xfrm>
            <a:off x="4648200" y="1600201"/>
            <a:ext cx="4038600" cy="39890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90038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C14ED-D3FF-446C-8433-F9F3F5D7A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en-US" b="1" baseline="0">
                <a:effectLst/>
              </a:rPr>
              <a:t>Activity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2FE0C-8188-428C-9DBD-A814733232F6}"/>
              </a:ext>
            </a:extLst>
          </p:cNvPr>
          <p:cNvSpPr txBox="1"/>
          <p:nvPr/>
        </p:nvSpPr>
        <p:spPr>
          <a:xfrm>
            <a:off x="457200" y="1600201"/>
            <a:ext cx="4038600" cy="398904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</a:pPr>
            <a:r>
              <a:rPr lang="en-US" sz="2000" dirty="0"/>
              <a:t>Working in groups, brainstorm on this question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</a:pPr>
            <a:endParaRPr lang="en-US" sz="2000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</a:pPr>
            <a:r>
              <a:rPr lang="en-US" sz="2000" dirty="0"/>
              <a:t>Do you all think the term disease and illness are conceptually different?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</a:pPr>
            <a:endParaRPr lang="en-US" sz="2000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</a:pPr>
            <a:r>
              <a:rPr lang="en-US" sz="2000" dirty="0"/>
              <a:t>Why do you think so?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</a:pPr>
            <a:endParaRPr lang="en-US" sz="2000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</a:pPr>
            <a:endParaRPr lang="en-US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</a:pPr>
            <a:endParaRPr lang="en-US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</a:pPr>
            <a:r>
              <a:rPr lang="en-US" b="1" dirty="0"/>
              <a:t>Feedback your findings to the whole class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</a:pPr>
            <a:endParaRPr lang="en-US" dirty="0"/>
          </a:p>
        </p:txBody>
      </p:sp>
      <p:pic>
        <p:nvPicPr>
          <p:cNvPr id="6" name="Video 5">
            <a:extLst>
              <a:ext uri="{FF2B5EF4-FFF2-40B4-BE49-F238E27FC236}">
                <a16:creationId xmlns:a16="http://schemas.microsoft.com/office/drawing/2014/main" id="{2F2FFEBE-D572-4D13-5862-B0D93C06BB1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2228" r="-1" b="7493"/>
          <a:stretch/>
        </p:blipFill>
        <p:spPr>
          <a:xfrm>
            <a:off x="4788024" y="1916832"/>
            <a:ext cx="4038600" cy="20508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74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1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C14ED-D3FF-446C-8433-F9F3F5D7A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562074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GB" b="1" dirty="0"/>
              <a:t>Disease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B7776E-E2EC-2CF9-4B8D-5AC1E871384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285" r="12217" b="3"/>
          <a:stretch/>
        </p:blipFill>
        <p:spPr>
          <a:xfrm>
            <a:off x="179512" y="1511302"/>
            <a:ext cx="3455378" cy="3412975"/>
          </a:xfrm>
          <a:prstGeom prst="rect">
            <a:avLst/>
          </a:prstGeom>
          <a:noFill/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5A2FE0C-8188-428C-9DBD-A814733232F6}"/>
              </a:ext>
            </a:extLst>
          </p:cNvPr>
          <p:cNvSpPr txBox="1"/>
          <p:nvPr/>
        </p:nvSpPr>
        <p:spPr>
          <a:xfrm>
            <a:off x="3779912" y="562074"/>
            <a:ext cx="5040560" cy="52431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§"/>
            </a:pPr>
            <a:r>
              <a:rPr lang="en-GB" sz="2000" b="1" dirty="0"/>
              <a:t>Disease, illness and ill health </a:t>
            </a:r>
            <a:r>
              <a:rPr lang="en-GB" sz="2000" dirty="0"/>
              <a:t>are often used interchangeably, although they have very different meaning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§"/>
            </a:pPr>
            <a:endParaRPr lang="en-GB" sz="2000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§"/>
            </a:pPr>
            <a:r>
              <a:rPr lang="en-GB" sz="2000" dirty="0"/>
              <a:t>Disease is derived from the word </a:t>
            </a:r>
            <a:r>
              <a:rPr lang="en-GB" sz="2000" i="1" dirty="0" err="1"/>
              <a:t>desaise</a:t>
            </a:r>
            <a:r>
              <a:rPr lang="en-GB" sz="2000" i="1" dirty="0"/>
              <a:t>, </a:t>
            </a:r>
            <a:r>
              <a:rPr lang="en-GB" sz="2000" dirty="0"/>
              <a:t>meaning </a:t>
            </a:r>
            <a:r>
              <a:rPr lang="en-GB" sz="2000" b="1" dirty="0"/>
              <a:t>uneasiness or discomfort</a:t>
            </a:r>
            <a:r>
              <a:rPr lang="en-GB" sz="2000" dirty="0"/>
              <a:t>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§"/>
            </a:pPr>
            <a:endParaRPr lang="en-GB" sz="2000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§"/>
            </a:pPr>
            <a:r>
              <a:rPr lang="en-GB" sz="2000" dirty="0"/>
              <a:t>Disease is an </a:t>
            </a:r>
            <a:r>
              <a:rPr lang="en-GB" sz="2000" b="1" dirty="0"/>
              <a:t>objective</a:t>
            </a:r>
            <a:r>
              <a:rPr lang="en-GB" sz="2000" dirty="0"/>
              <a:t> state of ill health which can be verified through microscopic analysis.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§"/>
            </a:pPr>
            <a:endParaRPr lang="en-GB" sz="2000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§"/>
            </a:pPr>
            <a:r>
              <a:rPr lang="en-GB" sz="2000" dirty="0"/>
              <a:t>For example, microscopic analysis of  a particular cell may produce evidence of a change in structure resulting into diagnosis of cancer or disease.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 typeface="Arial" pitchFamily="34" charset="0"/>
            </a:pPr>
            <a:r>
              <a:rPr lang="en-GB" sz="2000" dirty="0"/>
              <a:t> Naidoo and Wills, 2009)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 typeface="Arial" pitchFamily="34" charset="0"/>
            </a:pPr>
            <a:r>
              <a:rPr lang="en-GB" sz="2000" dirty="0"/>
              <a:t>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86693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C14ED-D3FF-446C-8433-F9F3F5D7A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300" b="1" dirty="0"/>
              <a:t>Disease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2FE0C-8188-428C-9DBD-A814733232F6}"/>
              </a:ext>
            </a:extLst>
          </p:cNvPr>
          <p:cNvSpPr txBox="1"/>
          <p:nvPr/>
        </p:nvSpPr>
        <p:spPr>
          <a:xfrm>
            <a:off x="800100" y="1529544"/>
            <a:ext cx="7543800" cy="429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According to medicine, “disease ... is a pathological process or abnormality of the body, most often physical as in throat infection, or cancer of the bronchus, sometimes undetermined in origin, as in schizophrenia. 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1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365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C14ED-D3FF-446C-8433-F9F3F5D7A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Activity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2FE0C-8188-428C-9DBD-A814733232F6}"/>
              </a:ext>
            </a:extLst>
          </p:cNvPr>
          <p:cNvSpPr txBox="1"/>
          <p:nvPr/>
        </p:nvSpPr>
        <p:spPr>
          <a:xfrm>
            <a:off x="1187624" y="1556792"/>
            <a:ext cx="7074786" cy="44781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Working in groups, brainstorm on this question in </a:t>
            </a:r>
            <a:r>
              <a:rPr lang="en-GB" sz="2400" b="1" dirty="0"/>
              <a:t>relation to disease</a:t>
            </a:r>
          </a:p>
          <a:p>
            <a:endParaRPr lang="en-GB" sz="2400" dirty="0"/>
          </a:p>
          <a:p>
            <a:pPr marL="342900" indent="-342900" algn="ctr">
              <a:buFont typeface="Wingdings" panose="05000000000000000000" pitchFamily="2" charset="2"/>
              <a:buChar char="§"/>
            </a:pPr>
            <a:r>
              <a:rPr lang="en-GB" sz="2400" dirty="0"/>
              <a:t>What is the meaning of </a:t>
            </a:r>
            <a:r>
              <a:rPr lang="en-GB" sz="2400" b="1" dirty="0"/>
              <a:t>exogenous factors  </a:t>
            </a:r>
            <a:r>
              <a:rPr lang="en-GB" sz="2400" dirty="0"/>
              <a:t>?</a:t>
            </a:r>
          </a:p>
          <a:p>
            <a:pPr marL="342900" indent="-342900" algn="ctr">
              <a:buFont typeface="Wingdings" panose="05000000000000000000" pitchFamily="2" charset="2"/>
              <a:buChar char="§"/>
            </a:pPr>
            <a:endParaRPr lang="en-GB" sz="2400" dirty="0"/>
          </a:p>
          <a:p>
            <a:pPr marL="342900" indent="-342900" algn="ctr">
              <a:buFont typeface="Wingdings" panose="05000000000000000000" pitchFamily="2" charset="2"/>
              <a:buChar char="§"/>
            </a:pPr>
            <a:r>
              <a:rPr lang="en-GB" sz="2400" dirty="0"/>
              <a:t>What is the meaning of </a:t>
            </a:r>
            <a:r>
              <a:rPr lang="en-GB" sz="2400" b="1" dirty="0"/>
              <a:t>endogenous factors</a:t>
            </a:r>
            <a:r>
              <a:rPr lang="en-GB" sz="2400" dirty="0"/>
              <a:t>?</a:t>
            </a:r>
          </a:p>
          <a:p>
            <a:pPr marL="342900" indent="-342900" algn="ctr">
              <a:buFont typeface="Wingdings" panose="05000000000000000000" pitchFamily="2" charset="2"/>
              <a:buChar char="§"/>
            </a:pPr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pPr algn="ctr"/>
            <a:r>
              <a:rPr lang="en-GB" sz="2400" b="1" dirty="0"/>
              <a:t>Feedback your findings to the whole class</a:t>
            </a:r>
          </a:p>
          <a:p>
            <a:endParaRPr lang="en-GB" sz="21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02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C14ED-D3FF-446C-8433-F9F3F5D7A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22873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/>
              <a:t>Illness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2FE0C-8188-428C-9DBD-A814733232F6}"/>
              </a:ext>
            </a:extLst>
          </p:cNvPr>
          <p:cNvSpPr txBox="1"/>
          <p:nvPr/>
        </p:nvSpPr>
        <p:spPr>
          <a:xfrm>
            <a:off x="332780" y="797511"/>
            <a:ext cx="5112568" cy="4939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Illness refers to the experience of a kind of disease therefore deals with the </a:t>
            </a:r>
            <a:r>
              <a:rPr lang="en-GB" sz="2100" b="1" dirty="0">
                <a:latin typeface="Arial" panose="020B0604020202020204" pitchFamily="34" charset="0"/>
                <a:cs typeface="Arial" panose="020B0604020202020204" pitchFamily="34" charset="0"/>
              </a:rPr>
              <a:t>subjective</a:t>
            </a: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 experience of bodily disorder and feelings of pain and discomfort (that is the human experience of sickness).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100" dirty="0">
              <a:solidFill>
                <a:schemeClr val="accent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“Illness ... is a feeling, an experience of unhealth/ill health which is entirely personal, interior to the person of the patient.</a:t>
            </a:r>
          </a:p>
          <a:p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Sometimes illness exists where no disease can be found. </a:t>
            </a:r>
          </a:p>
          <a:p>
            <a:r>
              <a:rPr lang="en-GB" sz="2100" dirty="0">
                <a:solidFill>
                  <a:schemeClr val="accent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D596CF-109C-2954-4D24-990ECE0F07C4}"/>
              </a:ext>
            </a:extLst>
          </p:cNvPr>
          <p:cNvSpPr txBox="1"/>
          <p:nvPr/>
        </p:nvSpPr>
        <p:spPr>
          <a:xfrm>
            <a:off x="6469609" y="5367992"/>
            <a:ext cx="26743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(Naidoo and Wills, 2009)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A58D47-F954-4323-D3C4-53B66F5842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2080" y="1916832"/>
            <a:ext cx="3505200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54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C14ED-D3FF-446C-8433-F9F3F5D7AE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b="1" dirty="0"/>
              <a:t>Sickness</a:t>
            </a:r>
            <a:endParaRPr lang="en-GB" b="1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5A2FE0C-8188-428C-9DBD-A814733232F6}"/>
              </a:ext>
            </a:extLst>
          </p:cNvPr>
          <p:cNvSpPr txBox="1"/>
          <p:nvPr/>
        </p:nvSpPr>
        <p:spPr>
          <a:xfrm>
            <a:off x="755576" y="1341439"/>
            <a:ext cx="4038600" cy="3989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buFont typeface="Arial" pitchFamily="34" charset="0"/>
            </a:pPr>
            <a:endParaRPr lang="en-GB" sz="2400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§"/>
            </a:pPr>
            <a:r>
              <a:rPr lang="en-GB" sz="2400" dirty="0"/>
              <a:t>“Sickness ... is the external and public mode of unhealth.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 typeface="Arial" pitchFamily="34" charset="0"/>
            </a:pPr>
            <a:endParaRPr lang="en-GB" sz="2400" dirty="0"/>
          </a:p>
          <a:p>
            <a:pPr>
              <a:lnSpc>
                <a:spcPct val="90000"/>
              </a:lnSpc>
              <a:spcBef>
                <a:spcPct val="20000"/>
              </a:spcBef>
              <a:buFont typeface="Arial" pitchFamily="34" charset="0"/>
            </a:pPr>
            <a:r>
              <a:rPr lang="en-GB" sz="2400" dirty="0"/>
              <a:t>                                                                            </a:t>
            </a:r>
          </a:p>
          <a:p>
            <a:pPr>
              <a:lnSpc>
                <a:spcPct val="90000"/>
              </a:lnSpc>
              <a:spcBef>
                <a:spcPct val="20000"/>
              </a:spcBef>
              <a:buFont typeface="Arial" pitchFamily="34" charset="0"/>
            </a:pPr>
            <a:r>
              <a:rPr lang="en-GB" sz="2400" dirty="0"/>
              <a:t>                                                                             (Boyd, 2000)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FFE769-E9D5-F7DB-BEDD-DD0E04A1A08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717" r="22740" b="-2"/>
          <a:stretch/>
        </p:blipFill>
        <p:spPr>
          <a:xfrm>
            <a:off x="4648200" y="1600201"/>
            <a:ext cx="4038600" cy="39890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8042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20487F-156E-3221-0E0C-0A7DA7C48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Disease </a:t>
            </a: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Illness and Sickness</a:t>
            </a:r>
            <a:endParaRPr lang="en-GB" dirty="0"/>
          </a:p>
        </p:txBody>
      </p:sp>
      <p:graphicFrame>
        <p:nvGraphicFramePr>
          <p:cNvPr id="4" name="Content Placeholder 5">
            <a:extLst>
              <a:ext uri="{FF2B5EF4-FFF2-40B4-BE49-F238E27FC236}">
                <a16:creationId xmlns:a16="http://schemas.microsoft.com/office/drawing/2014/main" id="{10D902A7-8F34-A532-FBF3-AC2E27FAF51A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52424" y="1510716"/>
          <a:ext cx="6591301" cy="3916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6BA08ED4-47B8-D38B-FD33-619D8E4513E5}"/>
              </a:ext>
            </a:extLst>
          </p:cNvPr>
          <p:cNvSpPr txBox="1"/>
          <p:nvPr/>
        </p:nvSpPr>
        <p:spPr>
          <a:xfrm>
            <a:off x="6380332" y="2152650"/>
            <a:ext cx="24112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Experience or feeling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132274-2287-E1B0-5566-346BA4A68A6C}"/>
              </a:ext>
            </a:extLst>
          </p:cNvPr>
          <p:cNvSpPr txBox="1"/>
          <p:nvPr/>
        </p:nvSpPr>
        <p:spPr>
          <a:xfrm>
            <a:off x="6380332" y="3218514"/>
            <a:ext cx="2687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Physical change to the body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331841-3664-4B45-35AA-CB1EDF02ACA5}"/>
              </a:ext>
            </a:extLst>
          </p:cNvPr>
          <p:cNvSpPr txBox="1"/>
          <p:nvPr/>
        </p:nvSpPr>
        <p:spPr>
          <a:xfrm>
            <a:off x="6380332" y="4174907"/>
            <a:ext cx="18550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Temporary/short term. Illness and disease. Identifies someone’s right</a:t>
            </a:r>
          </a:p>
        </p:txBody>
      </p:sp>
    </p:spTree>
    <p:extLst>
      <p:ext uri="{BB962C8B-B14F-4D97-AF65-F5344CB8AC3E}">
        <p14:creationId xmlns:p14="http://schemas.microsoft.com/office/powerpoint/2010/main" val="12554875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7D32F-E958-463E-BE8F-D85CC7F58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2132856"/>
            <a:ext cx="7772400" cy="1362075"/>
          </a:xfrm>
        </p:spPr>
        <p:txBody>
          <a:bodyPr>
            <a:normAutofit/>
          </a:bodyPr>
          <a:lstStyle/>
          <a:p>
            <a:pPr algn="ctr"/>
            <a:r>
              <a:rPr lang="en-GB" b="1" i="1" dirty="0"/>
              <a:t>What are Public Health Indicators</a:t>
            </a:r>
            <a:r>
              <a:rPr lang="en-GB" i="1" dirty="0"/>
              <a:t>?</a:t>
            </a: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DEFF3AB8-C9E3-4EA9-818E-74F07C05A9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732" y="3638947"/>
            <a:ext cx="1979712" cy="20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48810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6B885-FC1A-A0C6-F803-2095E3492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Public Health Indicators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5E87DF-01BB-7CCD-979D-71838DDC800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Public health professionals use two important indicators to measure population health: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disease prevalence </a:t>
            </a:r>
          </a:p>
          <a:p>
            <a:pPr marL="0" indent="0">
              <a:buNone/>
            </a:pPr>
            <a:endParaRPr lang="en-GB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disease incidence.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995381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7D32F-E958-463E-BE8F-D85CC7F583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856978"/>
            <a:ext cx="7772400" cy="1362075"/>
          </a:xfrm>
        </p:spPr>
        <p:txBody>
          <a:bodyPr/>
          <a:lstStyle/>
          <a:p>
            <a:pPr algn="ctr"/>
            <a:r>
              <a:rPr lang="en-GB" i="1" dirty="0"/>
              <a:t>What is PREVALENCE AND INCIDENCE?</a:t>
            </a:r>
          </a:p>
        </p:txBody>
      </p:sp>
      <p:pic>
        <p:nvPicPr>
          <p:cNvPr id="3" name="Picture 2" descr="A picture containing vector graphics&#10;&#10;Description automatically generated">
            <a:extLst>
              <a:ext uri="{FF2B5EF4-FFF2-40B4-BE49-F238E27FC236}">
                <a16:creationId xmlns:a16="http://schemas.microsoft.com/office/drawing/2014/main" id="{DEFF3AB8-C9E3-4EA9-818E-74F07C05A95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732" y="3638947"/>
            <a:ext cx="1979712" cy="200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18078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D93F6C-346E-489A-B330-C252D24656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/>
              <a:t>Prevalence and Incidence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F1286F-1C40-4BA7-8769-EC5AE8F733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4258816" cy="3917032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800" b="1" dirty="0"/>
              <a:t>Prevalence</a:t>
            </a:r>
            <a:r>
              <a:rPr lang="en-GB" sz="2800" dirty="0"/>
              <a:t> is a statistical concept referring to the “number of </a:t>
            </a:r>
            <a:r>
              <a:rPr lang="en-GB" sz="2800" b="1" i="1" dirty="0"/>
              <a:t>new and old cases of a disease </a:t>
            </a:r>
            <a:r>
              <a:rPr lang="en-GB" sz="2800" dirty="0"/>
              <a:t>that are present in a particular population at a given time”. </a:t>
            </a:r>
          </a:p>
          <a:p>
            <a:pPr>
              <a:buFont typeface="Wingdings" panose="05000000000000000000" pitchFamily="2" charset="2"/>
              <a:buChar char="§"/>
            </a:pPr>
            <a:endParaRPr lang="en-GB" sz="28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Whereas </a:t>
            </a:r>
            <a:r>
              <a:rPr lang="en-GB" sz="2800" b="1" dirty="0"/>
              <a:t>incidence</a:t>
            </a:r>
            <a:r>
              <a:rPr lang="en-GB" sz="2800" dirty="0"/>
              <a:t> refers to the “</a:t>
            </a:r>
            <a:r>
              <a:rPr lang="en-GB" sz="2800" b="1" i="1" dirty="0"/>
              <a:t>number of new cases of a disease </a:t>
            </a:r>
            <a:r>
              <a:rPr lang="en-GB" sz="2800" dirty="0"/>
              <a:t>that develop in a given period of time”.</a:t>
            </a:r>
          </a:p>
          <a:p>
            <a:pPr marL="0" indent="0">
              <a:buNone/>
            </a:pPr>
            <a:r>
              <a:rPr lang="en-GB" sz="2800" b="1" dirty="0"/>
              <a:t>                                       OR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54E86A4-7998-980C-87AC-B23B7E10153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000" t="7229" b="10046"/>
          <a:stretch/>
        </p:blipFill>
        <p:spPr>
          <a:xfrm>
            <a:off x="5940152" y="3212976"/>
            <a:ext cx="2089084" cy="194421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FE1213C-0EF7-5B4D-C7FE-732B993CF5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0152" y="1138821"/>
            <a:ext cx="2319536" cy="2136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84494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BB525E-22E4-0989-843C-41EB76C0A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b="1" dirty="0"/>
              <a:t>Prevalence and Incidence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A9ECEC-5ED4-25A1-3CA7-44DB2603B8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b="1" i="0" dirty="0">
                <a:effectLst/>
              </a:rPr>
              <a:t>Disease prevalence</a:t>
            </a:r>
            <a:r>
              <a:rPr lang="en-GB" b="0" i="0" dirty="0">
                <a:effectLst/>
              </a:rPr>
              <a:t> is “the number of individuals within a population who have a particular disease at a given time”. 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b="1" i="0" dirty="0">
                <a:effectLst/>
              </a:rPr>
              <a:t>Disease incidence</a:t>
            </a:r>
            <a:r>
              <a:rPr lang="en-GB" b="0" i="0" dirty="0">
                <a:effectLst/>
              </a:rPr>
              <a:t> is “the number of new cases of a particular disease within a population in a given time period”.</a:t>
            </a:r>
          </a:p>
          <a:p>
            <a:pPr marL="0" indent="0">
              <a:buNone/>
            </a:pPr>
            <a:r>
              <a:rPr lang="en-GB" dirty="0"/>
              <a:t>                                  </a:t>
            </a:r>
            <a:endParaRPr lang="en-GB" b="1" i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527537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5C154-738F-4A02-B4F4-417301D73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>
                <a:solidFill>
                  <a:prstClr val="black"/>
                </a:solidFill>
              </a:rPr>
              <a:t> PREVALENCE AND INCIDENCE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0E76EE-14AD-4E26-B704-F05137BB37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Incidence is the rate of occurrence of an event;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That is “number of new cases of disease occurring over a specified period of time; may be expressed per a known population size”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/>
              <a:t>Prevalence is “the number of cases of disease occurring within a population at any one given point in time” </a:t>
            </a:r>
          </a:p>
        </p:txBody>
      </p:sp>
    </p:spTree>
    <p:extLst>
      <p:ext uri="{BB962C8B-B14F-4D97-AF65-F5344CB8AC3E}">
        <p14:creationId xmlns:p14="http://schemas.microsoft.com/office/powerpoint/2010/main" val="370194534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EBB5A-8C7D-4AD0-9DAC-BB66A0EE6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1916" y="692696"/>
            <a:ext cx="7202456" cy="577379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dirty="0"/>
              <a:t>Conclusion with the video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C4540B-BD77-49A4-8626-E70817BD44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5886" y="1772816"/>
            <a:ext cx="8312227" cy="299934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dirty="0"/>
              <a:t> </a:t>
            </a:r>
            <a:r>
              <a:rPr lang="en-GB" sz="2100" dirty="0"/>
              <a:t>Watch the video </a:t>
            </a:r>
          </a:p>
          <a:p>
            <a:pPr marL="0" indent="0">
              <a:buNone/>
            </a:pPr>
            <a:endParaRPr lang="en-GB" sz="2100" dirty="0"/>
          </a:p>
          <a:p>
            <a:pPr marL="0" indent="0">
              <a:buNone/>
            </a:pPr>
            <a:endParaRPr lang="en-GB" sz="2100" dirty="0"/>
          </a:p>
          <a:p>
            <a:pPr marL="0" indent="0">
              <a:buNone/>
            </a:pPr>
            <a:r>
              <a:rPr lang="en-GB" sz="1400" dirty="0">
                <a:hlinkClick r:id="rId3"/>
              </a:rPr>
              <a:t>What is Epidemiology? - YouTube</a:t>
            </a:r>
            <a:endParaRPr lang="en-GB" sz="2100" dirty="0"/>
          </a:p>
          <a:p>
            <a:pPr marL="0" indent="0" algn="ctr">
              <a:buNone/>
            </a:pPr>
            <a:endParaRPr lang="en-GB" sz="2100" dirty="0">
              <a:solidFill>
                <a:srgbClr val="BC658E"/>
              </a:solidFill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marL="0" indent="0" algn="ctr">
              <a:buNone/>
            </a:pPr>
            <a:endParaRPr lang="en-GB" sz="2100" dirty="0"/>
          </a:p>
          <a:p>
            <a:pPr marL="0" indent="0" algn="ctr">
              <a:buNone/>
            </a:pPr>
            <a:endParaRPr lang="en-GB" sz="2100" dirty="0"/>
          </a:p>
          <a:p>
            <a:pPr marL="0" indent="0">
              <a:buNone/>
            </a:pPr>
            <a:r>
              <a:rPr lang="en-GB" sz="2100" dirty="0"/>
              <a:t>                       </a:t>
            </a:r>
            <a:r>
              <a:rPr lang="en-GB" sz="2100" b="1" dirty="0"/>
              <a:t>Feedback your findings to the whole class</a:t>
            </a:r>
          </a:p>
        </p:txBody>
      </p:sp>
    </p:spTree>
    <p:extLst>
      <p:ext uri="{BB962C8B-B14F-4D97-AF65-F5344CB8AC3E}">
        <p14:creationId xmlns:p14="http://schemas.microsoft.com/office/powerpoint/2010/main" val="31191863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579103-F948-4044-8261-8C28370C71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D08C7D-7EB7-4F19-9F46-B0E94B64D6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800" dirty="0"/>
              <a:t>Working in a groups, research the current </a:t>
            </a:r>
            <a:r>
              <a:rPr lang="en-GB" sz="2800" b="1" dirty="0"/>
              <a:t>incidence and prevalence </a:t>
            </a:r>
            <a:r>
              <a:rPr lang="en-GB" sz="2800" dirty="0"/>
              <a:t>rate of </a:t>
            </a:r>
            <a:r>
              <a:rPr lang="en-GB" sz="2800" b="1" dirty="0"/>
              <a:t>Covid-19</a:t>
            </a:r>
            <a:r>
              <a:rPr lang="en-GB" sz="2800" dirty="0"/>
              <a:t> and </a:t>
            </a:r>
            <a:r>
              <a:rPr lang="en-GB" sz="2800" b="1" dirty="0"/>
              <a:t>obesity</a:t>
            </a:r>
            <a:r>
              <a:rPr lang="en-GB" sz="2800" dirty="0"/>
              <a:t> in the UK</a:t>
            </a:r>
            <a:endParaRPr lang="en-GB" sz="2800" b="1" dirty="0"/>
          </a:p>
          <a:p>
            <a:pPr marL="0" indent="0">
              <a:buNone/>
            </a:pPr>
            <a:endParaRPr lang="en-GB" sz="2800" dirty="0"/>
          </a:p>
          <a:p>
            <a:pPr marL="0" indent="0" algn="ctr">
              <a:buNone/>
            </a:pPr>
            <a:endParaRPr lang="en-GB" sz="2800" b="1" dirty="0"/>
          </a:p>
          <a:p>
            <a:pPr marL="0" indent="0" algn="ctr">
              <a:buNone/>
            </a:pPr>
            <a:endParaRPr lang="en-GB" sz="2800" b="1" dirty="0"/>
          </a:p>
          <a:p>
            <a:pPr marL="0" indent="0" algn="ctr">
              <a:buNone/>
            </a:pPr>
            <a:r>
              <a:rPr lang="en-GB" sz="2800" b="1" dirty="0"/>
              <a:t>Feedback your findings to the whole class</a:t>
            </a:r>
          </a:p>
          <a:p>
            <a:pPr marL="0" indent="0">
              <a:buNone/>
            </a:pPr>
            <a:r>
              <a:rPr lang="en-GB" sz="2800" dirty="0"/>
              <a:t>                                       </a:t>
            </a:r>
          </a:p>
          <a:p>
            <a:pPr marL="0" indent="0">
              <a:buNone/>
            </a:pPr>
            <a:r>
              <a:rPr lang="en-GB" sz="2800" dirty="0"/>
              <a:t>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95292614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099892-D716-D322-6189-4FAFFFDE5D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Activity 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8754B1-86D8-C0DF-88C1-C0058879B7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636911"/>
            <a:ext cx="8229600" cy="1656185"/>
          </a:xfrm>
        </p:spPr>
        <p:txBody>
          <a:bodyPr>
            <a:normAutofit/>
          </a:bodyPr>
          <a:lstStyle/>
          <a:p>
            <a:r>
              <a:rPr lang="en-GB" dirty="0"/>
              <a:t>Solve the Outbreak Virtual Competition (use the link provided in the text).</a:t>
            </a:r>
          </a:p>
        </p:txBody>
      </p:sp>
    </p:spTree>
    <p:extLst>
      <p:ext uri="{BB962C8B-B14F-4D97-AF65-F5344CB8AC3E}">
        <p14:creationId xmlns:p14="http://schemas.microsoft.com/office/powerpoint/2010/main" val="409933189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AE380-32BE-4207-A5D8-C91720C2A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b="1" dirty="0"/>
              <a:t>REFERENCES </a:t>
            </a:r>
            <a:endParaRPr lang="en-GB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EEFA0-1752-4457-9763-9AE69BA0B5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1800" dirty="0"/>
              <a:t>Brown L, ed. (1993)The new shorter English dictionary. Oxford: Clarendon</a:t>
            </a:r>
            <a:endParaRPr kumimoji="0" lang="en-GB" sz="1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ea typeface="+mn-ea"/>
              <a:cs typeface="+mn-cs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Boyd, K.M., 2000. Disease, illness, sickness, health, healing and wholeness: exploring some elusive concepts. </a:t>
            </a:r>
            <a:r>
              <a:rPr kumimoji="0" lang="en-GB" sz="17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J Med Ethics: Medical Humanities</a:t>
            </a: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, 26(1), pp.9-17.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kumimoji="0" lang="en-GB" sz="1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Centres for Disease Control and Prevention (2012) Available at: </a:t>
            </a:r>
            <a:r>
              <a:rPr lang="en-GB" sz="1700" dirty="0">
                <a:hlinkClick r:id="rId3"/>
              </a:rPr>
              <a:t>https://www.cdc.gov/csels/dsepd/ss1978/lesson1/section11.html</a:t>
            </a:r>
            <a:r>
              <a:rPr lang="en-GB" sz="1700" dirty="0"/>
              <a:t> (accessed date 22</a:t>
            </a:r>
            <a:r>
              <a:rPr lang="en-GB" sz="1700" baseline="30000" dirty="0"/>
              <a:t>nd</a:t>
            </a:r>
            <a:r>
              <a:rPr lang="en-GB" sz="1700" dirty="0"/>
              <a:t> August 2022).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700" dirty="0"/>
              <a:t>Morris JN. ( 1957) Uses of epidemiology. Edinburgh: Livingstone.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700" dirty="0">
                <a:effectLst/>
                <a:ea typeface="Arial" panose="020B0604020202020204" pitchFamily="34" charset="0"/>
              </a:rPr>
              <a:t>Naidoo, J. and Wills, J. (2009) </a:t>
            </a:r>
            <a:r>
              <a:rPr lang="en-US" sz="1700" i="1" dirty="0">
                <a:effectLst/>
                <a:ea typeface="Arial" panose="020B0604020202020204" pitchFamily="34" charset="0"/>
              </a:rPr>
              <a:t>Foundations for health promotion</a:t>
            </a:r>
            <a:r>
              <a:rPr lang="en-US" sz="1700" dirty="0">
                <a:effectLst/>
                <a:ea typeface="Arial" panose="020B0604020202020204" pitchFamily="34" charset="0"/>
              </a:rPr>
              <a:t>. </a:t>
            </a:r>
            <a:r>
              <a:rPr lang="en-US" sz="1700" dirty="0">
                <a:ea typeface="Arial" panose="020B0604020202020204" pitchFamily="34" charset="0"/>
              </a:rPr>
              <a:t>Third</a:t>
            </a:r>
            <a:r>
              <a:rPr lang="en-US" sz="1700" dirty="0">
                <a:effectLst/>
                <a:ea typeface="Arial" panose="020B0604020202020204" pitchFamily="34" charset="0"/>
              </a:rPr>
              <a:t> edition. Place of publication not identified: Elsevier.</a:t>
            </a:r>
            <a:endParaRPr lang="en-GB" sz="17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1700" dirty="0"/>
              <a:t>Last JM (1988), ed. A dictionary of epidemiology. 2nd ed. Toronto, Canada: Oxford University Press.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700" dirty="0"/>
              <a:t>Last J.M., (2001) Dictionary of epidemiology. 4th ed. New York: Oxford University Press; p. 61.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sz="1700" dirty="0"/>
              <a:t>The BMJ (2022) What is epidemiology. </a:t>
            </a:r>
            <a:r>
              <a:rPr lang="en-GB" sz="1700"/>
              <a:t>Available at: </a:t>
            </a:r>
            <a:r>
              <a:rPr lang="en-GB" sz="1700">
                <a:hlinkClick r:id="rId4"/>
              </a:rPr>
              <a:t>https://www.bmj.com/about-bmj/resources-readers/publications/epidemiology-uninitiated/1-what-epidemiology</a:t>
            </a:r>
            <a:r>
              <a:rPr lang="en-GB" sz="1700"/>
              <a:t> (Accessed date 20th August 2022).</a:t>
            </a:r>
            <a:endParaRPr lang="en-GB" sz="1700" dirty="0"/>
          </a:p>
          <a:p>
            <a:pPr>
              <a:buFont typeface="Wingdings" panose="05000000000000000000" pitchFamily="2" charset="2"/>
              <a:buChar char="§"/>
            </a:pPr>
            <a:r>
              <a:rPr lang="en-GB" sz="1700" dirty="0"/>
              <a:t>YouTube (2018) What is Epidemiology? </a:t>
            </a:r>
            <a:r>
              <a:rPr lang="en-GB" sz="1700" i="1" dirty="0"/>
              <a:t>Explain Epidemiology, Define Epidemiology, Meaning of Epidemiology.</a:t>
            </a:r>
            <a:r>
              <a:rPr lang="en-GB" sz="1700" dirty="0"/>
              <a:t> </a:t>
            </a:r>
            <a:r>
              <a:rPr lang="en-GB" sz="1700" dirty="0">
                <a:hlinkClick r:id="rId5"/>
              </a:rPr>
              <a:t>https://www.youtube.com/watch?v=uU6MN603aP0</a:t>
            </a:r>
            <a:endParaRPr lang="en-GB" sz="1700" dirty="0"/>
          </a:p>
          <a:p>
            <a:endParaRPr lang="en-GB" sz="1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5510243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1C78B1F6210C4E9A58F73BA6479D21" ma:contentTypeVersion="2" ma:contentTypeDescription="Create a new document." ma:contentTypeScope="" ma:versionID="52f795333ace41bef08649b18825776b">
  <xsd:schema xmlns:xsd="http://www.w3.org/2001/XMLSchema" xmlns:xs="http://www.w3.org/2001/XMLSchema" xmlns:p="http://schemas.microsoft.com/office/2006/metadata/properties" xmlns:ns3="f856874f-9946-48cd-ac29-4cb76853c4c1" targetNamespace="http://schemas.microsoft.com/office/2006/metadata/properties" ma:root="true" ma:fieldsID="7a6da204620c827d4f9b8b623575ef93" ns3:_="">
    <xsd:import namespace="f856874f-9946-48cd-ac29-4cb76853c4c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856874f-9946-48cd-ac29-4cb76853c4c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f856874f-9946-48cd-ac29-4cb76853c4c1"/>
    <ds:schemaRef ds:uri="http://purl.org/dc/terms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3D7929B-5B4C-4CAE-8D27-458BB31CA3A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856874f-9946-48cd-ac29-4cb76853c4c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0</TotalTime>
  <Words>1719</Words>
  <Application>Microsoft Office PowerPoint</Application>
  <PresentationFormat>On-screen Show (4:3)</PresentationFormat>
  <Paragraphs>242</Paragraphs>
  <Slides>40</Slides>
  <Notes>13</Notes>
  <HiddenSlides>0</HiddenSlides>
  <MMClips>1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2" baseType="lpstr">
      <vt:lpstr>Avenir LT W01_35 Light1475496</vt:lpstr>
      <vt:lpstr>Myriad Pro</vt:lpstr>
      <vt:lpstr>Myriad Web Pro</vt:lpstr>
      <vt:lpstr>Arial</vt:lpstr>
      <vt:lpstr>Arial</vt:lpstr>
      <vt:lpstr>Calibri</vt:lpstr>
      <vt:lpstr>Century Gothic</vt:lpstr>
      <vt:lpstr>Courier New</vt:lpstr>
      <vt:lpstr>Roboto</vt:lpstr>
      <vt:lpstr>Tahoma</vt:lpstr>
      <vt:lpstr>Wingdings</vt:lpstr>
      <vt:lpstr>20140311PresentationUWTSDTemplate</vt:lpstr>
      <vt:lpstr> INTRODUCTION TO PUBLIC HEALTH  </vt:lpstr>
      <vt:lpstr>Learning outcomes</vt:lpstr>
      <vt:lpstr>Module Summary</vt:lpstr>
      <vt:lpstr>Lesson objectives</vt:lpstr>
      <vt:lpstr>What is epidemiology?</vt:lpstr>
      <vt:lpstr>epidemiology</vt:lpstr>
      <vt:lpstr>Definition of Epidemiology</vt:lpstr>
      <vt:lpstr>Epidemiology is </vt:lpstr>
      <vt:lpstr>What is the role of epidemiology in public health?</vt:lpstr>
      <vt:lpstr>Role of Epidemiology in PH</vt:lpstr>
      <vt:lpstr>What are the broad aims of epidemiology?</vt:lpstr>
      <vt:lpstr>Purposes of Epidemiology</vt:lpstr>
      <vt:lpstr>Some Epidemiology Terminologies</vt:lpstr>
      <vt:lpstr>Activity</vt:lpstr>
      <vt:lpstr>Epidemic</vt:lpstr>
      <vt:lpstr>Epidemic</vt:lpstr>
      <vt:lpstr>Endemic</vt:lpstr>
      <vt:lpstr>Pandemic</vt:lpstr>
      <vt:lpstr>PowerPoint Presentation</vt:lpstr>
      <vt:lpstr>PowerPoint Presentation</vt:lpstr>
      <vt:lpstr>PowerPoint Presentation</vt:lpstr>
      <vt:lpstr>Who is an epidemiologist?</vt:lpstr>
      <vt:lpstr>Epidemiologist</vt:lpstr>
      <vt:lpstr>Activity </vt:lpstr>
      <vt:lpstr>Disease</vt:lpstr>
      <vt:lpstr>Disease</vt:lpstr>
      <vt:lpstr>Activity </vt:lpstr>
      <vt:lpstr>Illness</vt:lpstr>
      <vt:lpstr>Sickness</vt:lpstr>
      <vt:lpstr>Disease Illness and Sickness</vt:lpstr>
      <vt:lpstr>What are Public Health Indicators?</vt:lpstr>
      <vt:lpstr>Public Health Indicators</vt:lpstr>
      <vt:lpstr>What is PREVALENCE AND INCIDENCE?</vt:lpstr>
      <vt:lpstr>Prevalence and Incidence</vt:lpstr>
      <vt:lpstr>Prevalence and Incidence</vt:lpstr>
      <vt:lpstr> PREVALENCE AND INCIDENCE</vt:lpstr>
      <vt:lpstr>Conclusion with the video</vt:lpstr>
      <vt:lpstr>Activity</vt:lpstr>
      <vt:lpstr>Activity 2</vt:lpstr>
      <vt:lpstr>REFERENCES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Patronella Ganza</cp:lastModifiedBy>
  <cp:revision>86</cp:revision>
  <dcterms:created xsi:type="dcterms:W3CDTF">2015-04-14T15:21:28Z</dcterms:created>
  <dcterms:modified xsi:type="dcterms:W3CDTF">2025-06-16T14:29:19Z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0x010100341C78B1F6210C4E9A58F73BA6479D21</vt:lpwstr>
  </property>
</Properties>
</file>